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47" r:id="rId1"/>
    <p:sldMasterId id="2147483748" r:id="rId2"/>
    <p:sldMasterId id="2147483749" r:id="rId3"/>
    <p:sldMasterId id="21474837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04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slide" Target="slides/slide17.xml"  /><Relationship Id="rId23" Type="http://schemas.openxmlformats.org/officeDocument/2006/relationships/slide" Target="slides/slide18.xml"  /><Relationship Id="rId24" Type="http://schemas.openxmlformats.org/officeDocument/2006/relationships/slide" Target="slides/slide19.xml"  /><Relationship Id="rId25" Type="http://schemas.openxmlformats.org/officeDocument/2006/relationships/slide" Target="slides/slide20.xml"  /><Relationship Id="rId26" Type="http://schemas.openxmlformats.org/officeDocument/2006/relationships/slide" Target="slides/slide21.xml"  /><Relationship Id="rId27" Type="http://schemas.openxmlformats.org/officeDocument/2006/relationships/slide" Target="slides/slide22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Master" Target="slideMasters/slideMaster3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5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oleObject" Target="file:///D:\6-project\data\2.%20&#50668;&#54665;&#47785;&#51201;\2018%20&#50668;&#54665;&#47785;&#51201;%20&#44397;&#51201;&#48324;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r>
              <a: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"/>
                <a:ea typeface="+mn-ea" panose="0"/>
                <a:cs typeface="+mn-ea" panose="0"/>
                <a:sym typeface="+mn-ea" panose="0"/>
              </a:rPr>
              <a:t>내국인 체류기간</a:t>
            </a:r>
            <a:endParaRPr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055555559694767"/>
          <c:y val="0.23666666448116302"/>
          <c:w val="0.93209296464920044"/>
          <c:h val="0.5118598937988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총인원 : 6,181명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000" b="1" i="0" u="none">
                    <a:solidFill>
                      <a:srgbClr val="002060"/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</c:ser>
        <c:dLbls>
          <c:delete val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41"/>
        <c:overlap val="0"/>
        <c:axId val="365981280"/>
        <c:axId val="364595104"/>
      </c:barChart>
      <c:catAx>
        <c:axId val="365981280"/>
        <c:scaling>
          <c:orientation val="minMax"/>
        </c:scaling>
        <c:axPos val="b"/>
        <c:crossAx val="364595104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64595104"/>
        <c:scaling>
          <c:orientation val="minMax"/>
        </c:scaling>
        <c:axPos val="l"/>
        <c:crossAx val="365981280"/>
        <c:delete val="1"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4978408813"/>
          <c:y val="0.55380761623382568"/>
          <c:w val="0.26235148310661316"/>
          <c:h val="0.078125543892383575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900" b="0" i="0" u="none">
              <a:solidFill>
                <a:schemeClr val="dk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r>
              <a: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rPr>
              <a:t>내국인 관광목적</a:t>
            </a:r>
            <a:endParaRPr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explosion val="0"/>
          <c:dPt>
            <c:idx val="0"/>
            <c:invertIfNegative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elete val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 wrap="none" lIns="0" tIns="0" rIns="0" bIns="0" anchor="ctr" anchorCtr="1"/>
              <a:p>
                <a:pPr algn="l">
                  <a:defRPr sz="1000" b="1" i="0" u="none">
                    <a:solidFill>
                      <a:schemeClr val="lt1"/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</c:dLbls>
          <c:cat>
            <c:strRef>
              <c:f>Sheet1!$A$2:$A$11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</c:ser>
        <c:dLbls>
          <c:delete val="0"/>
          <c:dLblPos val="ctr"/>
          <c:showLegendKey val="0"/>
          <c:showVal val="0"/>
          <c:showCatName val="0"/>
          <c:showSerName val="0"/>
          <c:showPercent val="1"/>
          <c:showBubbleSize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900" b="0" i="0" u="none">
              <a:solidFill>
                <a:schemeClr val="dk1">
                  <a:lumMod val="75000"/>
                  <a:lumOff val="2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E1AB63B-2015-4CFD-BEE8-B802062C9C8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chart" Target="../charts/chart3.xml"  /><Relationship Id="rId3" Type="http://schemas.openxmlformats.org/officeDocument/2006/relationships/chart" Target="../charts/char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chart" Target="../charts/char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1407" y="4682191"/>
            <a:ext cx="5672760" cy="228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식비에 관한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이것으로 알 수 있는 것은 </a:t>
            </a:r>
            <a:r>
              <a:rPr lang="en-US" altLang="ko-KR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50%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7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</a:t>
            </a: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천원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증가하고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이로써 </a:t>
            </a:r>
            <a:r>
              <a:rPr lang="ko-KR" altLang="en-US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비싸서 오래 머무르는 것은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힘들 것이라고 판단했습니다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220" y="5483137"/>
            <a:ext cx="5617780" cy="11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여행경비를 나타난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박이 늘어 날때마다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36%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16</a:t>
            </a:r>
            <a:r>
              <a:rPr lang="ko-KR" altLang="en-US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만원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 하는 것 을 알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8859" y="2658237"/>
            <a:ext cx="687907" cy="3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505" y="1982964"/>
            <a:ext cx="687907" cy="35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정리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5351203" y="1893390"/>
            <a:ext cx="6606027" cy="178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실제로 여행경비가 늘어남에 </a:t>
            </a:r>
            <a:endParaRPr lang="ko-KR" altLang="en-US" sz="3700" b="1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있어서 사람들은</a:t>
            </a:r>
            <a:endParaRPr lang="ko-KR" altLang="en-US" sz="3700" b="1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물가가 비싸다고 느끼는 것 일까</a:t>
            </a:r>
            <a:r>
              <a:rPr lang="en-US" altLang="ko-KR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?</a:t>
            </a: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  </a:t>
            </a:r>
            <a:endParaRPr lang="ko-KR" altLang="en-US" sz="3700" b="1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66" y="1830077"/>
            <a:ext cx="45720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5865078" y="1745955"/>
            <a:ext cx="5274196" cy="15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 관광객들을 대상으로 한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제주 여행 시 불만족 사항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설문조사에서 전반적으로 제주의 물가가 비싸다는 것을 실감한 그래프입니다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53" y="1733204"/>
            <a:ext cx="5555968" cy="3810423"/>
          </a:xfrm>
          <a:prstGeom prst="rect">
            <a:avLst/>
          </a:prstGeom>
        </p:spPr>
      </p:pic>
      <p:cxnSp>
        <p:nvCxnSpPr>
          <p:cNvPr id="22" name=""/>
          <p:cNvCxnSpPr/>
          <p:nvPr/>
        </p:nvCxnSpPr>
        <p:spPr>
          <a:xfrm rot="5400000" flipH="1" flipV="1">
            <a:off x="2971665" y="4243016"/>
            <a:ext cx="628245" cy="54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3674217" y="2216420"/>
            <a:ext cx="806492" cy="3634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22.9%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9949" y="3751637"/>
            <a:ext cx="4714146" cy="195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7020473" y="2050323"/>
            <a:ext cx="4922920" cy="191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 제주연구원 사이트의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“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제주경제동향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”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을 분석한 자료를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참고하면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년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100%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기준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전년도와 비교시 현재는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1.5%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상승한것을 확인할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02" y="1557774"/>
            <a:ext cx="6830378" cy="4597749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7146042" y="4402865"/>
            <a:ext cx="4922920" cy="4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19" y="1923471"/>
            <a:ext cx="6481708" cy="3444030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년기준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년전에 백만원주고산 아이폰을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사야되는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8" name=""/>
          <p:cNvSpPr/>
          <p:nvPr/>
        </p:nvSpPr>
        <p:spPr>
          <a:xfrm>
            <a:off x="5784089" y="2238375"/>
            <a:ext cx="851884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9" name=""/>
          <p:cNvCxnSpPr>
            <a:stCxn id="28" idx="2"/>
          </p:cNvCxnSpPr>
          <p:nvPr/>
        </p:nvCxnSpPr>
        <p:spPr>
          <a:xfrm rot="10800000" flipV="1">
            <a:off x="4596820" y="2426192"/>
            <a:ext cx="1613211" cy="7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4400415" y="3241183"/>
            <a:ext cx="342095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년기준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년전에 백만원주고산 아이폰을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사야되는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 rot="0"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875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848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현황분석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37222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문제점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89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분석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372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제안서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7675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Q&amp;A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0160" y="863755"/>
            <a:ext cx="5469254" cy="572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내국인 관광객 체류기간 및 목적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249" y="5439559"/>
            <a:ext cx="5274196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전체적으로 내국인들은 금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토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일로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 체류 하거나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체류 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 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8249" y="5439559"/>
            <a:ext cx="5591698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내국인들은 휴식의 목적으로 제주도를 찾는 경우가 많았으며 그 다음순위가 세미나를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방문하는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9210" y="866684"/>
            <a:ext cx="32308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현황 정리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의문점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44" y="2137010"/>
            <a:ext cx="5544410" cy="198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여기서의 의문점은 내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외국인들이 휴식을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찾아왔지만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왜</a:t>
            </a:r>
            <a:r>
              <a:rPr lang="en-US" altLang="ko-KR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?</a:t>
            </a:r>
            <a:endParaRPr lang="en-US" altLang="ko-KR" sz="2800" b="1" spc="-150">
              <a:solidFill>
                <a:srgbClr val="ff0000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일이나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일만 지내는 이유에 대해서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분석을 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6647587" y="1549297"/>
            <a:ext cx="5544412" cy="75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의문점을 풀어주는 실마리는 </a:t>
            </a:r>
            <a:endParaRPr lang="ko-KR" altLang="en-US" sz="22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관광객들의 설문조사에서 나타났습니다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endParaRPr lang="ko-KR" altLang="en-US" sz="22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303" y="1592427"/>
            <a:ext cx="6344610" cy="3524528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5319137" y="4060619"/>
            <a:ext cx="776862" cy="14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797484" y="5333506"/>
            <a:ext cx="6219944" cy="95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12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대중교통 불편</a:t>
            </a:r>
            <a:endParaRPr lang="ko-KR" altLang="en-US" sz="19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11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여행경비</a:t>
            </a:r>
            <a:endParaRPr lang="ko-KR" altLang="en-US" sz="19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만족스럽지 못한 결과가 나왔습니다</a:t>
            </a: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19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620</ep:Words>
  <ep:PresentationFormat>와이드스크린</ep:PresentationFormat>
  <ep:Paragraphs>187</ep:Paragraphs>
  <ep:Slides>22</ep:Slides>
  <ep:Notes>1</ep:Notes>
  <ep:TotalTime>0</ep:TotalTime>
  <ep:HiddenSlides>4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ep:HeadingPairs>
  <ep:TitlesOfParts>
    <vt:vector size="26" baseType="lpstr">
      <vt:lpstr>메인 레이아웃_1</vt:lpstr>
      <vt:lpstr>메인 레이아웃_2</vt:lpstr>
      <vt:lpstr>목차 레이아웃</vt:lpstr>
      <vt:lpstr>내용 레이아웃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2017-10-13T13:12:51.000</dcterms:created>
  <dc:creator>Windows 사용자</dc:creator>
  <cp:lastModifiedBy>82105</cp:lastModifiedBy>
  <dcterms:modified xsi:type="dcterms:W3CDTF">2019-12-19T14:59:04.461</dcterms:modified>
  <cp:revision>84</cp:revision>
  <dc:title>PowerPoint 프레젠테이션</dc:title>
  <cp:version>1000.0000.01</cp:version>
</cp:coreProperties>
</file>