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0F5"/>
    <a:srgbClr val="D93A59"/>
    <a:srgbClr val="D35D5D"/>
    <a:srgbClr val="3A6AC1"/>
    <a:srgbClr val="8DBABD"/>
    <a:srgbClr val="F8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C15C20-DD88-42B4-AF45-DB90C5929389}"/>
              </a:ext>
            </a:extLst>
          </p:cNvPr>
          <p:cNvSpPr/>
          <p:nvPr/>
        </p:nvSpPr>
        <p:spPr>
          <a:xfrm>
            <a:off x="6994525" y="3519653"/>
            <a:ext cx="1211564" cy="408625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270635" y="861342"/>
            <a:ext cx="2640330" cy="575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분석 과정 정리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A0E4D-D4A4-4AB7-AC70-A4CF2253184B}"/>
              </a:ext>
            </a:extLst>
          </p:cNvPr>
          <p:cNvSpPr txBox="1"/>
          <p:nvPr/>
        </p:nvSpPr>
        <p:spPr>
          <a:xfrm>
            <a:off x="6629979" y="2719740"/>
            <a:ext cx="527419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분석결과로는 제주도는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/>
                <a:ea typeface="나눔스퀘어 Bold"/>
              </a:rPr>
              <a:t>섬‘이라는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 지리적  특성 때문에</a:t>
            </a:r>
          </a:p>
          <a:p>
            <a:pPr algn="ctr"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나눔스퀘어 Bold"/>
                <a:ea typeface="나눔스퀘어 Bold"/>
              </a:rPr>
              <a:t>해상운송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이 무조건 있어야 하는 것으로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결론이 나왔고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근본적으로 물가가 오르는 것을 막으려면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제주도가 앞장서서 물가를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잡아야 된다고 생각합니다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440708-17DF-4775-B598-AB48DC186946}"/>
              </a:ext>
            </a:extLst>
          </p:cNvPr>
          <p:cNvGrpSpPr/>
          <p:nvPr/>
        </p:nvGrpSpPr>
        <p:grpSpPr>
          <a:xfrm>
            <a:off x="681473" y="1611085"/>
            <a:ext cx="6166216" cy="4586366"/>
            <a:chOff x="431679" y="696539"/>
            <a:chExt cx="6636778" cy="5080147"/>
          </a:xfrm>
        </p:grpSpPr>
        <p:sp>
          <p:nvSpPr>
            <p:cNvPr id="20" name="화살표: 위로 굽음 19">
              <a:extLst>
                <a:ext uri="{FF2B5EF4-FFF2-40B4-BE49-F238E27FC236}">
                  <a16:creationId xmlns:a16="http://schemas.microsoft.com/office/drawing/2014/main" id="{D0673641-0635-45B9-80B4-1FAA74276A2A}"/>
                </a:ext>
              </a:extLst>
            </p:cNvPr>
            <p:cNvSpPr/>
            <p:nvPr/>
          </p:nvSpPr>
          <p:spPr>
            <a:xfrm rot="5400000" flipV="1">
              <a:off x="4210195" y="2262484"/>
              <a:ext cx="829335" cy="1806847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7EFCA6-83EE-4788-BA86-D64BB8F982E5}"/>
                </a:ext>
              </a:extLst>
            </p:cNvPr>
            <p:cNvSpPr/>
            <p:nvPr/>
          </p:nvSpPr>
          <p:spPr>
            <a:xfrm>
              <a:off x="557093" y="1209903"/>
              <a:ext cx="1166852" cy="11827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2F22974-0375-4584-B358-83F2E5FEEA27}"/>
                </a:ext>
              </a:extLst>
            </p:cNvPr>
            <p:cNvSpPr/>
            <p:nvPr/>
          </p:nvSpPr>
          <p:spPr>
            <a:xfrm>
              <a:off x="2122256" y="1209903"/>
              <a:ext cx="1166852" cy="11827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1732E6A-8804-4D6F-B5C5-3C8DCA3F5081}"/>
                </a:ext>
              </a:extLst>
            </p:cNvPr>
            <p:cNvSpPr/>
            <p:nvPr/>
          </p:nvSpPr>
          <p:spPr>
            <a:xfrm>
              <a:off x="3721439" y="1209903"/>
              <a:ext cx="1166852" cy="11827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1090E5E-E0DB-400C-AAC8-D33977129302}"/>
                </a:ext>
              </a:extLst>
            </p:cNvPr>
            <p:cNvSpPr/>
            <p:nvPr/>
          </p:nvSpPr>
          <p:spPr>
            <a:xfrm>
              <a:off x="5352470" y="1209903"/>
              <a:ext cx="1166852" cy="11827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59DF92B-890F-4C56-BF03-7FB88598A4E0}"/>
                </a:ext>
              </a:extLst>
            </p:cNvPr>
            <p:cNvSpPr/>
            <p:nvPr/>
          </p:nvSpPr>
          <p:spPr>
            <a:xfrm>
              <a:off x="4609309" y="4496517"/>
              <a:ext cx="1166852" cy="11827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FBB939-B481-42AE-B7F9-215421E6AF6B}"/>
                </a:ext>
              </a:extLst>
            </p:cNvPr>
            <p:cNvSpPr/>
            <p:nvPr/>
          </p:nvSpPr>
          <p:spPr>
            <a:xfrm>
              <a:off x="1034953" y="4475651"/>
              <a:ext cx="1166852" cy="11827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1DD08E3-A249-47C1-A318-A3B6C60998DA}"/>
                </a:ext>
              </a:extLst>
            </p:cNvPr>
            <p:cNvSpPr/>
            <p:nvPr/>
          </p:nvSpPr>
          <p:spPr>
            <a:xfrm>
              <a:off x="2829389" y="4496517"/>
              <a:ext cx="1166852" cy="11827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F55A55A-245F-4C65-A1B2-CBCACC88FECF}"/>
                </a:ext>
              </a:extLst>
            </p:cNvPr>
            <p:cNvSpPr/>
            <p:nvPr/>
          </p:nvSpPr>
          <p:spPr>
            <a:xfrm>
              <a:off x="431679" y="955248"/>
              <a:ext cx="6177795" cy="1673470"/>
            </a:xfrm>
            <a:prstGeom prst="round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D0B779-7EC9-4243-A759-64EA68BEE1FD}"/>
                </a:ext>
              </a:extLst>
            </p:cNvPr>
            <p:cNvSpPr txBox="1"/>
            <p:nvPr/>
          </p:nvSpPr>
          <p:spPr>
            <a:xfrm>
              <a:off x="2724122" y="696539"/>
              <a:ext cx="1392675" cy="4431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내륙지역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4579A7D-FD4D-4A56-9500-DEFC3ECE2075}"/>
                </a:ext>
              </a:extLst>
            </p:cNvPr>
            <p:cNvSpPr/>
            <p:nvPr/>
          </p:nvSpPr>
          <p:spPr>
            <a:xfrm>
              <a:off x="874096" y="4282096"/>
              <a:ext cx="5162751" cy="1494590"/>
            </a:xfrm>
            <a:prstGeom prst="round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94F4AD-3E48-452D-8F60-A26DAB54F04A}"/>
                </a:ext>
              </a:extLst>
            </p:cNvPr>
            <p:cNvSpPr txBox="1"/>
            <p:nvPr/>
          </p:nvSpPr>
          <p:spPr>
            <a:xfrm>
              <a:off x="2888755" y="4036897"/>
              <a:ext cx="1125353" cy="4431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제주도</a:t>
              </a:r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B3E8A2D0-B541-4957-AECE-E1FEF1BEEE07}"/>
                </a:ext>
              </a:extLst>
            </p:cNvPr>
            <p:cNvSpPr/>
            <p:nvPr/>
          </p:nvSpPr>
          <p:spPr>
            <a:xfrm>
              <a:off x="1770293" y="1650229"/>
              <a:ext cx="304123" cy="322012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7ED5AF3-CD48-44F1-931C-2B5E9C93233B}"/>
                </a:ext>
              </a:extLst>
            </p:cNvPr>
            <p:cNvSpPr/>
            <p:nvPr/>
          </p:nvSpPr>
          <p:spPr>
            <a:xfrm>
              <a:off x="2876721" y="2762359"/>
              <a:ext cx="1166852" cy="11668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A77E7B0-CF76-4AE9-907F-95181F46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043" y="2872473"/>
              <a:ext cx="934802" cy="934802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C46A518-EF7E-463B-8A23-74529A564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926" y="4646577"/>
              <a:ext cx="881176" cy="88117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B082BAA-6E1A-4CD8-AD11-641B4BAB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209" y="4571161"/>
              <a:ext cx="859530" cy="859530"/>
            </a:xfrm>
            <a:prstGeom prst="rect">
              <a:avLst/>
            </a:prstGeom>
          </p:spPr>
        </p:pic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E47654F2-9293-4B55-B6C5-A355D2E8A688}"/>
                </a:ext>
              </a:extLst>
            </p:cNvPr>
            <p:cNvSpPr/>
            <p:nvPr/>
          </p:nvSpPr>
          <p:spPr>
            <a:xfrm>
              <a:off x="3405112" y="1650229"/>
              <a:ext cx="304123" cy="322012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18CD1C06-8335-4155-AE76-A780CC8A694F}"/>
                </a:ext>
              </a:extLst>
            </p:cNvPr>
            <p:cNvSpPr/>
            <p:nvPr/>
          </p:nvSpPr>
          <p:spPr>
            <a:xfrm>
              <a:off x="5005924" y="1650229"/>
              <a:ext cx="304123" cy="322012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92D4EB73-9076-4946-97BD-F855B1D1D638}"/>
                </a:ext>
              </a:extLst>
            </p:cNvPr>
            <p:cNvSpPr/>
            <p:nvPr/>
          </p:nvSpPr>
          <p:spPr>
            <a:xfrm>
              <a:off x="2441493" y="4906043"/>
              <a:ext cx="304123" cy="322012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D7BE9632-9CC2-40DD-859D-4E06BAC289A0}"/>
                </a:ext>
              </a:extLst>
            </p:cNvPr>
            <p:cNvSpPr/>
            <p:nvPr/>
          </p:nvSpPr>
          <p:spPr>
            <a:xfrm>
              <a:off x="4236216" y="4906043"/>
              <a:ext cx="304123" cy="322012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위로 굽음 40">
              <a:extLst>
                <a:ext uri="{FF2B5EF4-FFF2-40B4-BE49-F238E27FC236}">
                  <a16:creationId xmlns:a16="http://schemas.microsoft.com/office/drawing/2014/main" id="{CC226F62-384A-45C3-AD5D-7D9931EA8902}"/>
                </a:ext>
              </a:extLst>
            </p:cNvPr>
            <p:cNvSpPr/>
            <p:nvPr/>
          </p:nvSpPr>
          <p:spPr>
            <a:xfrm rot="10800000">
              <a:off x="1464349" y="3214978"/>
              <a:ext cx="1451506" cy="821282"/>
            </a:xfrm>
            <a:prstGeom prst="bentUp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0E5697D-0BA9-400A-818B-EE5A06B1F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02" y="1299277"/>
              <a:ext cx="974027" cy="93886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8A08A8A-03A5-439F-B9D6-EB38FF3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274" y="1288665"/>
              <a:ext cx="1040058" cy="973197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222E885-5B4D-42EF-9E32-CD4591CC9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245" y="1335626"/>
              <a:ext cx="911235" cy="927152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1CDC4DB-2362-430E-B159-0694BC996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5506" y="1428679"/>
              <a:ext cx="1115034" cy="752312"/>
            </a:xfrm>
            <a:prstGeom prst="rect">
              <a:avLst/>
            </a:prstGeom>
          </p:spPr>
        </p:pic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EE74325-0FF9-4B9A-B9ED-3D5D50C6C9B3}"/>
                </a:ext>
              </a:extLst>
            </p:cNvPr>
            <p:cNvCxnSpPr>
              <a:cxnSpLocks/>
            </p:cNvCxnSpPr>
            <p:nvPr/>
          </p:nvCxnSpPr>
          <p:spPr>
            <a:xfrm>
              <a:off x="4068663" y="3055284"/>
              <a:ext cx="299979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B385533-40BB-41F2-9E4C-173A27B8EDC8}"/>
                </a:ext>
              </a:extLst>
            </p:cNvPr>
            <p:cNvSpPr/>
            <p:nvPr/>
          </p:nvSpPr>
          <p:spPr>
            <a:xfrm>
              <a:off x="2772256" y="2654078"/>
              <a:ext cx="1361980" cy="136198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48644E4-E69F-44B1-AE86-6BB294EAF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166" y="4606439"/>
              <a:ext cx="1010467" cy="9614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>
            <a:extLst>
              <a:ext uri="{FF2B5EF4-FFF2-40B4-BE49-F238E27FC236}">
                <a16:creationId xmlns:a16="http://schemas.microsoft.com/office/drawing/2014/main" id="{CC98504D-E1CA-4C76-957D-BF4152D6A5E4}"/>
              </a:ext>
            </a:extLst>
          </p:cNvPr>
          <p:cNvSpPr/>
          <p:nvPr/>
        </p:nvSpPr>
        <p:spPr>
          <a:xfrm>
            <a:off x="1209520" y="1855872"/>
            <a:ext cx="1042142" cy="10421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D845752-1908-4B7B-B233-1E761ABE1F1C}"/>
              </a:ext>
            </a:extLst>
          </p:cNvPr>
          <p:cNvSpPr/>
          <p:nvPr/>
        </p:nvSpPr>
        <p:spPr>
          <a:xfrm>
            <a:off x="5741407" y="1855872"/>
            <a:ext cx="1042142" cy="10421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365385" y="2144138"/>
            <a:ext cx="41596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상기 제안 실현을 위한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>
                <a:solidFill>
                  <a:prstClr val="black"/>
                </a:solidFill>
                <a:latin typeface="나눔스퀘어 Bold"/>
                <a:ea typeface="나눔스퀘어 Bold"/>
              </a:rPr>
              <a:t>민관 협력 거버넌스</a:t>
            </a:r>
            <a:r>
              <a:rPr lang="en-US" altLang="ko-KR" sz="2400" spc="-150" baseline="30000" dirty="0">
                <a:solidFill>
                  <a:prstClr val="black"/>
                </a:solidFill>
                <a:latin typeface="나눔스퀘어 Bold"/>
                <a:ea typeface="나눔스퀘어 Bold"/>
              </a:rPr>
              <a:t>*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 Bold"/>
                <a:ea typeface="나눔스퀘어 Bold"/>
              </a:rPr>
              <a:t> 구축</a:t>
            </a:r>
            <a:endParaRPr lang="en-US" altLang="ko-KR" sz="2400" spc="-150" dirty="0">
              <a:solidFill>
                <a:prstClr val="black"/>
              </a:solidFill>
              <a:latin typeface="나눔스퀘어 Bold"/>
              <a:ea typeface="나눔스퀘어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45EE2-218A-495B-8D16-EDEFB3CBC1FD}"/>
              </a:ext>
            </a:extLst>
          </p:cNvPr>
          <p:cNvSpPr txBox="1"/>
          <p:nvPr/>
        </p:nvSpPr>
        <p:spPr>
          <a:xfrm>
            <a:off x="5944789" y="286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92134-8C67-41F9-9CD0-F301781A4791}"/>
              </a:ext>
            </a:extLst>
          </p:cNvPr>
          <p:cNvSpPr txBox="1"/>
          <p:nvPr/>
        </p:nvSpPr>
        <p:spPr>
          <a:xfrm>
            <a:off x="1293888" y="28689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지자체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CCE28-C68D-42A7-838F-DD39CC42EA77}"/>
              </a:ext>
            </a:extLst>
          </p:cNvPr>
          <p:cNvSpPr txBox="1"/>
          <p:nvPr/>
        </p:nvSpPr>
        <p:spPr>
          <a:xfrm>
            <a:off x="3423476" y="19594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원가 공개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DC0243-0A46-4DF8-9709-A55D1B5E2AA2}"/>
              </a:ext>
            </a:extLst>
          </p:cNvPr>
          <p:cNvSpPr txBox="1"/>
          <p:nvPr/>
        </p:nvSpPr>
        <p:spPr>
          <a:xfrm>
            <a:off x="2988170" y="24577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해상 운송료 지원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14E01-C8B1-4332-B98D-E731DE8E297C}"/>
              </a:ext>
            </a:extLst>
          </p:cNvPr>
          <p:cNvSpPr txBox="1"/>
          <p:nvPr/>
        </p:nvSpPr>
        <p:spPr>
          <a:xfrm rot="-1800000">
            <a:off x="4351678" y="35001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저물가 제공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0A39C-CA48-4086-952B-D924EF398E6F}"/>
              </a:ext>
            </a:extLst>
          </p:cNvPr>
          <p:cNvSpPr txBox="1"/>
          <p:nvPr/>
        </p:nvSpPr>
        <p:spPr>
          <a:xfrm>
            <a:off x="3577441" y="55465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관광객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EC552E-E632-4167-AFE7-EA3F1C1BDC8C}"/>
              </a:ext>
            </a:extLst>
          </p:cNvPr>
          <p:cNvCxnSpPr/>
          <p:nvPr/>
        </p:nvCxnSpPr>
        <p:spPr>
          <a:xfrm>
            <a:off x="2452758" y="2440222"/>
            <a:ext cx="3131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220EAF-3AEE-4DFB-9D36-3AC5A63008F3}"/>
              </a:ext>
            </a:extLst>
          </p:cNvPr>
          <p:cNvCxnSpPr>
            <a:cxnSpLocks/>
          </p:cNvCxnSpPr>
          <p:nvPr/>
        </p:nvCxnSpPr>
        <p:spPr>
          <a:xfrm flipH="1">
            <a:off x="2404490" y="2272344"/>
            <a:ext cx="3131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C864D739-69DE-460F-8AF3-F802C4D5F286}"/>
              </a:ext>
            </a:extLst>
          </p:cNvPr>
          <p:cNvSpPr txBox="1"/>
          <p:nvPr/>
        </p:nvSpPr>
        <p:spPr>
          <a:xfrm>
            <a:off x="4778605" y="6074103"/>
            <a:ext cx="7293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*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거버넌스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: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정부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기업 또는 시민사회가 함께 네트워크를 구성하여 사회문제를 해결하는 기제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조직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3A102-C2E9-4137-8035-44E2C25FB50E}"/>
              </a:ext>
            </a:extLst>
          </p:cNvPr>
          <p:cNvSpPr txBox="1"/>
          <p:nvPr/>
        </p:nvSpPr>
        <p:spPr>
          <a:xfrm rot="-1800000">
            <a:off x="4890213" y="38196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소비 증대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6AE762B-A51E-43E2-8E98-C760DD7A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97" y="2097991"/>
            <a:ext cx="1415661" cy="55486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A74D022-BE7A-454C-B688-949C3E18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55" y="2025432"/>
            <a:ext cx="684967" cy="68496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9C6D926-2CEE-4EBD-B9F4-FDFABAA74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77" y="4535032"/>
            <a:ext cx="1082041" cy="1082041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0FD3CE-E6AF-401C-B57C-97576244B631}"/>
              </a:ext>
            </a:extLst>
          </p:cNvPr>
          <p:cNvCxnSpPr>
            <a:cxnSpLocks/>
          </p:cNvCxnSpPr>
          <p:nvPr/>
        </p:nvCxnSpPr>
        <p:spPr>
          <a:xfrm rot="19800000">
            <a:off x="4219719" y="3872903"/>
            <a:ext cx="22143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334F254-A683-453C-9AC7-C043DC9BF424}"/>
              </a:ext>
            </a:extLst>
          </p:cNvPr>
          <p:cNvCxnSpPr>
            <a:cxnSpLocks/>
          </p:cNvCxnSpPr>
          <p:nvPr/>
        </p:nvCxnSpPr>
        <p:spPr>
          <a:xfrm rot="19800000" flipH="1">
            <a:off x="3954788" y="3858127"/>
            <a:ext cx="22143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A1434FC-CF0F-4344-88AE-A8B62F1D3812}"/>
              </a:ext>
            </a:extLst>
          </p:cNvPr>
          <p:cNvCxnSpPr>
            <a:cxnSpLocks/>
          </p:cNvCxnSpPr>
          <p:nvPr/>
        </p:nvCxnSpPr>
        <p:spPr>
          <a:xfrm rot="1800000" flipH="1">
            <a:off x="1823053" y="3834803"/>
            <a:ext cx="22143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E8BBD6C-ABDC-4B5A-AE85-7AA1EC8BA5C6}"/>
              </a:ext>
            </a:extLst>
          </p:cNvPr>
          <p:cNvCxnSpPr>
            <a:cxnSpLocks/>
          </p:cNvCxnSpPr>
          <p:nvPr/>
        </p:nvCxnSpPr>
        <p:spPr>
          <a:xfrm rot="1800000">
            <a:off x="1580982" y="3858127"/>
            <a:ext cx="22143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3F5F3C5-1546-4633-9181-3296044F4942}"/>
              </a:ext>
            </a:extLst>
          </p:cNvPr>
          <p:cNvSpPr txBox="1"/>
          <p:nvPr/>
        </p:nvSpPr>
        <p:spPr>
          <a:xfrm rot="1800000">
            <a:off x="1484572" y="3823790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글로벌 관광경쟁력 상승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064229-3C70-4548-8483-A5437DFA8FDF}"/>
              </a:ext>
            </a:extLst>
          </p:cNvPr>
          <p:cNvSpPr txBox="1"/>
          <p:nvPr/>
        </p:nvSpPr>
        <p:spPr>
          <a:xfrm rot="1800000">
            <a:off x="2120447" y="3548888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만족도</a:t>
            </a:r>
            <a:r>
              <a:rPr lang="en-US" altLang="ko-KR" sz="1200" dirty="0"/>
              <a:t>,</a:t>
            </a:r>
            <a:r>
              <a:rPr lang="ko-KR" altLang="en-US" sz="1200" dirty="0"/>
              <a:t>재방문율</a:t>
            </a:r>
            <a:r>
              <a:rPr lang="en-US" altLang="ko-KR" sz="1200" dirty="0"/>
              <a:t>,</a:t>
            </a:r>
            <a:r>
              <a:rPr lang="ko-KR" altLang="en-US" sz="1200" dirty="0"/>
              <a:t>바이럴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B09F3C1-7966-4AFC-9F0C-0BBBAFD6460B}"/>
              </a:ext>
            </a:extLst>
          </p:cNvPr>
          <p:cNvSpPr/>
          <p:nvPr/>
        </p:nvSpPr>
        <p:spPr>
          <a:xfrm>
            <a:off x="2512139" y="3084481"/>
            <a:ext cx="6646609" cy="7079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        </a:t>
            </a:r>
            <a:r>
              <a:rPr lang="ko-KR" altLang="en-US" dirty="0"/>
              <a:t>지역 물가 하락 효과로 소비 촉진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7761C3-197A-473B-A2D0-93A545BD8C5C}"/>
              </a:ext>
            </a:extLst>
          </p:cNvPr>
          <p:cNvSpPr/>
          <p:nvPr/>
        </p:nvSpPr>
        <p:spPr>
          <a:xfrm>
            <a:off x="2512139" y="3922291"/>
            <a:ext cx="6646609" cy="7079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        </a:t>
            </a:r>
            <a:r>
              <a:rPr lang="ko-KR" altLang="en-US" dirty="0"/>
              <a:t>기업의 원가 공개를 기반으로 해상 운송료 지원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93B9AA-F79A-482D-B762-E8CD0A613666}"/>
              </a:ext>
            </a:extLst>
          </p:cNvPr>
          <p:cNvSpPr/>
          <p:nvPr/>
        </p:nvSpPr>
        <p:spPr>
          <a:xfrm>
            <a:off x="2512139" y="4763607"/>
            <a:ext cx="6646609" cy="7079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        </a:t>
            </a:r>
            <a:r>
              <a:rPr lang="ko-KR" altLang="en-US" dirty="0"/>
              <a:t>물가</a:t>
            </a:r>
            <a:r>
              <a:rPr lang="en-US" altLang="ko-KR" dirty="0"/>
              <a:t>, </a:t>
            </a:r>
            <a:r>
              <a:rPr lang="ko-KR" altLang="en-US" dirty="0"/>
              <a:t>소비 관련 핵심성과지표 측정 및 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7CE357-B162-408D-945E-353CD9AFF7D5}"/>
              </a:ext>
            </a:extLst>
          </p:cNvPr>
          <p:cNvSpPr/>
          <p:nvPr/>
        </p:nvSpPr>
        <p:spPr>
          <a:xfrm>
            <a:off x="2512139" y="2261419"/>
            <a:ext cx="6646609" cy="70792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        </a:t>
            </a:r>
            <a:r>
              <a:rPr lang="ko-KR" altLang="en-US" dirty="0"/>
              <a:t>지역 물가 하락 촉진으로 소비 활성화 기대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Power Point Template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uLnTx/>
                <a:uFillTx/>
                <a:latin typeface="나눔스퀘어"/>
                <a:ea typeface="나눔스퀘어"/>
                <a:cs typeface="+mn-cs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04.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t>제안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6017659" y="1472316"/>
            <a:ext cx="58842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상기 제안 실현을 위한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민관 협력 거버넌스 구축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C864D739-69DE-460F-8AF3-F802C4D5F286}"/>
              </a:ext>
            </a:extLst>
          </p:cNvPr>
          <p:cNvSpPr txBox="1"/>
          <p:nvPr/>
        </p:nvSpPr>
        <p:spPr>
          <a:xfrm>
            <a:off x="5024909" y="6074103"/>
            <a:ext cx="70469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*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거버넌스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: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정부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나눔스퀘어 Bold"/>
                <a:cs typeface="+mn-cs"/>
              </a:rPr>
              <a:t>기업 또는 시민사회가 함께 네트워크를 구성하여 사회문제를 해결하는 기제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38B74AB-B162-420D-B1BB-241B9A5848E6}"/>
              </a:ext>
            </a:extLst>
          </p:cNvPr>
          <p:cNvSpPr/>
          <p:nvPr/>
        </p:nvSpPr>
        <p:spPr>
          <a:xfrm>
            <a:off x="331262" y="2969338"/>
            <a:ext cx="1756825" cy="1808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민관 협력</a:t>
            </a:r>
            <a:endParaRPr lang="en-US" altLang="ko-KR" dirty="0"/>
          </a:p>
          <a:p>
            <a:pPr algn="ctr"/>
            <a:r>
              <a:rPr lang="ko-KR" altLang="en-US" dirty="0"/>
              <a:t>거버넌스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3AF1E-ABA9-4A9D-A65E-F92594D9D741}"/>
              </a:ext>
            </a:extLst>
          </p:cNvPr>
          <p:cNvSpPr/>
          <p:nvPr/>
        </p:nvSpPr>
        <p:spPr>
          <a:xfrm>
            <a:off x="2433480" y="2182759"/>
            <a:ext cx="1651826" cy="70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전략적 연계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65BC00-BF9E-4478-B7D0-E88CB6784340}"/>
              </a:ext>
            </a:extLst>
          </p:cNvPr>
          <p:cNvSpPr/>
          <p:nvPr/>
        </p:nvSpPr>
        <p:spPr>
          <a:xfrm>
            <a:off x="2433480" y="3001485"/>
            <a:ext cx="1651826" cy="70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위험관리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ABFD38-D122-4FAB-A96F-2B087CC43DBA}"/>
              </a:ext>
            </a:extLst>
          </p:cNvPr>
          <p:cNvSpPr/>
          <p:nvPr/>
        </p:nvSpPr>
        <p:spPr>
          <a:xfrm>
            <a:off x="2433480" y="3844217"/>
            <a:ext cx="1651826" cy="70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가치제공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EE6B67-676F-4D84-9104-85F835F68195}"/>
              </a:ext>
            </a:extLst>
          </p:cNvPr>
          <p:cNvSpPr/>
          <p:nvPr/>
        </p:nvSpPr>
        <p:spPr>
          <a:xfrm>
            <a:off x="2433480" y="4686949"/>
            <a:ext cx="1651826" cy="70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성과측정</a:t>
            </a:r>
          </a:p>
        </p:txBody>
      </p:sp>
    </p:spTree>
    <p:extLst>
      <p:ext uri="{BB962C8B-B14F-4D97-AF65-F5344CB8AC3E}">
        <p14:creationId xmlns:p14="http://schemas.microsoft.com/office/powerpoint/2010/main" val="4523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167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</vt:lpstr>
      <vt:lpstr>나눔스퀘어 Bold</vt:lpstr>
      <vt:lpstr>나눔스퀘어 ExtraBold</vt:lpstr>
      <vt:lpstr>맑은 고딕</vt:lpstr>
      <vt:lpstr>Arial</vt:lpstr>
      <vt:lpstr>내용 레이아웃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ICT01_19</dc:creator>
  <cp:lastModifiedBy>Kim Sinhyeok</cp:lastModifiedBy>
  <cp:revision>33</cp:revision>
  <dcterms:created xsi:type="dcterms:W3CDTF">2019-12-20T01:59:07Z</dcterms:created>
  <dcterms:modified xsi:type="dcterms:W3CDTF">2019-12-22T03:23:46Z</dcterms:modified>
</cp:coreProperties>
</file>