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3" r:id="rId9"/>
    <p:sldId id="263" r:id="rId10"/>
    <p:sldId id="274" r:id="rId11"/>
    <p:sldId id="264" r:id="rId12"/>
    <p:sldId id="265" r:id="rId13"/>
    <p:sldId id="266" r:id="rId14"/>
    <p:sldId id="267" r:id="rId15"/>
    <p:sldId id="269" r:id="rId16"/>
    <p:sldId id="270" r:id="rId17"/>
    <p:sldId id="268" r:id="rId18"/>
    <p:sldId id="271" r:id="rId19"/>
    <p:sldId id="272" r:id="rId20"/>
  </p:sldIdLst>
  <p:sldSz cx="12192000" cy="6858000"/>
  <p:notesSz cx="6858000" cy="9144000"/>
  <p:embeddedFontLst>
    <p:embeddedFont>
      <p:font typeface="나눔고딕" panose="020D0604000000000000" pitchFamily="50" charset="-127"/>
      <p:regular r:id="rId22"/>
      <p:bold r:id="rId23"/>
    </p:embeddedFont>
    <p:embeddedFont>
      <p:font typeface="나눔고딕 ExtraBold" panose="020D0904000000000000" pitchFamily="50" charset="-127"/>
      <p:bold r:id="rId24"/>
    </p:embeddedFont>
    <p:embeddedFont>
      <p:font typeface="나눔바른고딕" panose="020B0603020101020101" pitchFamily="50" charset="-127"/>
      <p:regular r:id="rId25"/>
      <p:bold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나눔스퀘어라운드 Regular" panose="020B0600000101010101" pitchFamily="50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CT01_12" initials="I" lastIdx="1" clrIdx="0">
    <p:extLst>
      <p:ext uri="{19B8F6BF-5375-455C-9EA6-DF929625EA0E}">
        <p15:presenceInfo xmlns:p15="http://schemas.microsoft.com/office/powerpoint/2012/main" userId="ICT01_1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8CA"/>
    <a:srgbClr val="00BFC4"/>
    <a:srgbClr val="478CC7"/>
    <a:srgbClr val="4780B1"/>
    <a:srgbClr val="F26464"/>
    <a:srgbClr val="F8766D"/>
    <a:srgbClr val="454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2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reference\&#51228;&#51452;&#46020;%20&#50808;&#44397;&#51064;%20&#44288;&#44305;&#44061;%20&#54788;&#54889;%202013-2018%20lin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6-project\&#52572;&#51333;&#51088;&#47308;&#51221;&#47532;\&#44608;&#45824;&#54788;\gniaazzzz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2015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2A7-40D2-84CE-267E60C60605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2A7-40D2-84CE-267E60C606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</c:strRef>
          </c:cat>
          <c:val>
            <c:numRef>
              <c:f>Sheet2!$B$2:$C$2</c:f>
              <c:numCache>
                <c:formatCode>General</c:formatCode>
                <c:ptCount val="2"/>
                <c:pt idx="0">
                  <c:v>2237363</c:v>
                </c:pt>
                <c:pt idx="1">
                  <c:v>341686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A7-40D2-84CE-267E60C6060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82A7-40D2-84CE-267E60C60605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2A7-40D2-84CE-267E60C60605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82A7-40D2-84CE-267E60C6060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82A7-40D2-84CE-267E60C6060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82A7-40D2-84CE-267E60C60605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2016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1"/>
          <c:order val="1"/>
          <c:spPr>
            <a:solidFill>
              <a:srgbClr val="F26464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8B2-4AC5-9B2E-146CF6C6ADF4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8B2-4AC5-9B2E-146CF6C6AD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Sheet2!$B$3:$C$3</c:f>
              <c:numCache>
                <c:formatCode>General</c:formatCode>
                <c:ptCount val="2"/>
                <c:pt idx="0">
                  <c:v>3061522</c:v>
                </c:pt>
                <c:pt idx="1">
                  <c:v>929304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E8B2-4AC5-9B2E-146CF6C6ADF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E8B2-4AC5-9B2E-146CF6C6ADF4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8B2-4AC5-9B2E-146CF6C6ADF4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E8B2-4AC5-9B2E-146CF6C6ADF4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E8B2-4AC5-9B2E-146CF6C6ADF4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8B2-4AC5-9B2E-146CF6C6ADF4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2017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2"/>
          <c:order val="2"/>
          <c:spPr>
            <a:solidFill>
              <a:srgbClr val="F26464"/>
            </a:solidFill>
          </c:spPr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A157-40C4-B7A0-4944EFD0330C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A157-40C4-B7A0-4944EFD033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Sheet2!$B$4:$C$4</c:f>
              <c:numCache>
                <c:formatCode>General</c:formatCode>
                <c:ptCount val="2"/>
                <c:pt idx="0">
                  <c:v>747315</c:v>
                </c:pt>
                <c:pt idx="1">
                  <c:v>459499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A157-40C4-B7A0-4944EFD0330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A157-40C4-B7A0-4944EFD0330C}"/>
                  </c:ext>
                </c:extLst>
              </c15:ser>
            </c15:filteredPieSeries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157-40C4-B7A0-4944EFD0330C}"/>
                  </c:ext>
                </c:extLst>
              </c15:ser>
            </c15:filteredPieSeries>
            <c15:filteredPieSeries>
              <c15:ser>
                <c:idx val="3"/>
                <c:order val="3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A157-40C4-B7A0-4944EFD033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A157-40C4-B7A0-4944EFD0330C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Sheet2!$B$5:$C$5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666120</c:v>
                      </c:pt>
                      <c:pt idx="1">
                        <c:v>504007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A157-40C4-B7A0-4944EFD0330C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/>
              <a:t>2018</a:t>
            </a:r>
            <a:r>
              <a:rPr lang="ko-KR" altLang="en-US" sz="1600"/>
              <a:t>년</a:t>
            </a:r>
          </a:p>
        </c:rich>
      </c:tx>
      <c:layout>
        <c:manualLayout>
          <c:xMode val="edge"/>
          <c:yMode val="edge"/>
          <c:x val="0.3855790643392246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3"/>
          <c:order val="3"/>
          <c:dPt>
            <c:idx val="0"/>
            <c:bubble3D val="0"/>
            <c:spPr>
              <a:solidFill>
                <a:srgbClr val="F2646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1-B266-40BE-A1D6-7EDBAF2E4B9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3-B266-40BE-A1D6-7EDBAF2E4B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Sheet2!$B$1:$C$1</c:f>
              <c:strCache>
                <c:ptCount val="2"/>
                <c:pt idx="0">
                  <c:v>중국</c:v>
                </c:pt>
                <c:pt idx="1">
                  <c:v>중국 외 국가</c:v>
                </c:pt>
              </c:strCache>
              <c:extLst xmlns:c15="http://schemas.microsoft.com/office/drawing/2012/chart"/>
            </c:strRef>
          </c:cat>
          <c:val>
            <c:numRef>
              <c:f>Sheet2!$B$5:$C$5</c:f>
              <c:numCache>
                <c:formatCode>General</c:formatCode>
                <c:ptCount val="2"/>
                <c:pt idx="0">
                  <c:v>666120</c:v>
                </c:pt>
                <c:pt idx="1">
                  <c:v>504007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B266-40BE-A1D6-7EDBAF2E4B9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spPr>
                  <a:solidFill>
                    <a:srgbClr val="FF0000"/>
                  </a:solidFill>
                </c:spPr>
                <c:dPt>
                  <c:idx val="0"/>
                  <c:bubble3D val="0"/>
                  <c:spPr>
                    <a:solidFill>
                      <a:srgbClr val="F26464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Sheet2!$B$2:$C$2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2237363</c:v>
                      </c:pt>
                      <c:pt idx="1">
                        <c:v>341686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B266-40BE-A1D6-7EDBAF2E4B91}"/>
                  </c:ext>
                </c:extLst>
              </c15:ser>
            </c15:filteredPieSeries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B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D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Sheet2!$B$3:$C$3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3061522</c:v>
                      </c:pt>
                      <c:pt idx="1">
                        <c:v>929304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B266-40BE-A1D6-7EDBAF2E4B91}"/>
                  </c:ext>
                </c:extLst>
              </c15:ser>
            </c15:filteredPieSeries>
            <c15:filteredPieSeries>
              <c15:ser>
                <c:idx val="2"/>
                <c:order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B266-40BE-A1D6-7EDBAF2E4B9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317500" algn="ctr" rotWithShape="0">
                        <a:prstClr val="black">
                          <a:alpha val="25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B266-40BE-A1D6-7EDBAF2E4B91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0"/>
                  <c:showCatName val="0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dk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Sheet2!$B$1:$C$1</c15:sqref>
                        </c15:formulaRef>
                      </c:ext>
                    </c:extLst>
                    <c:strCache>
                      <c:ptCount val="2"/>
                      <c:pt idx="0">
                        <c:v>중국</c:v>
                      </c:pt>
                      <c:pt idx="1">
                        <c:v>중국 외 국가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Sheet2!$B$4:$C$4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747315</c:v>
                      </c:pt>
                      <c:pt idx="1">
                        <c:v>459499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B266-40BE-A1D6-7EDBAF2E4B91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GNI</a:t>
            </a:r>
            <a:r>
              <a:rPr lang="en-US" baseline="0"/>
              <a:t> </a:t>
            </a:r>
            <a:r>
              <a:rPr lang="ko-KR" altLang="en-US" baseline="0"/>
              <a:t>증가량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gniaazzzz!$B$1</c:f>
              <c:strCache>
                <c:ptCount val="1"/>
                <c:pt idx="0">
                  <c:v>GNI</c:v>
                </c:pt>
              </c:strCache>
            </c:strRef>
          </c:tx>
          <c:spPr>
            <a:ln w="22225" cap="rnd" cmpd="sng" algn="ctr">
              <a:solidFill>
                <a:srgbClr val="ED675D"/>
              </a:solidFill>
              <a:round/>
            </a:ln>
            <a:effectLst/>
          </c:spPr>
          <c:marker>
            <c:symbol val="none"/>
          </c:marker>
          <c:cat>
            <c:strRef>
              <c:f>gniaazzzz!$A$2:$A$13</c:f>
              <c:strCache>
                <c:ptCount val="12"/>
                <c:pt idx="0">
                  <c:v>2016년1분기</c:v>
                </c:pt>
                <c:pt idx="1">
                  <c:v>2016년2분기</c:v>
                </c:pt>
                <c:pt idx="2">
                  <c:v>2016년3분기</c:v>
                </c:pt>
                <c:pt idx="3">
                  <c:v>2016년4분기</c:v>
                </c:pt>
                <c:pt idx="4">
                  <c:v>2017년1분기</c:v>
                </c:pt>
                <c:pt idx="5">
                  <c:v>2017년2분기</c:v>
                </c:pt>
                <c:pt idx="6">
                  <c:v>2017년3분기</c:v>
                </c:pt>
                <c:pt idx="7">
                  <c:v>2017년4분기</c:v>
                </c:pt>
                <c:pt idx="8">
                  <c:v>2018년1분기</c:v>
                </c:pt>
                <c:pt idx="9">
                  <c:v>2018년2분기</c:v>
                </c:pt>
                <c:pt idx="10">
                  <c:v>2018년3분기</c:v>
                </c:pt>
                <c:pt idx="11">
                  <c:v>2018년4분기</c:v>
                </c:pt>
              </c:strCache>
            </c:strRef>
          </c:cat>
          <c:val>
            <c:numRef>
              <c:f>gniaazzzz!$B$2:$B$13</c:f>
              <c:numCache>
                <c:formatCode>#,##0_ </c:formatCode>
                <c:ptCount val="12"/>
                <c:pt idx="0">
                  <c:v>393320.2</c:v>
                </c:pt>
                <c:pt idx="1">
                  <c:v>391996</c:v>
                </c:pt>
                <c:pt idx="2">
                  <c:v>390124.3</c:v>
                </c:pt>
                <c:pt idx="3">
                  <c:v>394219.6</c:v>
                </c:pt>
                <c:pt idx="4">
                  <c:v>403093.4</c:v>
                </c:pt>
                <c:pt idx="5">
                  <c:v>403055.6</c:v>
                </c:pt>
                <c:pt idx="6">
                  <c:v>410385.9</c:v>
                </c:pt>
                <c:pt idx="7">
                  <c:v>405189.3</c:v>
                </c:pt>
                <c:pt idx="8">
                  <c:v>412463</c:v>
                </c:pt>
                <c:pt idx="9">
                  <c:v>408839.7</c:v>
                </c:pt>
                <c:pt idx="10">
                  <c:v>409664.1</c:v>
                </c:pt>
                <c:pt idx="11">
                  <c:v>409242.1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DA-415C-B7AA-A923037BDD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638266239"/>
        <c:axId val="1636551727"/>
      </c:lineChart>
      <c:catAx>
        <c:axId val="1638266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36551727"/>
        <c:crosses val="autoZero"/>
        <c:auto val="1"/>
        <c:lblAlgn val="ctr"/>
        <c:lblOffset val="100"/>
        <c:noMultiLvlLbl val="0"/>
      </c:catAx>
      <c:valAx>
        <c:axId val="1636551727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minorGridlines>
          <c:spPr>
            <a:ln>
              <a:solidFill>
                <a:schemeClr val="dk1">
                  <a:lumMod val="5000"/>
                  <a:lumOff val="95000"/>
                </a:schemeClr>
              </a:solidFill>
            </a:ln>
            <a:effectLst/>
          </c:spPr>
        </c:min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38266239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3T10:57:33.61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FB36FB-C10C-479A-9DFD-15DEB134881C}" type="datetime1">
              <a:rPr lang="ko-KR" altLang="en-US"/>
              <a:pPr lvl="0">
                <a:defRPr/>
              </a:pPr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D64B5D5-48B7-4F94-AE9E-F3674E44000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3201" y="2447473"/>
            <a:ext cx="6665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관광산업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02000" y="3591816"/>
            <a:ext cx="5461000" cy="68808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Four. Piece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 신혁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 대현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 소정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임 영택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C51B8-D6AC-4DD3-929A-510FF9C0A50E}"/>
              </a:ext>
            </a:extLst>
          </p:cNvPr>
          <p:cNvSpPr txBox="1"/>
          <p:nvPr/>
        </p:nvSpPr>
        <p:spPr>
          <a:xfrm>
            <a:off x="3531011" y="6488668"/>
            <a:ext cx="144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Four. Piece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CF6F3-BF41-4BC7-B615-F0169CEBF0DF}"/>
              </a:ext>
            </a:extLst>
          </p:cNvPr>
          <p:cNvSpPr txBox="1"/>
          <p:nvPr/>
        </p:nvSpPr>
        <p:spPr>
          <a:xfrm>
            <a:off x="4978400" y="6488668"/>
            <a:ext cx="381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 개의 조각이 모여 하나의 별이 되다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요인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D7A47-D310-42C9-B366-C9244307DB0B}"/>
              </a:ext>
            </a:extLst>
          </p:cNvPr>
          <p:cNvSpPr txBox="1"/>
          <p:nvPr/>
        </p:nvSpPr>
        <p:spPr>
          <a:xfrm>
            <a:off x="9453062" y="5481740"/>
            <a:ext cx="219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 =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분기별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GNI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15C70028-D4C7-40BF-9D35-18ADE8B8E6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635590"/>
              </p:ext>
            </p:extLst>
          </p:nvPr>
        </p:nvGraphicFramePr>
        <p:xfrm>
          <a:off x="4267200" y="1376260"/>
          <a:ext cx="6771260" cy="4021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4EEC38D-4184-4162-AFFF-5F8EEE36469B}"/>
              </a:ext>
            </a:extLst>
          </p:cNvPr>
          <p:cNvSpPr txBox="1"/>
          <p:nvPr/>
        </p:nvSpPr>
        <p:spPr>
          <a:xfrm>
            <a:off x="289133" y="4867661"/>
            <a:ext cx="228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GNI(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국민총소득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500" spc="-150" dirty="0">
              <a:solidFill>
                <a:srgbClr val="8DBAB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8EA686-23C7-4246-89E0-657777702BEC}"/>
              </a:ext>
            </a:extLst>
          </p:cNvPr>
          <p:cNvSpPr txBox="1"/>
          <p:nvPr/>
        </p:nvSpPr>
        <p:spPr>
          <a:xfrm flipH="1">
            <a:off x="367432" y="5236993"/>
            <a:ext cx="5372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국민총소득</a:t>
            </a:r>
            <a:r>
              <a:rPr lang="en-US" altLang="ko-KR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(GNI)</a:t>
            </a:r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한나라의 국민이 국내외 생산 활동에 참가하거나 </a:t>
            </a:r>
            <a:endParaRPr lang="en-US" altLang="ko-KR" sz="13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생산에 필요한 자산을 제공한 대가로 받은 소득의 합계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816B64-0DB1-4201-A926-02F88E45F0F0}"/>
              </a:ext>
            </a:extLst>
          </p:cNvPr>
          <p:cNvSpPr txBox="1"/>
          <p:nvPr/>
        </p:nvSpPr>
        <p:spPr>
          <a:xfrm>
            <a:off x="289133" y="1722916"/>
            <a:ext cx="331212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GNI(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국민총소득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증가하면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방문객이 증가할까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0641" y="1718147"/>
            <a:ext cx="32063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GNI(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국내총소득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방문자 비교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요인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F3AF4D-A2E4-4211-88F7-E1D880317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728455"/>
            <a:ext cx="6523701" cy="4944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C77E64-3407-4760-BA5A-29CACCFD7888}"/>
              </a:ext>
            </a:extLst>
          </p:cNvPr>
          <p:cNvSpPr txBox="1"/>
          <p:nvPr/>
        </p:nvSpPr>
        <p:spPr>
          <a:xfrm>
            <a:off x="808817" y="3547085"/>
            <a:ext cx="2289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상관계수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0.3535972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E39B4CD-6502-43AB-A787-96332370B670}"/>
              </a:ext>
            </a:extLst>
          </p:cNvPr>
          <p:cNvSpPr/>
          <p:nvPr/>
        </p:nvSpPr>
        <p:spPr>
          <a:xfrm>
            <a:off x="1774089" y="2727606"/>
            <a:ext cx="359432" cy="564018"/>
          </a:xfrm>
          <a:prstGeom prst="downArrow">
            <a:avLst/>
          </a:prstGeom>
          <a:noFill/>
          <a:ln>
            <a:solidFill>
              <a:srgbClr val="A3C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7E5D6-F8B9-43FF-84C4-90D38EBD09D8}"/>
              </a:ext>
            </a:extLst>
          </p:cNvPr>
          <p:cNvSpPr txBox="1"/>
          <p:nvPr/>
        </p:nvSpPr>
        <p:spPr>
          <a:xfrm>
            <a:off x="285547" y="4867661"/>
            <a:ext cx="228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GNI(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국민총소득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500" spc="-150" dirty="0">
              <a:solidFill>
                <a:srgbClr val="8DBAB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1158E-D943-4808-A1A8-D19D53C445A1}"/>
              </a:ext>
            </a:extLst>
          </p:cNvPr>
          <p:cNvSpPr txBox="1"/>
          <p:nvPr/>
        </p:nvSpPr>
        <p:spPr>
          <a:xfrm flipH="1">
            <a:off x="367432" y="5236993"/>
            <a:ext cx="5372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국민총소득</a:t>
            </a:r>
            <a:r>
              <a:rPr lang="en-US" altLang="ko-KR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(GNI)</a:t>
            </a:r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한나라의 국민이 국내외 생산 활동에 참가하거나 </a:t>
            </a:r>
            <a:endParaRPr lang="en-US" altLang="ko-KR" sz="13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3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생산에 필요한 자산을 제공한 대가로 받은 소득의 합계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D7A47-D310-42C9-B366-C9244307DB0B}"/>
              </a:ext>
            </a:extLst>
          </p:cNvPr>
          <p:cNvSpPr txBox="1"/>
          <p:nvPr/>
        </p:nvSpPr>
        <p:spPr>
          <a:xfrm>
            <a:off x="8314128" y="5483214"/>
            <a:ext cx="2192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 =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방문자 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Y =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GNI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05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예산 현황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08796" y="1566792"/>
            <a:ext cx="128753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/>
                <a:ea typeface="나눔스퀘어 ExtraBold"/>
              </a:rPr>
              <a:t>사드 이후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현황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7208" y="2237109"/>
            <a:ext cx="8422818" cy="38236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776755" y="5566854"/>
            <a:ext cx="351337" cy="162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06EA59-F3B4-4840-8A9B-0F149D7D123A}"/>
              </a:ext>
            </a:extLst>
          </p:cNvPr>
          <p:cNvSpPr/>
          <p:nvPr/>
        </p:nvSpPr>
        <p:spPr>
          <a:xfrm>
            <a:off x="9450026" y="3564177"/>
            <a:ext cx="17684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latin typeface="나눔스퀘어 ExtraBold"/>
                <a:ea typeface="나눔스퀘어 ExtraBold"/>
              </a:rPr>
              <a:t> 대폭 상승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0060" y="1691385"/>
            <a:ext cx="353975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전분야 지원금액 증가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분배</a:t>
            </a:r>
          </a:p>
        </p:txBody>
      </p:sp>
      <p:sp>
        <p:nvSpPr>
          <p:cNvPr id="2" name="화살표: 아래쪽 1"/>
          <p:cNvSpPr/>
          <p:nvPr/>
        </p:nvSpPr>
        <p:spPr>
          <a:xfrm>
            <a:off x="2018170" y="2683999"/>
            <a:ext cx="463529" cy="4181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33444" y="1691385"/>
            <a:ext cx="7145742" cy="41774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2983B7-D4CD-4E64-B7D9-2D27FBBA5B21}"/>
              </a:ext>
            </a:extLst>
          </p:cNvPr>
          <p:cNvSpPr/>
          <p:nvPr/>
        </p:nvSpPr>
        <p:spPr>
          <a:xfrm>
            <a:off x="1452562" y="3350856"/>
            <a:ext cx="2027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중국 의지</a:t>
            </a:r>
            <a:endParaRPr lang="ko-KR" altLang="en-US" sz="3200" dirty="0"/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0A3A7395-F57B-48CF-B6A0-DC6430E837C2}"/>
              </a:ext>
            </a:extLst>
          </p:cNvPr>
          <p:cNvSpPr/>
          <p:nvPr/>
        </p:nvSpPr>
        <p:spPr>
          <a:xfrm>
            <a:off x="1348117" y="2713325"/>
            <a:ext cx="1803633" cy="184311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B0E4DF-6C7F-4B13-94D5-5A042482B475}"/>
              </a:ext>
            </a:extLst>
          </p:cNvPr>
          <p:cNvSpPr/>
          <p:nvPr/>
        </p:nvSpPr>
        <p:spPr>
          <a:xfrm>
            <a:off x="1047518" y="5007784"/>
            <a:ext cx="24769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FF0000"/>
                </a:solidFill>
                <a:latin typeface="나눔스퀘어 ExtraBold"/>
                <a:ea typeface="나눔스퀘어 ExtraBold"/>
              </a:rPr>
              <a:t>다른 발전 방향</a:t>
            </a:r>
            <a:endParaRPr lang="ko-KR" altLang="en-US" sz="3200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F8B15BF7-26C8-4139-8143-B058BD27DF42}"/>
              </a:ext>
            </a:extLst>
          </p:cNvPr>
          <p:cNvSpPr/>
          <p:nvPr/>
        </p:nvSpPr>
        <p:spPr>
          <a:xfrm>
            <a:off x="2054234" y="4432867"/>
            <a:ext cx="463529" cy="4181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15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spc="-300">
                <a:solidFill>
                  <a:srgbClr val="00002F"/>
                </a:solidFill>
                <a:latin typeface="나눔스퀘어 Bold"/>
                <a:ea typeface="나눔스퀘어 Bold"/>
              </a:rPr>
              <a:t>04</a:t>
            </a:r>
            <a:endParaRPr lang="ko-KR" altLang="en-US" sz="4400" spc="-300">
              <a:solidFill>
                <a:srgbClr val="00002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스퀘어 Bold"/>
                <a:ea typeface="나눔스퀘어 Bold"/>
              </a:rPr>
              <a:t>최종 결과물 방향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87847" y="1917872"/>
            <a:ext cx="57695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앞으로의 발전을 위해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예산을 효율적으로 사용하여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탄탄한 </a:t>
            </a:r>
            <a:r>
              <a:rPr lang="ko-KR" altLang="en-US" sz="3200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고객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유치가 관건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53522" y="989148"/>
            <a:ext cx="273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0679" y="4373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FDF32-9ADD-49FD-B8AE-02C936951E6A}"/>
              </a:ext>
            </a:extLst>
          </p:cNvPr>
          <p:cNvSpPr txBox="1"/>
          <p:nvPr/>
        </p:nvSpPr>
        <p:spPr>
          <a:xfrm>
            <a:off x="2439249" y="4385119"/>
            <a:ext cx="7266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내국인을 유치 할 수 있는 관광 아이템을 제시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BEB7287D-3432-46F9-823A-CDE4E83437EA}"/>
              </a:ext>
            </a:extLst>
          </p:cNvPr>
          <p:cNvSpPr/>
          <p:nvPr/>
        </p:nvSpPr>
        <p:spPr>
          <a:xfrm>
            <a:off x="5516927" y="3645949"/>
            <a:ext cx="939800" cy="584775"/>
          </a:xfrm>
          <a:prstGeom prst="downArrow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DB3CD-BAFE-48C0-A071-93A9D8907FFC}"/>
              </a:ext>
            </a:extLst>
          </p:cNvPr>
          <p:cNvSpPr txBox="1"/>
          <p:nvPr/>
        </p:nvSpPr>
        <p:spPr>
          <a:xfrm>
            <a:off x="1076151" y="10069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8637C-64DC-44F3-9E25-3D6070A98358}"/>
              </a:ext>
            </a:extLst>
          </p:cNvPr>
          <p:cNvSpPr txBox="1"/>
          <p:nvPr/>
        </p:nvSpPr>
        <p:spPr>
          <a:xfrm>
            <a:off x="7908752" y="10069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635" y="2447473"/>
            <a:ext cx="214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830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77698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Four. Piece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였습니다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438650"/>
            <a:ext cx="219002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 현황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예산 현황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12300" y="4438650"/>
            <a:ext cx="2408887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76589" y="5022850"/>
            <a:ext cx="21900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세분화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비교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3787" y="5022850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영향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관광객 영향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075926" y="5022850"/>
            <a:ext cx="1189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현황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분배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0671BA-B7BC-44CE-8CEE-A6DCFB8B51AC}"/>
              </a:ext>
            </a:extLst>
          </p:cNvPr>
          <p:cNvSpPr/>
          <p:nvPr/>
        </p:nvSpPr>
        <p:spPr>
          <a:xfrm>
            <a:off x="3420414" y="1728535"/>
            <a:ext cx="5631567" cy="58477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관광 산업에 영향을 주는 요인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관광객 현황조사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3483" y="100692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수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2D1F1-8DF3-470C-818D-FD0B10FA4093}"/>
              </a:ext>
            </a:extLst>
          </p:cNvPr>
          <p:cNvSpPr txBox="1"/>
          <p:nvPr/>
        </p:nvSpPr>
        <p:spPr>
          <a:xfrm>
            <a:off x="1237550" y="5788474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</a:t>
            </a:r>
            <a:endParaRPr lang="en-US" altLang="ko-KR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27788-EC9B-4E62-AD36-2329D754C02B}"/>
              </a:ext>
            </a:extLst>
          </p:cNvPr>
          <p:cNvSpPr txBox="1"/>
          <p:nvPr/>
        </p:nvSpPr>
        <p:spPr>
          <a:xfrm>
            <a:off x="6999546" y="5736254"/>
            <a:ext cx="338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</a:t>
            </a:r>
            <a:r>
              <a:rPr lang="en-US" altLang="ko-KR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약간 하락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9786B5-002E-4B2A-BA24-50B544901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67" y="1907925"/>
            <a:ext cx="4134428" cy="3688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78906F-0C52-4C38-96C6-3F42A9F1BAA1}"/>
              </a:ext>
            </a:extLst>
          </p:cNvPr>
          <p:cNvSpPr txBox="1"/>
          <p:nvPr/>
        </p:nvSpPr>
        <p:spPr>
          <a:xfrm>
            <a:off x="1364550" y="1591110"/>
            <a:ext cx="351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15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~18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외국인 관광객 현황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D5C004-401D-4FB8-A59D-50EDA9B03463}"/>
              </a:ext>
            </a:extLst>
          </p:cNvPr>
          <p:cNvSpPr txBox="1"/>
          <p:nvPr/>
        </p:nvSpPr>
        <p:spPr>
          <a:xfrm>
            <a:off x="3910548" y="2241779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단위 </a:t>
            </a:r>
            <a:r>
              <a:rPr lang="en-US" altLang="ko-KR" sz="1100" dirty="0"/>
              <a:t>: </a:t>
            </a:r>
            <a:r>
              <a:rPr lang="ko-KR" altLang="en-US" sz="1100" dirty="0"/>
              <a:t>천명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7174F7-6860-4FE1-AD08-ECE9FFAFC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81" y="1591109"/>
            <a:ext cx="4698011" cy="420008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189DFE-0AB4-4BC8-A0DA-95E186922F52}"/>
              </a:ext>
            </a:extLst>
          </p:cNvPr>
          <p:cNvSpPr/>
          <p:nvPr/>
        </p:nvSpPr>
        <p:spPr>
          <a:xfrm>
            <a:off x="3654235" y="5726918"/>
            <a:ext cx="160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대폭하락</a:t>
            </a:r>
            <a:endParaRPr lang="ko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B4DC02-11DB-41DC-9E1D-83BF53E21B48}"/>
              </a:ext>
            </a:extLst>
          </p:cNvPr>
          <p:cNvSpPr/>
          <p:nvPr/>
        </p:nvSpPr>
        <p:spPr>
          <a:xfrm>
            <a:off x="7538154" y="6147119"/>
            <a:ext cx="2305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But </a:t>
            </a:r>
            <a:r>
              <a:rPr lang="ko-KR" altLang="en-US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큰 영향</a:t>
            </a:r>
            <a:r>
              <a:rPr lang="en-US" altLang="ko-KR" sz="3200" spc="-150" dirty="0">
                <a:solidFill>
                  <a:srgbClr val="8DBA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endParaRPr lang="ko-KR" altLang="en-US" sz="3200" spc="-150" dirty="0">
              <a:solidFill>
                <a:srgbClr val="8DBA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42422" y="1669139"/>
            <a:ext cx="3231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방문 외국인 관광객</a:t>
            </a:r>
            <a:endParaRPr lang="en-US" altLang="ko-KR" sz="2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009" y="100692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세분화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4FCF31BB-07C4-4330-B1B0-231968AA3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673708"/>
              </p:ext>
            </p:extLst>
          </p:nvPr>
        </p:nvGraphicFramePr>
        <p:xfrm>
          <a:off x="762667" y="2344024"/>
          <a:ext cx="275828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11A41B65-8082-4EA0-B499-9216215EE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018948"/>
              </p:ext>
            </p:extLst>
          </p:nvPr>
        </p:nvGraphicFramePr>
        <p:xfrm>
          <a:off x="3613817" y="2344024"/>
          <a:ext cx="26249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1820BC85-375E-4A3E-9716-302750FC7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950912"/>
              </p:ext>
            </p:extLst>
          </p:nvPr>
        </p:nvGraphicFramePr>
        <p:xfrm>
          <a:off x="6238749" y="2344024"/>
          <a:ext cx="262493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EBE5EF5C-B39B-4D7E-9C93-9BE383660C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497339"/>
              </p:ext>
            </p:extLst>
          </p:nvPr>
        </p:nvGraphicFramePr>
        <p:xfrm>
          <a:off x="8935913" y="2344024"/>
          <a:ext cx="255270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17CFCA-207C-4B01-BB48-20D62718CDDA}"/>
              </a:ext>
            </a:extLst>
          </p:cNvPr>
          <p:cNvSpPr txBox="1"/>
          <p:nvPr/>
        </p:nvSpPr>
        <p:spPr>
          <a:xfrm>
            <a:off x="3520949" y="5188861"/>
            <a:ext cx="524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3600" spc="-150" dirty="0">
                <a:solidFill>
                  <a:srgbClr val="F2646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중국</a:t>
            </a:r>
            <a:r>
              <a:rPr lang="ko-KR" altLang="en-US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압도적</a:t>
            </a:r>
          </a:p>
        </p:txBody>
      </p:sp>
    </p:spTree>
    <p:extLst>
      <p:ext uri="{BB962C8B-B14F-4D97-AF65-F5344CB8AC3E}">
        <p14:creationId xmlns:p14="http://schemas.microsoft.com/office/powerpoint/2010/main" val="33384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36710" y="1238121"/>
            <a:ext cx="17876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400" spc="-15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방문자 수</a:t>
            </a:r>
            <a:endParaRPr lang="en-US" altLang="ko-KR" sz="34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0894" y="100692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비교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D078AAE-E090-4DC0-8534-A2D59F295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77" y="1910630"/>
            <a:ext cx="2880000" cy="40589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6B75E5-5A42-4295-AE96-D0A8BB98C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70" y="1910631"/>
            <a:ext cx="2880000" cy="405890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7EC3D12-F349-4295-BB75-1AA9D97F9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399" y="1910631"/>
            <a:ext cx="2880000" cy="40589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758E8B-C844-48E3-813E-D33CD261D27E}"/>
              </a:ext>
            </a:extLst>
          </p:cNvPr>
          <p:cNvSpPr txBox="1"/>
          <p:nvPr/>
        </p:nvSpPr>
        <p:spPr>
          <a:xfrm>
            <a:off x="1589175" y="2264724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2016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FF4B07-8DB3-40DF-9859-21EDCCF8622E}"/>
              </a:ext>
            </a:extLst>
          </p:cNvPr>
          <p:cNvSpPr txBox="1"/>
          <p:nvPr/>
        </p:nvSpPr>
        <p:spPr>
          <a:xfrm>
            <a:off x="5098797" y="2264723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2017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D58962-0935-493C-9E88-E9D17BEF03D9}"/>
              </a:ext>
            </a:extLst>
          </p:cNvPr>
          <p:cNvSpPr txBox="1"/>
          <p:nvPr/>
        </p:nvSpPr>
        <p:spPr>
          <a:xfrm>
            <a:off x="8752495" y="2264723"/>
            <a:ext cx="1468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2018 </a:t>
            </a:r>
            <a:r>
              <a:rPr lang="ko-KR" altLang="en-US" sz="1100" dirty="0"/>
              <a:t>제주 내</a:t>
            </a:r>
            <a:r>
              <a:rPr lang="en-US" altLang="ko-KR" sz="1100" dirty="0"/>
              <a:t>,</a:t>
            </a:r>
            <a:r>
              <a:rPr lang="ko-KR" altLang="en-US" sz="1100" dirty="0"/>
              <a:t>외국인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관광객 비율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85DABF-F16B-4096-86D9-AA5B166CA5CC}"/>
              </a:ext>
            </a:extLst>
          </p:cNvPr>
          <p:cNvSpPr txBox="1"/>
          <p:nvPr/>
        </p:nvSpPr>
        <p:spPr>
          <a:xfrm>
            <a:off x="1866335" y="3674433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75%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893394-F9DB-4E46-99CF-045BA011F6AE}"/>
              </a:ext>
            </a:extLst>
          </p:cNvPr>
          <p:cNvSpPr txBox="1"/>
          <p:nvPr/>
        </p:nvSpPr>
        <p:spPr>
          <a:xfrm>
            <a:off x="2595362" y="3105111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25%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7BD3A-287A-435E-BE19-E48C02E98699}"/>
              </a:ext>
            </a:extLst>
          </p:cNvPr>
          <p:cNvSpPr txBox="1"/>
          <p:nvPr/>
        </p:nvSpPr>
        <p:spPr>
          <a:xfrm>
            <a:off x="5375957" y="3674924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92%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8E6C9-F51A-4459-A826-5B3A0D700027}"/>
              </a:ext>
            </a:extLst>
          </p:cNvPr>
          <p:cNvSpPr txBox="1"/>
          <p:nvPr/>
        </p:nvSpPr>
        <p:spPr>
          <a:xfrm>
            <a:off x="5968731" y="3110901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8%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83452B-3CD9-4F5C-9995-E2A7205A4C79}"/>
              </a:ext>
            </a:extLst>
          </p:cNvPr>
          <p:cNvSpPr txBox="1"/>
          <p:nvPr/>
        </p:nvSpPr>
        <p:spPr>
          <a:xfrm>
            <a:off x="9118486" y="3674433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92%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29F89F-1FAE-4989-8907-8DB9FD840672}"/>
              </a:ext>
            </a:extLst>
          </p:cNvPr>
          <p:cNvSpPr txBox="1"/>
          <p:nvPr/>
        </p:nvSpPr>
        <p:spPr>
          <a:xfrm>
            <a:off x="9653696" y="3110901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8%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53C4-0A28-4DEA-9033-625550D769E4}"/>
              </a:ext>
            </a:extLst>
          </p:cNvPr>
          <p:cNvSpPr txBox="1"/>
          <p:nvPr/>
        </p:nvSpPr>
        <p:spPr>
          <a:xfrm>
            <a:off x="4381534" y="5287613"/>
            <a:ext cx="342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rgbClr val="F876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</a:t>
            </a:r>
            <a:r>
              <a:rPr lang="en-US" altLang="ko-KR" sz="3600" spc="-15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r>
              <a:rPr lang="ko-KR" altLang="en-US" sz="3600" spc="-150" dirty="0">
                <a:solidFill>
                  <a:srgbClr val="00BFC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</a:t>
            </a:r>
          </a:p>
        </p:txBody>
      </p:sp>
    </p:spTree>
    <p:extLst>
      <p:ext uri="{BB962C8B-B14F-4D97-AF65-F5344CB8AC3E}">
        <p14:creationId xmlns:p14="http://schemas.microsoft.com/office/powerpoint/2010/main" val="341585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외부요인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8A0E66E-A46E-4CB8-BC89-E38F8203596B}"/>
              </a:ext>
            </a:extLst>
          </p:cNvPr>
          <p:cNvSpPr>
            <a:spLocks/>
          </p:cNvSpPr>
          <p:nvPr/>
        </p:nvSpPr>
        <p:spPr bwMode="auto">
          <a:xfrm>
            <a:off x="5946424" y="3337976"/>
            <a:ext cx="117231" cy="197827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C9AF960F-14FF-4F6A-8A30-7F489B8A0F02}"/>
              </a:ext>
            </a:extLst>
          </p:cNvPr>
          <p:cNvSpPr>
            <a:spLocks/>
          </p:cNvSpPr>
          <p:nvPr/>
        </p:nvSpPr>
        <p:spPr bwMode="auto">
          <a:xfrm>
            <a:off x="3343901" y="365010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378149DD-64A5-4957-B9E1-4151ED606D63}"/>
              </a:ext>
            </a:extLst>
          </p:cNvPr>
          <p:cNvSpPr>
            <a:spLocks/>
          </p:cNvSpPr>
          <p:nvPr/>
        </p:nvSpPr>
        <p:spPr bwMode="auto">
          <a:xfrm>
            <a:off x="3346832" y="2000079"/>
            <a:ext cx="2782766" cy="1239715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63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EFF8E5C3-B003-4E34-8FA6-14DB8B0DCF43}"/>
              </a:ext>
            </a:extLst>
          </p:cNvPr>
          <p:cNvSpPr>
            <a:spLocks/>
          </p:cNvSpPr>
          <p:nvPr/>
        </p:nvSpPr>
        <p:spPr bwMode="auto">
          <a:xfrm>
            <a:off x="5859967" y="3650102"/>
            <a:ext cx="2785697" cy="1251438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5776B526-34C3-47A0-8FAB-A82A9743556B}"/>
              </a:ext>
            </a:extLst>
          </p:cNvPr>
          <p:cNvSpPr>
            <a:spLocks/>
          </p:cNvSpPr>
          <p:nvPr/>
        </p:nvSpPr>
        <p:spPr bwMode="auto">
          <a:xfrm>
            <a:off x="5859967" y="2000079"/>
            <a:ext cx="2785697" cy="1239715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sz="1704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CBAF4131-EDFA-4130-8425-84695297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132" y="2425944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2AABE226-CBF3-4AF4-8C30-4AA989B37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740" y="2461675"/>
            <a:ext cx="2000250" cy="20061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1A18AEE3-8F1B-4744-AC6B-4DF6FFEB0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421" y="3292548"/>
            <a:ext cx="194897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3FC2D781-BBAB-4A38-B384-12F212C42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149" y="3292548"/>
            <a:ext cx="193431" cy="2784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sz="1662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1D3D8-33B5-476C-A96D-291205A54870}"/>
              </a:ext>
            </a:extLst>
          </p:cNvPr>
          <p:cNvSpPr txBox="1"/>
          <p:nvPr/>
        </p:nvSpPr>
        <p:spPr>
          <a:xfrm>
            <a:off x="3906234" y="3499067"/>
            <a:ext cx="1661031" cy="51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정치적 외부요인 작용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2017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사드 사태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8FE40-004C-40DE-8BA5-7669523EB1C7}"/>
              </a:ext>
            </a:extLst>
          </p:cNvPr>
          <p:cNvSpPr txBox="1"/>
          <p:nvPr/>
        </p:nvSpPr>
        <p:spPr>
          <a:xfrm>
            <a:off x="6647348" y="3526083"/>
            <a:ext cx="1297150" cy="51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경제적 요인</a:t>
            </a:r>
            <a:endParaRPr lang="en-US" altLang="ko-KR" sz="1363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36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총 소득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C01178-99E2-4C13-B9E0-41E17EEB509D}"/>
              </a:ext>
            </a:extLst>
          </p:cNvPr>
          <p:cNvSpPr txBox="1"/>
          <p:nvPr/>
        </p:nvSpPr>
        <p:spPr>
          <a:xfrm>
            <a:off x="4280625" y="2780075"/>
            <a:ext cx="944489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외국인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0D9121-5791-4745-A729-94E15A4AFDF3}"/>
              </a:ext>
            </a:extLst>
          </p:cNvPr>
          <p:cNvSpPr txBox="1"/>
          <p:nvPr/>
        </p:nvSpPr>
        <p:spPr>
          <a:xfrm>
            <a:off x="6799622" y="2780075"/>
            <a:ext cx="944490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21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내국인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1890CB-E0B6-4A5C-9021-65725FF82C1A}"/>
              </a:ext>
            </a:extLst>
          </p:cNvPr>
          <p:cNvSpPr txBox="1"/>
          <p:nvPr/>
        </p:nvSpPr>
        <p:spPr>
          <a:xfrm>
            <a:off x="5390127" y="1161263"/>
            <a:ext cx="122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</p:spTree>
    <p:extLst>
      <p:ext uri="{BB962C8B-B14F-4D97-AF65-F5344CB8AC3E}">
        <p14:creationId xmlns:p14="http://schemas.microsoft.com/office/powerpoint/2010/main" val="383524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98363" y="2139207"/>
            <a:ext cx="479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사드의 영향으로 큰 변화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영향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ADE658-6C45-4F11-9959-6C9D4781E7CA}"/>
              </a:ext>
            </a:extLst>
          </p:cNvPr>
          <p:cNvGrpSpPr/>
          <p:nvPr/>
        </p:nvGrpSpPr>
        <p:grpSpPr>
          <a:xfrm>
            <a:off x="5779639" y="1376261"/>
            <a:ext cx="5319756" cy="4887007"/>
            <a:chOff x="6441562" y="312396"/>
            <a:chExt cx="5319756" cy="488700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A6286BA-8684-4230-B80B-E2DD7CB20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562" y="312396"/>
              <a:ext cx="4429743" cy="4887007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EDEADEB-2832-481D-A79E-8DB4B625F491}"/>
                </a:ext>
              </a:extLst>
            </p:cNvPr>
            <p:cNvGrpSpPr/>
            <p:nvPr/>
          </p:nvGrpSpPr>
          <p:grpSpPr>
            <a:xfrm>
              <a:off x="10610892" y="2387064"/>
              <a:ext cx="1150426" cy="485684"/>
              <a:chOff x="10610891" y="2402759"/>
              <a:chExt cx="1150426" cy="485684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82622C1-7362-41B7-85A2-86091B1A0BE2}"/>
                  </a:ext>
                </a:extLst>
              </p:cNvPr>
              <p:cNvSpPr/>
              <p:nvPr/>
            </p:nvSpPr>
            <p:spPr>
              <a:xfrm>
                <a:off x="10610891" y="2402759"/>
                <a:ext cx="1150425" cy="485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533F80-B339-42DD-801C-887222828A63}"/>
                  </a:ext>
                </a:extLst>
              </p:cNvPr>
              <p:cNvSpPr txBox="1"/>
              <p:nvPr/>
            </p:nvSpPr>
            <p:spPr>
              <a:xfrm>
                <a:off x="10771944" y="2402759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중국인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3F3C87-6CB1-4BAD-BD13-512420CF6AEF}"/>
                  </a:ext>
                </a:extLst>
              </p:cNvPr>
              <p:cNvSpPr txBox="1"/>
              <p:nvPr/>
            </p:nvSpPr>
            <p:spPr>
              <a:xfrm>
                <a:off x="10771944" y="2626832"/>
                <a:ext cx="9893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 외 국가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8294F90-0B94-4CAC-8ABF-E907D94B479C}"/>
                  </a:ext>
                </a:extLst>
              </p:cNvPr>
              <p:cNvSpPr/>
              <p:nvPr/>
            </p:nvSpPr>
            <p:spPr>
              <a:xfrm>
                <a:off x="10699889" y="2487227"/>
                <a:ext cx="84755" cy="847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2188ACF-167D-43BB-9D85-DAF85882AD65}"/>
                  </a:ext>
                </a:extLst>
              </p:cNvPr>
              <p:cNvSpPr/>
              <p:nvPr/>
            </p:nvSpPr>
            <p:spPr>
              <a:xfrm>
                <a:off x="10699889" y="2715259"/>
                <a:ext cx="84755" cy="84755"/>
              </a:xfrm>
              <a:prstGeom prst="rect">
                <a:avLst/>
              </a:prstGeom>
              <a:solidFill>
                <a:srgbClr val="454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39D724-850B-4A33-887A-BA2130456A50}"/>
                </a:ext>
              </a:extLst>
            </p:cNvPr>
            <p:cNvSpPr txBox="1"/>
            <p:nvPr/>
          </p:nvSpPr>
          <p:spPr>
            <a:xfrm>
              <a:off x="9764785" y="813732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[</a:t>
              </a:r>
              <a:r>
                <a:rPr lang="ko-KR" altLang="en-US" sz="1100" dirty="0"/>
                <a:t>단위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명</a:t>
              </a:r>
              <a:r>
                <a:rPr lang="en-US" altLang="ko-KR" sz="1100" dirty="0"/>
                <a:t>]</a:t>
              </a:r>
              <a:endParaRPr lang="ko-KR" altLang="en-US" sz="1100" dirty="0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38B73159-03C5-4BAA-956C-A38CBC162A89}"/>
                </a:ext>
              </a:extLst>
            </p:cNvPr>
            <p:cNvSpPr/>
            <p:nvPr/>
          </p:nvSpPr>
          <p:spPr>
            <a:xfrm rot="3899567">
              <a:off x="7976268" y="2153446"/>
              <a:ext cx="2276438" cy="15482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DE643C-A15B-409F-A172-D99D8C9B29E6}"/>
                </a:ext>
              </a:extLst>
            </p:cNvPr>
            <p:cNvSpPr txBox="1"/>
            <p:nvPr/>
          </p:nvSpPr>
          <p:spPr>
            <a:xfrm>
              <a:off x="8411599" y="755009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15</a:t>
              </a:r>
              <a:r>
                <a:rPr lang="ko-KR" altLang="en-US" sz="1100" dirty="0"/>
                <a:t>년</a:t>
              </a:r>
              <a:r>
                <a:rPr lang="en-US" altLang="ko-KR" sz="1100" dirty="0"/>
                <a:t>-18</a:t>
              </a:r>
              <a:r>
                <a:rPr lang="ko-KR" altLang="en-US" sz="1100" dirty="0"/>
                <a:t>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63959B-A2CF-4E30-BF55-C579E106378C}"/>
                </a:ext>
              </a:extLst>
            </p:cNvPr>
            <p:cNvSpPr txBox="1"/>
            <p:nvPr/>
          </p:nvSpPr>
          <p:spPr>
            <a:xfrm>
              <a:off x="8859589" y="2125454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-75.59%</a:t>
              </a:r>
              <a:endParaRPr lang="ko-KR" altLang="en-US" sz="1100" b="1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617634C-4ADA-4680-8FA0-09E788AF650A}"/>
              </a:ext>
            </a:extLst>
          </p:cNvPr>
          <p:cNvSpPr txBox="1"/>
          <p:nvPr/>
        </p:nvSpPr>
        <p:spPr>
          <a:xfrm>
            <a:off x="666689" y="3294721"/>
            <a:ext cx="479902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사드의 영향으로 </a:t>
            </a:r>
            <a:r>
              <a:rPr lang="en-US" altLang="ko-KR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17</a:t>
            </a:r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년도 부터</a:t>
            </a:r>
            <a:endParaRPr lang="en-US" altLang="ko-KR" sz="25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방문 중국인 관광객수가 </a:t>
            </a:r>
            <a:endParaRPr lang="en-US" altLang="ko-KR" sz="25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급격하게 감소 되었습니다</a:t>
            </a:r>
            <a:r>
              <a:rPr lang="en-US" altLang="ko-KR" sz="25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397</Words>
  <Application>Microsoft Office PowerPoint</Application>
  <PresentationFormat>와이드스크린</PresentationFormat>
  <Paragraphs>131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나눔바른고딕</vt:lpstr>
      <vt:lpstr>나눔스퀘어 ExtraBold</vt:lpstr>
      <vt:lpstr>나눔스퀘어 Bold</vt:lpstr>
      <vt:lpstr>나눔스퀘어라운드 Regular</vt:lpstr>
      <vt:lpstr>Arial</vt:lpstr>
      <vt:lpstr>나눔고딕 ExtraBold</vt:lpstr>
      <vt:lpstr>나눔고딕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ICT01_12</cp:lastModifiedBy>
  <cp:revision>67</cp:revision>
  <dcterms:created xsi:type="dcterms:W3CDTF">2017-05-29T09:12:16Z</dcterms:created>
  <dcterms:modified xsi:type="dcterms:W3CDTF">2019-12-13T04:08:13Z</dcterms:modified>
  <cp:version>1000.0000.01</cp:version>
</cp:coreProperties>
</file>