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7" r:id="rId1"/>
    <p:sldMasterId id="2147483748" r:id="rId2"/>
    <p:sldMasterId id="2147483749" r:id="rId3"/>
    <p:sldMasterId id="2147483750" r:id="rId4"/>
  </p:sldMasterIdLst>
  <p:notesMasterIdLst>
    <p:notesMasterId r:id="rId2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8" r:id="rId21"/>
    <p:sldId id="279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embeddedFontLst>
    <p:embeddedFont>
      <p:font typeface="나눔고딕 ExtraBold" panose="020D0904000000000000" pitchFamily="50" charset="-127"/>
      <p:bold r:id="rId30"/>
    </p:embeddedFont>
    <p:embeddedFont>
      <p:font typeface="나눔스퀘어" panose="020B0600000101010101" pitchFamily="50" charset="-127"/>
      <p:regular r:id="rId31"/>
    </p:embeddedFont>
    <p:embeddedFont>
      <p:font typeface="나눔스퀘어 Bold" panose="020B0600000101010101" pitchFamily="50" charset="-127"/>
      <p:bold r:id="rId32"/>
    </p:embeddedFont>
    <p:embeddedFont>
      <p:font typeface="나눔스퀘어 ExtraBold" panose="020B0600000101010101" pitchFamily="50" charset="-127"/>
      <p:bold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20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data\1.%20&#44288;&#44305;&#44061;&#49688;\&#51473;&#54868;&#44428;%20&#51228;&#50808;%20&#44288;&#44305;%20&#50900;&#45800;&#50948;%202015-2018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data\1.%20&#44288;&#44305;&#44061;&#49688;\&#51473;&#54868;&#44428;%20&#51228;&#50808;%20&#44288;&#44305;%20&#50900;&#45800;&#50948;%202015-2018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data\2.%20&#50668;&#54665;&#47785;&#51201;\2018%20&#50668;&#54665;&#47785;&#51201;%20&#44397;&#51201;&#48324;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외국인 관광객 현황 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'중화권 제외 관광 월단위 2015-2018'!$M$2</c:f>
              <c:strCache>
                <c:ptCount val="1"/>
                <c:pt idx="0">
                  <c:v>2015년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'중화권 제외 관광 월단위 2015-2018'!$N$1:$W$1</c:f>
              <c:strCache>
                <c:ptCount val="10"/>
                <c:pt idx="0">
                  <c:v>일본</c:v>
                </c:pt>
                <c:pt idx="1">
                  <c:v>홍콩</c:v>
                </c:pt>
                <c:pt idx="2">
                  <c:v>대만</c:v>
                </c:pt>
                <c:pt idx="3">
                  <c:v>싱가폴</c:v>
                </c:pt>
                <c:pt idx="4">
                  <c:v>말레이시아</c:v>
                </c:pt>
                <c:pt idx="5">
                  <c:v>인도네시아</c:v>
                </c:pt>
                <c:pt idx="6">
                  <c:v>베트남</c:v>
                </c:pt>
                <c:pt idx="7">
                  <c:v>아시아기타</c:v>
                </c:pt>
                <c:pt idx="8">
                  <c:v>미국</c:v>
                </c:pt>
                <c:pt idx="9">
                  <c:v>서구기타</c:v>
                </c:pt>
              </c:strCache>
            </c:strRef>
          </c:cat>
          <c:val>
            <c:numRef>
              <c:f>'중화권 제외 관광 월단위 2015-2018'!$N$2:$W$2</c:f>
              <c:numCache>
                <c:formatCode>#,##0_ </c:formatCode>
                <c:ptCount val="10"/>
                <c:pt idx="0">
                  <c:v>59233</c:v>
                </c:pt>
                <c:pt idx="1">
                  <c:v>22732</c:v>
                </c:pt>
                <c:pt idx="2">
                  <c:v>17839</c:v>
                </c:pt>
                <c:pt idx="3">
                  <c:v>29620</c:v>
                </c:pt>
                <c:pt idx="4">
                  <c:v>39892</c:v>
                </c:pt>
                <c:pt idx="5">
                  <c:v>22707</c:v>
                </c:pt>
                <c:pt idx="6">
                  <c:v>26806</c:v>
                </c:pt>
                <c:pt idx="7">
                  <c:v>30745</c:v>
                </c:pt>
                <c:pt idx="8">
                  <c:v>16898</c:v>
                </c:pt>
                <c:pt idx="9">
                  <c:v>75214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E-4A17-862A-EDFDA43D331E}"/>
            </c:ext>
          </c:extLst>
        </c:ser>
        <c:ser>
          <c:idx val="1"/>
          <c:order val="1"/>
          <c:tx>
            <c:strRef>
              <c:f>'중화권 제외 관광 월단위 2015-2018'!$M$3</c:f>
              <c:strCache>
                <c:ptCount val="1"/>
                <c:pt idx="0">
                  <c:v>2016년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'중화권 제외 관광 월단위 2015-2018'!$N$1:$W$1</c:f>
              <c:strCache>
                <c:ptCount val="10"/>
                <c:pt idx="0">
                  <c:v>일본</c:v>
                </c:pt>
                <c:pt idx="1">
                  <c:v>홍콩</c:v>
                </c:pt>
                <c:pt idx="2">
                  <c:v>대만</c:v>
                </c:pt>
                <c:pt idx="3">
                  <c:v>싱가폴</c:v>
                </c:pt>
                <c:pt idx="4">
                  <c:v>말레이시아</c:v>
                </c:pt>
                <c:pt idx="5">
                  <c:v>인도네시아</c:v>
                </c:pt>
                <c:pt idx="6">
                  <c:v>베트남</c:v>
                </c:pt>
                <c:pt idx="7">
                  <c:v>아시아기타</c:v>
                </c:pt>
                <c:pt idx="8">
                  <c:v>미국</c:v>
                </c:pt>
                <c:pt idx="9">
                  <c:v>서구기타</c:v>
                </c:pt>
              </c:strCache>
            </c:strRef>
          </c:cat>
          <c:val>
            <c:numRef>
              <c:f>'중화권 제외 관광 월단위 2015-2018'!$N$3:$W$3</c:f>
              <c:numCache>
                <c:formatCode>#,##0_ </c:formatCode>
                <c:ptCount val="10"/>
                <c:pt idx="0">
                  <c:v>48027</c:v>
                </c:pt>
                <c:pt idx="1">
                  <c:v>44757</c:v>
                </c:pt>
                <c:pt idx="2">
                  <c:v>38046</c:v>
                </c:pt>
                <c:pt idx="3">
                  <c:v>50566</c:v>
                </c:pt>
                <c:pt idx="4">
                  <c:v>66207</c:v>
                </c:pt>
                <c:pt idx="5">
                  <c:v>33707</c:v>
                </c:pt>
                <c:pt idx="6">
                  <c:v>25008</c:v>
                </c:pt>
                <c:pt idx="7">
                  <c:v>46960</c:v>
                </c:pt>
                <c:pt idx="8">
                  <c:v>33942</c:v>
                </c:pt>
                <c:pt idx="9">
                  <c:v>109837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1E-4A17-862A-EDFDA43D331E}"/>
            </c:ext>
          </c:extLst>
        </c:ser>
        <c:ser>
          <c:idx val="2"/>
          <c:order val="2"/>
          <c:tx>
            <c:strRef>
              <c:f>'중화권 제외 관광 월단위 2015-2018'!$M$4</c:f>
              <c:strCache>
                <c:ptCount val="1"/>
                <c:pt idx="0">
                  <c:v>2017년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'중화권 제외 관광 월단위 2015-2018'!$N$1:$W$1</c:f>
              <c:strCache>
                <c:ptCount val="10"/>
                <c:pt idx="0">
                  <c:v>일본</c:v>
                </c:pt>
                <c:pt idx="1">
                  <c:v>홍콩</c:v>
                </c:pt>
                <c:pt idx="2">
                  <c:v>대만</c:v>
                </c:pt>
                <c:pt idx="3">
                  <c:v>싱가폴</c:v>
                </c:pt>
                <c:pt idx="4">
                  <c:v>말레이시아</c:v>
                </c:pt>
                <c:pt idx="5">
                  <c:v>인도네시아</c:v>
                </c:pt>
                <c:pt idx="6">
                  <c:v>베트남</c:v>
                </c:pt>
                <c:pt idx="7">
                  <c:v>아시아기타</c:v>
                </c:pt>
                <c:pt idx="8">
                  <c:v>미국</c:v>
                </c:pt>
                <c:pt idx="9">
                  <c:v>서구기타</c:v>
                </c:pt>
              </c:strCache>
            </c:strRef>
          </c:cat>
          <c:val>
            <c:numRef>
              <c:f>'중화권 제외 관광 월단위 2015-2018'!$N$4:$W$4</c:f>
              <c:numCache>
                <c:formatCode>#,##0_ </c:formatCode>
                <c:ptCount val="10"/>
                <c:pt idx="0">
                  <c:v>55359</c:v>
                </c:pt>
                <c:pt idx="1">
                  <c:v>48952</c:v>
                </c:pt>
                <c:pt idx="2">
                  <c:v>28994</c:v>
                </c:pt>
                <c:pt idx="3">
                  <c:v>33732</c:v>
                </c:pt>
                <c:pt idx="4">
                  <c:v>49524</c:v>
                </c:pt>
                <c:pt idx="5">
                  <c:v>23065</c:v>
                </c:pt>
                <c:pt idx="6">
                  <c:v>24306</c:v>
                </c:pt>
                <c:pt idx="7">
                  <c:v>49694</c:v>
                </c:pt>
                <c:pt idx="8">
                  <c:v>32651</c:v>
                </c:pt>
                <c:pt idx="9">
                  <c:v>113222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1E-4A17-862A-EDFDA43D331E}"/>
            </c:ext>
          </c:extLst>
        </c:ser>
        <c:ser>
          <c:idx val="3"/>
          <c:order val="3"/>
          <c:tx>
            <c:strRef>
              <c:f>'중화권 제외 관광 월단위 2015-2018'!$M$5</c:f>
              <c:strCache>
                <c:ptCount val="1"/>
                <c:pt idx="0">
                  <c:v>2018년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'중화권 제외 관광 월단위 2015-2018'!$N$1:$W$1</c:f>
              <c:strCache>
                <c:ptCount val="10"/>
                <c:pt idx="0">
                  <c:v>일본</c:v>
                </c:pt>
                <c:pt idx="1">
                  <c:v>홍콩</c:v>
                </c:pt>
                <c:pt idx="2">
                  <c:v>대만</c:v>
                </c:pt>
                <c:pt idx="3">
                  <c:v>싱가폴</c:v>
                </c:pt>
                <c:pt idx="4">
                  <c:v>말레이시아</c:v>
                </c:pt>
                <c:pt idx="5">
                  <c:v>인도네시아</c:v>
                </c:pt>
                <c:pt idx="6">
                  <c:v>베트남</c:v>
                </c:pt>
                <c:pt idx="7">
                  <c:v>아시아기타</c:v>
                </c:pt>
                <c:pt idx="8">
                  <c:v>미국</c:v>
                </c:pt>
                <c:pt idx="9">
                  <c:v>서구기타</c:v>
                </c:pt>
              </c:strCache>
            </c:strRef>
          </c:cat>
          <c:val>
            <c:numRef>
              <c:f>'중화권 제외 관광 월단위 2015-2018'!$N$5:$W$5</c:f>
              <c:numCache>
                <c:formatCode>#,##0_ </c:formatCode>
                <c:ptCount val="10"/>
                <c:pt idx="0">
                  <c:v>86634</c:v>
                </c:pt>
                <c:pt idx="1">
                  <c:v>49085</c:v>
                </c:pt>
                <c:pt idx="2">
                  <c:v>51341</c:v>
                </c:pt>
                <c:pt idx="3">
                  <c:v>28572</c:v>
                </c:pt>
                <c:pt idx="4">
                  <c:v>68353</c:v>
                </c:pt>
                <c:pt idx="5">
                  <c:v>23541</c:v>
                </c:pt>
                <c:pt idx="6">
                  <c:v>30233</c:v>
                </c:pt>
                <c:pt idx="7">
                  <c:v>43721</c:v>
                </c:pt>
                <c:pt idx="8">
                  <c:v>31270</c:v>
                </c:pt>
                <c:pt idx="9">
                  <c:v>91257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1E-4A17-862A-EDFDA43D33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7623024"/>
        <c:axId val="163598720"/>
      </c:barChart>
      <c:catAx>
        <c:axId val="15762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3598720"/>
        <c:crosses val="autoZero"/>
        <c:auto val="1"/>
        <c:lblAlgn val="ctr"/>
        <c:lblOffset val="100"/>
        <c:noMultiLvlLbl val="0"/>
      </c:catAx>
      <c:valAx>
        <c:axId val="16359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762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500" b="1" i="0" baseline="0">
                <a:effectLst/>
              </a:rPr>
              <a:t>외국인 관광객 현황 </a:t>
            </a:r>
            <a:endParaRPr lang="ko-KR" altLang="ko-KR" sz="15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baseline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'중화권 제외 관광 월단위 2015-2018'!$X$2:$X$5</c:f>
              <c:strCache>
                <c:ptCount val="4"/>
                <c:pt idx="0">
                  <c:v>2015년</c:v>
                </c:pt>
                <c:pt idx="1">
                  <c:v>2016년</c:v>
                </c:pt>
                <c:pt idx="2">
                  <c:v>2017년</c:v>
                </c:pt>
                <c:pt idx="3">
                  <c:v>2018년</c:v>
                </c:pt>
              </c:strCache>
            </c:strRef>
          </c:cat>
          <c:val>
            <c:numRef>
              <c:f>'중화권 제외 관광 월단위 2015-2018'!$Y$2:$Y$5</c:f>
              <c:numCache>
                <c:formatCode>#,##0</c:formatCode>
                <c:ptCount val="4"/>
                <c:pt idx="0">
                  <c:v>341686</c:v>
                </c:pt>
                <c:pt idx="1">
                  <c:v>497057</c:v>
                </c:pt>
                <c:pt idx="2">
                  <c:v>459499</c:v>
                </c:pt>
                <c:pt idx="3">
                  <c:v>504007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7B-4555-A52D-00B9FEBDFF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6269904"/>
        <c:axId val="377698112"/>
      </c:lineChart>
      <c:catAx>
        <c:axId val="366269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7698112"/>
        <c:crosses val="autoZero"/>
        <c:auto val="1"/>
        <c:lblAlgn val="ctr"/>
        <c:lblOffset val="100"/>
        <c:noMultiLvlLbl val="0"/>
      </c:catAx>
      <c:valAx>
        <c:axId val="37769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6269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b="0" i="0" u="none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defRPr>
            </a:pPr>
            <a:r>
              <a:rPr lang="ko-KR" altLang="en-US" b="0" i="0" u="none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rPr>
              <a:t>내국인 체류기간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3.055555559694767E-2"/>
          <c:y val="0.23666666448116302"/>
          <c:w val="0.93209296464920044"/>
          <c:h val="0.51185989379882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총인원 : 6,181명</c:v>
                </c:pt>
              </c:strCache>
            </c:strRef>
          </c:tx>
          <c:spPr>
            <a:solidFill>
              <a:schemeClr val="accent5"/>
            </a:solidFill>
            <a:ln w="952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000" b="1" i="0" u="none">
                    <a:solidFill>
                      <a:srgbClr val="002060"/>
                    </a:solidFill>
                    <a:latin typeface="+mn-lt" panose="00000000000000000000"/>
                    <a:ea typeface="+mn-ea" panose="00000000000000000000"/>
                    <a:cs typeface="+mn-ea" panose="00000000000000000000"/>
                    <a:sym typeface="+mn-ea" panose="00000000000000000000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1일 (%)</c:v>
                </c:pt>
                <c:pt idx="1">
                  <c:v>2일 (%)</c:v>
                </c:pt>
                <c:pt idx="2">
                  <c:v>3일 (%)</c:v>
                </c:pt>
                <c:pt idx="3">
                  <c:v>4일 (%)</c:v>
                </c:pt>
                <c:pt idx="4">
                  <c:v>5일 (%)</c:v>
                </c:pt>
                <c:pt idx="5">
                  <c:v>6일 (%)</c:v>
                </c:pt>
                <c:pt idx="6">
                  <c:v>7일 (%)</c:v>
                </c:pt>
                <c:pt idx="7">
                  <c:v>8일 (%)</c:v>
                </c:pt>
                <c:pt idx="8">
                  <c:v>9일 (%)</c:v>
                </c:pt>
                <c:pt idx="9">
                  <c:v>10일 (%)</c:v>
                </c:pt>
                <c:pt idx="10">
                  <c:v>11일 이상 (%)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0.7</c:v>
                </c:pt>
                <c:pt idx="1">
                  <c:v>6.5</c:v>
                </c:pt>
                <c:pt idx="2">
                  <c:v>52.2</c:v>
                </c:pt>
                <c:pt idx="3">
                  <c:v>29</c:v>
                </c:pt>
                <c:pt idx="4">
                  <c:v>5.9</c:v>
                </c:pt>
                <c:pt idx="5">
                  <c:v>1.4</c:v>
                </c:pt>
                <c:pt idx="6">
                  <c:v>1.7</c:v>
                </c:pt>
                <c:pt idx="7">
                  <c:v>0.2</c:v>
                </c:pt>
                <c:pt idx="8">
                  <c:v>0.1</c:v>
                </c:pt>
                <c:pt idx="9">
                  <c:v>0.6</c:v>
                </c:pt>
                <c:pt idx="10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F3-4DE3-A2F1-5F3D63753E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365981280"/>
        <c:axId val="364595104"/>
      </c:barChart>
      <c:catAx>
        <c:axId val="36598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defRPr>
            </a:pPr>
            <a:endParaRPr lang="ko-KR"/>
          </a:p>
        </c:txPr>
        <c:crossAx val="364595104"/>
        <c:crosses val="autoZero"/>
        <c:auto val="1"/>
        <c:lblAlgn val="ctr"/>
        <c:lblOffset val="100"/>
        <c:tickMarkSkip val="1"/>
        <c:noMultiLvlLbl val="0"/>
      </c:catAx>
      <c:valAx>
        <c:axId val="364595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598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931514978408813"/>
          <c:y val="0.55380761623382568"/>
          <c:w val="0.26235148310661316"/>
          <c:h val="7.8125543892383575E-2"/>
        </c:manualLayout>
      </c:layout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900" b="0" i="0" u="none">
              <a:solidFill>
                <a:schemeClr val="dk1">
                  <a:lumMod val="65000"/>
                  <a:lumOff val="35000"/>
                </a:schemeClr>
              </a:solidFill>
              <a:latin typeface="+mn-lt" panose="00000000000000000000"/>
              <a:ea typeface="+mn-ea" panose="00000000000000000000"/>
              <a:cs typeface="+mn-ea" panose="00000000000000000000"/>
              <a:sym typeface="+mn-ea" panose="00000000000000000000"/>
            </a:defRPr>
          </a:pPr>
          <a:endParaRPr lang="ko-KR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sz="1800" b="1" i="0" u="none">
                <a:solidFill>
                  <a:schemeClr val="dk1">
                    <a:lumMod val="75000"/>
                    <a:lumOff val="25000"/>
                  </a:schemeClr>
                </a:solidFill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defRPr>
            </a:pPr>
            <a:r>
              <a:rPr lang="ko-KR" altLang="en-US" sz="1800" b="1" i="0" u="none">
                <a:solidFill>
                  <a:schemeClr val="dk1">
                    <a:lumMod val="75000"/>
                    <a:lumOff val="25000"/>
                  </a:schemeClr>
                </a:solidFill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rPr>
              <a:t>내국인 관광목적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66CC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7BB-463E-8812-0E78232FF5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7BB-463E-8812-0E78232FF5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7BB-463E-8812-0E78232FF5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7BB-463E-8812-0E78232FF53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7BB-463E-8812-0E78232FF53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7BB-463E-8812-0E78232FF53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97BB-463E-8812-0E78232FF53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97BB-463E-8812-0E78232FF53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97BB-463E-8812-0E78232FF53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97BB-463E-8812-0E78232FF53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 w="952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000" b="1" i="0" u="none">
                    <a:solidFill>
                      <a:schemeClr val="lt1"/>
                    </a:solidFill>
                    <a:latin typeface="+mn-lt" panose="00000000000000000000"/>
                    <a:ea typeface="+mn-ea" panose="00000000000000000000"/>
                    <a:cs typeface="+mn-ea" panose="00000000000000000000"/>
                    <a:sym typeface="+mn-ea" panose="00000000000000000000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Sheet1!$A$2:$A$11</c:f>
              <c:strCache>
                <c:ptCount val="10"/>
                <c:pt idx="0">
                  <c:v>여가.위락.휴식</c:v>
                </c:pt>
                <c:pt idx="1">
                  <c:v>신혼여행</c:v>
                </c:pt>
                <c:pt idx="2">
                  <c:v>사업.산업시찰활동</c:v>
                </c:pt>
                <c:pt idx="3">
                  <c:v>학술.세미나활동</c:v>
                </c:pt>
                <c:pt idx="4">
                  <c:v>직장인센티브여행</c:v>
                </c:pt>
                <c:pt idx="5">
                  <c:v>친구.친지방문</c:v>
                </c:pt>
                <c:pt idx="6">
                  <c:v>뷰티.의료관광</c:v>
                </c:pt>
                <c:pt idx="7">
                  <c:v>종교.순례</c:v>
                </c:pt>
                <c:pt idx="8">
                  <c:v>쇼핑</c:v>
                </c:pt>
                <c:pt idx="9">
                  <c:v>기타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89.8</c:v>
                </c:pt>
                <c:pt idx="1">
                  <c:v>0.3</c:v>
                </c:pt>
                <c:pt idx="2">
                  <c:v>0.4</c:v>
                </c:pt>
                <c:pt idx="3">
                  <c:v>4.2</c:v>
                </c:pt>
                <c:pt idx="4">
                  <c:v>1.9</c:v>
                </c:pt>
                <c:pt idx="5">
                  <c:v>0.1</c:v>
                </c:pt>
                <c:pt idx="6">
                  <c:v>0.5</c:v>
                </c:pt>
                <c:pt idx="7">
                  <c:v>1.8</c:v>
                </c:pt>
                <c:pt idx="8">
                  <c:v>0</c:v>
                </c:pt>
                <c:pt idx="9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7BB-463E-8812-0E78232FF5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 w="9525"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900" b="0" i="0" u="none">
              <a:solidFill>
                <a:schemeClr val="dk1">
                  <a:lumMod val="75000"/>
                  <a:lumOff val="25000"/>
                </a:schemeClr>
              </a:solidFill>
              <a:latin typeface="+mn-lt" panose="00000000000000000000"/>
              <a:ea typeface="+mn-ea" panose="00000000000000000000"/>
              <a:cs typeface="+mn-ea" panose="00000000000000000000"/>
              <a:sym typeface="+mn-ea" panose="00000000000000000000"/>
            </a:defRPr>
          </a:pPr>
          <a:endParaRPr lang="ko-KR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외국인 관광목적</a:t>
            </a:r>
            <a:endParaRPr lang="ko-KR"/>
          </a:p>
        </c:rich>
      </c:tx>
      <c:layout>
        <c:manualLayout>
          <c:xMode val="edge"/>
          <c:yMode val="edge"/>
          <c:x val="0.28047920109135138"/>
          <c:y val="4.36643961389046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025-427C-AD23-4EA1943E26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025-427C-AD23-4EA1943E26A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025-427C-AD23-4EA1943E26A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025-427C-AD23-4EA1943E26A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025-427C-AD23-4EA1943E26A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025-427C-AD23-4EA1943E26A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C025-427C-AD23-4EA1943E26A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C025-427C-AD23-4EA1943E26A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C025-427C-AD23-4EA1943E26A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C025-427C-AD23-4EA1943E26A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'2018 여행목적 국적별'!$B$9:$K$9</c:f>
              <c:strCache>
                <c:ptCount val="10"/>
                <c:pt idx="0">
                  <c:v>여가.위락.휴식</c:v>
                </c:pt>
                <c:pt idx="1">
                  <c:v>신혼여행</c:v>
                </c:pt>
                <c:pt idx="2">
                  <c:v>사업.산업시찰활동</c:v>
                </c:pt>
                <c:pt idx="3">
                  <c:v>학술.세미나활동</c:v>
                </c:pt>
                <c:pt idx="4">
                  <c:v>직장인센티브여행</c:v>
                </c:pt>
                <c:pt idx="5">
                  <c:v>친구.친지방문</c:v>
                </c:pt>
                <c:pt idx="6">
                  <c:v>뷰티.의료관광</c:v>
                </c:pt>
                <c:pt idx="7">
                  <c:v>종교.순례</c:v>
                </c:pt>
                <c:pt idx="8">
                  <c:v>쇼핑</c:v>
                </c:pt>
                <c:pt idx="9">
                  <c:v>기타</c:v>
                </c:pt>
              </c:strCache>
            </c:strRef>
          </c:cat>
          <c:val>
            <c:numRef>
              <c:f>'2018 여행목적 국적별'!$B$10:$K$10</c:f>
              <c:numCache>
                <c:formatCode>0.00</c:formatCode>
                <c:ptCount val="10"/>
                <c:pt idx="0">
                  <c:v>86.833333333333329</c:v>
                </c:pt>
                <c:pt idx="1">
                  <c:v>1.666666666666667</c:v>
                </c:pt>
                <c:pt idx="2">
                  <c:v>0.70000000000000007</c:v>
                </c:pt>
                <c:pt idx="3">
                  <c:v>2.2999999999999994</c:v>
                </c:pt>
                <c:pt idx="4">
                  <c:v>1.3</c:v>
                </c:pt>
                <c:pt idx="5">
                  <c:v>1.8666666666666665</c:v>
                </c:pt>
                <c:pt idx="6">
                  <c:v>0.6</c:v>
                </c:pt>
                <c:pt idx="7">
                  <c:v>0.3</c:v>
                </c:pt>
                <c:pt idx="8">
                  <c:v>3.1833333333333336</c:v>
                </c:pt>
                <c:pt idx="9">
                  <c:v>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025-427C-AD23-4EA1943E26A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D23535-CF18-473F-8142-07227A8BCF11}" type="datetime1">
              <a:rPr lang="ko-KR" altLang="en-US"/>
              <a:pPr lvl="0">
                <a:defRPr/>
              </a:pPr>
              <a:t>2019-12-20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44CA260-A431-4C7C-BE37-9568EA670A3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E1AB63B-2015-4CFD-BEE8-B802062C9C8F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3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40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56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055223"/>
            <a:ext cx="12192000" cy="4802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76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3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83" y="859018"/>
            <a:ext cx="1406434" cy="140643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2055223"/>
            <a:ext cx="12192000" cy="36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803272" y="3308496"/>
            <a:ext cx="65854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제주도의 현 상황 분석</a:t>
            </a:r>
            <a:r>
              <a:rPr lang="en-US" altLang="ko-KR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4800" spc="300" dirty="0">
              <a:solidFill>
                <a:srgbClr val="3030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문제점 해결방안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0777" y="3000719"/>
            <a:ext cx="285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4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조 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400" b="1" dirty="0" err="1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김신혁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김대현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이소정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 err="1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임영택</a:t>
            </a:r>
            <a:endParaRPr lang="en-US" altLang="ko-KR" sz="1400" b="1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34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81407" y="4682191"/>
            <a:ext cx="5672760" cy="2288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1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인당 식비에 관한 표입니다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이것으로 알 수 있는 것은 </a:t>
            </a:r>
            <a:r>
              <a:rPr lang="en-US" altLang="ko-KR" sz="2400" b="1" spc="-150">
                <a:solidFill>
                  <a:srgbClr val="FF0000"/>
                </a:solidFill>
                <a:latin typeface="나눔스퀘어 Bold"/>
                <a:ea typeface="나눔스퀘어 Bold"/>
              </a:rPr>
              <a:t>50%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씩 증가하며</a:t>
            </a:r>
          </a:p>
          <a:p>
            <a:pPr algn="ctr">
              <a:defRPr/>
            </a:pPr>
            <a:r>
              <a:rPr lang="en-US" altLang="ko-KR" sz="2400" spc="-150">
                <a:solidFill>
                  <a:srgbClr val="FF0000"/>
                </a:solidFill>
                <a:latin typeface="나눔스퀘어 Bold"/>
                <a:ea typeface="나눔스퀘어 Bold"/>
              </a:rPr>
              <a:t>7</a:t>
            </a:r>
            <a:r>
              <a:rPr lang="ko-KR" altLang="en-US" sz="2400" spc="-150">
                <a:solidFill>
                  <a:srgbClr val="FF0000"/>
                </a:solidFill>
                <a:latin typeface="나눔스퀘어 Bold"/>
                <a:ea typeface="나눔스퀘어 Bold"/>
              </a:rPr>
              <a:t>만</a:t>
            </a:r>
            <a:r>
              <a:rPr lang="en-US" altLang="ko-KR" sz="2400" spc="-150">
                <a:solidFill>
                  <a:srgbClr val="FF0000"/>
                </a:solidFill>
                <a:latin typeface="나눔스퀘어 Bold"/>
                <a:ea typeface="나눔스퀘어 Bold"/>
              </a:rPr>
              <a:t>2</a:t>
            </a:r>
            <a:r>
              <a:rPr lang="ko-KR" altLang="en-US" sz="2400" spc="-150">
                <a:solidFill>
                  <a:srgbClr val="FF0000"/>
                </a:solidFill>
                <a:latin typeface="나눔스퀘어 Bold"/>
                <a:ea typeface="나눔스퀘어 Bold"/>
              </a:rPr>
              <a:t>천원 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씩 증가하고 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이로써 </a:t>
            </a:r>
            <a:r>
              <a:rPr lang="ko-KR" altLang="en-US" sz="2400" b="1" spc="-150">
                <a:solidFill>
                  <a:srgbClr val="FF0000"/>
                </a:solidFill>
                <a:latin typeface="나눔스퀘어 Bold"/>
                <a:ea typeface="나눔스퀘어 Bold"/>
              </a:rPr>
              <a:t>물가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가 비싸서 오래 머무르는 것은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힘들 것이라고 판단했습니다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  <a:p>
            <a:pPr algn="ctr">
              <a:defRPr/>
            </a:pPr>
            <a:endParaRPr lang="en-US" altLang="ko-KR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7054" y="1880630"/>
            <a:ext cx="5113146" cy="3542588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1747837" y="3429000"/>
            <a:ext cx="1452563" cy="87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142080" y="2607437"/>
            <a:ext cx="1379120" cy="87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86211" y="3682484"/>
            <a:ext cx="687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36%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06127" y="2743072"/>
            <a:ext cx="687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36%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78220" y="5483137"/>
            <a:ext cx="5617780" cy="1182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1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인당 여행경비를 나타난 표입니다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  <a:p>
            <a:pPr algn="ctr">
              <a:defRPr/>
            </a:pP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1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박이 늘어 날때마다 </a:t>
            </a:r>
            <a:r>
              <a:rPr lang="en-US" altLang="ko-KR" sz="2400" spc="-150">
                <a:solidFill>
                  <a:schemeClr val="accent2">
                    <a:lumMod val="75000"/>
                  </a:schemeClr>
                </a:solidFill>
                <a:latin typeface="나눔스퀘어 Bold"/>
                <a:ea typeface="나눔스퀘어 Bold"/>
              </a:rPr>
              <a:t>36%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씩 증가하며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2400" spc="-150">
                <a:solidFill>
                  <a:schemeClr val="accent2">
                    <a:lumMod val="75000"/>
                  </a:schemeClr>
                </a:solidFill>
                <a:latin typeface="나눔스퀘어 Bold"/>
                <a:ea typeface="나눔스퀘어 Bold"/>
              </a:rPr>
              <a:t>16</a:t>
            </a:r>
            <a:r>
              <a:rPr lang="ko-KR" altLang="en-US" sz="2400" spc="-150">
                <a:solidFill>
                  <a:schemeClr val="accent2">
                    <a:lumMod val="75000"/>
                  </a:schemeClr>
                </a:solidFill>
                <a:latin typeface="나눔스퀘어 Bold"/>
                <a:ea typeface="나눔스퀘어 Bold"/>
              </a:rPr>
              <a:t>만원 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씩 증가 하는 것 을 알 수 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07769" y="1140309"/>
            <a:ext cx="5113145" cy="3541882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 flipV="1">
            <a:off x="7514866" y="2658237"/>
            <a:ext cx="1379120" cy="87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8893986" y="1849825"/>
            <a:ext cx="1407097" cy="81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78859" y="2658237"/>
            <a:ext cx="687907" cy="359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50%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8505" y="1982964"/>
            <a:ext cx="687907" cy="358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50%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문제점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02.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460" y="866684"/>
            <a:ext cx="2164080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문제점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문제점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02.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460" y="866684"/>
            <a:ext cx="2164080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문제점 정리</a:t>
            </a:r>
          </a:p>
        </p:txBody>
      </p:sp>
      <p:sp>
        <p:nvSpPr>
          <p:cNvPr id="32" name="TextBox 7"/>
          <p:cNvSpPr txBox="1"/>
          <p:nvPr/>
        </p:nvSpPr>
        <p:spPr>
          <a:xfrm>
            <a:off x="5351203" y="1893390"/>
            <a:ext cx="6606027" cy="1782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 spc="-150">
                <a:solidFill>
                  <a:srgbClr val="8DBABD"/>
                </a:solidFill>
                <a:latin typeface="나눔스퀘어 Bold"/>
                <a:ea typeface="나눔스퀘어 Bold"/>
              </a:rPr>
              <a:t>실제로 여행경비가 늘어남에 </a:t>
            </a:r>
          </a:p>
          <a:p>
            <a:pPr algn="ctr">
              <a:defRPr/>
            </a:pPr>
            <a:r>
              <a:rPr lang="ko-KR" altLang="en-US" sz="3700" b="1" spc="-150">
                <a:solidFill>
                  <a:srgbClr val="8DBABD"/>
                </a:solidFill>
                <a:latin typeface="나눔스퀘어 Bold"/>
                <a:ea typeface="나눔스퀘어 Bold"/>
              </a:rPr>
              <a:t>있어서 사람들은</a:t>
            </a:r>
          </a:p>
          <a:p>
            <a:pPr algn="ctr">
              <a:defRPr/>
            </a:pPr>
            <a:r>
              <a:rPr lang="ko-KR" altLang="en-US" sz="3700" b="1" spc="-150">
                <a:solidFill>
                  <a:srgbClr val="8DBABD"/>
                </a:solidFill>
                <a:latin typeface="나눔스퀘어 Bold"/>
                <a:ea typeface="나눔스퀘어 Bold"/>
              </a:rPr>
              <a:t>물가가 비싸다고 느끼는 것 일까</a:t>
            </a:r>
            <a:r>
              <a:rPr lang="en-US" altLang="ko-KR" sz="3700" b="1" spc="-150">
                <a:solidFill>
                  <a:srgbClr val="8DBABD"/>
                </a:solidFill>
                <a:latin typeface="나눔스퀘어 Bold"/>
                <a:ea typeface="나눔스퀘어 Bold"/>
              </a:rPr>
              <a:t>?</a:t>
            </a:r>
            <a:r>
              <a:rPr lang="ko-KR" altLang="en-US" sz="3700" b="1" spc="-150">
                <a:solidFill>
                  <a:srgbClr val="8DBABD"/>
                </a:solidFill>
                <a:latin typeface="나눔스퀘어 Bold"/>
                <a:ea typeface="나눔스퀘어 Bold"/>
              </a:rPr>
              <a:t>  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6866" y="1830077"/>
            <a:ext cx="4572000" cy="4257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0FFD16-5CEC-450F-8669-6F31DAFDD403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3DE4A-B611-4A18-B056-8623E5BF145F}"/>
              </a:ext>
            </a:extLst>
          </p:cNvPr>
          <p:cNvSpPr txBox="1"/>
          <p:nvPr/>
        </p:nvSpPr>
        <p:spPr>
          <a:xfrm>
            <a:off x="5507046" y="3981966"/>
            <a:ext cx="5274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이것으로 알 수 있는 것은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물가가 비싸서 오래 체류하기 힘든 면이 있을 것이라고 판단했습니다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2AA19C-771A-42A5-82AE-7CE3AEE7D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88" y="2003216"/>
            <a:ext cx="5205058" cy="410210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31AD144-7569-4EE6-9F22-7946B3B83291}"/>
              </a:ext>
            </a:extLst>
          </p:cNvPr>
          <p:cNvCxnSpPr>
            <a:cxnSpLocks/>
          </p:cNvCxnSpPr>
          <p:nvPr/>
        </p:nvCxnSpPr>
        <p:spPr>
          <a:xfrm flipV="1">
            <a:off x="1824588" y="3797300"/>
            <a:ext cx="1375812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BB7F47-A522-4B2D-B888-C7C47C635DDC}"/>
              </a:ext>
            </a:extLst>
          </p:cNvPr>
          <p:cNvCxnSpPr>
            <a:cxnSpLocks/>
          </p:cNvCxnSpPr>
          <p:nvPr/>
        </p:nvCxnSpPr>
        <p:spPr>
          <a:xfrm flipV="1">
            <a:off x="3200400" y="2763042"/>
            <a:ext cx="1422400" cy="1034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158715-B73F-47FB-B11B-68BF448D798D}"/>
              </a:ext>
            </a:extLst>
          </p:cNvPr>
          <p:cNvSpPr txBox="1"/>
          <p:nvPr/>
        </p:nvSpPr>
        <p:spPr>
          <a:xfrm>
            <a:off x="1824588" y="3797300"/>
            <a:ext cx="68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16%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64B704-E47F-4751-BA27-4417C04837D7}"/>
              </a:ext>
            </a:extLst>
          </p:cNvPr>
          <p:cNvSpPr txBox="1"/>
          <p:nvPr/>
        </p:nvSpPr>
        <p:spPr>
          <a:xfrm>
            <a:off x="3306127" y="2927738"/>
            <a:ext cx="68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16%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1C54C2-7EB5-4762-87CD-5D0FC409BE76}"/>
              </a:ext>
            </a:extLst>
          </p:cNvPr>
          <p:cNvSpPr txBox="1"/>
          <p:nvPr/>
        </p:nvSpPr>
        <p:spPr>
          <a:xfrm>
            <a:off x="5507046" y="2162877"/>
            <a:ext cx="5274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인당 여행경비를 나타난 표입니다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박이 늘어 날때마다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16%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씩 증가하며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만원 씩 증가 하는 것 을 알 수 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5EC6B3-528F-4998-9E58-E4DC33D7DCD7}"/>
              </a:ext>
            </a:extLst>
          </p:cNvPr>
          <p:cNvSpPr txBox="1"/>
          <p:nvPr/>
        </p:nvSpPr>
        <p:spPr>
          <a:xfrm>
            <a:off x="1383206" y="866684"/>
            <a:ext cx="3071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현황 정리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의문점</a:t>
            </a:r>
          </a:p>
        </p:txBody>
      </p:sp>
    </p:spTree>
    <p:extLst>
      <p:ext uri="{BB962C8B-B14F-4D97-AF65-F5344CB8AC3E}">
        <p14:creationId xmlns:p14="http://schemas.microsoft.com/office/powerpoint/2010/main" val="94574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3"/>
          <p:cNvCxnSpPr/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489710" y="866684"/>
            <a:ext cx="179260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</a:t>
            </a:r>
          </a:p>
        </p:txBody>
      </p:sp>
      <p:sp>
        <p:nvSpPr>
          <p:cNvPr id="20" name="TextBox 7"/>
          <p:cNvSpPr txBox="1"/>
          <p:nvPr/>
        </p:nvSpPr>
        <p:spPr>
          <a:xfrm>
            <a:off x="5865078" y="1745955"/>
            <a:ext cx="5274196" cy="1557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내국인 관광객들을 대상으로 한 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제주 여행 시 불만족 사항 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설문조사에서 전반적으로 제주의 물가가 </a:t>
            </a:r>
            <a:endParaRPr lang="en-US" altLang="ko-KR" sz="2400" spc="-150" dirty="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비싸다는 것을 실감한 그래프입니다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9053" y="1733204"/>
            <a:ext cx="5555968" cy="3810423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 rot="5400000" flipH="1" flipV="1">
            <a:off x="2971665" y="4243016"/>
            <a:ext cx="628245" cy="547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74217" y="2216420"/>
            <a:ext cx="806492" cy="363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22.9%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39949" y="3751637"/>
            <a:ext cx="4714146" cy="1950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489710" y="866684"/>
            <a:ext cx="179260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</a:t>
            </a:r>
          </a:p>
        </p:txBody>
      </p:sp>
      <p:sp>
        <p:nvSpPr>
          <p:cNvPr id="24" name="TextBox 7"/>
          <p:cNvSpPr txBox="1"/>
          <p:nvPr/>
        </p:nvSpPr>
        <p:spPr>
          <a:xfrm>
            <a:off x="7020473" y="2050323"/>
            <a:ext cx="4922920" cy="1919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실제 제주연구원 사이트의</a:t>
            </a:r>
          </a:p>
          <a:p>
            <a:pPr algn="ctr">
              <a:defRPr/>
            </a:pP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“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제주경제동향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”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을 분석한 자료를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참고하면 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15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년 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100%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 기준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전년도와 비교시 현재는 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1.5%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 상승한것을 확인할 수 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4002" y="1557774"/>
            <a:ext cx="6830378" cy="4597749"/>
          </a:xfrm>
          <a:prstGeom prst="rect">
            <a:avLst/>
          </a:prstGeom>
        </p:spPr>
      </p:pic>
      <p:sp>
        <p:nvSpPr>
          <p:cNvPr id="27" name="TextBox 7"/>
          <p:cNvSpPr txBox="1"/>
          <p:nvPr/>
        </p:nvSpPr>
        <p:spPr>
          <a:xfrm>
            <a:off x="7146042" y="4402865"/>
            <a:ext cx="4922920" cy="45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489710" y="866684"/>
            <a:ext cx="179260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3919" y="1923471"/>
            <a:ext cx="6481708" cy="3444030"/>
          </a:xfrm>
          <a:prstGeom prst="rect">
            <a:avLst/>
          </a:prstGeom>
        </p:spPr>
      </p:pic>
      <p:sp>
        <p:nvSpPr>
          <p:cNvPr id="27" name="TextBox 7"/>
          <p:cNvSpPr txBox="1"/>
          <p:nvPr/>
        </p:nvSpPr>
        <p:spPr>
          <a:xfrm>
            <a:off x="6716745" y="2900330"/>
            <a:ext cx="5117445" cy="19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15</a:t>
            </a:r>
            <a:r>
              <a:rPr lang="ko-KR" altLang="en-US" sz="2400" spc="-150" dirty="0" err="1">
                <a:solidFill>
                  <a:schemeClr val="dk1"/>
                </a:solidFill>
                <a:latin typeface="나눔스퀘어 Bold"/>
                <a:ea typeface="나눔스퀘어 Bold"/>
              </a:rPr>
              <a:t>년기준</a:t>
            </a: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6.7%</a:t>
            </a: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 가량이 올랐는데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간단하게 비교하자면</a:t>
            </a:r>
          </a:p>
          <a:p>
            <a:pPr algn="ctr">
              <a:defRPr/>
            </a:pP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4</a:t>
            </a:r>
            <a:r>
              <a:rPr lang="ko-KR" altLang="en-US" sz="2400" spc="-150" dirty="0" err="1">
                <a:solidFill>
                  <a:schemeClr val="dk1"/>
                </a:solidFill>
                <a:latin typeface="나눔스퀘어 Bold"/>
                <a:ea typeface="나눔스퀘어 Bold"/>
              </a:rPr>
              <a:t>년전에</a:t>
            </a: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 백만원주고산 아이폰을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지금사면 </a:t>
            </a: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106</a:t>
            </a: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만원을 주고 </a:t>
            </a:r>
            <a:r>
              <a:rPr lang="ko-KR" altLang="en-US" sz="2400" spc="-150" dirty="0" err="1">
                <a:solidFill>
                  <a:schemeClr val="dk1"/>
                </a:solidFill>
                <a:latin typeface="나눔스퀘어 Bold"/>
                <a:ea typeface="나눔스퀘어 Bold"/>
              </a:rPr>
              <a:t>사야되는</a:t>
            </a: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 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상황이 나타납니다</a:t>
            </a: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784089" y="2238375"/>
            <a:ext cx="851884" cy="18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9" name="직선 화살표 연결선 28"/>
          <p:cNvCxnSpPr>
            <a:stCxn id="28" idx="2"/>
          </p:cNvCxnSpPr>
          <p:nvPr/>
        </p:nvCxnSpPr>
        <p:spPr>
          <a:xfrm rot="10800000" flipV="1">
            <a:off x="4596820" y="2426192"/>
            <a:ext cx="1613211" cy="7780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400415" y="3241183"/>
            <a:ext cx="342095" cy="18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489710" y="866684"/>
            <a:ext cx="179260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</a:t>
            </a:r>
          </a:p>
        </p:txBody>
      </p:sp>
      <p:sp>
        <p:nvSpPr>
          <p:cNvPr id="27" name="TextBox 7"/>
          <p:cNvSpPr txBox="1"/>
          <p:nvPr/>
        </p:nvSpPr>
        <p:spPr>
          <a:xfrm>
            <a:off x="6048232" y="1759408"/>
            <a:ext cx="51174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제주도의 물가지수가 내륙지방보다 높은 </a:t>
            </a:r>
            <a:endParaRPr lang="en-US" altLang="ko-KR" sz="2400" spc="-150" dirty="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이유는 </a:t>
            </a: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'</a:t>
            </a: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섬</a:t>
            </a: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'</a:t>
            </a: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이라는 지리적 특성에 있습니다</a:t>
            </a: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</a:p>
          <a:p>
            <a:pPr algn="ctr">
              <a:defRPr/>
            </a:pPr>
            <a:endParaRPr lang="en-US" altLang="ko-KR" sz="2400" spc="-150" dirty="0">
              <a:solidFill>
                <a:schemeClr val="dk1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B95C13-7732-4A34-A475-B286FDCAE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4" y="1762740"/>
            <a:ext cx="5152483" cy="4167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489710" y="866684"/>
            <a:ext cx="179260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</a:t>
            </a:r>
          </a:p>
        </p:txBody>
      </p:sp>
      <p:sp>
        <p:nvSpPr>
          <p:cNvPr id="27" name="TextBox 7"/>
          <p:cNvSpPr txBox="1"/>
          <p:nvPr/>
        </p:nvSpPr>
        <p:spPr>
          <a:xfrm>
            <a:off x="6331605" y="1759408"/>
            <a:ext cx="53756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제주도로 유입되는 물류의 이동과정에는 </a:t>
            </a:r>
            <a:endParaRPr lang="en-US" altLang="ko-KR" sz="2400" spc="-150" dirty="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일반적인 유통과정인 지상운반이외의 </a:t>
            </a:r>
            <a:endParaRPr lang="en-US" altLang="ko-KR" sz="2400" spc="-150" dirty="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해상운반이 필연적으로 </a:t>
            </a:r>
            <a:endParaRPr lang="en-US" altLang="ko-KR" sz="2400" spc="-150" dirty="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더해질 수 밖에 없으므로 결국에는 </a:t>
            </a:r>
            <a:endParaRPr lang="en-US" altLang="ko-KR" sz="2400" spc="-150" dirty="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원가 상승으로 이어질 수 밖에 없습니다</a:t>
            </a: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4641ED-82F0-4744-8F41-D625BF19F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" y="1615440"/>
            <a:ext cx="5263515" cy="437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2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489710" y="866684"/>
            <a:ext cx="179260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</a:t>
            </a:r>
          </a:p>
        </p:txBody>
      </p:sp>
      <p:sp>
        <p:nvSpPr>
          <p:cNvPr id="27" name="TextBox 7"/>
          <p:cNvSpPr txBox="1"/>
          <p:nvPr/>
        </p:nvSpPr>
        <p:spPr>
          <a:xfrm>
            <a:off x="6331605" y="1759408"/>
            <a:ext cx="53756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이에 맞춰 제주도의 물가를 어떻게 내릴 수</a:t>
            </a:r>
            <a:endParaRPr lang="en-US" altLang="ko-KR" sz="2400" spc="-150" dirty="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있을까</a:t>
            </a: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? </a:t>
            </a: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라는 의문을 가지고 접근한 결과</a:t>
            </a:r>
            <a:endParaRPr lang="en-US" altLang="ko-KR" sz="2400" spc="-150" dirty="0">
              <a:solidFill>
                <a:schemeClr val="dk1"/>
              </a:solidFill>
              <a:latin typeface="나눔스퀘어 Bold"/>
              <a:ea typeface="나눔스퀘어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26179-FAB8-44AC-BAB9-3BF2693F1594}"/>
              </a:ext>
            </a:extLst>
          </p:cNvPr>
          <p:cNvSpPr txBox="1"/>
          <p:nvPr/>
        </p:nvSpPr>
        <p:spPr>
          <a:xfrm>
            <a:off x="6331605" y="2828835"/>
            <a:ext cx="5274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해상운송비를 제주도에서 지원을 해주면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적으로 제주내의 전체 </a:t>
            </a:r>
            <a:r>
              <a:rPr lang="ko-KR" altLang="en-US" sz="24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물가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육지와 같은 물가를 만들 수 있을 것입니다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5701B6-E8F8-443B-8C0B-BEEF9DEC9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5" y="1759408"/>
            <a:ext cx="5537220" cy="41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2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55384" y="1425148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기본</a:t>
            </a: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색상은 검은색</a:t>
            </a:r>
            <a:endParaRPr lang="en-US" altLang="ko-KR" sz="1600" dirty="0">
              <a:ln w="22225">
                <a:noFill/>
              </a:ln>
              <a:solidFill>
                <a:srgbClr val="30302A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sz="1600" dirty="0" err="1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민트색</a:t>
            </a:r>
            <a:endParaRPr lang="en-US" altLang="ko-KR" sz="1600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5407" y="229970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제안서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49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987513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spc="-150"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CONTENTS</a:t>
              </a:r>
              <a:endParaRPr lang="ko-KR" altLang="en-US" sz="2800" spc="-150">
                <a:solidFill>
                  <a:schemeClr val="bg1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64294" y="1951557"/>
            <a:ext cx="1384871" cy="389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ko-KR" altLang="en-US" sz="2000">
                <a:solidFill>
                  <a:srgbClr val="30302A"/>
                </a:solidFill>
                <a:latin typeface="나눔스퀘어"/>
                <a:ea typeface="나눔스퀘어"/>
              </a:rPr>
              <a:t>현황분석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4293" y="2534963"/>
            <a:ext cx="1137222" cy="3873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ko-KR" altLang="en-US" sz="2000">
                <a:solidFill>
                  <a:srgbClr val="30302A"/>
                </a:solidFill>
                <a:latin typeface="나눔스퀘어"/>
                <a:ea typeface="나눔스퀘어"/>
              </a:rPr>
              <a:t>문제점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4292" y="3118369"/>
            <a:ext cx="88957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ko-KR" altLang="en-US" sz="2000">
                <a:solidFill>
                  <a:srgbClr val="30302A"/>
                </a:solidFill>
                <a:latin typeface="나눔스퀘어"/>
                <a:ea typeface="나눔스퀘어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4291" y="3701775"/>
            <a:ext cx="11372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ko-KR" altLang="en-US" sz="2000">
                <a:solidFill>
                  <a:srgbClr val="30302A"/>
                </a:solidFill>
                <a:latin typeface="나눔스퀘어"/>
                <a:ea typeface="나눔스퀘어"/>
              </a:rPr>
              <a:t>제안서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64290" y="4285182"/>
            <a:ext cx="927675" cy="389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Q&amp;A</a:t>
            </a:r>
            <a:endParaRPr lang="ko-KR" altLang="en-US" sz="2000">
              <a:solidFill>
                <a:srgbClr val="30302A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55384" y="1425148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기본</a:t>
            </a: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색상은 검은색</a:t>
            </a:r>
            <a:endParaRPr lang="en-US" altLang="ko-KR" sz="1600" dirty="0">
              <a:ln w="22225">
                <a:noFill/>
              </a:ln>
              <a:solidFill>
                <a:srgbClr val="30302A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sz="1600" dirty="0" err="1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민트색</a:t>
            </a:r>
            <a:endParaRPr lang="en-US" altLang="ko-KR" sz="1600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118" y="229970"/>
            <a:ext cx="149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86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18" y="229970"/>
            <a:ext cx="149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550703-D2FB-4EFD-BBC6-7DA1F15BEFD9}"/>
              </a:ext>
            </a:extLst>
          </p:cNvPr>
          <p:cNvSpPr txBox="1"/>
          <p:nvPr/>
        </p:nvSpPr>
        <p:spPr>
          <a:xfrm>
            <a:off x="5301552" y="2951947"/>
            <a:ext cx="1588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800" spc="300" dirty="0">
              <a:ln w="104775" cmpd="tri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316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18" y="229970"/>
            <a:ext cx="149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C249FC-DE86-49CD-AD8A-6F85FB28DF08}"/>
              </a:ext>
            </a:extLst>
          </p:cNvPr>
          <p:cNvSpPr txBox="1"/>
          <p:nvPr/>
        </p:nvSpPr>
        <p:spPr>
          <a:xfrm>
            <a:off x="3916302" y="2951947"/>
            <a:ext cx="4359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600" dirty="0">
                <a:ln w="104775" cmpd="tri">
                  <a:solidFill>
                    <a:srgbClr val="94C3BB"/>
                  </a:solidFill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spc="600" dirty="0">
              <a:ln w="104775" cmpd="tri">
                <a:solidFill>
                  <a:srgbClr val="94C3BB"/>
                </a:solidFill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252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1552" y="2951947"/>
            <a:ext cx="1588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800" spc="300" dirty="0">
              <a:ln w="104775" cmpd="tri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336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302" y="2951947"/>
            <a:ext cx="4359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600" dirty="0">
                <a:ln w="104775" cmpd="tri">
                  <a:solidFill>
                    <a:srgbClr val="94C3BB"/>
                  </a:solidFill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spc="600" dirty="0">
              <a:ln w="104775" cmpd="tri">
                <a:solidFill>
                  <a:srgbClr val="94C3BB"/>
                </a:solidFill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30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21FC77E5-553A-493B-BB1A-1CE04BE71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2" y="1962310"/>
            <a:ext cx="4698011" cy="42000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80A3B0-B134-4119-B8D1-DED88E20CE32}"/>
              </a:ext>
            </a:extLst>
          </p:cNvPr>
          <p:cNvSpPr txBox="1"/>
          <p:nvPr/>
        </p:nvSpPr>
        <p:spPr>
          <a:xfrm>
            <a:off x="5500629" y="2228671"/>
            <a:ext cx="5280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상승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상승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전체적으로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년도는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18%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상승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E4F898-4A73-4FA0-88A5-7E0BB741B7EE}"/>
              </a:ext>
            </a:extLst>
          </p:cNvPr>
          <p:cNvSpPr txBox="1"/>
          <p:nvPr/>
        </p:nvSpPr>
        <p:spPr>
          <a:xfrm>
            <a:off x="6597882" y="3818882"/>
            <a:ext cx="3086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수준을 유지하는 것 이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하나의 목표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A17A3A2-BE50-47E0-8D5F-475C50D65E7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F073FC-C1D0-4700-8478-57ABDC0D0F75}"/>
              </a:ext>
            </a:extLst>
          </p:cNvPr>
          <p:cNvSpPr txBox="1"/>
          <p:nvPr/>
        </p:nvSpPr>
        <p:spPr>
          <a:xfrm>
            <a:off x="1341998" y="866686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EFFC91-AB25-43D3-AE6A-4C32BF0A34D9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51DB54-3D24-4AFC-A575-67A5E706F2C5}"/>
              </a:ext>
            </a:extLst>
          </p:cNvPr>
          <p:cNvSpPr txBox="1"/>
          <p:nvPr/>
        </p:nvSpPr>
        <p:spPr>
          <a:xfrm>
            <a:off x="1591610" y="1436222"/>
            <a:ext cx="17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관광객 현황</a:t>
            </a:r>
          </a:p>
        </p:txBody>
      </p:sp>
    </p:spTree>
    <p:extLst>
      <p:ext uri="{BB962C8B-B14F-4D97-AF65-F5344CB8AC3E}">
        <p14:creationId xmlns:p14="http://schemas.microsoft.com/office/powerpoint/2010/main" val="267738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1D892C-4D63-43A4-87CB-985321B327D0}"/>
              </a:ext>
            </a:extLst>
          </p:cNvPr>
          <p:cNvSpPr txBox="1"/>
          <p:nvPr/>
        </p:nvSpPr>
        <p:spPr>
          <a:xfrm>
            <a:off x="1341998" y="866686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0FFD16-5CEC-450F-8669-6F31DAFDD403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BBA70B-FC6A-4978-ABAF-7F7CF741AEA8}"/>
              </a:ext>
            </a:extLst>
          </p:cNvPr>
          <p:cNvSpPr txBox="1"/>
          <p:nvPr/>
        </p:nvSpPr>
        <p:spPr>
          <a:xfrm>
            <a:off x="1591610" y="1436222"/>
            <a:ext cx="17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현황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B01024-AF3E-47B2-810C-35C9722898A7}"/>
              </a:ext>
            </a:extLst>
          </p:cNvPr>
          <p:cNvSpPr txBox="1"/>
          <p:nvPr/>
        </p:nvSpPr>
        <p:spPr>
          <a:xfrm>
            <a:off x="1428825" y="6185342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이후</a:t>
            </a:r>
            <a:endParaRPr lang="en-US" altLang="ko-KR" sz="3200" spc="-150" dirty="0">
              <a:solidFill>
                <a:srgbClr val="8DBA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FE77FFE-0CA6-4DE1-8380-F3F9F903E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42" y="2304793"/>
            <a:ext cx="4134428" cy="36886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9CB4006-4CA1-42D9-AB99-96F2A4CEC292}"/>
              </a:ext>
            </a:extLst>
          </p:cNvPr>
          <p:cNvSpPr txBox="1"/>
          <p:nvPr/>
        </p:nvSpPr>
        <p:spPr>
          <a:xfrm>
            <a:off x="1555825" y="1987978"/>
            <a:ext cx="351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15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~18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외국인 관광객 현황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752105-C9A7-4980-A391-DF66CE4FC5BD}"/>
              </a:ext>
            </a:extLst>
          </p:cNvPr>
          <p:cNvSpPr txBox="1"/>
          <p:nvPr/>
        </p:nvSpPr>
        <p:spPr>
          <a:xfrm>
            <a:off x="4101823" y="263864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단위 </a:t>
            </a:r>
            <a:r>
              <a:rPr lang="en-US" altLang="ko-KR" sz="1100" dirty="0"/>
              <a:t>: </a:t>
            </a:r>
            <a:r>
              <a:rPr lang="ko-KR" altLang="en-US" sz="1100" dirty="0"/>
              <a:t>천명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6402788-8B9B-4534-8EAF-32420DBF312A}"/>
              </a:ext>
            </a:extLst>
          </p:cNvPr>
          <p:cNvSpPr/>
          <p:nvPr/>
        </p:nvSpPr>
        <p:spPr>
          <a:xfrm>
            <a:off x="3845510" y="6123786"/>
            <a:ext cx="16017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대폭하락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6E562A-91C7-478C-A057-344247FCEACF}"/>
              </a:ext>
            </a:extLst>
          </p:cNvPr>
          <p:cNvSpPr txBox="1"/>
          <p:nvPr/>
        </p:nvSpPr>
        <p:spPr>
          <a:xfrm>
            <a:off x="6096000" y="2357310"/>
            <a:ext cx="4277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수는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306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만명에서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74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만명으로 줄었으며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수치로는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232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만명이 줄었습니다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E900E8-0761-47F9-BE37-509E6C179E66}"/>
              </a:ext>
            </a:extLst>
          </p:cNvPr>
          <p:cNvSpPr txBox="1"/>
          <p:nvPr/>
        </p:nvSpPr>
        <p:spPr>
          <a:xfrm>
            <a:off x="8716909" y="3557639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퍼센트로 </a:t>
            </a:r>
            <a:r>
              <a:rPr lang="en-US" altLang="ko-KR" sz="16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75% </a:t>
            </a:r>
            <a:r>
              <a:rPr lang="ko-KR" altLang="en-US" sz="16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감소 </a:t>
            </a:r>
            <a:endParaRPr lang="en-US" altLang="ko-KR" sz="16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83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1D892C-4D63-43A4-87CB-985321B327D0}"/>
              </a:ext>
            </a:extLst>
          </p:cNvPr>
          <p:cNvSpPr txBox="1"/>
          <p:nvPr/>
        </p:nvSpPr>
        <p:spPr>
          <a:xfrm>
            <a:off x="1341998" y="866686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0FFD16-5CEC-450F-8669-6F31DAFDD403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BBA70B-FC6A-4978-ABAF-7F7CF741AEA8}"/>
              </a:ext>
            </a:extLst>
          </p:cNvPr>
          <p:cNvSpPr txBox="1"/>
          <p:nvPr/>
        </p:nvSpPr>
        <p:spPr>
          <a:xfrm>
            <a:off x="1555825" y="1455589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현황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EAAC50-24F3-4E67-A7A4-D1E968984E8E}"/>
              </a:ext>
            </a:extLst>
          </p:cNvPr>
          <p:cNvSpPr txBox="1"/>
          <p:nvPr/>
        </p:nvSpPr>
        <p:spPr>
          <a:xfrm>
            <a:off x="6096000" y="3113967"/>
            <a:ext cx="52517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외국인은 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년도에 대폭 하락한 것을 파악함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이유는 사드 문제로 인해 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중국 관광객이 줄었고 다른 외국인들은 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영향을 안 받은 것으로 파악 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998E72-64D1-4E69-B693-75F244E4DA8F}"/>
              </a:ext>
            </a:extLst>
          </p:cNvPr>
          <p:cNvSpPr txBox="1"/>
          <p:nvPr/>
        </p:nvSpPr>
        <p:spPr>
          <a:xfrm>
            <a:off x="6096000" y="2050071"/>
            <a:ext cx="4746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이후 약간 하락하였으나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크게 문제 될 건 없다고 판단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D15A78C2-8D37-415F-A3E0-28D9A1A88A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2419"/>
              </p:ext>
            </p:extLst>
          </p:nvPr>
        </p:nvGraphicFramePr>
        <p:xfrm>
          <a:off x="106931" y="1781285"/>
          <a:ext cx="5516165" cy="2665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2D3F5B7-D4D5-4F0D-92FF-94C7C495A3ED}"/>
              </a:ext>
            </a:extLst>
          </p:cNvPr>
          <p:cNvSpPr txBox="1"/>
          <p:nvPr/>
        </p:nvSpPr>
        <p:spPr>
          <a:xfrm>
            <a:off x="21712" y="4041674"/>
            <a:ext cx="1645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중국인 제외 외국인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C5BF3D-6D4F-497B-8192-03158DCED1EC}"/>
              </a:ext>
            </a:extLst>
          </p:cNvPr>
          <p:cNvSpPr txBox="1"/>
          <p:nvPr/>
        </p:nvSpPr>
        <p:spPr>
          <a:xfrm>
            <a:off x="5623096" y="5588899"/>
            <a:ext cx="1645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341,686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497,057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459,499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504,007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873FB493-57C2-409A-BE89-DD12D0CD71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920445"/>
              </p:ext>
            </p:extLst>
          </p:nvPr>
        </p:nvGraphicFramePr>
        <p:xfrm>
          <a:off x="156156" y="4371498"/>
          <a:ext cx="5466939" cy="2290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9A61124-BAB0-4386-8ADD-DA2248575B67}"/>
              </a:ext>
            </a:extLst>
          </p:cNvPr>
          <p:cNvSpPr txBox="1"/>
          <p:nvPr/>
        </p:nvSpPr>
        <p:spPr>
          <a:xfrm>
            <a:off x="6703556" y="4916526"/>
            <a:ext cx="3531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결과적으론  제주도의 성장은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현재도 발전 중 입니다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08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260" y="229970"/>
            <a:ext cx="129730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현황분석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80160" y="863755"/>
            <a:ext cx="5469254" cy="5726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내국인 관광객 체류기간 및 목적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01.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graphicFrame>
        <p:nvGraphicFramePr>
          <p:cNvPr id="19" name="차트 18"/>
          <p:cNvGraphicFramePr/>
          <p:nvPr/>
        </p:nvGraphicFramePr>
        <p:xfrm>
          <a:off x="768935" y="2050071"/>
          <a:ext cx="5074818" cy="3302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5249" y="5439559"/>
            <a:ext cx="5274196" cy="1178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전체적으로 내국인들은 금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,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토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,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일로</a:t>
            </a:r>
          </a:p>
          <a:p>
            <a:pPr algn="ctr">
              <a:defRPr/>
            </a:pP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2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박 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3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일을 체류 하거나 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3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박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4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일을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체류 하는 것으로 확인했습니다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 </a:t>
            </a:r>
          </a:p>
        </p:txBody>
      </p:sp>
      <p:graphicFrame>
        <p:nvGraphicFramePr>
          <p:cNvPr id="10" name="차트 9"/>
          <p:cNvGraphicFramePr/>
          <p:nvPr/>
        </p:nvGraphicFramePr>
        <p:xfrm>
          <a:off x="6348249" y="2057400"/>
          <a:ext cx="5074816" cy="3295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348249" y="5439559"/>
            <a:ext cx="5591698" cy="1178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내국인들은 휴식의 목적으로 제주도를 찾는 경우가 많았으며 그 다음순위가 세미나를 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목적으로 방문하는 것으로 확인했습니다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0FFD16-5CEC-450F-8669-6F31DAFDD403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74BB39-6095-4468-9D5D-19A26BDB6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64" y="2003217"/>
            <a:ext cx="5274196" cy="31994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30E8AC-250E-45C3-83AC-C3D0BDF335AD}"/>
              </a:ext>
            </a:extLst>
          </p:cNvPr>
          <p:cNvSpPr txBox="1"/>
          <p:nvPr/>
        </p:nvSpPr>
        <p:spPr>
          <a:xfrm>
            <a:off x="594763" y="5422024"/>
            <a:ext cx="5274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외국인들은 대체로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4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여행일정을 짜는 것으로 확인했습니다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6D2FD7A2-A738-4AEE-A62C-41778E24A1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7622359"/>
              </p:ext>
            </p:extLst>
          </p:nvPr>
        </p:nvGraphicFramePr>
        <p:xfrm>
          <a:off x="6323042" y="2003217"/>
          <a:ext cx="5274195" cy="3199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6943A0F-C279-4608-8FDE-8C35127B63E9}"/>
              </a:ext>
            </a:extLst>
          </p:cNvPr>
          <p:cNvSpPr txBox="1"/>
          <p:nvPr/>
        </p:nvSpPr>
        <p:spPr>
          <a:xfrm>
            <a:off x="6096000" y="5422024"/>
            <a:ext cx="5274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관광 목적으로는 내국인과 마찬가지로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휴식을 목적으로 찾는 경우가 많았습니다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F5EB9-0DFE-4765-B855-91F3364DA93C}"/>
              </a:ext>
            </a:extLst>
          </p:cNvPr>
          <p:cNvSpPr txBox="1"/>
          <p:nvPr/>
        </p:nvSpPr>
        <p:spPr>
          <a:xfrm>
            <a:off x="1455815" y="863755"/>
            <a:ext cx="5123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체류기간 및 목적</a:t>
            </a:r>
          </a:p>
        </p:txBody>
      </p:sp>
    </p:spTree>
    <p:extLst>
      <p:ext uri="{BB962C8B-B14F-4D97-AF65-F5344CB8AC3E}">
        <p14:creationId xmlns:p14="http://schemas.microsoft.com/office/powerpoint/2010/main" val="259256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260" y="229970"/>
            <a:ext cx="129730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현황분석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9210" y="866684"/>
            <a:ext cx="3230880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현황 정리 </a:t>
            </a:r>
            <a:r>
              <a:rPr lang="en-US" altLang="ko-KR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- 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의문점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01.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9144" y="2137010"/>
            <a:ext cx="5544410" cy="1985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여기서의 의문점은 내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,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외국인들이 휴식을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목적으로 찾아왔지만 </a:t>
            </a:r>
          </a:p>
          <a:p>
            <a:pPr algn="ctr">
              <a:defRPr/>
            </a:pPr>
            <a:r>
              <a:rPr lang="ko-KR" altLang="en-US" sz="2800" b="1" spc="-150">
                <a:solidFill>
                  <a:srgbClr val="FF0000"/>
                </a:solidFill>
                <a:latin typeface="나눔스퀘어 Bold"/>
                <a:ea typeface="나눔스퀘어 Bold"/>
              </a:rPr>
              <a:t>왜</a:t>
            </a:r>
            <a:r>
              <a:rPr lang="en-US" altLang="ko-KR" sz="2800" b="1" spc="-150">
                <a:solidFill>
                  <a:srgbClr val="FF0000"/>
                </a:solidFill>
                <a:latin typeface="나눔스퀘어 Bold"/>
                <a:ea typeface="나눔스퀘어 Bold"/>
              </a:rPr>
              <a:t>?</a:t>
            </a:r>
          </a:p>
          <a:p>
            <a:pPr algn="ctr">
              <a:defRPr/>
            </a:pP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2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박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3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일이나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 3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박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4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일만 지내는 이유에 대해서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분석을 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09675" y="2135055"/>
            <a:ext cx="4092170" cy="3304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문제점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02.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4460" y="866684"/>
            <a:ext cx="2164080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문제점 정의</a:t>
            </a:r>
          </a:p>
        </p:txBody>
      </p:sp>
      <p:sp>
        <p:nvSpPr>
          <p:cNvPr id="19" name="TextBox 7"/>
          <p:cNvSpPr txBox="1"/>
          <p:nvPr/>
        </p:nvSpPr>
        <p:spPr>
          <a:xfrm>
            <a:off x="6647587" y="1549297"/>
            <a:ext cx="5544412" cy="75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의문점을 풀어주는 실마리는 </a:t>
            </a:r>
          </a:p>
          <a:p>
            <a:pPr algn="ctr">
              <a:defRPr/>
            </a:pPr>
            <a:r>
              <a:rPr lang="ko-KR" altLang="en-US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관광객들의 설문조사에서 나타났습니다</a:t>
            </a:r>
            <a:r>
              <a:rPr lang="en-US" altLang="ko-KR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  <a:r>
              <a:rPr lang="ko-KR" altLang="en-US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 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8303" y="1592427"/>
            <a:ext cx="6344610" cy="352452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319137" y="4060619"/>
            <a:ext cx="776862" cy="148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7"/>
          <p:cNvSpPr txBox="1"/>
          <p:nvPr/>
        </p:nvSpPr>
        <p:spPr>
          <a:xfrm>
            <a:off x="797484" y="5333506"/>
            <a:ext cx="6219944" cy="955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900" spc="-150">
                <a:solidFill>
                  <a:srgbClr val="8DBABD"/>
                </a:solidFill>
                <a:latin typeface="나눔스퀘어 Bold"/>
                <a:ea typeface="나눔스퀘어 Bold"/>
              </a:rPr>
              <a:t>12</a:t>
            </a:r>
            <a:r>
              <a:rPr lang="ko-KR" altLang="en-US" sz="1900" spc="-150">
                <a:solidFill>
                  <a:srgbClr val="8DBABD"/>
                </a:solidFill>
                <a:latin typeface="나눔스퀘어 Bold"/>
                <a:ea typeface="나눔스퀘어 Bold"/>
              </a:rPr>
              <a:t>위가 대중교통 불편</a:t>
            </a:r>
          </a:p>
          <a:p>
            <a:pPr algn="ctr">
              <a:defRPr/>
            </a:pPr>
            <a:r>
              <a:rPr lang="en-US" altLang="ko-KR" sz="1900" spc="-150">
                <a:solidFill>
                  <a:srgbClr val="8DBABD"/>
                </a:solidFill>
                <a:latin typeface="나눔스퀘어 Bold"/>
                <a:ea typeface="나눔스퀘어 Bold"/>
              </a:rPr>
              <a:t>11</a:t>
            </a:r>
            <a:r>
              <a:rPr lang="ko-KR" altLang="en-US" sz="1900" spc="-150">
                <a:solidFill>
                  <a:srgbClr val="8DBABD"/>
                </a:solidFill>
                <a:latin typeface="나눔스퀘어 Bold"/>
                <a:ea typeface="나눔스퀘어 Bold"/>
              </a:rPr>
              <a:t>위가 여행경비</a:t>
            </a:r>
          </a:p>
          <a:p>
            <a:pPr algn="ctr">
              <a:defRPr/>
            </a:pPr>
            <a:r>
              <a:rPr lang="ko-KR" altLang="en-US" sz="1900" spc="-150">
                <a:solidFill>
                  <a:srgbClr val="8DBABD"/>
                </a:solidFill>
                <a:latin typeface="나눔스퀘어 Bold"/>
                <a:ea typeface="나눔스퀘어 Bold"/>
              </a:rPr>
              <a:t> 만족스럽지 못한 결과가 나왔습니다</a:t>
            </a:r>
            <a:r>
              <a:rPr lang="en-US" altLang="ko-KR" sz="19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메인 레이아웃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727</Words>
  <Application>Microsoft Office PowerPoint</Application>
  <PresentationFormat>와이드스크린</PresentationFormat>
  <Paragraphs>205</Paragraphs>
  <Slides>24</Slides>
  <Notes>1</Notes>
  <HiddenSlides>4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맑은 고딕</vt:lpstr>
      <vt:lpstr>나눔고딕 ExtraBold</vt:lpstr>
      <vt:lpstr>나눔스퀘어 Bold</vt:lpstr>
      <vt:lpstr>나눔스퀘어 ExtraBold</vt:lpstr>
      <vt:lpstr>Arial</vt:lpstr>
      <vt:lpstr>나눔스퀘어</vt:lpstr>
      <vt:lpstr>메인 레이아웃_1</vt:lpstr>
      <vt:lpstr>메인 레이아웃_2</vt:lpstr>
      <vt:lpstr>목차 레이아웃</vt:lpstr>
      <vt:lpstr>내용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ICT01_20</cp:lastModifiedBy>
  <cp:revision>91</cp:revision>
  <dcterms:created xsi:type="dcterms:W3CDTF">2017-10-13T13:12:51Z</dcterms:created>
  <dcterms:modified xsi:type="dcterms:W3CDTF">2019-12-20T00:55:35Z</dcterms:modified>
  <cp:version>1000.0000.01</cp:version>
</cp:coreProperties>
</file>