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37" r:id="rId1"/>
    <p:sldMasterId id="2147483738" r:id="rId2"/>
    <p:sldMasterId id="214748373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05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notesMaster" Target="notesMasters/notes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5.xml.rels><?xml version="1.0" encoding="UTF-8" standalone="yes" ?><Relationships xmlns="http://schemas.openxmlformats.org/package/2006/relationships"><Relationship Id="rId1" Type="http://schemas.microsoft.com/office/2011/relationships/chartStyle" Target="style3.xml"  /><Relationship Id="rId2" Type="http://schemas.microsoft.com/office/2011/relationships/chartColorStyle" Target="colors3.xml"  /><Relationship Id="rId3" Type="http://schemas.openxmlformats.org/officeDocument/2006/relationships/oleObject" Target="file:///D:\6-project\data\2.%20&#50668;&#54665;&#47785;&#51201;\2018%20&#50668;&#54665;&#47785;&#51201;%20&#44397;&#51201;&#48324;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체류기간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55555559694767E-2"/>
          <c:y val="0.23666666448116302"/>
          <c:w val="0.93209296464920044"/>
          <c:h val="0.5118598937988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총인원 : 6,181명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rgbClr val="002060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3-4DE3-A2F1-5F3D63753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365981280"/>
        <c:axId val="364595104"/>
      </c:barChart>
      <c:catAx>
        <c:axId val="365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364595104"/>
        <c:crosses val="autoZero"/>
        <c:auto val="1"/>
        <c:lblAlgn val="ctr"/>
        <c:lblOffset val="100"/>
        <c:tickMarkSkip val="1"/>
        <c:noMultiLvlLbl val="0"/>
      </c:catAx>
      <c:valAx>
        <c:axId val="3645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4978408813"/>
          <c:y val="0.55380761623382568"/>
          <c:w val="0.26235148310661316"/>
          <c:h val="7.8125543892383575E-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65000"/>
                  <a:lumOff val="3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관광목적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66C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BB-463E-8812-0E78232FF5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BB-463E-8812-0E78232FF5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BB-463E-8812-0E78232FF5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BB-463E-8812-0E78232FF5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7BB-463E-8812-0E78232FF5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7BB-463E-8812-0E78232FF53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7BB-463E-8812-0E78232FF5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7BB-463E-8812-0E78232FF5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7BB-463E-8812-0E78232FF53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7BB-463E-8812-0E78232FF53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chemeClr val="lt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Sheet1!$A$2:$A$11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89.8</c:v>
                </c:pt>
                <c:pt idx="1">
                  <c:v>0.3</c:v>
                </c:pt>
                <c:pt idx="2">
                  <c:v>0.4</c:v>
                </c:pt>
                <c:pt idx="3">
                  <c:v>4.2</c:v>
                </c:pt>
                <c:pt idx="4">
                  <c:v>1.9</c:v>
                </c:pt>
                <c:pt idx="5">
                  <c:v>0.1</c:v>
                </c:pt>
                <c:pt idx="6">
                  <c:v>0.5</c:v>
                </c:pt>
                <c:pt idx="7">
                  <c:v>1.8</c:v>
                </c:pt>
                <c:pt idx="8">
                  <c:v>0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7BB-463E-8812-0E78232F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75000"/>
                  <a:lumOff val="2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외국인 관광목적</a:t>
            </a:r>
            <a:endParaRPr lang="ko-KR"/>
          </a:p>
        </c:rich>
      </c:tx>
      <c:layout>
        <c:manualLayout>
          <c:xMode val="edge"/>
          <c:yMode val="edge"/>
          <c:x val="0.28047920109135138"/>
          <c:y val="4.3664396138904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5-427C-AD23-4EA1943E26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5-427C-AD23-4EA1943E26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5-427C-AD23-4EA1943E26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5-427C-AD23-4EA1943E26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25-427C-AD23-4EA1943E26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25-427C-AD23-4EA1943E26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025-427C-AD23-4EA1943E26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025-427C-AD23-4EA1943E26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025-427C-AD23-4EA1943E26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25-427C-AD23-4EA1943E26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국적별'!$B$9:$K$9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국적별'!$B$10:$K$10</c:f>
              <c:numCache>
                <c:formatCode>0.00</c:formatCode>
                <c:ptCount val="10"/>
                <c:pt idx="0">
                  <c:v>86.833333333333329</c:v>
                </c:pt>
                <c:pt idx="1">
                  <c:v>1.666666666666667</c:v>
                </c:pt>
                <c:pt idx="2">
                  <c:v>0.70000000000000007</c:v>
                </c:pt>
                <c:pt idx="3">
                  <c:v>2.2999999999999994</c:v>
                </c:pt>
                <c:pt idx="4">
                  <c:v>1.3</c:v>
                </c:pt>
                <c:pt idx="5">
                  <c:v>1.8666666666666665</c:v>
                </c:pt>
                <c:pt idx="6">
                  <c:v>0.6</c:v>
                </c:pt>
                <c:pt idx="7">
                  <c:v>0.3</c:v>
                </c:pt>
                <c:pt idx="8">
                  <c:v>3.1833333333333336</c:v>
                </c:pt>
                <c:pt idx="9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5-427C-AD23-4EA1943E26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E1AB63B-2015-4CFD-BEE8-B802062C9C8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gif"  /><Relationship Id="rId3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jpeg"  /><Relationship Id="rId3" Type="http://schemas.openxmlformats.org/officeDocument/2006/relationships/image" Target="../media/image23.jpeg"  /><Relationship Id="rId4" Type="http://schemas.openxmlformats.org/officeDocument/2006/relationships/image" Target="../media/image24.jpeg"  /><Relationship Id="rId5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hart" Target="../charts/chart3.xml"  /><Relationship Id="rId3" Type="http://schemas.openxmlformats.org/officeDocument/2006/relationships/chart" Target="../charts/char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chart" Target="../charts/char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1407" y="4682191"/>
            <a:ext cx="5672760" cy="228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식비에 관한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이것으로 알 수 있는 것은 </a:t>
            </a:r>
            <a:r>
              <a:rPr lang="en-US" altLang="ko-KR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50%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7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</a:t>
            </a: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천원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증가하고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이로써 </a:t>
            </a:r>
            <a:r>
              <a:rPr lang="ko-KR" altLang="en-US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비싸서 오래 머무르는 것은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힘들 것이라고 판단했습니다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4" y="1880630"/>
            <a:ext cx="5113146" cy="354258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747837" y="3429000"/>
            <a:ext cx="1452563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142080" y="26074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211" y="3682484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6127" y="2743072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8220" y="5483137"/>
            <a:ext cx="5617780" cy="11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여행경비를 나타난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박이 늘어 날때마다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36%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16</a:t>
            </a:r>
            <a:r>
              <a:rPr lang="ko-KR" altLang="en-US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만원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 하는 것 을 알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7769" y="1140309"/>
            <a:ext cx="5113145" cy="354188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7514866" y="26582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893986" y="1849825"/>
            <a:ext cx="1407097" cy="8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8859" y="2658237"/>
            <a:ext cx="687907" cy="35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8505" y="1982964"/>
            <a:ext cx="687907" cy="35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정리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5351203" y="1893390"/>
            <a:ext cx="6606027" cy="178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실제로 여행경비가 늘어남에 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있어서 사람들은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물가가 비싸다고 느끼는 것 일까</a:t>
            </a:r>
            <a:r>
              <a:rPr lang="en-US" altLang="ko-KR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?</a:t>
            </a: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66" y="1830077"/>
            <a:ext cx="45720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507046" y="3981966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물가가 비싸서 오래 체류하기 힘든 면이 있을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8" y="2003216"/>
            <a:ext cx="5205058" cy="4102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824588" y="3797300"/>
            <a:ext cx="1375812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200400" y="2763042"/>
            <a:ext cx="1422400" cy="10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824588" y="3797300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927738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5507046" y="216287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6B3-528F-4998-9E58-E4DC33D7DCD7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94574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5865078" y="1745955"/>
            <a:ext cx="5274196" cy="155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내국인 관광객들을 대상으로 한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 여행 시 불만족 사항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설문조사에서 전반적으로 제주의 물가가 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비싸다는 것을 실감한 그래프입니다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53" y="1733204"/>
            <a:ext cx="5555968" cy="3810423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rot="5400000" flipH="1" flipV="1">
            <a:off x="2971665" y="4243016"/>
            <a:ext cx="628245" cy="54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4217" y="2216420"/>
            <a:ext cx="806492" cy="363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22.9%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9949" y="3751637"/>
            <a:ext cx="4714146" cy="195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7027180" y="2338756"/>
            <a:ext cx="4560702" cy="146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실제 제주연구원 사이트의</a:t>
            </a:r>
            <a:endParaRPr lang="ko-KR" altLang="en-US" spc="-150">
              <a:latin typeface="함초롬돋움"/>
            </a:endParaRPr>
          </a:p>
          <a:p>
            <a:pPr algn="ctr">
              <a:defRPr/>
            </a:pPr>
            <a:r>
              <a:rPr lang="en-US" altLang="ko-KR" spc="-150">
                <a:latin typeface="함초롬돋움"/>
                <a:ea typeface="함초롬돋움"/>
              </a:rPr>
              <a:t>“</a:t>
            </a:r>
            <a:r>
              <a:rPr lang="ko-KR" altLang="en-US" spc="-150">
                <a:latin typeface="함초롬돋움"/>
                <a:ea typeface="함초롬돋움"/>
              </a:rPr>
              <a:t>제주경제동향</a:t>
            </a:r>
            <a:r>
              <a:rPr lang="en-US" altLang="ko-KR" spc="-150">
                <a:latin typeface="함초롬돋움"/>
                <a:ea typeface="함초롬돋움"/>
              </a:rPr>
              <a:t>”</a:t>
            </a:r>
            <a:r>
              <a:rPr lang="ko-KR" altLang="en-US" spc="-150">
                <a:latin typeface="함초롬돋움"/>
                <a:ea typeface="함초롬돋움"/>
              </a:rPr>
              <a:t>을 분석한 자료를</a:t>
            </a:r>
            <a:endParaRPr lang="ko-KR" altLang="en-US" spc="-150">
              <a:latin typeface="함초롬돋움"/>
            </a:endParaRPr>
          </a:p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참고하면 </a:t>
            </a:r>
            <a:r>
              <a:rPr lang="en-US" altLang="ko-KR" spc="-150">
                <a:latin typeface="함초롬돋움"/>
                <a:ea typeface="함초롬돋움"/>
              </a:rPr>
              <a:t>15</a:t>
            </a:r>
            <a:r>
              <a:rPr lang="ko-KR" altLang="en-US" spc="-150">
                <a:latin typeface="함초롬돋움"/>
                <a:ea typeface="함초롬돋움"/>
              </a:rPr>
              <a:t>년 </a:t>
            </a:r>
            <a:r>
              <a:rPr lang="en-US" altLang="ko-KR" spc="-150">
                <a:latin typeface="함초롬돋움"/>
                <a:ea typeface="함초롬돋움"/>
              </a:rPr>
              <a:t>100%</a:t>
            </a:r>
            <a:r>
              <a:rPr lang="ko-KR" altLang="en-US" spc="-150">
                <a:latin typeface="함초롬돋움"/>
                <a:ea typeface="함초롬돋움"/>
              </a:rPr>
              <a:t> 기준</a:t>
            </a:r>
            <a:endParaRPr lang="ko-KR" altLang="en-US" spc="-150">
              <a:latin typeface="함초롬돋움"/>
            </a:endParaRPr>
          </a:p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전년도와 비교시 </a:t>
            </a:r>
            <a:endParaRPr lang="ko-KR" altLang="en-US" spc="-150">
              <a:latin typeface="함초롬돋움"/>
              <a:ea typeface="함초롬돋움"/>
            </a:endParaRPr>
          </a:p>
          <a:p>
            <a:pPr algn="ctr">
              <a:defRPr/>
            </a:pPr>
            <a:r>
              <a:rPr lang="ko-KR" altLang="en-US" spc="-150">
                <a:latin typeface="함초롬돋움"/>
                <a:ea typeface="함초롬돋움"/>
              </a:rPr>
              <a:t>현재는 </a:t>
            </a:r>
            <a:r>
              <a:rPr lang="en-US" altLang="ko-KR" spc="-150">
                <a:latin typeface="함초롬돋움"/>
                <a:ea typeface="함초롬돋움"/>
              </a:rPr>
              <a:t>1.5%</a:t>
            </a:r>
            <a:r>
              <a:rPr lang="ko-KR" altLang="en-US" spc="-150">
                <a:latin typeface="함초롬돋움"/>
                <a:ea typeface="함초롬돋움"/>
              </a:rPr>
              <a:t> 상승한것을 확인할 수 있습니다</a:t>
            </a:r>
            <a:r>
              <a:rPr lang="en-US" altLang="ko-KR" spc="-150">
                <a:latin typeface="함초롬돋움"/>
                <a:ea typeface="함초롬돋움"/>
              </a:rPr>
              <a:t>.</a:t>
            </a:r>
            <a:endParaRPr lang="en-US" altLang="ko-KR" spc="-150">
              <a:latin typeface="함초롬돋움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002" y="1557774"/>
            <a:ext cx="6830378" cy="4597749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7146042" y="4402865"/>
            <a:ext cx="4922920" cy="45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919" y="1923471"/>
            <a:ext cx="6481708" cy="3444030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6716745" y="2900330"/>
            <a:ext cx="5117445" cy="19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년기준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6.7%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가량이 올랐는데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간단하게 비교하자면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년전에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백만원주고산 아이폰을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지금사면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106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만원을 주고 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사야되는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상황이 나타납니다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84089" y="2238375"/>
            <a:ext cx="851884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 rot="10800000" flipV="1">
            <a:off x="4596820" y="2426192"/>
            <a:ext cx="1613211" cy="77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400415" y="3241183"/>
            <a:ext cx="342095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6176493" y="1831881"/>
            <a:ext cx="5117446" cy="82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제주도는 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섬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이라는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지리적 특성에 있습니다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384" y="1762740"/>
            <a:ext cx="5152483" cy="4167020"/>
          </a:xfrm>
          <a:prstGeom prst="rect">
            <a:avLst/>
          </a:prstGeom>
        </p:spPr>
      </p:pic>
      <p:sp>
        <p:nvSpPr>
          <p:cNvPr id="28" name="TextBox 7"/>
          <p:cNvSpPr txBox="1"/>
          <p:nvPr/>
        </p:nvSpPr>
        <p:spPr>
          <a:xfrm>
            <a:off x="5847814" y="972722"/>
            <a:ext cx="5117446" cy="44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제주도가 전국보다 물가가 높은 이유는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?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90" cy="1915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제주도로 유입되는 물류의 이동과정에는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일반적인 유통과정인 지상운반이외의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해상운반이 필연적으로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더해질 수 밖에 없으므로 결국에는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원가 상승으로 이어질 수 밖에 없습니다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902" y="1802507"/>
            <a:ext cx="5810518" cy="342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230656" y="846559"/>
            <a:ext cx="3526155" cy="575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TEU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란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?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90" cy="155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제주도로 유입되는 물류는 대부분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6M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길이의 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 TEU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로 들어오게 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한개의 컨테이너를 단위로 부를때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TEU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라는 단위로 부르게됩니다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1436464"/>
            <a:ext cx="4963196" cy="2488837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090" y="4298995"/>
            <a:ext cx="486955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230656" y="846559"/>
            <a:ext cx="3526155" cy="575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TEU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란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?</a:t>
            </a:r>
            <a:endParaRPr lang="en-US" altLang="ko-KR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90" cy="264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실제 제주도로 들어오는 수송현황입니다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b="1" spc="-150">
                <a:solidFill>
                  <a:schemeClr val="dk1"/>
                </a:solidFill>
                <a:latin typeface="나눔스퀘어 Bold"/>
                <a:ea typeface="나눔스퀘어 Bold"/>
              </a:rPr>
              <a:t>19</a:t>
            </a:r>
            <a:r>
              <a:rPr lang="ko-KR" altLang="en-US" sz="2400" b="1" spc="-150">
                <a:solidFill>
                  <a:schemeClr val="dk1"/>
                </a:solidFill>
                <a:latin typeface="나눔스퀘어 Bold"/>
                <a:ea typeface="나눔스퀘어 Bold"/>
              </a:rPr>
              <a:t>년제외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년에 평균 </a:t>
            </a:r>
            <a:r>
              <a:rPr lang="en-US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18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6,249TEU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정도 입항을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하고 있는것으로 확인됐습니다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KG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으로 환산시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902,390KG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가 매년 제주로 입항하는 것 을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알수 있습니다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222" y="1756553"/>
            <a:ext cx="5764957" cy="3492464"/>
          </a:xfrm>
          <a:prstGeom prst="rect">
            <a:avLst/>
          </a:prstGeom>
        </p:spPr>
      </p:pic>
      <p:sp>
        <p:nvSpPr>
          <p:cNvPr id="31" name="TextBox 7"/>
          <p:cNvSpPr txBox="1"/>
          <p:nvPr/>
        </p:nvSpPr>
        <p:spPr>
          <a:xfrm>
            <a:off x="6432939" y="4601321"/>
            <a:ext cx="5544412" cy="10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TEU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당 입항시 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20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만원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 붙습니다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2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하지만 싣고오는 양에 따라서 </a:t>
            </a:r>
            <a:endParaRPr lang="ko-KR" altLang="en-US" sz="22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가격이 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만원 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10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만원 단위로 내려갑니다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2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551588" y="5310461"/>
            <a:ext cx="5544412" cy="42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20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만원시 </a:t>
            </a: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=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37,249,800,000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원</a:t>
            </a:r>
            <a:endParaRPr lang="ko-KR" altLang="en-US" sz="2200" spc="-150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551587" y="5711047"/>
            <a:ext cx="5544413" cy="42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만원시 </a:t>
            </a: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=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27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937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350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000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원</a:t>
            </a:r>
            <a:endParaRPr lang="ko-KR" altLang="en-US" sz="2200" spc="-150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551586" y="6091511"/>
            <a:ext cx="5544414" cy="423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10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만원시 </a:t>
            </a:r>
            <a:r>
              <a:rPr lang="en-US" altLang="ko-KR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=</a:t>
            </a:r>
            <a:r>
              <a:rPr lang="ko-KR" altLang="en-US" sz="22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18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624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900</a:t>
            </a:r>
            <a:r>
              <a: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,</a:t>
            </a:r>
            <a:r>
              <a:rPr lang="en-US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000</a:t>
            </a:r>
            <a:r>
              <a:rPr lang="ko-KR" altLang="en-US" sz="2200" spc="-150">
                <a:solidFill>
                  <a:srgbClr val="ff0000"/>
                </a:solidFill>
                <a:latin typeface="나눔스퀘어 Bold"/>
                <a:ea typeface="나눔스퀘어 Bold"/>
              </a:rPr>
              <a:t>원</a:t>
            </a:r>
            <a:endParaRPr lang="ko-KR" altLang="en-US" sz="2200" spc="-150">
              <a:solidFill>
                <a:srgbClr val="ff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"/>
          <p:cNvSpPr/>
          <p:nvPr/>
        </p:nvSpPr>
        <p:spPr>
          <a:xfrm>
            <a:off x="1444177" y="5297107"/>
            <a:ext cx="3729507" cy="1261056"/>
          </a:xfrm>
          <a:prstGeom prst="rect">
            <a:avLst/>
          </a:prstGeom>
          <a:noFill/>
          <a:ln>
            <a:solidFill>
              <a:srgbClr val="ffce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875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15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5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84871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37222" cy="38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895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372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7675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Q&amp;A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6331604" y="1759408"/>
            <a:ext cx="5375689" cy="81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이에 맞춰 제주도의 물가를 어떻게 내릴 수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있을까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?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라는 의문을 가지고 접근한 결과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1605" y="2828835"/>
            <a:ext cx="5576045" cy="117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해상운송비를 제주도에서 지원을 해주면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결과 적으로 제주내의 전체 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육지와 같은 물가를 만들 수 있을 것입니다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385" y="1759408"/>
            <a:ext cx="5537220" cy="4170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1270635" y="861342"/>
            <a:ext cx="2640330" cy="575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정리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9218" y="1749335"/>
            <a:ext cx="5274196" cy="264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분석결과로는 제주도는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섬‘이라는 지리적  특성 때문에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해상운송이 무조건 있어야 하는 것으로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결론이 나왔고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근본적으로 물가가 오르는것을 막으려면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제주도가 앞장서서 물가를 잡아야된다고 생각합니다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386" y="1749335"/>
            <a:ext cx="4914832" cy="379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"/>
          <p:cNvSpPr txBox="1"/>
          <p:nvPr/>
        </p:nvSpPr>
        <p:spPr>
          <a:xfrm>
            <a:off x="5251592" y="1943100"/>
            <a:ext cx="6797606" cy="81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저희는 이 근거들을 토대로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제주도에 제안을 하고자 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4427" y="1943100"/>
            <a:ext cx="4327526" cy="2971800"/>
          </a:xfrm>
          <a:prstGeom prst="rect">
            <a:avLst/>
          </a:prstGeom>
        </p:spPr>
      </p:pic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"/>
          <p:cNvSpPr txBox="1"/>
          <p:nvPr/>
        </p:nvSpPr>
        <p:spPr>
          <a:xfrm>
            <a:off x="4937613" y="1668443"/>
            <a:ext cx="6797605" cy="337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기업이 소비자가격을 책정할 때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원가와 이윤을 합쳐서 소비자 가격을 측정합니다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원가 안에는 건물임대료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인건비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선박비 등 다양하게 고정적으로 지출하는 항목이 있고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이익금은 말 그대로 회사를 운영함에 있어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회사에 들어오는 이익금입니다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이 두 가지를 합쳐서 물가가 결정됩니다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결론적으로 제주도가 물건원가에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개입을 하는 것이 이번 제안의 핵심입니다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764427" y="1513016"/>
            <a:ext cx="3301384" cy="5115014"/>
            <a:chOff x="764427" y="1493005"/>
            <a:chExt cx="3301384" cy="5135025"/>
          </a:xfrm>
        </p:grpSpPr>
        <p:sp>
          <p:nvSpPr>
            <p:cNvPr id="13" name="직사각형 12"/>
            <p:cNvSpPr/>
            <p:nvPr/>
          </p:nvSpPr>
          <p:spPr>
            <a:xfrm>
              <a:off x="2428380" y="4135538"/>
              <a:ext cx="1636295" cy="2492492"/>
            </a:xfrm>
            <a:prstGeom prst="rect">
              <a:avLst/>
            </a:prstGeom>
            <a:solidFill>
              <a:srgbClr val="33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426" y="2924308"/>
              <a:ext cx="677108" cy="227241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소비자가격</a:t>
              </a:r>
              <a:endPara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8378" y="2226007"/>
              <a:ext cx="1636295" cy="1768343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28377" y="1555429"/>
              <a:ext cx="1636295" cy="5293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3398" y="3910437"/>
              <a:ext cx="677108" cy="1007883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accent5"/>
                  </a:solidFill>
                </a:rPr>
                <a:t>원가</a:t>
              </a:r>
              <a:endParaRPr lang="ko-KR" altLang="en-US" sz="3200" b="1">
                <a:solidFill>
                  <a:schemeClr val="accent5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1102981" y="1493005"/>
              <a:ext cx="0" cy="14313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1102981" y="5196726"/>
              <a:ext cx="0" cy="14313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64427" y="1493005"/>
              <a:ext cx="67710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64427" y="6628030"/>
              <a:ext cx="67710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1923599" y="2266727"/>
              <a:ext cx="0" cy="14313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1923599" y="5196726"/>
              <a:ext cx="0" cy="14313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576845" y="2260556"/>
              <a:ext cx="67710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576845" y="6628030"/>
              <a:ext cx="67710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444853" y="5150951"/>
              <a:ext cx="1620957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제조원가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22187" y="2879344"/>
              <a:ext cx="1261884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유통비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99521" y="1589290"/>
              <a:ext cx="902811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이윤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1557345" y="2321167"/>
            <a:ext cx="8851965" cy="2972828"/>
            <a:chOff x="609827" y="2798839"/>
            <a:chExt cx="8851965" cy="2972828"/>
          </a:xfrm>
        </p:grpSpPr>
        <p:sp>
          <p:nvSpPr>
            <p:cNvPr id="14" name="TextBox 7"/>
            <p:cNvSpPr txBox="1"/>
            <p:nvPr/>
          </p:nvSpPr>
          <p:spPr>
            <a:xfrm>
              <a:off x="897247" y="5321354"/>
              <a:ext cx="8564545" cy="450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spc="-150">
                  <a:solidFill>
                    <a:schemeClr val="dk1"/>
                  </a:solidFill>
                  <a:latin typeface="나눔스퀘어 Bold"/>
                  <a:ea typeface="나눔스퀘어 Bold"/>
                </a:rPr>
                <a:t>바로 제주도가 유통비 안에 있는 해상운송비를 지원해주는 것 입니다</a:t>
              </a:r>
              <a:r>
                <a:rPr lang="en-US" altLang="ko-KR" sz="2400" spc="-150">
                  <a:solidFill>
                    <a:schemeClr val="dk1"/>
                  </a:solidFill>
                  <a:latin typeface="나눔스퀘어 Bold"/>
                  <a:ea typeface="나눔스퀘어 Bold"/>
                </a:rPr>
                <a:t>.</a:t>
              </a:r>
              <a:endPara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827" y="2803787"/>
              <a:ext cx="1662064" cy="1753394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9980" y="3416138"/>
              <a:ext cx="1281757" cy="5187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solidFill>
                    <a:schemeClr val="bg1"/>
                  </a:solidFill>
                </a:rPr>
                <a:t>유통비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3" name="화살표: 오른쪽 2"/>
            <p:cNvSpPr/>
            <p:nvPr/>
          </p:nvSpPr>
          <p:spPr>
            <a:xfrm>
              <a:off x="2562903" y="3329430"/>
              <a:ext cx="902811" cy="6411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83550" y="2798839"/>
              <a:ext cx="1662064" cy="641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해상 운송비</a:t>
              </a: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02333" y="3481573"/>
              <a:ext cx="1662064" cy="1065712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유통비</a:t>
              </a:r>
              <a:endParaRPr lang="ko-KR" altLang="en-US"/>
            </a:p>
          </p:txBody>
        </p:sp>
        <p:cxnSp>
          <p:nvCxnSpPr>
            <p:cNvPr id="5" name="연결선: 꺾임 4"/>
            <p:cNvCxnSpPr/>
            <p:nvPr/>
          </p:nvCxnSpPr>
          <p:spPr>
            <a:xfrm>
              <a:off x="5345614" y="3119437"/>
              <a:ext cx="2300297" cy="5503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7645911" y="2798839"/>
              <a:ext cx="1662064" cy="17418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해상 운송비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483092" y="4555249"/>
            <a:ext cx="11039704" cy="452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정확하게 이야기하면 배에 싣고오는 비용을 제주도 에서 지원을 받는 것입니다</a:t>
            </a:r>
            <a:r>
              <a:rPr lang="en-US" altLang="ko-KR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10850" y="2044493"/>
            <a:ext cx="2536817" cy="206892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9331" y="2011472"/>
            <a:ext cx="2525923" cy="2100917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438" y="1987303"/>
            <a:ext cx="2667268" cy="2125416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19072" y="1972074"/>
            <a:ext cx="2676927" cy="2095503"/>
          </a:xfrm>
          <a:prstGeom prst="rect">
            <a:avLst/>
          </a:prstGeom>
        </p:spPr>
      </p:pic>
      <p:sp>
        <p:nvSpPr>
          <p:cNvPr id="47" name=""/>
          <p:cNvSpPr/>
          <p:nvPr/>
        </p:nvSpPr>
        <p:spPr>
          <a:xfrm>
            <a:off x="3221730" y="1775540"/>
            <a:ext cx="3078856" cy="2522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>
            <a:off x="3300345" y="1847447"/>
            <a:ext cx="2917870" cy="238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제안서</a:t>
            </a: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/>
          <p:cNvSpPr txBox="1"/>
          <p:nvPr/>
        </p:nvSpPr>
        <p:spPr>
          <a:xfrm>
            <a:off x="784860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en-US" altLang="ko-KR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1356360" y="866684"/>
            <a:ext cx="93535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411" y="1923250"/>
            <a:ext cx="5657515" cy="3434088"/>
          </a:xfrm>
          <a:prstGeom prst="rect">
            <a:avLst/>
          </a:prstGeom>
        </p:spPr>
      </p:pic>
      <p:sp>
        <p:nvSpPr>
          <p:cNvPr id="50" name="TextBox 12"/>
          <p:cNvSpPr txBox="1"/>
          <p:nvPr/>
        </p:nvSpPr>
        <p:spPr>
          <a:xfrm>
            <a:off x="6165345" y="1937151"/>
            <a:ext cx="5274196" cy="1185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실질적으로 해상운상비를 제주도가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지원을 해준다면 전체적인 물가가 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전국과 동일시 해질 것 으로 예상됩니다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54" name=""/>
          <p:cNvGrpSpPr/>
          <p:nvPr/>
        </p:nvGrpSpPr>
        <p:grpSpPr>
          <a:xfrm rot="0">
            <a:off x="6565232" y="4099115"/>
            <a:ext cx="4712314" cy="442404"/>
            <a:chOff x="5290760" y="5574821"/>
            <a:chExt cx="4712314" cy="442404"/>
          </a:xfrm>
        </p:grpSpPr>
        <p:sp>
          <p:nvSpPr>
            <p:cNvPr id="51" name=""/>
            <p:cNvSpPr txBox="1"/>
            <p:nvPr/>
          </p:nvSpPr>
          <p:spPr>
            <a:xfrm>
              <a:off x="5290760" y="5581528"/>
              <a:ext cx="2123124" cy="4216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18</a:t>
              </a: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624</a:t>
              </a: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900</a:t>
              </a: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000</a:t>
              </a:r>
              <a:r>
                <a:rPr lang="ko-KR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원</a:t>
              </a:r>
              <a:endParaRPr lang="ko-KR" altLang="en-US"/>
            </a:p>
          </p:txBody>
        </p:sp>
        <p:sp>
          <p:nvSpPr>
            <p:cNvPr id="52" name=""/>
            <p:cNvSpPr txBox="1"/>
            <p:nvPr/>
          </p:nvSpPr>
          <p:spPr>
            <a:xfrm>
              <a:off x="7879950" y="5574821"/>
              <a:ext cx="2123124" cy="42402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37,249,800,000</a:t>
              </a:r>
              <a:r>
                <a:rPr lang="ko-KR" altLang="en-US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원</a:t>
              </a:r>
              <a:endParaRPr lang="ko-KR" altLang="en-US"/>
            </a:p>
          </p:txBody>
        </p:sp>
        <p:sp>
          <p:nvSpPr>
            <p:cNvPr id="53" name=""/>
            <p:cNvSpPr txBox="1"/>
            <p:nvPr/>
          </p:nvSpPr>
          <p:spPr>
            <a:xfrm>
              <a:off x="7448777" y="5593065"/>
              <a:ext cx="372401" cy="424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200" spc="-15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~</a:t>
              </a:r>
              <a:endParaRPr lang="en-US" altLang="ko-KR" sz="2200" spc="-150">
                <a:solidFill>
                  <a:srgbClr val="ff0000"/>
                </a:solidFill>
                <a:latin typeface="나눔스퀘어 Bold"/>
                <a:ea typeface="나눔스퀘어 Bold"/>
              </a:endParaRPr>
            </a:p>
          </p:txBody>
        </p:sp>
      </p:grpSp>
      <p:sp>
        <p:nvSpPr>
          <p:cNvPr id="55" name="TextBox 12"/>
          <p:cNvSpPr txBox="1"/>
          <p:nvPr/>
        </p:nvSpPr>
        <p:spPr>
          <a:xfrm>
            <a:off x="6250667" y="3748431"/>
            <a:ext cx="5274196" cy="45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예정 예산 사용량</a:t>
            </a:r>
            <a:endParaRPr lang="ko-KR" altLang="en-US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1552" y="2951947"/>
            <a:ext cx="1590738" cy="818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4800" spc="300" mc:Ignorable="hp" hp:hslEmbossed="0"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Q&amp;A</a:t>
            </a:r>
            <a:endParaRPr xmlns:mc="http://schemas.openxmlformats.org/markup-compatibility/2006" xmlns:hp="http://schemas.haansoft.com/office/presentation/8.0" lang="ko-KR" altLang="en-US" sz="4800" spc="300" mc:Ignorable="hp" hp:hslEmbossed="0"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0485" y="2951947"/>
            <a:ext cx="4421505" cy="818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4800" spc="600" mc:Ignorable="hp" hp:hslEmbossed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 ExtraBold"/>
                <a:ea typeface="나눔스퀘어 ExtraBold"/>
              </a:rPr>
              <a:t>THANK YOU</a:t>
            </a:r>
            <a:endParaRPr xmlns:mc="http://schemas.openxmlformats.org/markup-compatibility/2006" xmlns:hp="http://schemas.haansoft.com/office/presentation/8.0" lang="ko-KR" altLang="en-US" sz="4800" spc="600" mc:Ignorable="hp" hp:hslEmbossed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0160" y="863755"/>
            <a:ext cx="5469254" cy="572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내국인 관광객 체류기간 및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249" y="5439559"/>
            <a:ext cx="5274196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전체적으로 내국인들은 금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토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일로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 체류 하거나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체류 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 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6348249" y="2057400"/>
          <a:ext cx="5074816" cy="329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48249" y="5439559"/>
            <a:ext cx="5591698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내국인들은 휴식의 목적으로 제주도를 찾는 경우가 많았으며 그 다음순위가 세미나를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방문하는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2003217"/>
            <a:ext cx="5274196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594763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D2FD7A2-A738-4AEE-A62C-41778E24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622359"/>
              </p:ext>
            </p:extLst>
          </p:nvPr>
        </p:nvGraphicFramePr>
        <p:xfrm>
          <a:off x="6323042" y="2003217"/>
          <a:ext cx="5274195" cy="319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943A0F-C279-4608-8FDE-8C35127B63E9}"/>
              </a:ext>
            </a:extLst>
          </p:cNvPr>
          <p:cNvSpPr txBox="1"/>
          <p:nvPr/>
        </p:nvSpPr>
        <p:spPr>
          <a:xfrm>
            <a:off x="6096000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 목적으로는 내국인과 마찬가지로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휴식을 목적으로 찾는 경우가 많았습니다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EB9-0DFE-4765-B855-91F3364DA93C}"/>
              </a:ext>
            </a:extLst>
          </p:cNvPr>
          <p:cNvSpPr txBox="1"/>
          <p:nvPr/>
        </p:nvSpPr>
        <p:spPr>
          <a:xfrm>
            <a:off x="1455815" y="863755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 및 목적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9210" y="866684"/>
            <a:ext cx="32308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현황 정리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의문점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44" y="2137010"/>
            <a:ext cx="5544410" cy="198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여기서의 의문점은 내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외국인들이 휴식을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찾아왔지만 </a:t>
            </a:r>
          </a:p>
          <a:p>
            <a:pPr algn="ctr">
              <a:defRPr/>
            </a:pPr>
            <a:r>
              <a:rPr lang="ko-KR" altLang="en-US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왜</a:t>
            </a:r>
            <a:r>
              <a:rPr lang="en-US" altLang="ko-KR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?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일이나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일만 지내는 이유에 대해서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분석을 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675" y="2135055"/>
            <a:ext cx="4092170" cy="330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6647587" y="1549297"/>
            <a:ext cx="5544412" cy="75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의문점을 풀어주는 실마리는 </a:t>
            </a: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관광객들의 설문조사에서 나타났습니다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303" y="1592427"/>
            <a:ext cx="6344610" cy="35245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19137" y="4060619"/>
            <a:ext cx="776862" cy="14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797484" y="5333506"/>
            <a:ext cx="6219944" cy="95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12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대중교통 불편</a:t>
            </a:r>
          </a:p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11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여행경비</a:t>
            </a:r>
          </a:p>
          <a:p>
            <a:pPr algn="ctr">
              <a:defRPr/>
            </a:pP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만족스럽지 못한 결과가 나왔습니다</a:t>
            </a: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1029</ep:Words>
  <ep:PresentationFormat>와이드스크린</ep:PresentationFormat>
  <ep:Paragraphs>311</ep:Paragraphs>
  <ep:Slides>28</ep:Slides>
  <ep:Notes>1</ep:Notes>
  <ep:TotalTime>0</ep:TotalTime>
  <ep:HiddenSlides>4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ep:HeadingPairs>
  <ep:TitlesOfParts>
    <vt:vector size="31" baseType="lpstr"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2017-10-13T13:12:51.000</dcterms:created>
  <dc:creator>Windows 사용자</dc:creator>
  <cp:lastModifiedBy>82105</cp:lastModifiedBy>
  <dcterms:modified xsi:type="dcterms:W3CDTF">2019-12-20T14:15:45.195</dcterms:modified>
  <cp:revision>126</cp:revision>
  <dc:title>PowerPoint 프레젠테이션</dc:title>
  <cp:version>1000.0000.01</cp:version>
</cp:coreProperties>
</file>