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3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73" r:id="rId9"/>
    <p:sldId id="263" r:id="rId10"/>
    <p:sldId id="274" r:id="rId11"/>
    <p:sldId id="264" r:id="rId12"/>
    <p:sldId id="265" r:id="rId13"/>
    <p:sldId id="266" r:id="rId14"/>
    <p:sldId id="267" r:id="rId15"/>
    <p:sldId id="269" r:id="rId16"/>
    <p:sldId id="270" r:id="rId17"/>
    <p:sldId id="268" r:id="rId18"/>
    <p:sldId id="271" r:id="rId19"/>
    <p:sldId id="272" r:id="rId20"/>
  </p:sldIdLst>
  <p:sldSz cx="12192000" cy="6858000"/>
  <p:notesSz cx="6858000" cy="9144000"/>
  <p:embeddedFontLst>
    <p:embeddedFont>
      <p:font typeface="나눔고딕" panose="020D0604000000000000" pitchFamily="50" charset="-127"/>
      <p:regular r:id="rId22"/>
      <p:bold r:id="rId23"/>
    </p:embeddedFont>
    <p:embeddedFont>
      <p:font typeface="나눔고딕 ExtraBold" panose="020D0904000000000000" pitchFamily="50" charset="-127"/>
      <p:bold r:id="rId24"/>
    </p:embeddedFont>
    <p:embeddedFont>
      <p:font typeface="나눔바른고딕" panose="020B0603020101020101" pitchFamily="50" charset="-127"/>
      <p:regular r:id="rId25"/>
      <p:bold r:id="rId26"/>
    </p:embeddedFont>
    <p:embeddedFont>
      <p:font typeface="나눔스퀘어 Bold" panose="020B0600000101010101" pitchFamily="50" charset="-127"/>
      <p:bold r:id="rId27"/>
    </p:embeddedFont>
    <p:embeddedFont>
      <p:font typeface="나눔스퀘어 ExtraBold" panose="020B0600000101010101" pitchFamily="50" charset="-127"/>
      <p:bold r:id="rId28"/>
    </p:embeddedFont>
    <p:embeddedFont>
      <p:font typeface="나눔스퀘어라운드 Regular" panose="020B0600000101010101" pitchFamily="50" charset="-127"/>
      <p:regular r:id="rId29"/>
    </p:embeddedFont>
    <p:embeddedFont>
      <p:font typeface="맑은 고딕" panose="020B0503020000020004" pitchFamily="50" charset="-127"/>
      <p:regular r:id="rId30"/>
      <p:bold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CT01_12" initials="I" lastIdx="1" clrIdx="0">
    <p:extLst>
      <p:ext uri="{19B8F6BF-5375-455C-9EA6-DF929625EA0E}">
        <p15:presenceInfo xmlns:p15="http://schemas.microsoft.com/office/powerpoint/2012/main" userId="ICT01_12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C8CA"/>
    <a:srgbClr val="00BFC4"/>
    <a:srgbClr val="478CC7"/>
    <a:srgbClr val="4780B1"/>
    <a:srgbClr val="F26464"/>
    <a:srgbClr val="F8766D"/>
    <a:srgbClr val="454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6-project\reference\&#51228;&#51452;&#46020;%20&#50808;&#44397;&#51064;%20&#44288;&#44305;&#44061;%20&#54788;&#54889;%202013-2018%20lin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6-project\reference\&#51228;&#51452;&#46020;%20&#50808;&#44397;&#51064;%20&#44288;&#44305;&#44061;%20&#54788;&#54889;%202013-2018%20lin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6-project\reference\&#51228;&#51452;&#46020;%20&#50808;&#44397;&#51064;%20&#44288;&#44305;&#44061;%20&#54788;&#54889;%202013-2018%20lin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6-project\reference\&#51228;&#51452;&#46020;%20&#50808;&#44397;&#51064;%20&#44288;&#44305;&#44061;%20&#54788;&#54889;%202013-2018%20lin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6-project\&#52572;&#51333;&#51088;&#47308;&#51221;&#47532;\&#44608;&#45824;&#54788;\gniaazzzz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600"/>
              <a:t>2015</a:t>
            </a:r>
            <a:r>
              <a:rPr lang="ko-KR" altLang="en-US" sz="1600"/>
              <a:t>년</a:t>
            </a:r>
          </a:p>
        </c:rich>
      </c:tx>
      <c:layout>
        <c:manualLayout>
          <c:xMode val="edge"/>
          <c:yMode val="edge"/>
          <c:x val="0.38557906433922462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spPr>
            <a:solidFill>
              <a:srgbClr val="FF0000"/>
            </a:solidFill>
          </c:spPr>
          <c:dPt>
            <c:idx val="0"/>
            <c:bubble3D val="0"/>
            <c:spPr>
              <a:solidFill>
                <a:srgbClr val="F2646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2A7-40D2-84CE-267E60C60605}"/>
              </c:ext>
            </c:extLst>
          </c:dPt>
          <c:dPt>
            <c:idx val="1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2A7-40D2-84CE-267E60C6060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Sheet2!$B$1:$C$1</c:f>
              <c:strCache>
                <c:ptCount val="2"/>
                <c:pt idx="0">
                  <c:v>중국</c:v>
                </c:pt>
                <c:pt idx="1">
                  <c:v>중국 외 국가</c:v>
                </c:pt>
              </c:strCache>
            </c:strRef>
          </c:cat>
          <c:val>
            <c:numRef>
              <c:f>Sheet2!$B$2:$C$2</c:f>
              <c:numCache>
                <c:formatCode>General</c:formatCode>
                <c:ptCount val="2"/>
                <c:pt idx="0">
                  <c:v>2237363</c:v>
                </c:pt>
                <c:pt idx="1">
                  <c:v>341686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2A7-40D2-84CE-267E60C60605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extLst>
          <c:ext xmlns:c15="http://schemas.microsoft.com/office/drawing/2012/chart" uri="{02D57815-91ED-43cb-92C2-25804820EDAC}">
            <c15:filteredPieSeries>
              <c15:ser>
                <c:idx val="1"/>
                <c:order val="1"/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06-82A7-40D2-84CE-267E60C60605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08-82A7-40D2-84CE-267E60C60605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dk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>
                    <c:ext uri="{CE6537A1-D6FC-4f65-9D91-7224C49458BB}"/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Sheet2!$B$1:$C$1</c15:sqref>
                        </c15:formulaRef>
                      </c:ext>
                    </c:extLst>
                    <c:strCache>
                      <c:ptCount val="2"/>
                      <c:pt idx="0">
                        <c:v>중국</c:v>
                      </c:pt>
                      <c:pt idx="1">
                        <c:v>중국 외 국가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Sheet2!$B$3:$C$3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3061522</c:v>
                      </c:pt>
                      <c:pt idx="1">
                        <c:v>929304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9-82A7-40D2-84CE-267E60C60605}"/>
                  </c:ext>
                </c:extLst>
              </c15:ser>
            </c15:filteredPieSeries>
            <c15:filteredPieSeries>
              <c15:ser>
                <c:idx val="2"/>
                <c:order val="2"/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B-82A7-40D2-84CE-267E60C60605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D-82A7-40D2-84CE-267E60C60605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dk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Sheet2!$B$1:$C$1</c15:sqref>
                        </c15:formulaRef>
                      </c:ext>
                    </c:extLst>
                    <c:strCache>
                      <c:ptCount val="2"/>
                      <c:pt idx="0">
                        <c:v>중국</c:v>
                      </c:pt>
                      <c:pt idx="1">
                        <c:v>중국 외 국가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Sheet2!$B$4:$C$4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747315</c:v>
                      </c:pt>
                      <c:pt idx="1">
                        <c:v>459499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82A7-40D2-84CE-267E60C60605}"/>
                  </c:ext>
                </c:extLst>
              </c15:ser>
            </c15:filteredPieSeries>
            <c15:filteredPieSeries>
              <c15:ser>
                <c:idx val="3"/>
                <c:order val="3"/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0-82A7-40D2-84CE-267E60C60605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2-82A7-40D2-84CE-267E60C60605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dk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Sheet2!$B$1:$C$1</c15:sqref>
                        </c15:formulaRef>
                      </c:ext>
                    </c:extLst>
                    <c:strCache>
                      <c:ptCount val="2"/>
                      <c:pt idx="0">
                        <c:v>중국</c:v>
                      </c:pt>
                      <c:pt idx="1">
                        <c:v>중국 외 국가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Sheet2!$B$5:$C$5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666120</c:v>
                      </c:pt>
                      <c:pt idx="1">
                        <c:v>504007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82A7-40D2-84CE-267E60C60605}"/>
                  </c:ext>
                </c:extLst>
              </c15:ser>
            </c15:filteredPieSeries>
          </c:ext>
        </c:extLst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600"/>
              <a:t>2016</a:t>
            </a:r>
            <a:r>
              <a:rPr lang="ko-KR" altLang="en-US" sz="1600"/>
              <a:t>년</a:t>
            </a:r>
          </a:p>
        </c:rich>
      </c:tx>
      <c:layout>
        <c:manualLayout>
          <c:xMode val="edge"/>
          <c:yMode val="edge"/>
          <c:x val="0.38557906433922462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1"/>
          <c:order val="1"/>
          <c:spPr>
            <a:solidFill>
              <a:srgbClr val="F26464"/>
            </a:solidFill>
          </c:spPr>
          <c:dPt>
            <c:idx val="0"/>
            <c:bubble3D val="0"/>
            <c:spPr>
              <a:solidFill>
                <a:srgbClr val="F2646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8B2-4AC5-9B2E-146CF6C6ADF4}"/>
              </c:ext>
            </c:extLst>
          </c:dPt>
          <c:dPt>
            <c:idx val="1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8B2-4AC5-9B2E-146CF6C6ADF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5="http://schemas.microsoft.com/office/drawing/2012/chart">
              <c:ext xmlns:c15="http://schemas.microsoft.com/office/drawing/2012/chart" uri="{CE6537A1-D6FC-4f65-9D91-7224C49458BB}"/>
            </c:extLst>
          </c:dLbls>
          <c:cat>
            <c:strRef>
              <c:f>Sheet2!$B$1:$C$1</c:f>
              <c:strCache>
                <c:ptCount val="2"/>
                <c:pt idx="0">
                  <c:v>중국</c:v>
                </c:pt>
                <c:pt idx="1">
                  <c:v>중국 외 국가</c:v>
                </c:pt>
              </c:strCache>
              <c:extLst xmlns:c15="http://schemas.microsoft.com/office/drawing/2012/chart"/>
            </c:strRef>
          </c:cat>
          <c:val>
            <c:numRef>
              <c:f>Sheet2!$B$3:$C$3</c:f>
              <c:numCache>
                <c:formatCode>General</c:formatCode>
                <c:ptCount val="2"/>
                <c:pt idx="0">
                  <c:v>3061522</c:v>
                </c:pt>
                <c:pt idx="1">
                  <c:v>929304</c:v>
                </c:pt>
              </c:numCache>
              <c:extLst xmlns:c15="http://schemas.microsoft.com/office/drawing/2012/chart"/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4-E8B2-4AC5-9B2E-146CF6C6ADF4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extLst>
          <c:ext xmlns:c15="http://schemas.microsoft.com/office/drawing/2012/chart" uri="{02D57815-91ED-43cb-92C2-25804820EDAC}">
            <c15:filteredPieSeries>
              <c15:ser>
                <c:idx val="0"/>
                <c:order val="0"/>
                <c:spPr>
                  <a:solidFill>
                    <a:srgbClr val="FF0000"/>
                  </a:solidFill>
                </c:spPr>
                <c:dPt>
                  <c:idx val="0"/>
                  <c:bubble3D val="0"/>
                  <c:spPr>
                    <a:solidFill>
                      <a:srgbClr val="F26464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06-E8B2-4AC5-9B2E-146CF6C6ADF4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bg2">
                        <a:lumMod val="75000"/>
                      </a:schemeClr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08-E8B2-4AC5-9B2E-146CF6C6ADF4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dk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>
                    <c:ext uri="{CE6537A1-D6FC-4f65-9D91-7224C49458BB}"/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Sheet2!$B$1:$C$1</c15:sqref>
                        </c15:formulaRef>
                      </c:ext>
                    </c:extLst>
                    <c:strCache>
                      <c:ptCount val="2"/>
                      <c:pt idx="0">
                        <c:v>중국</c:v>
                      </c:pt>
                      <c:pt idx="1">
                        <c:v>중국 외 국가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Sheet2!$B$2:$C$2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2237363</c:v>
                      </c:pt>
                      <c:pt idx="1">
                        <c:v>341686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9-E8B2-4AC5-9B2E-146CF6C6ADF4}"/>
                  </c:ext>
                </c:extLst>
              </c15:ser>
            </c15:filteredPieSeries>
            <c15:filteredPieSeries>
              <c15:ser>
                <c:idx val="2"/>
                <c:order val="2"/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B-E8B2-4AC5-9B2E-146CF6C6ADF4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D-E8B2-4AC5-9B2E-146CF6C6ADF4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dk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Sheet2!$B$1:$C$1</c15:sqref>
                        </c15:formulaRef>
                      </c:ext>
                    </c:extLst>
                    <c:strCache>
                      <c:ptCount val="2"/>
                      <c:pt idx="0">
                        <c:v>중국</c:v>
                      </c:pt>
                      <c:pt idx="1">
                        <c:v>중국 외 국가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Sheet2!$B$4:$C$4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747315</c:v>
                      </c:pt>
                      <c:pt idx="1">
                        <c:v>459499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E8B2-4AC5-9B2E-146CF6C6ADF4}"/>
                  </c:ext>
                </c:extLst>
              </c15:ser>
            </c15:filteredPieSeries>
            <c15:filteredPieSeries>
              <c15:ser>
                <c:idx val="3"/>
                <c:order val="3"/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0-E8B2-4AC5-9B2E-146CF6C6ADF4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2-E8B2-4AC5-9B2E-146CF6C6ADF4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dk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Sheet2!$B$1:$C$1</c15:sqref>
                        </c15:formulaRef>
                      </c:ext>
                    </c:extLst>
                    <c:strCache>
                      <c:ptCount val="2"/>
                      <c:pt idx="0">
                        <c:v>중국</c:v>
                      </c:pt>
                      <c:pt idx="1">
                        <c:v>중국 외 국가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Sheet2!$B$5:$C$5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666120</c:v>
                      </c:pt>
                      <c:pt idx="1">
                        <c:v>504007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E8B2-4AC5-9B2E-146CF6C6ADF4}"/>
                  </c:ext>
                </c:extLst>
              </c15:ser>
            </c15:filteredPieSeries>
          </c:ext>
        </c:extLst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600"/>
              <a:t>2017</a:t>
            </a:r>
            <a:r>
              <a:rPr lang="ko-KR" altLang="en-US" sz="1600"/>
              <a:t>년</a:t>
            </a:r>
          </a:p>
        </c:rich>
      </c:tx>
      <c:layout>
        <c:manualLayout>
          <c:xMode val="edge"/>
          <c:yMode val="edge"/>
          <c:x val="0.38557906433922462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2"/>
          <c:order val="2"/>
          <c:spPr>
            <a:solidFill>
              <a:srgbClr val="F26464"/>
            </a:solidFill>
          </c:spPr>
          <c:dPt>
            <c:idx val="0"/>
            <c:bubble3D val="0"/>
            <c:spPr>
              <a:solidFill>
                <a:srgbClr val="F2646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 xmlns:c15="http://schemas.microsoft.com/office/drawing/2012/chart">
              <c:ext xmlns:c16="http://schemas.microsoft.com/office/drawing/2014/chart" uri="{C3380CC4-5D6E-409C-BE32-E72D297353CC}">
                <c16:uniqueId val="{00000001-A157-40C4-B7A0-4944EFD0330C}"/>
              </c:ext>
            </c:extLst>
          </c:dPt>
          <c:dPt>
            <c:idx val="1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 xmlns:c15="http://schemas.microsoft.com/office/drawing/2012/chart">
              <c:ext xmlns:c16="http://schemas.microsoft.com/office/drawing/2014/chart" uri="{C3380CC4-5D6E-409C-BE32-E72D297353CC}">
                <c16:uniqueId val="{00000003-A157-40C4-B7A0-4944EFD0330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5="http://schemas.microsoft.com/office/drawing/2012/chart">
              <c:ext xmlns:c15="http://schemas.microsoft.com/office/drawing/2012/chart" uri="{CE6537A1-D6FC-4f65-9D91-7224C49458BB}"/>
            </c:extLst>
          </c:dLbls>
          <c:cat>
            <c:strRef>
              <c:f>Sheet2!$B$1:$C$1</c:f>
              <c:strCache>
                <c:ptCount val="2"/>
                <c:pt idx="0">
                  <c:v>중국</c:v>
                </c:pt>
                <c:pt idx="1">
                  <c:v>중국 외 국가</c:v>
                </c:pt>
              </c:strCache>
              <c:extLst xmlns:c15="http://schemas.microsoft.com/office/drawing/2012/chart"/>
            </c:strRef>
          </c:cat>
          <c:val>
            <c:numRef>
              <c:f>Sheet2!$B$4:$C$4</c:f>
              <c:numCache>
                <c:formatCode>General</c:formatCode>
                <c:ptCount val="2"/>
                <c:pt idx="0">
                  <c:v>747315</c:v>
                </c:pt>
                <c:pt idx="1">
                  <c:v>459499</c:v>
                </c:pt>
              </c:numCache>
              <c:extLst xmlns:c15="http://schemas.microsoft.com/office/drawing/2012/chart"/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4-A157-40C4-B7A0-4944EFD0330C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extLst>
          <c:ext xmlns:c15="http://schemas.microsoft.com/office/drawing/2012/chart" uri="{02D57815-91ED-43cb-92C2-25804820EDAC}">
            <c15:filteredPieSeries>
              <c15:ser>
                <c:idx val="0"/>
                <c:order val="0"/>
                <c:spPr>
                  <a:solidFill>
                    <a:srgbClr val="FF0000"/>
                  </a:solidFill>
                </c:spPr>
                <c:dPt>
                  <c:idx val="0"/>
                  <c:bubble3D val="0"/>
                  <c:spPr>
                    <a:solidFill>
                      <a:srgbClr val="F26464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06-A157-40C4-B7A0-4944EFD0330C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bg2">
                        <a:lumMod val="75000"/>
                      </a:schemeClr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08-A157-40C4-B7A0-4944EFD0330C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dk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>
                    <c:ext uri="{CE6537A1-D6FC-4f65-9D91-7224C49458BB}"/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Sheet2!$B$1:$C$1</c15:sqref>
                        </c15:formulaRef>
                      </c:ext>
                    </c:extLst>
                    <c:strCache>
                      <c:ptCount val="2"/>
                      <c:pt idx="0">
                        <c:v>중국</c:v>
                      </c:pt>
                      <c:pt idx="1">
                        <c:v>중국 외 국가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Sheet2!$B$2:$C$2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2237363</c:v>
                      </c:pt>
                      <c:pt idx="1">
                        <c:v>341686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9-A157-40C4-B7A0-4944EFD0330C}"/>
                  </c:ext>
                </c:extLst>
              </c15:ser>
            </c15:filteredPieSeries>
            <c15:filteredPieSeries>
              <c15:ser>
                <c:idx val="1"/>
                <c:order val="1"/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B-A157-40C4-B7A0-4944EFD0330C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D-A157-40C4-B7A0-4944EFD0330C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dk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Sheet2!$B$1:$C$1</c15:sqref>
                        </c15:formulaRef>
                      </c:ext>
                    </c:extLst>
                    <c:strCache>
                      <c:ptCount val="2"/>
                      <c:pt idx="0">
                        <c:v>중국</c:v>
                      </c:pt>
                      <c:pt idx="1">
                        <c:v>중국 외 국가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Sheet2!$B$3:$C$3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3061522</c:v>
                      </c:pt>
                      <c:pt idx="1">
                        <c:v>929304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A157-40C4-B7A0-4944EFD0330C}"/>
                  </c:ext>
                </c:extLst>
              </c15:ser>
            </c15:filteredPieSeries>
            <c15:filteredPieSeries>
              <c15:ser>
                <c:idx val="3"/>
                <c:order val="3"/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0-A157-40C4-B7A0-4944EFD0330C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2-A157-40C4-B7A0-4944EFD0330C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dk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Sheet2!$B$1:$C$1</c15:sqref>
                        </c15:formulaRef>
                      </c:ext>
                    </c:extLst>
                    <c:strCache>
                      <c:ptCount val="2"/>
                      <c:pt idx="0">
                        <c:v>중국</c:v>
                      </c:pt>
                      <c:pt idx="1">
                        <c:v>중국 외 국가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Sheet2!$B$5:$C$5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666120</c:v>
                      </c:pt>
                      <c:pt idx="1">
                        <c:v>504007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A157-40C4-B7A0-4944EFD0330C}"/>
                  </c:ext>
                </c:extLst>
              </c15:ser>
            </c15:filteredPieSeries>
          </c:ext>
        </c:extLst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600"/>
              <a:t>2018</a:t>
            </a:r>
            <a:r>
              <a:rPr lang="ko-KR" altLang="en-US" sz="1600"/>
              <a:t>년</a:t>
            </a:r>
          </a:p>
        </c:rich>
      </c:tx>
      <c:layout>
        <c:manualLayout>
          <c:xMode val="edge"/>
          <c:yMode val="edge"/>
          <c:x val="0.38557906433922462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3"/>
          <c:order val="3"/>
          <c:dPt>
            <c:idx val="0"/>
            <c:bubble3D val="0"/>
            <c:spPr>
              <a:solidFill>
                <a:srgbClr val="F2646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 xmlns:c15="http://schemas.microsoft.com/office/drawing/2012/chart">
              <c:ext xmlns:c16="http://schemas.microsoft.com/office/drawing/2014/chart" uri="{C3380CC4-5D6E-409C-BE32-E72D297353CC}">
                <c16:uniqueId val="{00000001-B266-40BE-A1D6-7EDBAF2E4B91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 xmlns:c15="http://schemas.microsoft.com/office/drawing/2012/chart">
              <c:ext xmlns:c16="http://schemas.microsoft.com/office/drawing/2014/chart" uri="{C3380CC4-5D6E-409C-BE32-E72D297353CC}">
                <c16:uniqueId val="{00000003-B266-40BE-A1D6-7EDBAF2E4B9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5="http://schemas.microsoft.com/office/drawing/2012/chart">
              <c:ext xmlns:c15="http://schemas.microsoft.com/office/drawing/2012/chart" uri="{CE6537A1-D6FC-4f65-9D91-7224C49458BB}"/>
            </c:extLst>
          </c:dLbls>
          <c:cat>
            <c:strRef>
              <c:f>Sheet2!$B$1:$C$1</c:f>
              <c:strCache>
                <c:ptCount val="2"/>
                <c:pt idx="0">
                  <c:v>중국</c:v>
                </c:pt>
                <c:pt idx="1">
                  <c:v>중국 외 국가</c:v>
                </c:pt>
              </c:strCache>
              <c:extLst xmlns:c15="http://schemas.microsoft.com/office/drawing/2012/chart"/>
            </c:strRef>
          </c:cat>
          <c:val>
            <c:numRef>
              <c:f>Sheet2!$B$5:$C$5</c:f>
              <c:numCache>
                <c:formatCode>General</c:formatCode>
                <c:ptCount val="2"/>
                <c:pt idx="0">
                  <c:v>666120</c:v>
                </c:pt>
                <c:pt idx="1">
                  <c:v>504007</c:v>
                </c:pt>
              </c:numCache>
              <c:extLst xmlns:c15="http://schemas.microsoft.com/office/drawing/2012/chart"/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4-B266-40BE-A1D6-7EDBAF2E4B91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extLst>
          <c:ext xmlns:c15="http://schemas.microsoft.com/office/drawing/2012/chart" uri="{02D57815-91ED-43cb-92C2-25804820EDAC}">
            <c15:filteredPieSeries>
              <c15:ser>
                <c:idx val="0"/>
                <c:order val="0"/>
                <c:spPr>
                  <a:solidFill>
                    <a:srgbClr val="FF0000"/>
                  </a:solidFill>
                </c:spPr>
                <c:dPt>
                  <c:idx val="0"/>
                  <c:bubble3D val="0"/>
                  <c:spPr>
                    <a:solidFill>
                      <a:srgbClr val="F26464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06-B266-40BE-A1D6-7EDBAF2E4B91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bg2">
                        <a:lumMod val="75000"/>
                      </a:schemeClr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08-B266-40BE-A1D6-7EDBAF2E4B91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dk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>
                    <c:ext uri="{CE6537A1-D6FC-4f65-9D91-7224C49458BB}"/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Sheet2!$B$1:$C$1</c15:sqref>
                        </c15:formulaRef>
                      </c:ext>
                    </c:extLst>
                    <c:strCache>
                      <c:ptCount val="2"/>
                      <c:pt idx="0">
                        <c:v>중국</c:v>
                      </c:pt>
                      <c:pt idx="1">
                        <c:v>중국 외 국가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Sheet2!$B$2:$C$2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2237363</c:v>
                      </c:pt>
                      <c:pt idx="1">
                        <c:v>341686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9-B266-40BE-A1D6-7EDBAF2E4B91}"/>
                  </c:ext>
                </c:extLst>
              </c15:ser>
            </c15:filteredPieSeries>
            <c15:filteredPieSeries>
              <c15:ser>
                <c:idx val="1"/>
                <c:order val="1"/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B-B266-40BE-A1D6-7EDBAF2E4B91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D-B266-40BE-A1D6-7EDBAF2E4B91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dk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Sheet2!$B$1:$C$1</c15:sqref>
                        </c15:formulaRef>
                      </c:ext>
                    </c:extLst>
                    <c:strCache>
                      <c:ptCount val="2"/>
                      <c:pt idx="0">
                        <c:v>중국</c:v>
                      </c:pt>
                      <c:pt idx="1">
                        <c:v>중국 외 국가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Sheet2!$B$3:$C$3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3061522</c:v>
                      </c:pt>
                      <c:pt idx="1">
                        <c:v>929304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B266-40BE-A1D6-7EDBAF2E4B91}"/>
                  </c:ext>
                </c:extLst>
              </c15:ser>
            </c15:filteredPieSeries>
            <c15:filteredPieSeries>
              <c15:ser>
                <c:idx val="2"/>
                <c:order val="2"/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0-B266-40BE-A1D6-7EDBAF2E4B91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2-B266-40BE-A1D6-7EDBAF2E4B91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dk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Sheet2!$B$1:$C$1</c15:sqref>
                        </c15:formulaRef>
                      </c:ext>
                    </c:extLst>
                    <c:strCache>
                      <c:ptCount val="2"/>
                      <c:pt idx="0">
                        <c:v>중국</c:v>
                      </c:pt>
                      <c:pt idx="1">
                        <c:v>중국 외 국가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Sheet2!$B$4:$C$4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747315</c:v>
                      </c:pt>
                      <c:pt idx="1">
                        <c:v>459499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B266-40BE-A1D6-7EDBAF2E4B91}"/>
                  </c:ext>
                </c:extLst>
              </c15:ser>
            </c15:filteredPieSeries>
          </c:ext>
        </c:extLst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GNI</a:t>
            </a:r>
            <a:r>
              <a:rPr lang="en-US" baseline="0"/>
              <a:t> </a:t>
            </a:r>
            <a:r>
              <a:rPr lang="ko-KR" altLang="en-US" baseline="0"/>
              <a:t>증가량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gniaazzzz!$B$1</c:f>
              <c:strCache>
                <c:ptCount val="1"/>
                <c:pt idx="0">
                  <c:v>GNI</c:v>
                </c:pt>
              </c:strCache>
            </c:strRef>
          </c:tx>
          <c:spPr>
            <a:ln w="22225" cap="rnd" cmpd="sng" algn="ctr">
              <a:solidFill>
                <a:srgbClr val="ED675D"/>
              </a:solidFill>
              <a:round/>
            </a:ln>
            <a:effectLst/>
          </c:spPr>
          <c:marker>
            <c:symbol val="none"/>
          </c:marker>
          <c:cat>
            <c:strRef>
              <c:f>gniaazzzz!$A$2:$A$13</c:f>
              <c:strCache>
                <c:ptCount val="12"/>
                <c:pt idx="0">
                  <c:v>2016년1분기</c:v>
                </c:pt>
                <c:pt idx="1">
                  <c:v>2016년2분기</c:v>
                </c:pt>
                <c:pt idx="2">
                  <c:v>2016년3분기</c:v>
                </c:pt>
                <c:pt idx="3">
                  <c:v>2016년4분기</c:v>
                </c:pt>
                <c:pt idx="4">
                  <c:v>2017년1분기</c:v>
                </c:pt>
                <c:pt idx="5">
                  <c:v>2017년2분기</c:v>
                </c:pt>
                <c:pt idx="6">
                  <c:v>2017년3분기</c:v>
                </c:pt>
                <c:pt idx="7">
                  <c:v>2017년4분기</c:v>
                </c:pt>
                <c:pt idx="8">
                  <c:v>2018년1분기</c:v>
                </c:pt>
                <c:pt idx="9">
                  <c:v>2018년2분기</c:v>
                </c:pt>
                <c:pt idx="10">
                  <c:v>2018년3분기</c:v>
                </c:pt>
                <c:pt idx="11">
                  <c:v>2018년4분기</c:v>
                </c:pt>
              </c:strCache>
            </c:strRef>
          </c:cat>
          <c:val>
            <c:numRef>
              <c:f>gniaazzzz!$B$2:$B$13</c:f>
              <c:numCache>
                <c:formatCode>#,##0_ </c:formatCode>
                <c:ptCount val="12"/>
                <c:pt idx="0">
                  <c:v>393320.2</c:v>
                </c:pt>
                <c:pt idx="1">
                  <c:v>391996</c:v>
                </c:pt>
                <c:pt idx="2">
                  <c:v>390124.3</c:v>
                </c:pt>
                <c:pt idx="3">
                  <c:v>394219.6</c:v>
                </c:pt>
                <c:pt idx="4">
                  <c:v>403093.4</c:v>
                </c:pt>
                <c:pt idx="5">
                  <c:v>403055.6</c:v>
                </c:pt>
                <c:pt idx="6">
                  <c:v>410385.9</c:v>
                </c:pt>
                <c:pt idx="7">
                  <c:v>405189.3</c:v>
                </c:pt>
                <c:pt idx="8">
                  <c:v>412463</c:v>
                </c:pt>
                <c:pt idx="9">
                  <c:v>408839.7</c:v>
                </c:pt>
                <c:pt idx="10">
                  <c:v>409664.1</c:v>
                </c:pt>
                <c:pt idx="11">
                  <c:v>409242.1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4DA-415C-B7AA-A923037BDD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1638266239"/>
        <c:axId val="1636551727"/>
      </c:lineChart>
      <c:catAx>
        <c:axId val="16382662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36551727"/>
        <c:crosses val="autoZero"/>
        <c:auto val="1"/>
        <c:lblAlgn val="ctr"/>
        <c:lblOffset val="100"/>
        <c:noMultiLvlLbl val="0"/>
      </c:catAx>
      <c:valAx>
        <c:axId val="1636551727"/>
        <c:scaling>
          <c:orientation val="minMax"/>
        </c:scaling>
        <c:delete val="0"/>
        <c:axPos val="l"/>
        <c:majorGridlines>
          <c:spPr>
            <a:ln>
              <a:solidFill>
                <a:schemeClr val="dk1">
                  <a:lumMod val="15000"/>
                  <a:lumOff val="85000"/>
                </a:schemeClr>
              </a:solidFill>
            </a:ln>
            <a:effectLst/>
          </c:spPr>
        </c:majorGridlines>
        <c:minorGridlines>
          <c:spPr>
            <a:ln>
              <a:solidFill>
                <a:schemeClr val="dk1">
                  <a:lumMod val="5000"/>
                  <a:lumOff val="95000"/>
                </a:schemeClr>
              </a:solidFill>
            </a:ln>
            <a:effectLst/>
          </c:spPr>
        </c:minorGridlines>
        <c:numFmt formatCode="#,##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38266239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13T10:57:33.615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17FB36FB-C10C-479A-9DFD-15DEB134881C}" type="datetime1">
              <a:rPr lang="ko-KR" altLang="en-US"/>
              <a:pPr lvl="0">
                <a:defRPr/>
              </a:pPr>
              <a:t>2019-12-13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D64B5D5-48B7-4F94-AE9E-F3674E44000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63201" y="2447473"/>
            <a:ext cx="66656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제주도 관광산업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302000" y="3591816"/>
            <a:ext cx="5461000" cy="688084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Four. Piece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 신혁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김 대현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이 소정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임 영택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0C51B8-D6AC-4DD3-929A-510FF9C0A50E}"/>
              </a:ext>
            </a:extLst>
          </p:cNvPr>
          <p:cNvSpPr txBox="1"/>
          <p:nvPr/>
        </p:nvSpPr>
        <p:spPr>
          <a:xfrm>
            <a:off x="3531011" y="6488668"/>
            <a:ext cx="1447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Four. Piece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BCF6F3-BF41-4BC7-B615-F0169CEBF0DF}"/>
              </a:ext>
            </a:extLst>
          </p:cNvPr>
          <p:cNvSpPr txBox="1"/>
          <p:nvPr/>
        </p:nvSpPr>
        <p:spPr>
          <a:xfrm>
            <a:off x="4978400" y="6488668"/>
            <a:ext cx="3818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네 개의 조각이 모여 하나의 별이 되다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33310" y="437393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외부요인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43807" y="1006929"/>
            <a:ext cx="2002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내국인 관광객 요인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7D7A47-D310-42C9-B366-C9244307DB0B}"/>
              </a:ext>
            </a:extLst>
          </p:cNvPr>
          <p:cNvSpPr txBox="1"/>
          <p:nvPr/>
        </p:nvSpPr>
        <p:spPr>
          <a:xfrm>
            <a:off x="9453062" y="5481740"/>
            <a:ext cx="2192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X =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분기별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Y =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한국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GNI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3" name="차트 12">
            <a:extLst>
              <a:ext uri="{FF2B5EF4-FFF2-40B4-BE49-F238E27FC236}">
                <a16:creationId xmlns:a16="http://schemas.microsoft.com/office/drawing/2014/main" id="{15C70028-D4C7-40BF-9D35-18ADE8B8E6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3635590"/>
              </p:ext>
            </p:extLst>
          </p:nvPr>
        </p:nvGraphicFramePr>
        <p:xfrm>
          <a:off x="4267200" y="1376260"/>
          <a:ext cx="6771260" cy="40212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04EEC38D-4184-4162-AFFF-5F8EEE36469B}"/>
              </a:ext>
            </a:extLst>
          </p:cNvPr>
          <p:cNvSpPr txBox="1"/>
          <p:nvPr/>
        </p:nvSpPr>
        <p:spPr>
          <a:xfrm>
            <a:off x="289133" y="4867661"/>
            <a:ext cx="2289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GNI(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국민총소득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란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en-US" altLang="ko-KR" sz="1500" spc="-150" dirty="0">
              <a:solidFill>
                <a:srgbClr val="8DBABD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8EA686-23C7-4246-89E0-657777702BEC}"/>
              </a:ext>
            </a:extLst>
          </p:cNvPr>
          <p:cNvSpPr txBox="1"/>
          <p:nvPr/>
        </p:nvSpPr>
        <p:spPr>
          <a:xfrm flipH="1">
            <a:off x="367432" y="5236993"/>
            <a:ext cx="537296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국민총소득</a:t>
            </a:r>
            <a:r>
              <a:rPr lang="en-US" altLang="ko-KR" sz="13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(GNI)</a:t>
            </a:r>
            <a:r>
              <a:rPr lang="ko-KR" altLang="en-US" sz="13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 한나라의 국민이 국내외 생산 활동에 참가하거나 </a:t>
            </a:r>
            <a:endParaRPr lang="en-US" altLang="ko-KR" sz="13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3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생산에 필요한 자산을 제공한 대가로 받은 소득의 합계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816B64-0DB1-4201-A926-02F88E45F0F0}"/>
              </a:ext>
            </a:extLst>
          </p:cNvPr>
          <p:cNvSpPr txBox="1"/>
          <p:nvPr/>
        </p:nvSpPr>
        <p:spPr>
          <a:xfrm>
            <a:off x="289133" y="1722916"/>
            <a:ext cx="331212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GNI(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국민총소득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</a:t>
            </a:r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증가하면</a:t>
            </a:r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방문객이 증가할까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49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50641" y="1718147"/>
            <a:ext cx="320632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GNI(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국내총소득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과</a:t>
            </a:r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방문자 비교</a:t>
            </a:r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33310" y="437393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외부요인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43807" y="1006929"/>
            <a:ext cx="2002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내국인 관광객 요인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1F3AF4D-A2E4-4211-88F7-E1D880317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500" y="728455"/>
            <a:ext cx="6523701" cy="49441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4C77E64-3407-4760-BA5A-29CACCFD7888}"/>
              </a:ext>
            </a:extLst>
          </p:cNvPr>
          <p:cNvSpPr txBox="1"/>
          <p:nvPr/>
        </p:nvSpPr>
        <p:spPr>
          <a:xfrm>
            <a:off x="808817" y="3547085"/>
            <a:ext cx="2289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상관계수</a:t>
            </a:r>
            <a:endParaRPr lang="en-US" altLang="ko-KR" sz="24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0.3535972</a:t>
            </a: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2E39B4CD-6502-43AB-A787-96332370B670}"/>
              </a:ext>
            </a:extLst>
          </p:cNvPr>
          <p:cNvSpPr/>
          <p:nvPr/>
        </p:nvSpPr>
        <p:spPr>
          <a:xfrm>
            <a:off x="1774089" y="2727606"/>
            <a:ext cx="359432" cy="564018"/>
          </a:xfrm>
          <a:prstGeom prst="downArrow">
            <a:avLst/>
          </a:prstGeom>
          <a:noFill/>
          <a:ln>
            <a:solidFill>
              <a:srgbClr val="A3C8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C7E5D6-F8B9-43FF-84C4-90D38EBD09D8}"/>
              </a:ext>
            </a:extLst>
          </p:cNvPr>
          <p:cNvSpPr txBox="1"/>
          <p:nvPr/>
        </p:nvSpPr>
        <p:spPr>
          <a:xfrm>
            <a:off x="285547" y="4867661"/>
            <a:ext cx="2289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GNI(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국민총소득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란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en-US" altLang="ko-KR" sz="1500" spc="-150" dirty="0">
              <a:solidFill>
                <a:srgbClr val="8DBABD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71158E-D943-4808-A1A8-D19D53C445A1}"/>
              </a:ext>
            </a:extLst>
          </p:cNvPr>
          <p:cNvSpPr txBox="1"/>
          <p:nvPr/>
        </p:nvSpPr>
        <p:spPr>
          <a:xfrm flipH="1">
            <a:off x="367432" y="5236993"/>
            <a:ext cx="537296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국민총소득</a:t>
            </a:r>
            <a:r>
              <a:rPr lang="en-US" altLang="ko-KR" sz="13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(GNI)</a:t>
            </a:r>
            <a:r>
              <a:rPr lang="ko-KR" altLang="en-US" sz="13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 한나라의 국민이 국내외 생산 활동에 참가하거나 </a:t>
            </a:r>
            <a:endParaRPr lang="en-US" altLang="ko-KR" sz="13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3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생산에 필요한 자산을 제공한 대가로 받은 소득의 합계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7D7A47-D310-42C9-B366-C9244307DB0B}"/>
              </a:ext>
            </a:extLst>
          </p:cNvPr>
          <p:cNvSpPr txBox="1"/>
          <p:nvPr/>
        </p:nvSpPr>
        <p:spPr>
          <a:xfrm>
            <a:off x="8314128" y="5483214"/>
            <a:ext cx="2192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X =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제주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방문자 수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Y =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한국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GNI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605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제주 예산 현황</a:t>
            </a:r>
          </a:p>
        </p:txBody>
      </p:sp>
    </p:spTree>
    <p:extLst>
      <p:ext uri="{BB962C8B-B14F-4D97-AF65-F5344CB8AC3E}">
        <p14:creationId xmlns:p14="http://schemas.microsoft.com/office/powerpoint/2010/main" val="244040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08796" y="1566792"/>
            <a:ext cx="128753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spc="-150" dirty="0">
                <a:solidFill>
                  <a:srgbClr val="8DBABD"/>
                </a:solidFill>
                <a:latin typeface="나눔스퀘어 ExtraBold"/>
                <a:ea typeface="나눔스퀘어 ExtraBold"/>
              </a:rPr>
              <a:t>사드 이후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102722" y="989148"/>
            <a:ext cx="23770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65835" y="437393"/>
            <a:ext cx="2640330" cy="5703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제주 예산 현황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0060" y="498947"/>
            <a:ext cx="554355" cy="4516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03.</a:t>
            </a:r>
            <a:endParaRPr lang="ko-KR" altLang="en-US" sz="240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27735" y="1006929"/>
            <a:ext cx="104965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예산 현황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67208" y="2237109"/>
            <a:ext cx="8422818" cy="3823687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3128463" y="5787438"/>
            <a:ext cx="351337" cy="1628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D06EA59-F3B4-4840-8A9B-0F149D7D123A}"/>
              </a:ext>
            </a:extLst>
          </p:cNvPr>
          <p:cNvSpPr/>
          <p:nvPr/>
        </p:nvSpPr>
        <p:spPr>
          <a:xfrm>
            <a:off x="9450026" y="3564177"/>
            <a:ext cx="17684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spc="-150" dirty="0">
                <a:solidFill>
                  <a:srgbClr val="FF0000"/>
                </a:solidFill>
                <a:latin typeface="나눔스퀘어 ExtraBold"/>
                <a:ea typeface="나눔스퀘어 ExtraBold"/>
              </a:rPr>
              <a:t> 대폭 상승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80060" y="1691385"/>
            <a:ext cx="353975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전분야 지원금액 증가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102722" y="989148"/>
            <a:ext cx="23770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65835" y="437393"/>
            <a:ext cx="2640330" cy="5703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제주 예산 현황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0060" y="498947"/>
            <a:ext cx="554355" cy="4516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03.</a:t>
            </a:r>
            <a:endParaRPr lang="ko-KR" altLang="en-US" sz="240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27735" y="1006929"/>
            <a:ext cx="104965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예산 분배</a:t>
            </a:r>
          </a:p>
        </p:txBody>
      </p:sp>
      <p:sp>
        <p:nvSpPr>
          <p:cNvPr id="2" name="화살표: 아래쪽 1"/>
          <p:cNvSpPr/>
          <p:nvPr/>
        </p:nvSpPr>
        <p:spPr>
          <a:xfrm>
            <a:off x="2018170" y="2683999"/>
            <a:ext cx="463529" cy="41812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8DB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33444" y="1691385"/>
            <a:ext cx="7145742" cy="417746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62983B7-D4CD-4E64-B7D9-2D27FBBA5B21}"/>
              </a:ext>
            </a:extLst>
          </p:cNvPr>
          <p:cNvSpPr/>
          <p:nvPr/>
        </p:nvSpPr>
        <p:spPr>
          <a:xfrm>
            <a:off x="1452562" y="3350856"/>
            <a:ext cx="20272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중국 의지</a:t>
            </a:r>
            <a:endParaRPr lang="ko-KR" altLang="en-US" sz="3200" dirty="0"/>
          </a:p>
        </p:txBody>
      </p:sp>
      <p:sp>
        <p:nvSpPr>
          <p:cNvPr id="5" name="곱하기 기호 4">
            <a:extLst>
              <a:ext uri="{FF2B5EF4-FFF2-40B4-BE49-F238E27FC236}">
                <a16:creationId xmlns:a16="http://schemas.microsoft.com/office/drawing/2014/main" id="{0A3A7395-F57B-48CF-B6A0-DC6430E837C2}"/>
              </a:ext>
            </a:extLst>
          </p:cNvPr>
          <p:cNvSpPr/>
          <p:nvPr/>
        </p:nvSpPr>
        <p:spPr>
          <a:xfrm>
            <a:off x="1348117" y="2713325"/>
            <a:ext cx="1803633" cy="184311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DB0E4DF-6C7F-4B13-94D5-5A042482B475}"/>
              </a:ext>
            </a:extLst>
          </p:cNvPr>
          <p:cNvSpPr/>
          <p:nvPr/>
        </p:nvSpPr>
        <p:spPr>
          <a:xfrm>
            <a:off x="1047518" y="5007784"/>
            <a:ext cx="24769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spc="-150" dirty="0">
                <a:solidFill>
                  <a:srgbClr val="FF0000"/>
                </a:solidFill>
                <a:latin typeface="나눔스퀘어 ExtraBold"/>
                <a:ea typeface="나눔스퀘어 ExtraBold"/>
              </a:rPr>
              <a:t>다른 발전 방향</a:t>
            </a:r>
            <a:endParaRPr lang="ko-KR" altLang="en-US" sz="3200" dirty="0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F8B15BF7-26C8-4139-8143-B058BD27DF42}"/>
              </a:ext>
            </a:extLst>
          </p:cNvPr>
          <p:cNvSpPr/>
          <p:nvPr/>
        </p:nvSpPr>
        <p:spPr>
          <a:xfrm>
            <a:off x="2054234" y="4432867"/>
            <a:ext cx="463529" cy="41812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8DB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 animBg="1"/>
      <p:bldP spid="6" grpId="0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29615" cy="7541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 spc="-300">
                <a:solidFill>
                  <a:srgbClr val="00002F"/>
                </a:solidFill>
                <a:latin typeface="나눔스퀘어 Bold"/>
                <a:ea typeface="나눔스퀘어 Bold"/>
              </a:rPr>
              <a:t>04</a:t>
            </a:r>
            <a:endParaRPr lang="ko-KR" altLang="en-US" sz="4400" spc="-300">
              <a:solidFill>
                <a:srgbClr val="00002F"/>
              </a:solidFill>
              <a:latin typeface="나눔스퀘어 Bold"/>
              <a:ea typeface="나눔스퀘어 Bold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atin typeface="나눔스퀘어 Bold"/>
                <a:ea typeface="나눔스퀘어 Bold"/>
              </a:rPr>
              <a:t>최종 결과물 방향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187847" y="1917872"/>
            <a:ext cx="576952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앞으로의 발전을 위해</a:t>
            </a:r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예산을 효율적으로 사용하여</a:t>
            </a:r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탄탄한 </a:t>
            </a:r>
            <a:r>
              <a:rPr lang="ko-KR" altLang="en-US" sz="3200" spc="-15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내국인 고객 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유치가 관건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/>
        </p:nvCxnSpPr>
        <p:spPr>
          <a:xfrm>
            <a:off x="1153522" y="989148"/>
            <a:ext cx="2732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40679" y="437393"/>
            <a:ext cx="3172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최종 결과물 방향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5FDF32-9ADD-49FD-B8AE-02C936951E6A}"/>
              </a:ext>
            </a:extLst>
          </p:cNvPr>
          <p:cNvSpPr txBox="1"/>
          <p:nvPr/>
        </p:nvSpPr>
        <p:spPr>
          <a:xfrm>
            <a:off x="2439249" y="4385119"/>
            <a:ext cx="72667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내국인을 유치 할 수 있는 관광 아이템을 제시</a:t>
            </a: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BEB7287D-3432-46F9-823A-CDE4E83437EA}"/>
              </a:ext>
            </a:extLst>
          </p:cNvPr>
          <p:cNvSpPr/>
          <p:nvPr/>
        </p:nvSpPr>
        <p:spPr>
          <a:xfrm>
            <a:off x="5516927" y="3645949"/>
            <a:ext cx="939800" cy="584775"/>
          </a:xfrm>
          <a:prstGeom prst="downArrow">
            <a:avLst/>
          </a:prstGeom>
          <a:solidFill>
            <a:srgbClr val="8DB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007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9DB3CD-BAFE-48C0-A071-93A9D8907FFC}"/>
              </a:ext>
            </a:extLst>
          </p:cNvPr>
          <p:cNvSpPr txBox="1"/>
          <p:nvPr/>
        </p:nvSpPr>
        <p:spPr>
          <a:xfrm>
            <a:off x="1076151" y="560653"/>
            <a:ext cx="96372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5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출처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C8637C-64DC-44F3-9E25-3D6070A98358}"/>
              </a:ext>
            </a:extLst>
          </p:cNvPr>
          <p:cNvSpPr txBox="1"/>
          <p:nvPr/>
        </p:nvSpPr>
        <p:spPr>
          <a:xfrm>
            <a:off x="7811580" y="560653"/>
            <a:ext cx="96372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5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도구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6940B-BDDF-4CC8-ABC2-6A7E8E266A00}"/>
              </a:ext>
            </a:extLst>
          </p:cNvPr>
          <p:cNvSpPr txBox="1"/>
          <p:nvPr/>
        </p:nvSpPr>
        <p:spPr>
          <a:xfrm>
            <a:off x="1076151" y="3726489"/>
            <a:ext cx="41040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번 예산관련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http://www.jeju.go.kr/index.htm</a:t>
            </a:r>
          </a:p>
          <a:p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제주도청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BB3F54-875B-4A5F-A5CD-EF6A3CC1BC83}"/>
              </a:ext>
            </a:extLst>
          </p:cNvPr>
          <p:cNvSpPr txBox="1"/>
          <p:nvPr/>
        </p:nvSpPr>
        <p:spPr>
          <a:xfrm>
            <a:off x="1076151" y="1381649"/>
            <a:ext cx="30091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번 관광객 관련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https://www.data.go.kr</a:t>
            </a:r>
          </a:p>
          <a:p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공공 데이터 포털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22A2BB-A2CE-45A6-9652-1DDDAA9D8A04}"/>
              </a:ext>
            </a:extLst>
          </p:cNvPr>
          <p:cNvSpPr txBox="1"/>
          <p:nvPr/>
        </p:nvSpPr>
        <p:spPr>
          <a:xfrm>
            <a:off x="1076151" y="2554069"/>
            <a:ext cx="33970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번 외부요인 관련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http://kosis.kr/statisticsList/</a:t>
            </a:r>
          </a:p>
          <a:p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통계청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EE7157D-0AFB-4EA1-8987-B0EAB999D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7435" y="1381649"/>
            <a:ext cx="1895740" cy="77043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734E28B-910F-4846-993E-DE2984EED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7435" y="2464627"/>
            <a:ext cx="1895740" cy="7704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22635" y="2447473"/>
            <a:ext cx="2146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Q&amp;A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0830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447473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591816"/>
            <a:ext cx="4200071" cy="776984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Four. Piece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였습니다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5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0814" y="4438650"/>
            <a:ext cx="219002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제주도 관광객 현황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151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20414" y="44386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외부요인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647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70014" y="44386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 예산 현황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143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512300" y="4438650"/>
            <a:ext cx="2408887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최종 결과물 방향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276589" y="5022850"/>
            <a:ext cx="21900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외국인 관광객 수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외국인 관광객 세분화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외국인 비교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423787" y="5022850"/>
            <a:ext cx="21948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외국인 관광객 영향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내국인 관광객 영향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075926" y="5022850"/>
            <a:ext cx="11897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예산 현황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예산 분배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C0671BA-B7BC-44CE-8CEE-A6DCFB8B51AC}"/>
              </a:ext>
            </a:extLst>
          </p:cNvPr>
          <p:cNvSpPr/>
          <p:nvPr/>
        </p:nvSpPr>
        <p:spPr>
          <a:xfrm>
            <a:off x="3420414" y="1728535"/>
            <a:ext cx="5631567" cy="58477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제주 관광 산업에 영향을 주는 요인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0987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제주도 관광객 현황조사</a:t>
            </a:r>
          </a:p>
        </p:txBody>
      </p:sp>
    </p:spTree>
    <p:extLst>
      <p:ext uri="{BB962C8B-B14F-4D97-AF65-F5344CB8AC3E}">
        <p14:creationId xmlns:p14="http://schemas.microsoft.com/office/powerpoint/2010/main" val="3514545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242422" y="989148"/>
            <a:ext cx="26183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8595" y="437393"/>
            <a:ext cx="3047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제주도 관광객수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03483" y="1006929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외국인 관광객 수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D2D1F1-8DF3-470C-818D-FD0B10FA4093}"/>
              </a:ext>
            </a:extLst>
          </p:cNvPr>
          <p:cNvSpPr txBox="1"/>
          <p:nvPr/>
        </p:nvSpPr>
        <p:spPr>
          <a:xfrm>
            <a:off x="1237550" y="5788474"/>
            <a:ext cx="2541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외국인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2017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이후</a:t>
            </a:r>
            <a:endParaRPr lang="en-US" altLang="ko-KR" sz="3200" spc="-150" dirty="0">
              <a:solidFill>
                <a:srgbClr val="8DBAB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227788-EC9B-4E62-AD36-2329D754C02B}"/>
              </a:ext>
            </a:extLst>
          </p:cNvPr>
          <p:cNvSpPr txBox="1"/>
          <p:nvPr/>
        </p:nvSpPr>
        <p:spPr>
          <a:xfrm>
            <a:off x="6999546" y="5736254"/>
            <a:ext cx="3382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내국인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2017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이후 약간 하락</a:t>
            </a:r>
            <a:endParaRPr lang="en-US" altLang="ko-KR" sz="24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89786B5-002E-4B2A-BA24-50B5449013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067" y="1907925"/>
            <a:ext cx="4134428" cy="36886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78906F-0C52-4C38-96C6-3F42A9F1BAA1}"/>
              </a:ext>
            </a:extLst>
          </p:cNvPr>
          <p:cNvSpPr txBox="1"/>
          <p:nvPr/>
        </p:nvSpPr>
        <p:spPr>
          <a:xfrm>
            <a:off x="1364550" y="1591110"/>
            <a:ext cx="3511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15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년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~18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년 외국인 관광객 현황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D5C004-401D-4FB8-A59D-50EDA9B03463}"/>
              </a:ext>
            </a:extLst>
          </p:cNvPr>
          <p:cNvSpPr txBox="1"/>
          <p:nvPr/>
        </p:nvSpPr>
        <p:spPr>
          <a:xfrm>
            <a:off x="3910548" y="2241779"/>
            <a:ext cx="9653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[</a:t>
            </a:r>
            <a:r>
              <a:rPr lang="ko-KR" altLang="en-US" sz="1100" dirty="0"/>
              <a:t>단위 </a:t>
            </a:r>
            <a:r>
              <a:rPr lang="en-US" altLang="ko-KR" sz="1100" dirty="0"/>
              <a:t>: </a:t>
            </a:r>
            <a:r>
              <a:rPr lang="ko-KR" altLang="en-US" sz="1100" dirty="0"/>
              <a:t>천명</a:t>
            </a:r>
            <a:r>
              <a:rPr lang="en-US" altLang="ko-KR" sz="1100" dirty="0"/>
              <a:t>]</a:t>
            </a:r>
            <a:endParaRPr lang="ko-KR" altLang="en-US" sz="11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C7174F7-6860-4FE1-AD08-ECE9FFAFC4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281" y="1591109"/>
            <a:ext cx="4698011" cy="4200087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77189DFE-0AB4-4BC8-A0DA-95E186922F52}"/>
              </a:ext>
            </a:extLst>
          </p:cNvPr>
          <p:cNvSpPr/>
          <p:nvPr/>
        </p:nvSpPr>
        <p:spPr>
          <a:xfrm>
            <a:off x="3654235" y="5726918"/>
            <a:ext cx="16017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spc="-150" dirty="0">
                <a:solidFill>
                  <a:srgbClr val="8DBAB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대폭하락</a:t>
            </a:r>
            <a:endParaRPr lang="ko-KR" altLang="en-US" sz="3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6B4DC02-11DB-41DC-9E1D-83BF53E21B48}"/>
              </a:ext>
            </a:extLst>
          </p:cNvPr>
          <p:cNvSpPr/>
          <p:nvPr/>
        </p:nvSpPr>
        <p:spPr>
          <a:xfrm>
            <a:off x="7538154" y="6147119"/>
            <a:ext cx="23054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8DBAB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But </a:t>
            </a:r>
            <a:r>
              <a:rPr lang="ko-KR" altLang="en-US" sz="3200" spc="-150" dirty="0">
                <a:solidFill>
                  <a:srgbClr val="8DBAB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큰 영향</a:t>
            </a:r>
            <a:r>
              <a:rPr lang="en-US" altLang="ko-KR" sz="3200" spc="-150" dirty="0">
                <a:solidFill>
                  <a:srgbClr val="8DBAB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X</a:t>
            </a:r>
            <a:endParaRPr lang="ko-KR" altLang="en-US" sz="3200" spc="-150" dirty="0">
              <a:solidFill>
                <a:srgbClr val="8DBAB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242422" y="989148"/>
            <a:ext cx="26183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8595" y="437393"/>
            <a:ext cx="3047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제주도 관광객수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42422" y="1669139"/>
            <a:ext cx="3231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제주도 방문 외국인 관광객</a:t>
            </a:r>
            <a:endParaRPr lang="en-US" altLang="ko-KR" sz="24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5009" y="1006929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외국인 관광객 세분화</a:t>
            </a:r>
          </a:p>
        </p:txBody>
      </p:sp>
      <p:graphicFrame>
        <p:nvGraphicFramePr>
          <p:cNvPr id="14" name="차트 13">
            <a:extLst>
              <a:ext uri="{FF2B5EF4-FFF2-40B4-BE49-F238E27FC236}">
                <a16:creationId xmlns:a16="http://schemas.microsoft.com/office/drawing/2014/main" id="{4FCF31BB-07C4-4330-B1B0-231968AA32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9673708"/>
              </p:ext>
            </p:extLst>
          </p:nvPr>
        </p:nvGraphicFramePr>
        <p:xfrm>
          <a:off x="762667" y="2344024"/>
          <a:ext cx="275828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차트 14">
            <a:extLst>
              <a:ext uri="{FF2B5EF4-FFF2-40B4-BE49-F238E27FC236}">
                <a16:creationId xmlns:a16="http://schemas.microsoft.com/office/drawing/2014/main" id="{11A41B65-8082-4EA0-B499-9216215EE5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3018948"/>
              </p:ext>
            </p:extLst>
          </p:nvPr>
        </p:nvGraphicFramePr>
        <p:xfrm>
          <a:off x="3613817" y="2344024"/>
          <a:ext cx="262493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차트 15">
            <a:extLst>
              <a:ext uri="{FF2B5EF4-FFF2-40B4-BE49-F238E27FC236}">
                <a16:creationId xmlns:a16="http://schemas.microsoft.com/office/drawing/2014/main" id="{1820BC85-375E-4A3E-9716-302750FC7D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1950912"/>
              </p:ext>
            </p:extLst>
          </p:nvPr>
        </p:nvGraphicFramePr>
        <p:xfrm>
          <a:off x="6238749" y="2344024"/>
          <a:ext cx="262493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7" name="차트 16">
            <a:extLst>
              <a:ext uri="{FF2B5EF4-FFF2-40B4-BE49-F238E27FC236}">
                <a16:creationId xmlns:a16="http://schemas.microsoft.com/office/drawing/2014/main" id="{EBE5EF5C-B39B-4D7E-9C93-9BE383660C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7497339"/>
              </p:ext>
            </p:extLst>
          </p:nvPr>
        </p:nvGraphicFramePr>
        <p:xfrm>
          <a:off x="8935913" y="2344024"/>
          <a:ext cx="255270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E17CFCA-207C-4B01-BB48-20D62718CDDA}"/>
              </a:ext>
            </a:extLst>
          </p:cNvPr>
          <p:cNvSpPr txBox="1"/>
          <p:nvPr/>
        </p:nvSpPr>
        <p:spPr>
          <a:xfrm>
            <a:off x="3520949" y="5188861"/>
            <a:ext cx="5249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5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</a:t>
            </a:r>
            <a:r>
              <a:rPr lang="ko-KR" altLang="en-US" sz="3600" spc="-150" dirty="0">
                <a:solidFill>
                  <a:srgbClr val="F2646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중국</a:t>
            </a:r>
            <a:r>
              <a:rPr lang="ko-KR" altLang="en-US" sz="3600" spc="-15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 압도적</a:t>
            </a:r>
          </a:p>
        </p:txBody>
      </p:sp>
    </p:spTree>
    <p:extLst>
      <p:ext uri="{BB962C8B-B14F-4D97-AF65-F5344CB8AC3E}">
        <p14:creationId xmlns:p14="http://schemas.microsoft.com/office/powerpoint/2010/main" val="3338470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242422" y="989148"/>
            <a:ext cx="26183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8595" y="437393"/>
            <a:ext cx="3047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제주도 관광객수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36710" y="1238121"/>
            <a:ext cx="178767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방문자 수</a:t>
            </a:r>
            <a:endParaRPr lang="en-US" altLang="ko-KR" sz="34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10894" y="1006929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외국인 비교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D078AAE-E090-4DC0-8534-A2D59F2959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177" y="1910630"/>
            <a:ext cx="2880000" cy="405890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46B75E5-5A42-4295-AE96-D0A8BB98C9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970" y="1910631"/>
            <a:ext cx="2880000" cy="405890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87EC3D12-F349-4295-BB75-1AA9D97F97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399" y="1910631"/>
            <a:ext cx="2880000" cy="405890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F758E8B-C844-48E3-813E-D33CD261D27E}"/>
              </a:ext>
            </a:extLst>
          </p:cNvPr>
          <p:cNvSpPr txBox="1"/>
          <p:nvPr/>
        </p:nvSpPr>
        <p:spPr>
          <a:xfrm>
            <a:off x="1589175" y="2264724"/>
            <a:ext cx="14686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2016 </a:t>
            </a:r>
            <a:r>
              <a:rPr lang="ko-KR" altLang="en-US" sz="1100" dirty="0"/>
              <a:t>제주 내</a:t>
            </a:r>
            <a:r>
              <a:rPr lang="en-US" altLang="ko-KR" sz="1100" dirty="0"/>
              <a:t>,</a:t>
            </a:r>
            <a:r>
              <a:rPr lang="ko-KR" altLang="en-US" sz="1100" dirty="0"/>
              <a:t>외국인</a:t>
            </a:r>
            <a:endParaRPr lang="en-US" altLang="ko-KR" sz="1100" dirty="0"/>
          </a:p>
          <a:p>
            <a:pPr algn="ctr"/>
            <a:r>
              <a:rPr lang="ko-KR" altLang="en-US" sz="1100" dirty="0"/>
              <a:t>관광객 비율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8FF4B07-8DB3-40DF-9859-21EDCCF8622E}"/>
              </a:ext>
            </a:extLst>
          </p:cNvPr>
          <p:cNvSpPr txBox="1"/>
          <p:nvPr/>
        </p:nvSpPr>
        <p:spPr>
          <a:xfrm>
            <a:off x="5098797" y="2264723"/>
            <a:ext cx="14686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2017 </a:t>
            </a:r>
            <a:r>
              <a:rPr lang="ko-KR" altLang="en-US" sz="1100" dirty="0"/>
              <a:t>제주 내</a:t>
            </a:r>
            <a:r>
              <a:rPr lang="en-US" altLang="ko-KR" sz="1100" dirty="0"/>
              <a:t>,</a:t>
            </a:r>
            <a:r>
              <a:rPr lang="ko-KR" altLang="en-US" sz="1100" dirty="0"/>
              <a:t>외국인</a:t>
            </a:r>
            <a:endParaRPr lang="en-US" altLang="ko-KR" sz="1100" dirty="0"/>
          </a:p>
          <a:p>
            <a:pPr algn="ctr"/>
            <a:r>
              <a:rPr lang="ko-KR" altLang="en-US" sz="1100" dirty="0"/>
              <a:t>관광객 비율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4D58962-0935-493C-9E88-E9D17BEF03D9}"/>
              </a:ext>
            </a:extLst>
          </p:cNvPr>
          <p:cNvSpPr txBox="1"/>
          <p:nvPr/>
        </p:nvSpPr>
        <p:spPr>
          <a:xfrm>
            <a:off x="8752495" y="2264723"/>
            <a:ext cx="14686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2018 </a:t>
            </a:r>
            <a:r>
              <a:rPr lang="ko-KR" altLang="en-US" sz="1100" dirty="0"/>
              <a:t>제주 내</a:t>
            </a:r>
            <a:r>
              <a:rPr lang="en-US" altLang="ko-KR" sz="1100" dirty="0"/>
              <a:t>,</a:t>
            </a:r>
            <a:r>
              <a:rPr lang="ko-KR" altLang="en-US" sz="1100" dirty="0"/>
              <a:t>외국인</a:t>
            </a:r>
            <a:endParaRPr lang="en-US" altLang="ko-KR" sz="1100" dirty="0"/>
          </a:p>
          <a:p>
            <a:pPr algn="ctr"/>
            <a:r>
              <a:rPr lang="ko-KR" altLang="en-US" sz="1100" dirty="0"/>
              <a:t>관광객 비율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85DABF-F16B-4096-86D9-AA5B166CA5CC}"/>
              </a:ext>
            </a:extLst>
          </p:cNvPr>
          <p:cNvSpPr txBox="1"/>
          <p:nvPr/>
        </p:nvSpPr>
        <p:spPr>
          <a:xfrm>
            <a:off x="1866335" y="3674433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75%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A893394-F9DB-4E46-99CF-045BA011F6AE}"/>
              </a:ext>
            </a:extLst>
          </p:cNvPr>
          <p:cNvSpPr txBox="1"/>
          <p:nvPr/>
        </p:nvSpPr>
        <p:spPr>
          <a:xfrm>
            <a:off x="2595362" y="3105111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25%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37BD3A-287A-435E-BE19-E48C02E98699}"/>
              </a:ext>
            </a:extLst>
          </p:cNvPr>
          <p:cNvSpPr txBox="1"/>
          <p:nvPr/>
        </p:nvSpPr>
        <p:spPr>
          <a:xfrm>
            <a:off x="5375957" y="3674924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92%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88E6C9-F51A-4459-A826-5B3A0D700027}"/>
              </a:ext>
            </a:extLst>
          </p:cNvPr>
          <p:cNvSpPr txBox="1"/>
          <p:nvPr/>
        </p:nvSpPr>
        <p:spPr>
          <a:xfrm>
            <a:off x="5968731" y="3110901"/>
            <a:ext cx="3802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8%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83452B-3CD9-4F5C-9995-E2A7205A4C79}"/>
              </a:ext>
            </a:extLst>
          </p:cNvPr>
          <p:cNvSpPr txBox="1"/>
          <p:nvPr/>
        </p:nvSpPr>
        <p:spPr>
          <a:xfrm>
            <a:off x="9118486" y="3674433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92%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29F89F-1FAE-4989-8907-8DB9FD840672}"/>
              </a:ext>
            </a:extLst>
          </p:cNvPr>
          <p:cNvSpPr txBox="1"/>
          <p:nvPr/>
        </p:nvSpPr>
        <p:spPr>
          <a:xfrm>
            <a:off x="9653696" y="3110901"/>
            <a:ext cx="3802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8%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7153C4-0A28-4DEA-9033-625550D769E4}"/>
              </a:ext>
            </a:extLst>
          </p:cNvPr>
          <p:cNvSpPr txBox="1"/>
          <p:nvPr/>
        </p:nvSpPr>
        <p:spPr>
          <a:xfrm>
            <a:off x="4381534" y="5287613"/>
            <a:ext cx="3428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spc="-150" dirty="0">
                <a:solidFill>
                  <a:srgbClr val="F8766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내국인</a:t>
            </a:r>
            <a:r>
              <a:rPr lang="en-US" altLang="ko-KR" sz="3600" spc="-15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</a:t>
            </a:r>
            <a:r>
              <a:rPr lang="ko-KR" altLang="en-US" sz="3600" spc="-150" dirty="0">
                <a:solidFill>
                  <a:srgbClr val="00BFC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외국인</a:t>
            </a:r>
          </a:p>
        </p:txBody>
      </p:sp>
    </p:spTree>
    <p:extLst>
      <p:ext uri="{BB962C8B-B14F-4D97-AF65-F5344CB8AC3E}">
        <p14:creationId xmlns:p14="http://schemas.microsoft.com/office/powerpoint/2010/main" val="3415853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외부요인</a:t>
            </a:r>
          </a:p>
        </p:txBody>
      </p:sp>
    </p:spTree>
    <p:extLst>
      <p:ext uri="{BB962C8B-B14F-4D97-AF65-F5344CB8AC3E}">
        <p14:creationId xmlns:p14="http://schemas.microsoft.com/office/powerpoint/2010/main" val="2963228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>
            <a:extLst>
              <a:ext uri="{FF2B5EF4-FFF2-40B4-BE49-F238E27FC236}">
                <a16:creationId xmlns:a16="http://schemas.microsoft.com/office/drawing/2014/main" id="{28A0E66E-A46E-4CB8-BC89-E38F8203596B}"/>
              </a:ext>
            </a:extLst>
          </p:cNvPr>
          <p:cNvSpPr>
            <a:spLocks/>
          </p:cNvSpPr>
          <p:nvPr/>
        </p:nvSpPr>
        <p:spPr bwMode="auto">
          <a:xfrm>
            <a:off x="5946424" y="3337976"/>
            <a:ext cx="117231" cy="197827"/>
          </a:xfrm>
          <a:custGeom>
            <a:avLst/>
            <a:gdLst>
              <a:gd name="T0" fmla="*/ 0 w 80"/>
              <a:gd name="T1" fmla="*/ 0 h 135"/>
              <a:gd name="T2" fmla="*/ 80 w 80"/>
              <a:gd name="T3" fmla="*/ 68 h 135"/>
              <a:gd name="T4" fmla="*/ 0 w 80"/>
              <a:gd name="T5" fmla="*/ 135 h 135"/>
              <a:gd name="T6" fmla="*/ 0 w 80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0" h="135">
                <a:moveTo>
                  <a:pt x="0" y="0"/>
                </a:moveTo>
                <a:lnTo>
                  <a:pt x="80" y="68"/>
                </a:lnTo>
                <a:lnTo>
                  <a:pt x="0" y="135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/>
          </a:p>
        </p:txBody>
      </p:sp>
      <p:sp>
        <p:nvSpPr>
          <p:cNvPr id="4" name="Freeform 7">
            <a:extLst>
              <a:ext uri="{FF2B5EF4-FFF2-40B4-BE49-F238E27FC236}">
                <a16:creationId xmlns:a16="http://schemas.microsoft.com/office/drawing/2014/main" id="{C9AF960F-14FF-4F6A-8A30-7F489B8A0F02}"/>
              </a:ext>
            </a:extLst>
          </p:cNvPr>
          <p:cNvSpPr>
            <a:spLocks/>
          </p:cNvSpPr>
          <p:nvPr/>
        </p:nvSpPr>
        <p:spPr bwMode="auto">
          <a:xfrm>
            <a:off x="3343901" y="3650102"/>
            <a:ext cx="2785697" cy="1251438"/>
          </a:xfrm>
          <a:custGeom>
            <a:avLst/>
            <a:gdLst>
              <a:gd name="T0" fmla="*/ 402 w 804"/>
              <a:gd name="T1" fmla="*/ 282 h 360"/>
              <a:gd name="T2" fmla="*/ 79 w 804"/>
              <a:gd name="T3" fmla="*/ 0 h 360"/>
              <a:gd name="T4" fmla="*/ 0 w 804"/>
              <a:gd name="T5" fmla="*/ 0 h 360"/>
              <a:gd name="T6" fmla="*/ 402 w 804"/>
              <a:gd name="T7" fmla="*/ 360 h 360"/>
              <a:gd name="T8" fmla="*/ 804 w 804"/>
              <a:gd name="T9" fmla="*/ 0 h 360"/>
              <a:gd name="T10" fmla="*/ 726 w 804"/>
              <a:gd name="T11" fmla="*/ 0 h 360"/>
              <a:gd name="T12" fmla="*/ 402 w 804"/>
              <a:gd name="T13" fmla="*/ 282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4" h="360">
                <a:moveTo>
                  <a:pt x="402" y="282"/>
                </a:moveTo>
                <a:cubicBezTo>
                  <a:pt x="237" y="282"/>
                  <a:pt x="100" y="159"/>
                  <a:pt x="79" y="0"/>
                </a:cubicBezTo>
                <a:cubicBezTo>
                  <a:pt x="0" y="0"/>
                  <a:pt x="0" y="0"/>
                  <a:pt x="0" y="0"/>
                </a:cubicBezTo>
                <a:cubicBezTo>
                  <a:pt x="22" y="202"/>
                  <a:pt x="194" y="360"/>
                  <a:pt x="402" y="360"/>
                </a:cubicBezTo>
                <a:cubicBezTo>
                  <a:pt x="610" y="360"/>
                  <a:pt x="782" y="202"/>
                  <a:pt x="804" y="0"/>
                </a:cubicBezTo>
                <a:cubicBezTo>
                  <a:pt x="726" y="0"/>
                  <a:pt x="726" y="0"/>
                  <a:pt x="726" y="0"/>
                </a:cubicBezTo>
                <a:cubicBezTo>
                  <a:pt x="704" y="159"/>
                  <a:pt x="567" y="282"/>
                  <a:pt x="402" y="282"/>
                </a:cubicBezTo>
                <a:close/>
              </a:path>
            </a:pathLst>
          </a:custGeom>
          <a:solidFill>
            <a:srgbClr val="636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704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Freeform 8">
            <a:extLst>
              <a:ext uri="{FF2B5EF4-FFF2-40B4-BE49-F238E27FC236}">
                <a16:creationId xmlns:a16="http://schemas.microsoft.com/office/drawing/2014/main" id="{378149DD-64A5-4957-B9E1-4151ED606D63}"/>
              </a:ext>
            </a:extLst>
          </p:cNvPr>
          <p:cNvSpPr>
            <a:spLocks/>
          </p:cNvSpPr>
          <p:nvPr/>
        </p:nvSpPr>
        <p:spPr bwMode="auto">
          <a:xfrm>
            <a:off x="3346832" y="2000079"/>
            <a:ext cx="2782766" cy="1239715"/>
          </a:xfrm>
          <a:custGeom>
            <a:avLst/>
            <a:gdLst>
              <a:gd name="T0" fmla="*/ 401 w 803"/>
              <a:gd name="T1" fmla="*/ 78 h 357"/>
              <a:gd name="T2" fmla="*/ 724 w 803"/>
              <a:gd name="T3" fmla="*/ 357 h 357"/>
              <a:gd name="T4" fmla="*/ 803 w 803"/>
              <a:gd name="T5" fmla="*/ 357 h 357"/>
              <a:gd name="T6" fmla="*/ 401 w 803"/>
              <a:gd name="T7" fmla="*/ 0 h 357"/>
              <a:gd name="T8" fmla="*/ 0 w 803"/>
              <a:gd name="T9" fmla="*/ 357 h 357"/>
              <a:gd name="T10" fmla="*/ 78 w 803"/>
              <a:gd name="T11" fmla="*/ 357 h 357"/>
              <a:gd name="T12" fmla="*/ 401 w 803"/>
              <a:gd name="T13" fmla="*/ 78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3" h="357">
                <a:moveTo>
                  <a:pt x="401" y="78"/>
                </a:moveTo>
                <a:cubicBezTo>
                  <a:pt x="565" y="78"/>
                  <a:pt x="701" y="200"/>
                  <a:pt x="724" y="357"/>
                </a:cubicBezTo>
                <a:cubicBezTo>
                  <a:pt x="803" y="357"/>
                  <a:pt x="803" y="357"/>
                  <a:pt x="803" y="357"/>
                </a:cubicBezTo>
                <a:cubicBezTo>
                  <a:pt x="779" y="157"/>
                  <a:pt x="608" y="0"/>
                  <a:pt x="401" y="0"/>
                </a:cubicBezTo>
                <a:cubicBezTo>
                  <a:pt x="194" y="0"/>
                  <a:pt x="23" y="157"/>
                  <a:pt x="0" y="357"/>
                </a:cubicBezTo>
                <a:cubicBezTo>
                  <a:pt x="78" y="357"/>
                  <a:pt x="78" y="357"/>
                  <a:pt x="78" y="357"/>
                </a:cubicBezTo>
                <a:cubicBezTo>
                  <a:pt x="101" y="200"/>
                  <a:pt x="237" y="78"/>
                  <a:pt x="401" y="78"/>
                </a:cubicBezTo>
                <a:close/>
              </a:path>
            </a:pathLst>
          </a:custGeom>
          <a:solidFill>
            <a:srgbClr val="636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704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Freeform 9">
            <a:extLst>
              <a:ext uri="{FF2B5EF4-FFF2-40B4-BE49-F238E27FC236}">
                <a16:creationId xmlns:a16="http://schemas.microsoft.com/office/drawing/2014/main" id="{EFF8E5C3-B003-4E34-8FA6-14DB8B0DCF43}"/>
              </a:ext>
            </a:extLst>
          </p:cNvPr>
          <p:cNvSpPr>
            <a:spLocks/>
          </p:cNvSpPr>
          <p:nvPr/>
        </p:nvSpPr>
        <p:spPr bwMode="auto">
          <a:xfrm>
            <a:off x="5859967" y="3650102"/>
            <a:ext cx="2785697" cy="1251438"/>
          </a:xfrm>
          <a:custGeom>
            <a:avLst/>
            <a:gdLst>
              <a:gd name="T0" fmla="*/ 402 w 804"/>
              <a:gd name="T1" fmla="*/ 282 h 360"/>
              <a:gd name="T2" fmla="*/ 78 w 804"/>
              <a:gd name="T3" fmla="*/ 0 h 360"/>
              <a:gd name="T4" fmla="*/ 0 w 804"/>
              <a:gd name="T5" fmla="*/ 0 h 360"/>
              <a:gd name="T6" fmla="*/ 402 w 804"/>
              <a:gd name="T7" fmla="*/ 360 h 360"/>
              <a:gd name="T8" fmla="*/ 804 w 804"/>
              <a:gd name="T9" fmla="*/ 0 h 360"/>
              <a:gd name="T10" fmla="*/ 726 w 804"/>
              <a:gd name="T11" fmla="*/ 0 h 360"/>
              <a:gd name="T12" fmla="*/ 402 w 804"/>
              <a:gd name="T13" fmla="*/ 282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4" h="360">
                <a:moveTo>
                  <a:pt x="402" y="282"/>
                </a:moveTo>
                <a:cubicBezTo>
                  <a:pt x="237" y="282"/>
                  <a:pt x="100" y="159"/>
                  <a:pt x="78" y="0"/>
                </a:cubicBezTo>
                <a:cubicBezTo>
                  <a:pt x="0" y="0"/>
                  <a:pt x="0" y="0"/>
                  <a:pt x="0" y="0"/>
                </a:cubicBezTo>
                <a:cubicBezTo>
                  <a:pt x="22" y="202"/>
                  <a:pt x="194" y="360"/>
                  <a:pt x="402" y="360"/>
                </a:cubicBezTo>
                <a:cubicBezTo>
                  <a:pt x="610" y="360"/>
                  <a:pt x="782" y="202"/>
                  <a:pt x="804" y="0"/>
                </a:cubicBezTo>
                <a:cubicBezTo>
                  <a:pt x="726" y="0"/>
                  <a:pt x="726" y="0"/>
                  <a:pt x="726" y="0"/>
                </a:cubicBezTo>
                <a:cubicBezTo>
                  <a:pt x="704" y="159"/>
                  <a:pt x="567" y="282"/>
                  <a:pt x="402" y="282"/>
                </a:cubicBezTo>
                <a:close/>
              </a:path>
            </a:pathLst>
          </a:cu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704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Freeform 10">
            <a:extLst>
              <a:ext uri="{FF2B5EF4-FFF2-40B4-BE49-F238E27FC236}">
                <a16:creationId xmlns:a16="http://schemas.microsoft.com/office/drawing/2014/main" id="{5776B526-34C3-47A0-8FAB-A82A9743556B}"/>
              </a:ext>
            </a:extLst>
          </p:cNvPr>
          <p:cNvSpPr>
            <a:spLocks/>
          </p:cNvSpPr>
          <p:nvPr/>
        </p:nvSpPr>
        <p:spPr bwMode="auto">
          <a:xfrm>
            <a:off x="5859967" y="2000079"/>
            <a:ext cx="2785697" cy="1239715"/>
          </a:xfrm>
          <a:custGeom>
            <a:avLst/>
            <a:gdLst>
              <a:gd name="T0" fmla="*/ 402 w 804"/>
              <a:gd name="T1" fmla="*/ 78 h 357"/>
              <a:gd name="T2" fmla="*/ 725 w 804"/>
              <a:gd name="T3" fmla="*/ 357 h 357"/>
              <a:gd name="T4" fmla="*/ 804 w 804"/>
              <a:gd name="T5" fmla="*/ 357 h 357"/>
              <a:gd name="T6" fmla="*/ 402 w 804"/>
              <a:gd name="T7" fmla="*/ 0 h 357"/>
              <a:gd name="T8" fmla="*/ 0 w 804"/>
              <a:gd name="T9" fmla="*/ 357 h 357"/>
              <a:gd name="T10" fmla="*/ 79 w 804"/>
              <a:gd name="T11" fmla="*/ 357 h 357"/>
              <a:gd name="T12" fmla="*/ 402 w 804"/>
              <a:gd name="T13" fmla="*/ 78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4" h="357">
                <a:moveTo>
                  <a:pt x="402" y="78"/>
                </a:moveTo>
                <a:cubicBezTo>
                  <a:pt x="566" y="78"/>
                  <a:pt x="702" y="200"/>
                  <a:pt x="725" y="357"/>
                </a:cubicBezTo>
                <a:cubicBezTo>
                  <a:pt x="804" y="357"/>
                  <a:pt x="804" y="357"/>
                  <a:pt x="804" y="357"/>
                </a:cubicBezTo>
                <a:cubicBezTo>
                  <a:pt x="780" y="157"/>
                  <a:pt x="609" y="0"/>
                  <a:pt x="402" y="0"/>
                </a:cubicBezTo>
                <a:cubicBezTo>
                  <a:pt x="195" y="0"/>
                  <a:pt x="24" y="157"/>
                  <a:pt x="0" y="357"/>
                </a:cubicBezTo>
                <a:cubicBezTo>
                  <a:pt x="79" y="357"/>
                  <a:pt x="79" y="357"/>
                  <a:pt x="79" y="357"/>
                </a:cubicBezTo>
                <a:cubicBezTo>
                  <a:pt x="102" y="200"/>
                  <a:pt x="238" y="78"/>
                  <a:pt x="402" y="78"/>
                </a:cubicBezTo>
                <a:close/>
              </a:path>
            </a:pathLst>
          </a:cu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704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Oval 13">
            <a:extLst>
              <a:ext uri="{FF2B5EF4-FFF2-40B4-BE49-F238E27FC236}">
                <a16:creationId xmlns:a16="http://schemas.microsoft.com/office/drawing/2014/main" id="{CBAF4131-EDFA-4130-8425-846952974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2132" y="2425944"/>
            <a:ext cx="2000250" cy="20061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/>
          </a:p>
        </p:txBody>
      </p:sp>
      <p:sp>
        <p:nvSpPr>
          <p:cNvPr id="11" name="Oval 14">
            <a:extLst>
              <a:ext uri="{FF2B5EF4-FFF2-40B4-BE49-F238E27FC236}">
                <a16:creationId xmlns:a16="http://schemas.microsoft.com/office/drawing/2014/main" id="{2AABE226-CBF3-4AF4-8C30-4AA989B37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1740" y="2461675"/>
            <a:ext cx="2000250" cy="20061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/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1A18AEE3-8F1B-4744-AC6B-4DF6FFEB0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5421" y="3292548"/>
            <a:ext cx="194897" cy="27843"/>
          </a:xfrm>
          <a:prstGeom prst="rect">
            <a:avLst/>
          </a:pr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/>
          </a:p>
        </p:txBody>
      </p:sp>
      <p:sp>
        <p:nvSpPr>
          <p:cNvPr id="14" name="Rectangle 17">
            <a:extLst>
              <a:ext uri="{FF2B5EF4-FFF2-40B4-BE49-F238E27FC236}">
                <a16:creationId xmlns:a16="http://schemas.microsoft.com/office/drawing/2014/main" id="{3FC2D781-BBAB-4A38-B384-12F212C42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149" y="3292548"/>
            <a:ext cx="193431" cy="27843"/>
          </a:xfrm>
          <a:prstGeom prst="rect">
            <a:avLst/>
          </a:pr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71D3D8-33B5-476C-A96D-291205A54870}"/>
              </a:ext>
            </a:extLst>
          </p:cNvPr>
          <p:cNvSpPr txBox="1"/>
          <p:nvPr/>
        </p:nvSpPr>
        <p:spPr>
          <a:xfrm>
            <a:off x="3906234" y="3499067"/>
            <a:ext cx="1661031" cy="5118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63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정치적 외부요인 작용</a:t>
            </a:r>
            <a:endParaRPr lang="en-US" altLang="ko-KR" sz="1363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363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2017</a:t>
            </a:r>
            <a:r>
              <a:rPr lang="ko-KR" altLang="en-US" sz="1363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사드 사태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48FE40-004C-40DE-8BA5-7669523EB1C7}"/>
              </a:ext>
            </a:extLst>
          </p:cNvPr>
          <p:cNvSpPr txBox="1"/>
          <p:nvPr/>
        </p:nvSpPr>
        <p:spPr>
          <a:xfrm>
            <a:off x="6647348" y="3526083"/>
            <a:ext cx="1297150" cy="5118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63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경제적 요인</a:t>
            </a:r>
            <a:endParaRPr lang="en-US" altLang="ko-KR" sz="1363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363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ko-KR" altLang="en-US" sz="1363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국내 총 소득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C01178-99E2-4C13-B9E0-41E17EEB509D}"/>
              </a:ext>
            </a:extLst>
          </p:cNvPr>
          <p:cNvSpPr txBox="1"/>
          <p:nvPr/>
        </p:nvSpPr>
        <p:spPr>
          <a:xfrm>
            <a:off x="4280625" y="2780075"/>
            <a:ext cx="944489" cy="433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215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외국인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0D9121-5791-4745-A729-94E15A4AFDF3}"/>
              </a:ext>
            </a:extLst>
          </p:cNvPr>
          <p:cNvSpPr txBox="1"/>
          <p:nvPr/>
        </p:nvSpPr>
        <p:spPr>
          <a:xfrm>
            <a:off x="6799622" y="2780075"/>
            <a:ext cx="944490" cy="433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215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내국인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1890CB-E0B6-4A5C-9021-65725FF82C1A}"/>
              </a:ext>
            </a:extLst>
          </p:cNvPr>
          <p:cNvSpPr txBox="1"/>
          <p:nvPr/>
        </p:nvSpPr>
        <p:spPr>
          <a:xfrm>
            <a:off x="5390127" y="1161263"/>
            <a:ext cx="1229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외부요인</a:t>
            </a:r>
          </a:p>
        </p:txBody>
      </p:sp>
    </p:spTree>
    <p:extLst>
      <p:ext uri="{BB962C8B-B14F-4D97-AF65-F5344CB8AC3E}">
        <p14:creationId xmlns:p14="http://schemas.microsoft.com/office/powerpoint/2010/main" val="3835249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98363" y="2139207"/>
            <a:ext cx="4799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사드의 영향으로 큰 변화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33310" y="437393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외부요인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43807" y="1006929"/>
            <a:ext cx="2002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외국인 관광객 영향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4ADE658-6C45-4F11-9959-6C9D4781E7CA}"/>
              </a:ext>
            </a:extLst>
          </p:cNvPr>
          <p:cNvGrpSpPr/>
          <p:nvPr/>
        </p:nvGrpSpPr>
        <p:grpSpPr>
          <a:xfrm>
            <a:off x="5779639" y="1376261"/>
            <a:ext cx="5319756" cy="4887007"/>
            <a:chOff x="6441562" y="312396"/>
            <a:chExt cx="5319756" cy="4887007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DA6286BA-8684-4230-B80B-E2DD7CB20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1562" y="312396"/>
              <a:ext cx="4429743" cy="4887007"/>
            </a:xfrm>
            <a:prstGeom prst="rect">
              <a:avLst/>
            </a:prstGeom>
          </p:spPr>
        </p:pic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FEDEADEB-2832-481D-A79E-8DB4B625F491}"/>
                </a:ext>
              </a:extLst>
            </p:cNvPr>
            <p:cNvGrpSpPr/>
            <p:nvPr/>
          </p:nvGrpSpPr>
          <p:grpSpPr>
            <a:xfrm>
              <a:off x="10610892" y="2387064"/>
              <a:ext cx="1150426" cy="485684"/>
              <a:chOff x="10610891" y="2402759"/>
              <a:chExt cx="1150426" cy="485684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482622C1-7362-41B7-85A2-86091B1A0BE2}"/>
                  </a:ext>
                </a:extLst>
              </p:cNvPr>
              <p:cNvSpPr/>
              <p:nvPr/>
            </p:nvSpPr>
            <p:spPr>
              <a:xfrm>
                <a:off x="10610891" y="2402759"/>
                <a:ext cx="1150425" cy="48568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3533F80-B339-42DD-801C-887222828A63}"/>
                  </a:ext>
                </a:extLst>
              </p:cNvPr>
              <p:cNvSpPr txBox="1"/>
              <p:nvPr/>
            </p:nvSpPr>
            <p:spPr>
              <a:xfrm>
                <a:off x="10771944" y="2402759"/>
                <a:ext cx="60785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중국인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F3F3C87-6CB1-4BAD-BD13-512420CF6AEF}"/>
                  </a:ext>
                </a:extLst>
              </p:cNvPr>
              <p:cNvSpPr txBox="1"/>
              <p:nvPr/>
            </p:nvSpPr>
            <p:spPr>
              <a:xfrm>
                <a:off x="10771944" y="2626832"/>
                <a:ext cx="98937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중국 외 국가</a:t>
                </a: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48294F90-0B94-4CAC-8ABF-E907D94B479C}"/>
                  </a:ext>
                </a:extLst>
              </p:cNvPr>
              <p:cNvSpPr/>
              <p:nvPr/>
            </p:nvSpPr>
            <p:spPr>
              <a:xfrm>
                <a:off x="10699889" y="2487227"/>
                <a:ext cx="84755" cy="8475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C2188ACF-167D-43BB-9D85-DAF85882AD65}"/>
                  </a:ext>
                </a:extLst>
              </p:cNvPr>
              <p:cNvSpPr/>
              <p:nvPr/>
            </p:nvSpPr>
            <p:spPr>
              <a:xfrm>
                <a:off x="10699889" y="2715259"/>
                <a:ext cx="84755" cy="84755"/>
              </a:xfrm>
              <a:prstGeom prst="rect">
                <a:avLst/>
              </a:prstGeom>
              <a:solidFill>
                <a:srgbClr val="454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39D724-850B-4A33-887A-BA2130456A50}"/>
                </a:ext>
              </a:extLst>
            </p:cNvPr>
            <p:cNvSpPr txBox="1"/>
            <p:nvPr/>
          </p:nvSpPr>
          <p:spPr>
            <a:xfrm>
              <a:off x="9764785" y="813732"/>
              <a:ext cx="82426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[</a:t>
              </a:r>
              <a:r>
                <a:rPr lang="ko-KR" altLang="en-US" sz="1100" dirty="0"/>
                <a:t>단위 </a:t>
              </a:r>
              <a:r>
                <a:rPr lang="en-US" altLang="ko-KR" sz="1100" dirty="0"/>
                <a:t>: </a:t>
              </a:r>
              <a:r>
                <a:rPr lang="ko-KR" altLang="en-US" sz="1100" dirty="0"/>
                <a:t>명</a:t>
              </a:r>
              <a:r>
                <a:rPr lang="en-US" altLang="ko-KR" sz="1100" dirty="0"/>
                <a:t>]</a:t>
              </a:r>
              <a:endParaRPr lang="ko-KR" altLang="en-US" sz="1100" dirty="0"/>
            </a:p>
          </p:txBody>
        </p:sp>
        <p:sp>
          <p:nvSpPr>
            <p:cNvPr id="24" name="화살표: 오른쪽 23">
              <a:extLst>
                <a:ext uri="{FF2B5EF4-FFF2-40B4-BE49-F238E27FC236}">
                  <a16:creationId xmlns:a16="http://schemas.microsoft.com/office/drawing/2014/main" id="{38B73159-03C5-4BAA-956C-A38CBC162A89}"/>
                </a:ext>
              </a:extLst>
            </p:cNvPr>
            <p:cNvSpPr/>
            <p:nvPr/>
          </p:nvSpPr>
          <p:spPr>
            <a:xfrm rot="3899567">
              <a:off x="7976268" y="2153446"/>
              <a:ext cx="2276438" cy="154820"/>
            </a:xfrm>
            <a:prstGeom prst="rightArrow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FF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DE643C-A15B-409F-A172-D99D8C9B29E6}"/>
                </a:ext>
              </a:extLst>
            </p:cNvPr>
            <p:cNvSpPr txBox="1"/>
            <p:nvPr/>
          </p:nvSpPr>
          <p:spPr>
            <a:xfrm>
              <a:off x="8411599" y="755009"/>
              <a:ext cx="83227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15</a:t>
              </a:r>
              <a:r>
                <a:rPr lang="ko-KR" altLang="en-US" sz="1100" dirty="0"/>
                <a:t>년</a:t>
              </a:r>
              <a:r>
                <a:rPr lang="en-US" altLang="ko-KR" sz="1100" dirty="0"/>
                <a:t>-18</a:t>
              </a:r>
              <a:r>
                <a:rPr lang="ko-KR" altLang="en-US" sz="1100" dirty="0"/>
                <a:t>년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C63959B-A2CF-4E30-BF55-C579E106378C}"/>
                </a:ext>
              </a:extLst>
            </p:cNvPr>
            <p:cNvSpPr txBox="1"/>
            <p:nvPr/>
          </p:nvSpPr>
          <p:spPr>
            <a:xfrm>
              <a:off x="8859589" y="2125454"/>
              <a:ext cx="7296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/>
                <a:t>-75.59%</a:t>
              </a:r>
              <a:endParaRPr lang="ko-KR" altLang="en-US" sz="1100" b="1" dirty="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1617634C-4ADA-4680-8FA0-09E788AF650A}"/>
              </a:ext>
            </a:extLst>
          </p:cNvPr>
          <p:cNvSpPr txBox="1"/>
          <p:nvPr/>
        </p:nvSpPr>
        <p:spPr>
          <a:xfrm>
            <a:off x="666689" y="3294721"/>
            <a:ext cx="479902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사드의 영향으로 </a:t>
            </a:r>
            <a:r>
              <a:rPr lang="en-US" altLang="ko-KR" sz="25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17</a:t>
            </a:r>
            <a:r>
              <a:rPr lang="ko-KR" altLang="en-US" sz="25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년도 부터</a:t>
            </a:r>
            <a:endParaRPr lang="en-US" altLang="ko-KR" sz="2500" spc="-150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5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 방문 중국인 관광객수가 </a:t>
            </a:r>
            <a:endParaRPr lang="en-US" altLang="ko-KR" sz="2500" spc="-150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5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급격하게 감소 되었습니다</a:t>
            </a:r>
            <a:r>
              <a:rPr lang="en-US" altLang="ko-KR" sz="25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520359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443</Words>
  <Application>Microsoft Office PowerPoint</Application>
  <PresentationFormat>와이드스크린</PresentationFormat>
  <Paragraphs>140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나눔고딕 ExtraBold</vt:lpstr>
      <vt:lpstr>Arial</vt:lpstr>
      <vt:lpstr>나눔스퀘어 Bold</vt:lpstr>
      <vt:lpstr>나눔스퀘어라운드 Regular</vt:lpstr>
      <vt:lpstr>나눔스퀘어 ExtraBold</vt:lpstr>
      <vt:lpstr>나눔바른고딕</vt:lpstr>
      <vt:lpstr>맑은 고딕</vt:lpstr>
      <vt:lpstr>나눔고딕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ICT01_16</cp:lastModifiedBy>
  <cp:revision>77</cp:revision>
  <dcterms:created xsi:type="dcterms:W3CDTF">2017-05-29T09:12:16Z</dcterms:created>
  <dcterms:modified xsi:type="dcterms:W3CDTF">2019-12-13T04:19:28Z</dcterms:modified>
  <cp:version>1000.0000.01</cp:version>
</cp:coreProperties>
</file>