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48" r:id="rId2"/>
    <p:sldMasterId id="2147483656" r:id="rId3"/>
    <p:sldMasterId id="2147483660" r:id="rId4"/>
  </p:sldMasterIdLst>
  <p:notesMasterIdLst>
    <p:notesMasterId r:id="rId23"/>
  </p:notesMasterIdLst>
  <p:sldIdLst>
    <p:sldId id="258" r:id="rId5"/>
    <p:sldId id="260" r:id="rId6"/>
    <p:sldId id="270" r:id="rId7"/>
    <p:sldId id="272" r:id="rId8"/>
    <p:sldId id="273" r:id="rId9"/>
    <p:sldId id="275" r:id="rId10"/>
    <p:sldId id="276" r:id="rId11"/>
    <p:sldId id="274" r:id="rId12"/>
    <p:sldId id="277" r:id="rId13"/>
    <p:sldId id="262" r:id="rId14"/>
    <p:sldId id="278" r:id="rId15"/>
    <p:sldId id="263" r:id="rId16"/>
    <p:sldId id="264" r:id="rId17"/>
    <p:sldId id="265" r:id="rId18"/>
    <p:sldId id="268" r:id="rId19"/>
    <p:sldId id="269" r:id="rId20"/>
    <p:sldId id="266" r:id="rId21"/>
    <p:sldId id="267" r:id="rId22"/>
  </p:sldIdLst>
  <p:sldSz cx="12192000" cy="6858000"/>
  <p:notesSz cx="6858000" cy="9144000"/>
  <p:embeddedFontLst>
    <p:embeddedFont>
      <p:font typeface="나눔고딕 ExtraBold" panose="020D0904000000000000" pitchFamily="50" charset="-127"/>
      <p:bold r:id="rId24"/>
    </p:embeddedFont>
    <p:embeddedFont>
      <p:font typeface="나눔스퀘어" panose="020B0600000101010101" pitchFamily="50" charset="-127"/>
      <p:regular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1.%20&#44288;&#44305;&#44061;&#49688;\&#51473;&#54868;&#44428;%20&#51228;&#50808;%20&#44288;&#44305;%20&#50900;&#45800;&#50948;%202015-201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1.%20&#44288;&#44305;&#44061;&#49688;\&#51473;&#54868;&#44428;%20&#51228;&#50808;%20&#44288;&#44305;%20&#50900;&#45800;&#50948;%202015-2018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4.%20&#52404;&#47448;&#44592;&#44036;,%20&#49689;&#48149;&#51068;&#49688;,%20&#49689;&#48149;&#51109;&#49548;,%20&#49689;&#48149;&#47564;&#51313;&#46020;\&#52404;&#47448;&#44592;&#44036;\&#45236;&#44397;&#51064;_&#52404;&#47448;&#44592;&#44036;_2019121315483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2.%20&#50668;&#54665;&#47785;&#51201;\2018%20&#50668;&#54665;&#47785;&#51201;%20&#44397;&#51201;&#48324;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2.%20&#50668;&#54665;&#47785;&#51201;\2018%20&#50668;&#54665;&#47785;&#51201;%20&#44397;&#51201;&#48324;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외국인 관광객 현황 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'중화권 제외 관광 월단위 2015-2018'!$M$2</c:f>
              <c:strCache>
                <c:ptCount val="1"/>
                <c:pt idx="0">
                  <c:v>2015년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2015-2018'!$N$2:$W$2</c:f>
              <c:numCache>
                <c:formatCode>#,##0_ </c:formatCode>
                <c:ptCount val="10"/>
                <c:pt idx="0">
                  <c:v>59233</c:v>
                </c:pt>
                <c:pt idx="1">
                  <c:v>22732</c:v>
                </c:pt>
                <c:pt idx="2">
                  <c:v>17839</c:v>
                </c:pt>
                <c:pt idx="3">
                  <c:v>29620</c:v>
                </c:pt>
                <c:pt idx="4">
                  <c:v>39892</c:v>
                </c:pt>
                <c:pt idx="5">
                  <c:v>22707</c:v>
                </c:pt>
                <c:pt idx="6">
                  <c:v>26806</c:v>
                </c:pt>
                <c:pt idx="7">
                  <c:v>30745</c:v>
                </c:pt>
                <c:pt idx="8">
                  <c:v>16898</c:v>
                </c:pt>
                <c:pt idx="9">
                  <c:v>75214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E-4A17-862A-EDFDA43D331E}"/>
            </c:ext>
          </c:extLst>
        </c:ser>
        <c:ser>
          <c:idx val="1"/>
          <c:order val="1"/>
          <c:tx>
            <c:strRef>
              <c:f>'중화권 제외 관광 월단위 2015-2018'!$M$3</c:f>
              <c:strCache>
                <c:ptCount val="1"/>
                <c:pt idx="0">
                  <c:v>2016년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2015-2018'!$N$3:$W$3</c:f>
              <c:numCache>
                <c:formatCode>#,##0_ </c:formatCode>
                <c:ptCount val="10"/>
                <c:pt idx="0">
                  <c:v>48027</c:v>
                </c:pt>
                <c:pt idx="1">
                  <c:v>44757</c:v>
                </c:pt>
                <c:pt idx="2">
                  <c:v>38046</c:v>
                </c:pt>
                <c:pt idx="3">
                  <c:v>50566</c:v>
                </c:pt>
                <c:pt idx="4">
                  <c:v>66207</c:v>
                </c:pt>
                <c:pt idx="5">
                  <c:v>33707</c:v>
                </c:pt>
                <c:pt idx="6">
                  <c:v>25008</c:v>
                </c:pt>
                <c:pt idx="7">
                  <c:v>46960</c:v>
                </c:pt>
                <c:pt idx="8">
                  <c:v>33942</c:v>
                </c:pt>
                <c:pt idx="9">
                  <c:v>109837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E-4A17-862A-EDFDA43D331E}"/>
            </c:ext>
          </c:extLst>
        </c:ser>
        <c:ser>
          <c:idx val="2"/>
          <c:order val="2"/>
          <c:tx>
            <c:strRef>
              <c:f>'중화권 제외 관광 월단위 2015-2018'!$M$4</c:f>
              <c:strCache>
                <c:ptCount val="1"/>
                <c:pt idx="0">
                  <c:v>2017년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2015-2018'!$N$4:$W$4</c:f>
              <c:numCache>
                <c:formatCode>#,##0_ </c:formatCode>
                <c:ptCount val="10"/>
                <c:pt idx="0">
                  <c:v>55359</c:v>
                </c:pt>
                <c:pt idx="1">
                  <c:v>48952</c:v>
                </c:pt>
                <c:pt idx="2">
                  <c:v>28994</c:v>
                </c:pt>
                <c:pt idx="3">
                  <c:v>33732</c:v>
                </c:pt>
                <c:pt idx="4">
                  <c:v>49524</c:v>
                </c:pt>
                <c:pt idx="5">
                  <c:v>23065</c:v>
                </c:pt>
                <c:pt idx="6">
                  <c:v>24306</c:v>
                </c:pt>
                <c:pt idx="7">
                  <c:v>49694</c:v>
                </c:pt>
                <c:pt idx="8">
                  <c:v>32651</c:v>
                </c:pt>
                <c:pt idx="9">
                  <c:v>113222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1E-4A17-862A-EDFDA43D331E}"/>
            </c:ext>
          </c:extLst>
        </c:ser>
        <c:ser>
          <c:idx val="3"/>
          <c:order val="3"/>
          <c:tx>
            <c:strRef>
              <c:f>'중화권 제외 관광 월단위 2015-2018'!$M$5</c:f>
              <c:strCache>
                <c:ptCount val="1"/>
                <c:pt idx="0">
                  <c:v>2018년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2015-2018'!$N$5:$W$5</c:f>
              <c:numCache>
                <c:formatCode>#,##0_ </c:formatCode>
                <c:ptCount val="10"/>
                <c:pt idx="0">
                  <c:v>86634</c:v>
                </c:pt>
                <c:pt idx="1">
                  <c:v>49085</c:v>
                </c:pt>
                <c:pt idx="2">
                  <c:v>51341</c:v>
                </c:pt>
                <c:pt idx="3">
                  <c:v>28572</c:v>
                </c:pt>
                <c:pt idx="4">
                  <c:v>68353</c:v>
                </c:pt>
                <c:pt idx="5">
                  <c:v>23541</c:v>
                </c:pt>
                <c:pt idx="6">
                  <c:v>30233</c:v>
                </c:pt>
                <c:pt idx="7">
                  <c:v>43721</c:v>
                </c:pt>
                <c:pt idx="8">
                  <c:v>31270</c:v>
                </c:pt>
                <c:pt idx="9">
                  <c:v>91257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1E-4A17-862A-EDFDA43D3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623024"/>
        <c:axId val="163598720"/>
      </c:barChart>
      <c:catAx>
        <c:axId val="15762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598720"/>
        <c:crosses val="autoZero"/>
        <c:auto val="1"/>
        <c:lblAlgn val="ctr"/>
        <c:lblOffset val="100"/>
        <c:noMultiLvlLbl val="0"/>
      </c:catAx>
      <c:valAx>
        <c:axId val="1635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62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500" b="1" i="0" baseline="0">
                <a:effectLst/>
              </a:rPr>
              <a:t>외국인 관광객 현황 </a:t>
            </a:r>
            <a:endParaRPr lang="ko-KR" altLang="ko-KR" sz="15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'중화권 제외 관광 월단위 2015-2018'!$X$2:$X$5</c:f>
              <c:strCache>
                <c:ptCount val="4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</c:strCache>
            </c:strRef>
          </c:cat>
          <c:val>
            <c:numRef>
              <c:f>'중화권 제외 관광 월단위 2015-2018'!$Y$2:$Y$5</c:f>
              <c:numCache>
                <c:formatCode>#,##0</c:formatCode>
                <c:ptCount val="4"/>
                <c:pt idx="0">
                  <c:v>341686</c:v>
                </c:pt>
                <c:pt idx="1">
                  <c:v>497057</c:v>
                </c:pt>
                <c:pt idx="2">
                  <c:v>459499</c:v>
                </c:pt>
                <c:pt idx="3">
                  <c:v>504007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7B-4555-A52D-00B9FEBDF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269904"/>
        <c:axId val="377698112"/>
      </c:lineChart>
      <c:catAx>
        <c:axId val="366269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7698112"/>
        <c:crosses val="autoZero"/>
        <c:auto val="1"/>
        <c:lblAlgn val="ctr"/>
        <c:lblOffset val="100"/>
        <c:noMultiLvlLbl val="0"/>
      </c:catAx>
      <c:valAx>
        <c:axId val="37769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626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ko-KR" altLang="en-US"/>
              <a:t>내국인 체류기간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23666666666666666"/>
          <c:w val="0.93209295713035867"/>
          <c:h val="0.5118598716827063"/>
        </c:manualLayout>
      </c:layout>
      <c:barChart>
        <c:barDir val="col"/>
        <c:grouping val="clustered"/>
        <c:varyColors val="0"/>
        <c:ser>
          <c:idx val="0"/>
          <c:order val="0"/>
          <c:tx>
            <c:v>총인원 : 6,181명</c:v>
          </c:tx>
          <c:spPr>
            <a:solidFill>
              <a:schemeClr val="accent5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내국인_체류기간_20191213154834!$D$2:$N$2</c:f>
              <c:strCache>
                <c:ptCount val="11"/>
                <c:pt idx="0">
                  <c:v>1일 (%)</c:v>
                </c:pt>
                <c:pt idx="1">
                  <c:v>2일 (%)</c:v>
                </c:pt>
                <c:pt idx="2">
                  <c:v>3일 (%)</c:v>
                </c:pt>
                <c:pt idx="3">
                  <c:v>4일 (%)</c:v>
                </c:pt>
                <c:pt idx="4">
                  <c:v>5일 (%)</c:v>
                </c:pt>
                <c:pt idx="5">
                  <c:v>6일 (%)</c:v>
                </c:pt>
                <c:pt idx="6">
                  <c:v>7일 (%)</c:v>
                </c:pt>
                <c:pt idx="7">
                  <c:v>8일 (%)</c:v>
                </c:pt>
                <c:pt idx="8">
                  <c:v>9일 (%)</c:v>
                </c:pt>
                <c:pt idx="9">
                  <c:v>10일 (%)</c:v>
                </c:pt>
                <c:pt idx="10">
                  <c:v>11일 이상 (%)</c:v>
                </c:pt>
              </c:strCache>
            </c:strRef>
          </c:cat>
          <c:val>
            <c:numRef>
              <c:f>내국인_체류기간_20191213154834!$D$3:$N$3</c:f>
              <c:numCache>
                <c:formatCode>General</c:formatCode>
                <c:ptCount val="11"/>
                <c:pt idx="0">
                  <c:v>0.7</c:v>
                </c:pt>
                <c:pt idx="1">
                  <c:v>6.5</c:v>
                </c:pt>
                <c:pt idx="2">
                  <c:v>52.2</c:v>
                </c:pt>
                <c:pt idx="3">
                  <c:v>29</c:v>
                </c:pt>
                <c:pt idx="4">
                  <c:v>5.9</c:v>
                </c:pt>
                <c:pt idx="5">
                  <c:v>1.4</c:v>
                </c:pt>
                <c:pt idx="6">
                  <c:v>1.7</c:v>
                </c:pt>
                <c:pt idx="7">
                  <c:v>0.2</c:v>
                </c:pt>
                <c:pt idx="8">
                  <c:v>0.1</c:v>
                </c:pt>
                <c:pt idx="9">
                  <c:v>0.6</c:v>
                </c:pt>
                <c:pt idx="10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D7-4C2E-941A-097522B4394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65981280"/>
        <c:axId val="364595104"/>
      </c:barChart>
      <c:catAx>
        <c:axId val="36598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4595104"/>
        <c:crosses val="autoZero"/>
        <c:auto val="1"/>
        <c:lblAlgn val="ctr"/>
        <c:lblOffset val="100"/>
        <c:noMultiLvlLbl val="0"/>
      </c:catAx>
      <c:valAx>
        <c:axId val="364595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598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93151793525809"/>
          <c:y val="0.55380759696704573"/>
          <c:w val="0.2623514873140857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내국인 관광목적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66CC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F4B-4114-8F55-1949504343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F4B-4114-8F55-1949504343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F4B-4114-8F55-1949504343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F4B-4114-8F55-1949504343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F4B-4114-8F55-1949504343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F4B-4114-8F55-1949504343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F4B-4114-8F55-1949504343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F4B-4114-8F55-19495043433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F4B-4114-8F55-19495043433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F4B-4114-8F55-19495043433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'2018 여행목적 국적별'!$B$1:$K$1</c:f>
              <c:strCache>
                <c:ptCount val="10"/>
                <c:pt idx="0">
                  <c:v>여가.위락.휴식</c:v>
                </c:pt>
                <c:pt idx="1">
                  <c:v>신혼여행</c:v>
                </c:pt>
                <c:pt idx="2">
                  <c:v>사업.산업시찰활동</c:v>
                </c:pt>
                <c:pt idx="3">
                  <c:v>학술.세미나활동</c:v>
                </c:pt>
                <c:pt idx="4">
                  <c:v>직장인센티브여행</c:v>
                </c:pt>
                <c:pt idx="5">
                  <c:v>친구.친지방문</c:v>
                </c:pt>
                <c:pt idx="6">
                  <c:v>뷰티.의료관광</c:v>
                </c:pt>
                <c:pt idx="7">
                  <c:v>종교.순례</c:v>
                </c:pt>
                <c:pt idx="8">
                  <c:v>쇼핑</c:v>
                </c:pt>
                <c:pt idx="9">
                  <c:v>기타</c:v>
                </c:pt>
              </c:strCache>
            </c:strRef>
          </c:cat>
          <c:val>
            <c:numRef>
              <c:f>'2018 여행목적 국적별'!$B$2:$K$2</c:f>
              <c:numCache>
                <c:formatCode>General</c:formatCode>
                <c:ptCount val="10"/>
                <c:pt idx="0">
                  <c:v>89.8</c:v>
                </c:pt>
                <c:pt idx="1">
                  <c:v>0.3</c:v>
                </c:pt>
                <c:pt idx="2">
                  <c:v>0.4</c:v>
                </c:pt>
                <c:pt idx="3">
                  <c:v>4.2</c:v>
                </c:pt>
                <c:pt idx="4">
                  <c:v>1.9</c:v>
                </c:pt>
                <c:pt idx="5">
                  <c:v>0.1</c:v>
                </c:pt>
                <c:pt idx="6">
                  <c:v>0.5</c:v>
                </c:pt>
                <c:pt idx="7">
                  <c:v>1.8</c:v>
                </c:pt>
                <c:pt idx="8">
                  <c:v>0</c:v>
                </c:pt>
                <c:pt idx="9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F4B-4114-8F55-19495043433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외국인 관광목적</a:t>
            </a:r>
            <a:endParaRPr lang="ko-KR"/>
          </a:p>
        </c:rich>
      </c:tx>
      <c:layout>
        <c:manualLayout>
          <c:xMode val="edge"/>
          <c:yMode val="edge"/>
          <c:x val="0.28047920109135138"/>
          <c:y val="4.36643961389046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025-427C-AD23-4EA1943E26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025-427C-AD23-4EA1943E26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025-427C-AD23-4EA1943E26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025-427C-AD23-4EA1943E26A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025-427C-AD23-4EA1943E26A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025-427C-AD23-4EA1943E26A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025-427C-AD23-4EA1943E26A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025-427C-AD23-4EA1943E26A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025-427C-AD23-4EA1943E26A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025-427C-AD23-4EA1943E26A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'2018 여행목적 국적별'!$B$9:$K$9</c:f>
              <c:strCache>
                <c:ptCount val="10"/>
                <c:pt idx="0">
                  <c:v>여가.위락.휴식</c:v>
                </c:pt>
                <c:pt idx="1">
                  <c:v>신혼여행</c:v>
                </c:pt>
                <c:pt idx="2">
                  <c:v>사업.산업시찰활동</c:v>
                </c:pt>
                <c:pt idx="3">
                  <c:v>학술.세미나활동</c:v>
                </c:pt>
                <c:pt idx="4">
                  <c:v>직장인센티브여행</c:v>
                </c:pt>
                <c:pt idx="5">
                  <c:v>친구.친지방문</c:v>
                </c:pt>
                <c:pt idx="6">
                  <c:v>뷰티.의료관광</c:v>
                </c:pt>
                <c:pt idx="7">
                  <c:v>종교.순례</c:v>
                </c:pt>
                <c:pt idx="8">
                  <c:v>쇼핑</c:v>
                </c:pt>
                <c:pt idx="9">
                  <c:v>기타</c:v>
                </c:pt>
              </c:strCache>
            </c:strRef>
          </c:cat>
          <c:val>
            <c:numRef>
              <c:f>'2018 여행목적 국적별'!$B$10:$K$10</c:f>
              <c:numCache>
                <c:formatCode>0.00</c:formatCode>
                <c:ptCount val="10"/>
                <c:pt idx="0">
                  <c:v>86.833333333333329</c:v>
                </c:pt>
                <c:pt idx="1">
                  <c:v>1.666666666666667</c:v>
                </c:pt>
                <c:pt idx="2">
                  <c:v>0.70000000000000007</c:v>
                </c:pt>
                <c:pt idx="3">
                  <c:v>2.2999999999999994</c:v>
                </c:pt>
                <c:pt idx="4">
                  <c:v>1.3</c:v>
                </c:pt>
                <c:pt idx="5">
                  <c:v>1.8666666666666665</c:v>
                </c:pt>
                <c:pt idx="6">
                  <c:v>0.6</c:v>
                </c:pt>
                <c:pt idx="7">
                  <c:v>0.3</c:v>
                </c:pt>
                <c:pt idx="8">
                  <c:v>3.1833333333333336</c:v>
                </c:pt>
                <c:pt idx="9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025-427C-AD23-4EA1943E26A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AB63B-2015-4CFD-BEE8-B802062C9C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83" y="859018"/>
            <a:ext cx="1406434" cy="14064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2055223"/>
            <a:ext cx="12192000" cy="36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03272" y="3308496"/>
            <a:ext cx="6585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제주도의 현 상황 분석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해결방안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0777" y="3000719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김신혁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김대현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이소정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임영택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229970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3A4ECCE-7DD2-455E-A9F3-303471C32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7" y="1688064"/>
            <a:ext cx="3859491" cy="374491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BA58CC-5206-4862-A8A5-AFBF4D36D410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3A1F15-E523-453C-B72E-8AB049320E3D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6AD37-7902-4CD2-A08E-4810282F7635}"/>
              </a:ext>
            </a:extLst>
          </p:cNvPr>
          <p:cNvSpPr txBox="1"/>
          <p:nvPr/>
        </p:nvSpPr>
        <p:spPr>
          <a:xfrm>
            <a:off x="1457681" y="866684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정의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04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3DE4A-B611-4A18-B056-8623E5BF145F}"/>
              </a:ext>
            </a:extLst>
          </p:cNvPr>
          <p:cNvSpPr txBox="1"/>
          <p:nvPr/>
        </p:nvSpPr>
        <p:spPr>
          <a:xfrm>
            <a:off x="6281407" y="4682191"/>
            <a:ext cx="5274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인당 식비에 관한 표입니다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이것으로 알 수 있는 것은 </a:t>
            </a:r>
            <a:r>
              <a:rPr lang="en-US" altLang="ko-KR" sz="2400" b="1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증가하며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</a:t>
            </a:r>
            <a:r>
              <a:rPr lang="en-US" altLang="ko-KR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천원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증가하고 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이로써 </a:t>
            </a:r>
            <a:r>
              <a:rPr lang="ko-KR" altLang="en-US" sz="2400" b="1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물가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비싸서 오래 머무르는 것은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힘들 것이라고 판단했습니다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AA19C-771A-42A5-82AE-7CE3AEE7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4" y="1880630"/>
            <a:ext cx="5113146" cy="354258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31AD144-7569-4EE6-9F22-7946B3B83291}"/>
              </a:ext>
            </a:extLst>
          </p:cNvPr>
          <p:cNvCxnSpPr>
            <a:cxnSpLocks/>
          </p:cNvCxnSpPr>
          <p:nvPr/>
        </p:nvCxnSpPr>
        <p:spPr>
          <a:xfrm flipV="1">
            <a:off x="1747837" y="3429000"/>
            <a:ext cx="1452563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BB7F47-A522-4B2D-B888-C7C47C635DDC}"/>
              </a:ext>
            </a:extLst>
          </p:cNvPr>
          <p:cNvCxnSpPr>
            <a:cxnSpLocks/>
          </p:cNvCxnSpPr>
          <p:nvPr/>
        </p:nvCxnSpPr>
        <p:spPr>
          <a:xfrm flipV="1">
            <a:off x="3142080" y="2607437"/>
            <a:ext cx="1379120" cy="87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158715-B73F-47FB-B11B-68BF448D798D}"/>
              </a:ext>
            </a:extLst>
          </p:cNvPr>
          <p:cNvSpPr txBox="1"/>
          <p:nvPr/>
        </p:nvSpPr>
        <p:spPr>
          <a:xfrm>
            <a:off x="1786211" y="3682484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36%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4B704-E47F-4751-BA27-4417C04837D7}"/>
              </a:ext>
            </a:extLst>
          </p:cNvPr>
          <p:cNvSpPr txBox="1"/>
          <p:nvPr/>
        </p:nvSpPr>
        <p:spPr>
          <a:xfrm>
            <a:off x="3306127" y="2743072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36%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1C54C2-7EB5-4762-87CD-5D0FC409BE76}"/>
              </a:ext>
            </a:extLst>
          </p:cNvPr>
          <p:cNvSpPr txBox="1"/>
          <p:nvPr/>
        </p:nvSpPr>
        <p:spPr>
          <a:xfrm>
            <a:off x="478220" y="5483137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인당 여행경비를 나타난 표입니다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박이 늘어 날때마다 </a:t>
            </a:r>
            <a:r>
              <a:rPr lang="en-US" altLang="ko-KR" sz="2400" spc="-150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36%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증가하며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증가 하는 것 을 알 수 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A8DA45-FD2A-4CCC-971F-C86458EAA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69" y="1140309"/>
            <a:ext cx="5113145" cy="3541882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297C2C-B95E-4943-85D4-C331AC339194}"/>
              </a:ext>
            </a:extLst>
          </p:cNvPr>
          <p:cNvCxnSpPr>
            <a:cxnSpLocks/>
          </p:cNvCxnSpPr>
          <p:nvPr/>
        </p:nvCxnSpPr>
        <p:spPr>
          <a:xfrm flipV="1">
            <a:off x="7514866" y="2658237"/>
            <a:ext cx="1379120" cy="87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185322-6C2D-4C09-96F6-21EA598F8DDD}"/>
              </a:ext>
            </a:extLst>
          </p:cNvPr>
          <p:cNvCxnSpPr>
            <a:cxnSpLocks/>
          </p:cNvCxnSpPr>
          <p:nvPr/>
        </p:nvCxnSpPr>
        <p:spPr>
          <a:xfrm flipV="1">
            <a:off x="8893986" y="1849825"/>
            <a:ext cx="1407097" cy="81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26CEFD-5953-49B5-963F-80831CED80B0}"/>
              </a:ext>
            </a:extLst>
          </p:cNvPr>
          <p:cNvSpPr txBox="1"/>
          <p:nvPr/>
        </p:nvSpPr>
        <p:spPr>
          <a:xfrm>
            <a:off x="7678859" y="2658237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50%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BBD165-FE3E-4931-AF4F-303D2E2C5715}"/>
              </a:ext>
            </a:extLst>
          </p:cNvPr>
          <p:cNvSpPr txBox="1"/>
          <p:nvPr/>
        </p:nvSpPr>
        <p:spPr>
          <a:xfrm>
            <a:off x="8918505" y="1982964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50%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F8E1F9-0FCF-4FAC-8DAB-8E59644CD444}"/>
              </a:ext>
            </a:extLst>
          </p:cNvPr>
          <p:cNvSpPr txBox="1"/>
          <p:nvPr/>
        </p:nvSpPr>
        <p:spPr>
          <a:xfrm>
            <a:off x="725407" y="229970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13785C-AF65-4E39-BBB3-EE6B41AB9CE4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3BE4AF-9A6D-4F78-9FD4-AD1A8463242C}"/>
              </a:ext>
            </a:extLst>
          </p:cNvPr>
          <p:cNvSpPr txBox="1"/>
          <p:nvPr/>
        </p:nvSpPr>
        <p:spPr>
          <a:xfrm>
            <a:off x="1457681" y="866684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정의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8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6052" y="22997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0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229970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9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8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550703-D2FB-4EFD-BBC6-7DA1F15BEFD9}"/>
              </a:ext>
            </a:extLst>
          </p:cNvPr>
          <p:cNvSpPr txBox="1"/>
          <p:nvPr/>
        </p:nvSpPr>
        <p:spPr>
          <a:xfrm>
            <a:off x="5301552" y="2951947"/>
            <a:ext cx="158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31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C249FC-DE86-49CD-AD8A-6F85FB28DF08}"/>
              </a:ext>
            </a:extLst>
          </p:cNvPr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25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1552" y="2951947"/>
            <a:ext cx="158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30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현황분석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2" y="3118369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4291" y="370177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64290" y="4285182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Q&amp;A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1FC77E5-553A-493B-BB1A-1CE04BE7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2" y="1962310"/>
            <a:ext cx="4698011" cy="42000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80A3B0-B134-4119-B8D1-DED88E20CE32}"/>
              </a:ext>
            </a:extLst>
          </p:cNvPr>
          <p:cNvSpPr txBox="1"/>
          <p:nvPr/>
        </p:nvSpPr>
        <p:spPr>
          <a:xfrm>
            <a:off x="5500629" y="2228671"/>
            <a:ext cx="5280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전체적으로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E4F898-4A73-4FA0-88A5-7E0BB741B7EE}"/>
              </a:ext>
            </a:extLst>
          </p:cNvPr>
          <p:cNvSpPr txBox="1"/>
          <p:nvPr/>
        </p:nvSpPr>
        <p:spPr>
          <a:xfrm>
            <a:off x="6597882" y="3818882"/>
            <a:ext cx="3086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수준을 유지하는 것 이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목표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7A3A2-BE50-47E0-8D5F-475C50D65E7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F073FC-C1D0-4700-8478-57ABDC0D0F75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FFC91-AB25-43D3-AE6A-4C32BF0A34D9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1DB54-3D24-4AFC-A575-67A5E706F2C5}"/>
              </a:ext>
            </a:extLst>
          </p:cNvPr>
          <p:cNvSpPr txBox="1"/>
          <p:nvPr/>
        </p:nvSpPr>
        <p:spPr>
          <a:xfrm>
            <a:off x="1591610" y="1436222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현황</a:t>
            </a:r>
          </a:p>
        </p:txBody>
      </p:sp>
    </p:spTree>
    <p:extLst>
      <p:ext uri="{BB962C8B-B14F-4D97-AF65-F5344CB8AC3E}">
        <p14:creationId xmlns:p14="http://schemas.microsoft.com/office/powerpoint/2010/main" val="267738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91610" y="1436222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현황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B01024-AF3E-47B2-810C-35C9722898A7}"/>
              </a:ext>
            </a:extLst>
          </p:cNvPr>
          <p:cNvSpPr txBox="1"/>
          <p:nvPr/>
        </p:nvSpPr>
        <p:spPr>
          <a:xfrm>
            <a:off x="1428825" y="6185342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FE77FFE-0CA6-4DE1-8380-F3F9F903E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42" y="2304793"/>
            <a:ext cx="4134428" cy="36886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CB4006-4CA1-42D9-AB99-96F2A4CEC292}"/>
              </a:ext>
            </a:extLst>
          </p:cNvPr>
          <p:cNvSpPr txBox="1"/>
          <p:nvPr/>
        </p:nvSpPr>
        <p:spPr>
          <a:xfrm>
            <a:off x="1555825" y="1987978"/>
            <a:ext cx="35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외국인 관광객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752105-C9A7-4980-A391-DF66CE4FC5BD}"/>
              </a:ext>
            </a:extLst>
          </p:cNvPr>
          <p:cNvSpPr txBox="1"/>
          <p:nvPr/>
        </p:nvSpPr>
        <p:spPr>
          <a:xfrm>
            <a:off x="4101823" y="263864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402788-8B9B-4534-8EAF-32420DBF312A}"/>
              </a:ext>
            </a:extLst>
          </p:cNvPr>
          <p:cNvSpPr/>
          <p:nvPr/>
        </p:nvSpPr>
        <p:spPr>
          <a:xfrm>
            <a:off x="3845510" y="6123786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E562A-91C7-478C-A057-344247FCEACF}"/>
              </a:ext>
            </a:extLst>
          </p:cNvPr>
          <p:cNvSpPr txBox="1"/>
          <p:nvPr/>
        </p:nvSpPr>
        <p:spPr>
          <a:xfrm>
            <a:off x="6096000" y="2357310"/>
            <a:ext cx="4277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수는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만명으로 줄었으며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수치로는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232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만명이 줄었습니다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E900E8-0761-47F9-BE37-509E6C179E66}"/>
              </a:ext>
            </a:extLst>
          </p:cNvPr>
          <p:cNvSpPr txBox="1"/>
          <p:nvPr/>
        </p:nvSpPr>
        <p:spPr>
          <a:xfrm>
            <a:off x="8716909" y="3557639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퍼센트로 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75%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감소 </a:t>
            </a:r>
            <a:endParaRPr lang="en-US" altLang="ko-KR" sz="16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83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55825" y="145558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AAC50-24F3-4E67-A7A4-D1E968984E8E}"/>
              </a:ext>
            </a:extLst>
          </p:cNvPr>
          <p:cNvSpPr txBox="1"/>
          <p:nvPr/>
        </p:nvSpPr>
        <p:spPr>
          <a:xfrm>
            <a:off x="6096000" y="3113967"/>
            <a:ext cx="52517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외국인은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 대폭 하락한 것을 파악함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이유는 사드 문제로 인해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관광객이 줄었고 다른 외국인들은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영향을 안 받은 것으로 파악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98E72-64D1-4E69-B693-75F244E4DA8F}"/>
              </a:ext>
            </a:extLst>
          </p:cNvPr>
          <p:cNvSpPr txBox="1"/>
          <p:nvPr/>
        </p:nvSpPr>
        <p:spPr>
          <a:xfrm>
            <a:off x="6096000" y="2050071"/>
            <a:ext cx="474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 약간 하락하였으나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크게 문제 될 건 없다고 판단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D15A78C2-8D37-415F-A3E0-28D9A1A88A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2419"/>
              </p:ext>
            </p:extLst>
          </p:nvPr>
        </p:nvGraphicFramePr>
        <p:xfrm>
          <a:off x="106931" y="1781285"/>
          <a:ext cx="5516165" cy="266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2D3F5B7-D4D5-4F0D-92FF-94C7C495A3ED}"/>
              </a:ext>
            </a:extLst>
          </p:cNvPr>
          <p:cNvSpPr txBox="1"/>
          <p:nvPr/>
        </p:nvSpPr>
        <p:spPr>
          <a:xfrm>
            <a:off x="21712" y="4041674"/>
            <a:ext cx="1645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중국인 제외 외국인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5BF3D-6D4F-497B-8192-03158DCED1EC}"/>
              </a:ext>
            </a:extLst>
          </p:cNvPr>
          <p:cNvSpPr txBox="1"/>
          <p:nvPr/>
        </p:nvSpPr>
        <p:spPr>
          <a:xfrm>
            <a:off x="5623096" y="5588899"/>
            <a:ext cx="1645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341,686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497,057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459,499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504,007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873FB493-57C2-409A-BE89-DD12D0CD7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920445"/>
              </p:ext>
            </p:extLst>
          </p:nvPr>
        </p:nvGraphicFramePr>
        <p:xfrm>
          <a:off x="156156" y="4371498"/>
          <a:ext cx="5466939" cy="229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9A61124-BAB0-4386-8ADD-DA2248575B67}"/>
              </a:ext>
            </a:extLst>
          </p:cNvPr>
          <p:cNvSpPr txBox="1"/>
          <p:nvPr/>
        </p:nvSpPr>
        <p:spPr>
          <a:xfrm>
            <a:off x="6703556" y="4916526"/>
            <a:ext cx="353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결과적으론  제주도의 성장은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현재도 발전 중 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08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455814" y="863755"/>
            <a:ext cx="5123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체류기간 및 목적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A584A83E-62BD-49E7-8B13-84290CDDD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135650"/>
              </p:ext>
            </p:extLst>
          </p:nvPr>
        </p:nvGraphicFramePr>
        <p:xfrm>
          <a:off x="768935" y="2050071"/>
          <a:ext cx="5074818" cy="330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E9D3459-A48D-425B-840F-1A23C15334EF}"/>
              </a:ext>
            </a:extLst>
          </p:cNvPr>
          <p:cNvSpPr txBox="1"/>
          <p:nvPr/>
        </p:nvSpPr>
        <p:spPr>
          <a:xfrm>
            <a:off x="125249" y="5439559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전체적으로 내국인들은 금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일로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일을 체류 하거나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일을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체류 하는 것으로 확인했습니다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8829686-F11B-4222-9BAD-13C51A9BBA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183801"/>
              </p:ext>
            </p:extLst>
          </p:nvPr>
        </p:nvGraphicFramePr>
        <p:xfrm>
          <a:off x="6348249" y="2057400"/>
          <a:ext cx="5074816" cy="3295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AE6B931-AEF1-4E43-AF2D-71D0ACEA6E3D}"/>
              </a:ext>
            </a:extLst>
          </p:cNvPr>
          <p:cNvSpPr txBox="1"/>
          <p:nvPr/>
        </p:nvSpPr>
        <p:spPr>
          <a:xfrm>
            <a:off x="6348249" y="5439559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내국인들은 휴식의 목적으로 제주도를 찾는 경우가 많았으며 그 다음순위가 세미나를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목적으로 방문하는 것으로 확인했습니다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51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74BB39-6095-4468-9D5D-19A26BDB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4" y="2003217"/>
            <a:ext cx="5274196" cy="3199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30E8AC-250E-45C3-83AC-C3D0BDF335AD}"/>
              </a:ext>
            </a:extLst>
          </p:cNvPr>
          <p:cNvSpPr txBox="1"/>
          <p:nvPr/>
        </p:nvSpPr>
        <p:spPr>
          <a:xfrm>
            <a:off x="594763" y="5422024"/>
            <a:ext cx="527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외국인들은 대체로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여행일정을 짜는 것으로 확인했습니다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6D2FD7A2-A738-4AEE-A62C-41778E24A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622359"/>
              </p:ext>
            </p:extLst>
          </p:nvPr>
        </p:nvGraphicFramePr>
        <p:xfrm>
          <a:off x="6323042" y="2003217"/>
          <a:ext cx="5274195" cy="3199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943A0F-C279-4608-8FDE-8C35127B63E9}"/>
              </a:ext>
            </a:extLst>
          </p:cNvPr>
          <p:cNvSpPr txBox="1"/>
          <p:nvPr/>
        </p:nvSpPr>
        <p:spPr>
          <a:xfrm>
            <a:off x="6096000" y="5422024"/>
            <a:ext cx="527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 목적으로는 내국인과 마찬가지로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휴식을 목적으로 찾는 경우가 많았습니다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F5EB9-0DFE-4765-B855-91F3364DA93C}"/>
              </a:ext>
            </a:extLst>
          </p:cNvPr>
          <p:cNvSpPr txBox="1"/>
          <p:nvPr/>
        </p:nvSpPr>
        <p:spPr>
          <a:xfrm>
            <a:off x="1455815" y="863755"/>
            <a:ext cx="5123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체류기간 및 목적</a:t>
            </a:r>
          </a:p>
        </p:txBody>
      </p:sp>
    </p:spTree>
    <p:extLst>
      <p:ext uri="{BB962C8B-B14F-4D97-AF65-F5344CB8AC3E}">
        <p14:creationId xmlns:p14="http://schemas.microsoft.com/office/powerpoint/2010/main" val="259256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83206" y="866684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의문점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3DE4A-B611-4A18-B056-8623E5BF145F}"/>
              </a:ext>
            </a:extLst>
          </p:cNvPr>
          <p:cNvSpPr txBox="1"/>
          <p:nvPr/>
        </p:nvSpPr>
        <p:spPr>
          <a:xfrm>
            <a:off x="5799146" y="2137010"/>
            <a:ext cx="527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여기서의 의문점은 내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외국인들이 휴식을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목적으로 찾아왔지만 겨우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일이나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일만 지내는 이유에 대해서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분석을 해야 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50210A-E7DC-4761-8AB7-B82AB7197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2135055"/>
            <a:ext cx="4092170" cy="330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0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3DE4A-B611-4A18-B056-8623E5BF145F}"/>
              </a:ext>
            </a:extLst>
          </p:cNvPr>
          <p:cNvSpPr txBox="1"/>
          <p:nvPr/>
        </p:nvSpPr>
        <p:spPr>
          <a:xfrm>
            <a:off x="5507046" y="3981966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이것으로 알 수 있는 것은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물가가 비싸서 오래 체류하기 힘든 면이 있을 것이라고 판단했습니다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AA19C-771A-42A5-82AE-7CE3AEE7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8" y="2003216"/>
            <a:ext cx="5205058" cy="410210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31AD144-7569-4EE6-9F22-7946B3B83291}"/>
              </a:ext>
            </a:extLst>
          </p:cNvPr>
          <p:cNvCxnSpPr>
            <a:cxnSpLocks/>
          </p:cNvCxnSpPr>
          <p:nvPr/>
        </p:nvCxnSpPr>
        <p:spPr>
          <a:xfrm flipV="1">
            <a:off x="1824588" y="3797300"/>
            <a:ext cx="1375812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BB7F47-A522-4B2D-B888-C7C47C635DDC}"/>
              </a:ext>
            </a:extLst>
          </p:cNvPr>
          <p:cNvCxnSpPr>
            <a:cxnSpLocks/>
          </p:cNvCxnSpPr>
          <p:nvPr/>
        </p:nvCxnSpPr>
        <p:spPr>
          <a:xfrm flipV="1">
            <a:off x="3200400" y="2763042"/>
            <a:ext cx="1422400" cy="103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158715-B73F-47FB-B11B-68BF448D798D}"/>
              </a:ext>
            </a:extLst>
          </p:cNvPr>
          <p:cNvSpPr txBox="1"/>
          <p:nvPr/>
        </p:nvSpPr>
        <p:spPr>
          <a:xfrm>
            <a:off x="1824588" y="3797300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4B704-E47F-4751-BA27-4417C04837D7}"/>
              </a:ext>
            </a:extLst>
          </p:cNvPr>
          <p:cNvSpPr txBox="1"/>
          <p:nvPr/>
        </p:nvSpPr>
        <p:spPr>
          <a:xfrm>
            <a:off x="3306127" y="2927738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1C54C2-7EB5-4762-87CD-5D0FC409BE76}"/>
              </a:ext>
            </a:extLst>
          </p:cNvPr>
          <p:cNvSpPr txBox="1"/>
          <p:nvPr/>
        </p:nvSpPr>
        <p:spPr>
          <a:xfrm>
            <a:off x="5507046" y="2162877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인당 여행경비를 나타난 표입니다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박이 늘어 날때마다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증가하며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 씩 증가 하는 것 을 알 수 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EC6B3-528F-4998-9E58-E4DC33D7DCD7}"/>
              </a:ext>
            </a:extLst>
          </p:cNvPr>
          <p:cNvSpPr txBox="1"/>
          <p:nvPr/>
        </p:nvSpPr>
        <p:spPr>
          <a:xfrm>
            <a:off x="1383206" y="866684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의문점</a:t>
            </a:r>
          </a:p>
        </p:txBody>
      </p:sp>
    </p:spTree>
    <p:extLst>
      <p:ext uri="{BB962C8B-B14F-4D97-AF65-F5344CB8AC3E}">
        <p14:creationId xmlns:p14="http://schemas.microsoft.com/office/powerpoint/2010/main" val="945740302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514</Words>
  <Application>Microsoft Office PowerPoint</Application>
  <PresentationFormat>와이드스크린</PresentationFormat>
  <Paragraphs>140</Paragraphs>
  <Slides>18</Slides>
  <Notes>1</Notes>
  <HiddenSlides>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</vt:lpstr>
      <vt:lpstr>나눔스퀘어 Bold</vt:lpstr>
      <vt:lpstr>맑은 고딕</vt:lpstr>
      <vt:lpstr>나눔스퀘어</vt:lpstr>
      <vt:lpstr>나눔스퀘어 ExtraBold</vt:lpstr>
      <vt:lpstr>나눔고딕 ExtraBold</vt:lpstr>
      <vt:lpstr>메인 레이아웃_1</vt:lpstr>
      <vt:lpstr>메인 레이아웃_2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ICT01_20</cp:lastModifiedBy>
  <cp:revision>62</cp:revision>
  <dcterms:created xsi:type="dcterms:W3CDTF">2017-10-13T13:12:51Z</dcterms:created>
  <dcterms:modified xsi:type="dcterms:W3CDTF">2019-12-19T11:08:22Z</dcterms:modified>
</cp:coreProperties>
</file>