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embeddedFontLst>
    <p:embeddedFont>
      <p:font typeface="나눔스퀘어 Bold" panose="020B0600000101010101" pitchFamily="50" charset="-127"/>
      <p:bold r:id="rId21"/>
    </p:embeddedFont>
    <p:embeddedFont>
      <p:font typeface="나눔스퀘어 Extra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FB36FB-C10C-479A-9DFD-15DEB134881C}" type="datetime1">
              <a:rPr lang="ko-KR" altLang="en-US"/>
              <a:pPr lvl="0">
                <a:defRPr/>
              </a:pPr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D64B5D5-48B7-4F94-AE9E-F3674E44000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3201" y="2447473"/>
            <a:ext cx="6665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관광산업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김신혁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김대현 이소정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임영택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6015" y="2091297"/>
            <a:ext cx="48221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GNI(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국내총소득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 비교 시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상관관계 없음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0.3xxxx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관광객 요인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F3AF4D-A2E4-4211-88F7-E1D880317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63" y="956917"/>
            <a:ext cx="5201376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5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예산 현황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39915" y="635265"/>
            <a:ext cx="6526530" cy="5725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사드 이후 대폭 상승한 것을 볼 수 있음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현황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1130" y="1369098"/>
            <a:ext cx="11441123" cy="51939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667463" y="6195303"/>
            <a:ext cx="391808" cy="216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4467" y="3429000"/>
            <a:ext cx="3764282" cy="5737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전분야 지원금액 증가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02722" y="989148"/>
            <a:ext cx="23770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5835" y="437393"/>
            <a:ext cx="264033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제주 예산 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ko-KR" altLang="en-US" sz="240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7735" y="1006929"/>
            <a:ext cx="10496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예산 분배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933" y="5726353"/>
            <a:ext cx="6736080" cy="974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9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중국에 의지하여 수익을 창출하는 것이 아닌</a:t>
            </a:r>
          </a:p>
          <a:p>
            <a:pPr algn="ctr">
              <a:defRPr/>
            </a:pPr>
            <a:r>
              <a:rPr lang="ko-KR" altLang="en-US" sz="2900" spc="-150">
                <a:solidFill>
                  <a:srgbClr val="FF0000"/>
                </a:solidFill>
                <a:latin typeface="나눔스퀘어 ExtraBold"/>
                <a:ea typeface="나눔스퀘어 ExtraBold"/>
              </a:rPr>
              <a:t>다른 발전 방향</a:t>
            </a:r>
            <a:r>
              <a:rPr lang="ko-KR" altLang="en-US" sz="29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을</a:t>
            </a:r>
            <a:r>
              <a:rPr lang="ko-KR" altLang="en-US" sz="2900" spc="-150">
                <a:solidFill>
                  <a:srgbClr val="FF0000"/>
                </a:solidFill>
                <a:latin typeface="나눔스퀘어 ExtraBold"/>
                <a:ea typeface="나눔스퀘어 ExtraBold"/>
              </a:rPr>
              <a:t> </a:t>
            </a:r>
            <a:r>
              <a:rPr lang="ko-KR" altLang="en-US" sz="2900" spc="-150">
                <a:solidFill>
                  <a:srgbClr val="8DBABD"/>
                </a:solidFill>
                <a:latin typeface="나눔스퀘어 ExtraBold"/>
                <a:ea typeface="나눔스퀘어 ExtraBold"/>
              </a:rPr>
              <a:t>탐색 지원하겠다는 의미</a:t>
            </a:r>
          </a:p>
        </p:txBody>
      </p:sp>
      <p:sp>
        <p:nvSpPr>
          <p:cNvPr id="2" name="화살표: 아래쪽 1"/>
          <p:cNvSpPr/>
          <p:nvPr/>
        </p:nvSpPr>
        <p:spPr>
          <a:xfrm>
            <a:off x="1752870" y="4332437"/>
            <a:ext cx="355600" cy="1130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59518" y="269858"/>
            <a:ext cx="7942114" cy="5494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9615" cy="754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spc="-300">
                <a:solidFill>
                  <a:srgbClr val="00002F"/>
                </a:solidFill>
                <a:latin typeface="나눔스퀘어 Bold"/>
                <a:ea typeface="나눔스퀘어 Bold"/>
              </a:rPr>
              <a:t>04</a:t>
            </a:r>
            <a:endParaRPr lang="ko-KR" altLang="en-US" sz="4400" spc="-300">
              <a:solidFill>
                <a:srgbClr val="00002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나눔스퀘어 Bold"/>
                <a:ea typeface="나눔스퀘어 Bold"/>
              </a:rPr>
              <a:t>최종 결과물 방향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27120" y="1573923"/>
            <a:ext cx="57695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앞으로의 발전을 위해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예산을 효율적으로 사용하여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탄탄한 </a:t>
            </a:r>
            <a:r>
              <a:rPr lang="ko-KR" altLang="en-US" sz="3200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고객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유치가 관건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153522" y="989148"/>
            <a:ext cx="273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0679" y="4373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FDF32-9ADD-49FD-B8AE-02C936951E6A}"/>
              </a:ext>
            </a:extLst>
          </p:cNvPr>
          <p:cNvSpPr txBox="1"/>
          <p:nvPr/>
        </p:nvSpPr>
        <p:spPr>
          <a:xfrm>
            <a:off x="1075042" y="4041170"/>
            <a:ext cx="9273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내국인을 유치 할 수 있는 관광 아이템을 제시하겠다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BEB7287D-3432-46F9-823A-CDE4E83437EA}"/>
              </a:ext>
            </a:extLst>
          </p:cNvPr>
          <p:cNvSpPr/>
          <p:nvPr/>
        </p:nvSpPr>
        <p:spPr>
          <a:xfrm>
            <a:off x="5156200" y="3302000"/>
            <a:ext cx="939800" cy="584775"/>
          </a:xfrm>
          <a:prstGeom prst="downArrow">
            <a:avLst/>
          </a:prstGeom>
          <a:solidFill>
            <a:srgbClr val="8DB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2635" y="2447473"/>
            <a:ext cx="214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830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조였습니다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 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4386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 예산 현황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12300" y="4438650"/>
            <a:ext cx="2408887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결과물 방향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58768" y="5022850"/>
            <a:ext cx="24256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비교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세분화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3787" y="5022850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외국인 관광객 영향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내국인 관광객 영향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075926" y="5022850"/>
            <a:ext cx="1189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현황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예산 분배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0671BA-B7BC-44CE-8CEE-A6DCFB8B51AC}"/>
              </a:ext>
            </a:extLst>
          </p:cNvPr>
          <p:cNvSpPr/>
          <p:nvPr/>
        </p:nvSpPr>
        <p:spPr>
          <a:xfrm>
            <a:off x="3420414" y="1728535"/>
            <a:ext cx="5631567" cy="58477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 관광 산업에 영향을 주는 요인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제주도 관광객 수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3483" y="100692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수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2D1F1-8DF3-470C-818D-FD0B10FA4093}"/>
              </a:ext>
            </a:extLst>
          </p:cNvPr>
          <p:cNvSpPr txBox="1"/>
          <p:nvPr/>
        </p:nvSpPr>
        <p:spPr>
          <a:xfrm>
            <a:off x="413592" y="6240716"/>
            <a:ext cx="4919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중국인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이후 대폭하락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7196987-1174-4641-8CC1-59B807AE8E97}"/>
              </a:ext>
            </a:extLst>
          </p:cNvPr>
          <p:cNvGrpSpPr/>
          <p:nvPr/>
        </p:nvGrpSpPr>
        <p:grpSpPr>
          <a:xfrm>
            <a:off x="455532" y="1353709"/>
            <a:ext cx="5319756" cy="4887007"/>
            <a:chOff x="6441562" y="312396"/>
            <a:chExt cx="5319756" cy="488700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7C129B2-3C9E-44B3-9649-D078E9F62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562" y="312396"/>
              <a:ext cx="4429743" cy="4887007"/>
            </a:xfrm>
            <a:prstGeom prst="rect">
              <a:avLst/>
            </a:prstGeom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D4CE69F-0A94-410D-835F-96AB00913CDB}"/>
                </a:ext>
              </a:extLst>
            </p:cNvPr>
            <p:cNvGrpSpPr/>
            <p:nvPr/>
          </p:nvGrpSpPr>
          <p:grpSpPr>
            <a:xfrm>
              <a:off x="10610892" y="2387064"/>
              <a:ext cx="1150426" cy="485684"/>
              <a:chOff x="10610891" y="2402759"/>
              <a:chExt cx="1150426" cy="48568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3F959DB-933D-41F2-95C1-CF400F7269E6}"/>
                  </a:ext>
                </a:extLst>
              </p:cNvPr>
              <p:cNvSpPr/>
              <p:nvPr/>
            </p:nvSpPr>
            <p:spPr>
              <a:xfrm>
                <a:off x="10610891" y="2402759"/>
                <a:ext cx="1150425" cy="4856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A1C6CF-D685-4EC0-A477-5A22FCCDF697}"/>
                  </a:ext>
                </a:extLst>
              </p:cNvPr>
              <p:cNvSpPr txBox="1"/>
              <p:nvPr/>
            </p:nvSpPr>
            <p:spPr>
              <a:xfrm>
                <a:off x="10771944" y="2402759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중국인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6745AE-07D1-4163-8AD8-C08EA679F730}"/>
                  </a:ext>
                </a:extLst>
              </p:cNvPr>
              <p:cNvSpPr txBox="1"/>
              <p:nvPr/>
            </p:nvSpPr>
            <p:spPr>
              <a:xfrm>
                <a:off x="10771944" y="2626832"/>
                <a:ext cx="9893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중국 외 국가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383781B-C879-441E-B871-8537CB8F5297}"/>
                  </a:ext>
                </a:extLst>
              </p:cNvPr>
              <p:cNvSpPr/>
              <p:nvPr/>
            </p:nvSpPr>
            <p:spPr>
              <a:xfrm>
                <a:off x="10699889" y="2487227"/>
                <a:ext cx="84755" cy="8475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7C01B72-DA10-43F2-9C07-52E21EE15BDB}"/>
                  </a:ext>
                </a:extLst>
              </p:cNvPr>
              <p:cNvSpPr/>
              <p:nvPr/>
            </p:nvSpPr>
            <p:spPr>
              <a:xfrm>
                <a:off x="10699889" y="2715259"/>
                <a:ext cx="84755" cy="84755"/>
              </a:xfrm>
              <a:prstGeom prst="rect">
                <a:avLst/>
              </a:prstGeom>
              <a:solidFill>
                <a:srgbClr val="454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717677-4607-44C3-A647-0A613BF6E545}"/>
                </a:ext>
              </a:extLst>
            </p:cNvPr>
            <p:cNvSpPr txBox="1"/>
            <p:nvPr/>
          </p:nvSpPr>
          <p:spPr>
            <a:xfrm>
              <a:off x="9764785" y="813732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[</a:t>
              </a:r>
              <a:r>
                <a:rPr lang="ko-KR" altLang="en-US" sz="1100" dirty="0"/>
                <a:t>단위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명</a:t>
              </a:r>
              <a:r>
                <a:rPr lang="en-US" altLang="ko-KR" sz="1100" dirty="0"/>
                <a:t>]</a:t>
              </a:r>
              <a:endParaRPr lang="ko-KR" altLang="en-US" sz="1100" dirty="0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2FB0428F-EBE0-430A-ACF8-A6D68CAA45ED}"/>
                </a:ext>
              </a:extLst>
            </p:cNvPr>
            <p:cNvSpPr/>
            <p:nvPr/>
          </p:nvSpPr>
          <p:spPr>
            <a:xfrm rot="3899567">
              <a:off x="7976268" y="2153446"/>
              <a:ext cx="2276438" cy="15482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3E4836-76AC-4F74-8961-9A8EDE8E7533}"/>
                </a:ext>
              </a:extLst>
            </p:cNvPr>
            <p:cNvSpPr txBox="1"/>
            <p:nvPr/>
          </p:nvSpPr>
          <p:spPr>
            <a:xfrm>
              <a:off x="8411599" y="755009"/>
              <a:ext cx="8322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15</a:t>
              </a:r>
              <a:r>
                <a:rPr lang="ko-KR" altLang="en-US" sz="1100" dirty="0"/>
                <a:t>년</a:t>
              </a:r>
              <a:r>
                <a:rPr lang="en-US" altLang="ko-KR" sz="1100" dirty="0"/>
                <a:t>-18</a:t>
              </a:r>
              <a:r>
                <a:rPr lang="ko-KR" altLang="en-US" sz="1100" dirty="0"/>
                <a:t>년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5D554C-B93F-4332-AC19-3443D8DD2F57}"/>
                </a:ext>
              </a:extLst>
            </p:cNvPr>
            <p:cNvSpPr txBox="1"/>
            <p:nvPr/>
          </p:nvSpPr>
          <p:spPr>
            <a:xfrm>
              <a:off x="8859589" y="2125454"/>
              <a:ext cx="7296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-75.59%</a:t>
              </a:r>
              <a:endParaRPr lang="ko-KR" altLang="en-US" sz="1100" b="1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6227788-EC9B-4E62-AD36-2329D754C02B}"/>
              </a:ext>
            </a:extLst>
          </p:cNvPr>
          <p:cNvSpPr txBox="1"/>
          <p:nvPr/>
        </p:nvSpPr>
        <p:spPr>
          <a:xfrm>
            <a:off x="6311346" y="5809829"/>
            <a:ext cx="49071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이후 약간 하락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But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큰 영향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40F7451-77E0-477D-B6B6-AF87D2C23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14" y="1743651"/>
            <a:ext cx="4134427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57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72612" y="2091297"/>
            <a:ext cx="27991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방문자 수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내국인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0894" y="100692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비교</a:t>
            </a:r>
          </a:p>
        </p:txBody>
      </p:sp>
    </p:spTree>
    <p:extLst>
      <p:ext uri="{BB962C8B-B14F-4D97-AF65-F5344CB8AC3E}">
        <p14:creationId xmlns:p14="http://schemas.microsoft.com/office/powerpoint/2010/main" val="341585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242422" y="989148"/>
            <a:ext cx="26183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8595" y="437393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관광객수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1272" y="2091297"/>
            <a:ext cx="43316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제주도 방문 외국인 관광객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중국이 압도적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009" y="100692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세분화</a:t>
            </a:r>
          </a:p>
        </p:txBody>
      </p:sp>
    </p:spTree>
    <p:extLst>
      <p:ext uri="{BB962C8B-B14F-4D97-AF65-F5344CB8AC3E}">
        <p14:creationId xmlns:p14="http://schemas.microsoft.com/office/powerpoint/2010/main" val="333847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외부요인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479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사드의 영향으로 큰 변화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외부요인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807" y="1006929"/>
            <a:ext cx="20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외국인 관광객 영향</a:t>
            </a: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230</Words>
  <Application>Microsoft Office PowerPoint</Application>
  <PresentationFormat>와이드스크린</PresentationFormat>
  <Paragraphs>77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</vt:lpstr>
      <vt:lpstr>나눔스퀘어 ExtraBold</vt:lpstr>
      <vt:lpstr>맑은 고딕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ICT01_12</cp:lastModifiedBy>
  <cp:revision>21</cp:revision>
  <dcterms:created xsi:type="dcterms:W3CDTF">2017-05-29T09:12:16Z</dcterms:created>
  <dcterms:modified xsi:type="dcterms:W3CDTF">2019-12-13T00:40:23Z</dcterms:modified>
  <cp:version>1000.0000.01</cp:version>
</cp:coreProperties>
</file>