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7" r:id="rId1"/>
    <p:sldMasterId id="2147483748" r:id="rId2"/>
    <p:sldMasterId id="2147483749" r:id="rId3"/>
    <p:sldMasterId id="2147483750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8" r:id="rId21"/>
    <p:sldId id="279" r:id="rId22"/>
    <p:sldId id="280" r:id="rId23"/>
    <p:sldId id="272" r:id="rId24"/>
    <p:sldId id="281" r:id="rId25"/>
    <p:sldId id="282" r:id="rId26"/>
    <p:sldId id="273" r:id="rId27"/>
    <p:sldId id="274" r:id="rId28"/>
    <p:sldId id="275" r:id="rId29"/>
    <p:sldId id="276" r:id="rId30"/>
    <p:sldId id="277" r:id="rId31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3"/>
    </p:embeddedFont>
    <p:embeddedFont>
      <p:font typeface="나눔스퀘어" panose="020B0600000101010101" pitchFamily="50" charset="-127"/>
      <p:regular r:id="rId34"/>
    </p:embeddedFont>
    <p:embeddedFont>
      <p:font typeface="나눔스퀘어 Bold" panose="020B0600000101010101" pitchFamily="50" charset="-127"/>
      <p:bold r:id="rId35"/>
    </p:embeddedFont>
    <p:embeddedFont>
      <p:font typeface="나눔스퀘어 ExtraBold" panose="020B0600000101010101" pitchFamily="50" charset="-127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0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1.%20&#44288;&#44305;&#44061;&#49688;\&#51473;&#54868;&#44428;%20&#51228;&#50808;%20&#44288;&#44305;%20&#50900;&#45800;&#50948;%202015-201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data\2.%20&#50668;&#54665;&#47785;&#51201;\2018%20&#50668;&#54665;&#47785;&#51201;%20&#44397;&#51201;&#48324;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외국인 관광객 현황 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'중화권 제외 관광 월단위 2015-2018'!$M$2</c:f>
              <c:strCache>
                <c:ptCount val="1"/>
                <c:pt idx="0">
                  <c:v>2015년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2015-2018'!$N$2:$W$2</c:f>
              <c:numCache>
                <c:formatCode>#,##0_ </c:formatCode>
                <c:ptCount val="10"/>
                <c:pt idx="0">
                  <c:v>59233</c:v>
                </c:pt>
                <c:pt idx="1">
                  <c:v>22732</c:v>
                </c:pt>
                <c:pt idx="2">
                  <c:v>17839</c:v>
                </c:pt>
                <c:pt idx="3">
                  <c:v>29620</c:v>
                </c:pt>
                <c:pt idx="4">
                  <c:v>39892</c:v>
                </c:pt>
                <c:pt idx="5">
                  <c:v>22707</c:v>
                </c:pt>
                <c:pt idx="6">
                  <c:v>26806</c:v>
                </c:pt>
                <c:pt idx="7">
                  <c:v>30745</c:v>
                </c:pt>
                <c:pt idx="8">
                  <c:v>16898</c:v>
                </c:pt>
                <c:pt idx="9">
                  <c:v>75214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E-4A17-862A-EDFDA43D331E}"/>
            </c:ext>
          </c:extLst>
        </c:ser>
        <c:ser>
          <c:idx val="1"/>
          <c:order val="1"/>
          <c:tx>
            <c:strRef>
              <c:f>'중화권 제외 관광 월단위 2015-2018'!$M$3</c:f>
              <c:strCache>
                <c:ptCount val="1"/>
                <c:pt idx="0">
                  <c:v>2016년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2015-2018'!$N$3:$W$3</c:f>
              <c:numCache>
                <c:formatCode>#,##0_ </c:formatCode>
                <c:ptCount val="10"/>
                <c:pt idx="0">
                  <c:v>48027</c:v>
                </c:pt>
                <c:pt idx="1">
                  <c:v>44757</c:v>
                </c:pt>
                <c:pt idx="2">
                  <c:v>38046</c:v>
                </c:pt>
                <c:pt idx="3">
                  <c:v>50566</c:v>
                </c:pt>
                <c:pt idx="4">
                  <c:v>66207</c:v>
                </c:pt>
                <c:pt idx="5">
                  <c:v>33707</c:v>
                </c:pt>
                <c:pt idx="6">
                  <c:v>25008</c:v>
                </c:pt>
                <c:pt idx="7">
                  <c:v>46960</c:v>
                </c:pt>
                <c:pt idx="8">
                  <c:v>33942</c:v>
                </c:pt>
                <c:pt idx="9">
                  <c:v>109837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E-4A17-862A-EDFDA43D331E}"/>
            </c:ext>
          </c:extLst>
        </c:ser>
        <c:ser>
          <c:idx val="2"/>
          <c:order val="2"/>
          <c:tx>
            <c:strRef>
              <c:f>'중화권 제외 관광 월단위 2015-2018'!$M$4</c:f>
              <c:strCache>
                <c:ptCount val="1"/>
                <c:pt idx="0">
                  <c:v>2017년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2015-2018'!$N$4:$W$4</c:f>
              <c:numCache>
                <c:formatCode>#,##0_ </c:formatCode>
                <c:ptCount val="10"/>
                <c:pt idx="0">
                  <c:v>55359</c:v>
                </c:pt>
                <c:pt idx="1">
                  <c:v>48952</c:v>
                </c:pt>
                <c:pt idx="2">
                  <c:v>28994</c:v>
                </c:pt>
                <c:pt idx="3">
                  <c:v>33732</c:v>
                </c:pt>
                <c:pt idx="4">
                  <c:v>49524</c:v>
                </c:pt>
                <c:pt idx="5">
                  <c:v>23065</c:v>
                </c:pt>
                <c:pt idx="6">
                  <c:v>24306</c:v>
                </c:pt>
                <c:pt idx="7">
                  <c:v>49694</c:v>
                </c:pt>
                <c:pt idx="8">
                  <c:v>32651</c:v>
                </c:pt>
                <c:pt idx="9">
                  <c:v>113222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1E-4A17-862A-EDFDA43D331E}"/>
            </c:ext>
          </c:extLst>
        </c:ser>
        <c:ser>
          <c:idx val="3"/>
          <c:order val="3"/>
          <c:tx>
            <c:strRef>
              <c:f>'중화권 제외 관광 월단위 2015-2018'!$M$5</c:f>
              <c:strCache>
                <c:ptCount val="1"/>
                <c:pt idx="0">
                  <c:v>2018년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'중화권 제외 관광 월단위 2015-2018'!$N$1:$W$1</c:f>
              <c:strCache>
                <c:ptCount val="10"/>
                <c:pt idx="0">
                  <c:v>일본</c:v>
                </c:pt>
                <c:pt idx="1">
                  <c:v>홍콩</c:v>
                </c:pt>
                <c:pt idx="2">
                  <c:v>대만</c:v>
                </c:pt>
                <c:pt idx="3">
                  <c:v>싱가폴</c:v>
                </c:pt>
                <c:pt idx="4">
                  <c:v>말레이시아</c:v>
                </c:pt>
                <c:pt idx="5">
                  <c:v>인도네시아</c:v>
                </c:pt>
                <c:pt idx="6">
                  <c:v>베트남</c:v>
                </c:pt>
                <c:pt idx="7">
                  <c:v>아시아기타</c:v>
                </c:pt>
                <c:pt idx="8">
                  <c:v>미국</c:v>
                </c:pt>
                <c:pt idx="9">
                  <c:v>서구기타</c:v>
                </c:pt>
              </c:strCache>
            </c:strRef>
          </c:cat>
          <c:val>
            <c:numRef>
              <c:f>'중화권 제외 관광 월단위 2015-2018'!$N$5:$W$5</c:f>
              <c:numCache>
                <c:formatCode>#,##0_ </c:formatCode>
                <c:ptCount val="10"/>
                <c:pt idx="0">
                  <c:v>86634</c:v>
                </c:pt>
                <c:pt idx="1">
                  <c:v>49085</c:v>
                </c:pt>
                <c:pt idx="2">
                  <c:v>51341</c:v>
                </c:pt>
                <c:pt idx="3">
                  <c:v>28572</c:v>
                </c:pt>
                <c:pt idx="4">
                  <c:v>68353</c:v>
                </c:pt>
                <c:pt idx="5">
                  <c:v>23541</c:v>
                </c:pt>
                <c:pt idx="6">
                  <c:v>30233</c:v>
                </c:pt>
                <c:pt idx="7">
                  <c:v>43721</c:v>
                </c:pt>
                <c:pt idx="8">
                  <c:v>31270</c:v>
                </c:pt>
                <c:pt idx="9">
                  <c:v>91257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1E-4A17-862A-EDFDA43D3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623024"/>
        <c:axId val="163598720"/>
      </c:barChart>
      <c:catAx>
        <c:axId val="1576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598720"/>
        <c:crosses val="autoZero"/>
        <c:auto val="1"/>
        <c:lblAlgn val="ctr"/>
        <c:lblOffset val="100"/>
        <c:noMultiLvlLbl val="0"/>
      </c:catAx>
      <c:valAx>
        <c:axId val="1635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62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500" b="1" i="0" baseline="0">
                <a:effectLst/>
              </a:rPr>
              <a:t>외국인 관광객 현황 </a:t>
            </a:r>
            <a:endParaRPr lang="ko-KR" altLang="ko-KR" sz="15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'중화권 제외 관광 월단위 2015-2018'!$X$2:$X$5</c:f>
              <c:strCache>
                <c:ptCount val="4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</c:strCache>
            </c:strRef>
          </c:cat>
          <c:val>
            <c:numRef>
              <c:f>'중화권 제외 관광 월단위 2015-2018'!$Y$2:$Y$5</c:f>
              <c:numCache>
                <c:formatCode>#,##0</c:formatCode>
                <c:ptCount val="4"/>
                <c:pt idx="0">
                  <c:v>341686</c:v>
                </c:pt>
                <c:pt idx="1">
                  <c:v>497057</c:v>
                </c:pt>
                <c:pt idx="2">
                  <c:v>459499</c:v>
                </c:pt>
                <c:pt idx="3">
                  <c:v>504007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7B-4555-A52D-00B9FEBDF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269904"/>
        <c:axId val="377698112"/>
      </c:lineChart>
      <c:catAx>
        <c:axId val="366269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698112"/>
        <c:crosses val="autoZero"/>
        <c:auto val="1"/>
        <c:lblAlgn val="ctr"/>
        <c:lblOffset val="100"/>
        <c:noMultiLvlLbl val="0"/>
      </c:catAx>
      <c:valAx>
        <c:axId val="37769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626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내국인 체류기간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055555559694767E-2"/>
          <c:y val="0.23666666448116302"/>
          <c:w val="0.93209296464920044"/>
          <c:h val="0.5118598937988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총인원 : 6,181명</c:v>
                </c:pt>
              </c:strCache>
            </c:strRef>
          </c:tx>
          <c:spPr>
            <a:solidFill>
              <a:schemeClr val="accent5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1" i="0" u="none">
                    <a:solidFill>
                      <a:srgbClr val="002060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1일 (%)</c:v>
                </c:pt>
                <c:pt idx="1">
                  <c:v>2일 (%)</c:v>
                </c:pt>
                <c:pt idx="2">
                  <c:v>3일 (%)</c:v>
                </c:pt>
                <c:pt idx="3">
                  <c:v>4일 (%)</c:v>
                </c:pt>
                <c:pt idx="4">
                  <c:v>5일 (%)</c:v>
                </c:pt>
                <c:pt idx="5">
                  <c:v>6일 (%)</c:v>
                </c:pt>
                <c:pt idx="6">
                  <c:v>7일 (%)</c:v>
                </c:pt>
                <c:pt idx="7">
                  <c:v>8일 (%)</c:v>
                </c:pt>
                <c:pt idx="8">
                  <c:v>9일 (%)</c:v>
                </c:pt>
                <c:pt idx="9">
                  <c:v>10일 (%)</c:v>
                </c:pt>
                <c:pt idx="10">
                  <c:v>11일 이상 (%)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</c:v>
                </c:pt>
                <c:pt idx="1">
                  <c:v>6.5</c:v>
                </c:pt>
                <c:pt idx="2">
                  <c:v>52.2</c:v>
                </c:pt>
                <c:pt idx="3">
                  <c:v>29</c:v>
                </c:pt>
                <c:pt idx="4">
                  <c:v>5.9</c:v>
                </c:pt>
                <c:pt idx="5">
                  <c:v>1.4</c:v>
                </c:pt>
                <c:pt idx="6">
                  <c:v>1.7</c:v>
                </c:pt>
                <c:pt idx="7">
                  <c:v>0.2</c:v>
                </c:pt>
                <c:pt idx="8">
                  <c:v>0.1</c:v>
                </c:pt>
                <c:pt idx="9">
                  <c:v>0.6</c:v>
                </c:pt>
                <c:pt idx="1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3-4DE3-A2F1-5F3D63753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365981280"/>
        <c:axId val="364595104"/>
      </c:barChart>
      <c:catAx>
        <c:axId val="36598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364595104"/>
        <c:crosses val="autoZero"/>
        <c:auto val="1"/>
        <c:lblAlgn val="ctr"/>
        <c:lblOffset val="100"/>
        <c:tickMarkSkip val="1"/>
        <c:noMultiLvlLbl val="0"/>
      </c:catAx>
      <c:valAx>
        <c:axId val="364595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98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931514978408813"/>
          <c:y val="0.55380761623382568"/>
          <c:w val="0.26235148310661316"/>
          <c:h val="7.8125543892383575E-2"/>
        </c:manualLayout>
      </c:layout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dk1">
                  <a:lumMod val="65000"/>
                  <a:lumOff val="35000"/>
                </a:schemeClr>
              </a:solidFill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sz="1800" b="1" i="0" u="none">
                <a:solidFill>
                  <a:schemeClr val="dk1">
                    <a:lumMod val="75000"/>
                    <a:lumOff val="2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내국인 관광목적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66CC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BB-463E-8812-0E78232FF5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BB-463E-8812-0E78232FF5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BB-463E-8812-0E78232FF5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BB-463E-8812-0E78232FF5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7BB-463E-8812-0E78232FF53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7BB-463E-8812-0E78232FF53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7BB-463E-8812-0E78232FF53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7BB-463E-8812-0E78232FF53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7BB-463E-8812-0E78232FF53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7BB-463E-8812-0E78232FF53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000" b="1" i="0" u="none">
                    <a:solidFill>
                      <a:schemeClr val="lt1"/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Sheet1!$A$2:$A$11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89.8</c:v>
                </c:pt>
                <c:pt idx="1">
                  <c:v>0.3</c:v>
                </c:pt>
                <c:pt idx="2">
                  <c:v>0.4</c:v>
                </c:pt>
                <c:pt idx="3">
                  <c:v>4.2</c:v>
                </c:pt>
                <c:pt idx="4">
                  <c:v>1.9</c:v>
                </c:pt>
                <c:pt idx="5">
                  <c:v>0.1</c:v>
                </c:pt>
                <c:pt idx="6">
                  <c:v>0.5</c:v>
                </c:pt>
                <c:pt idx="7">
                  <c:v>1.8</c:v>
                </c:pt>
                <c:pt idx="8">
                  <c:v>0</c:v>
                </c:pt>
                <c:pt idx="9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7BB-463E-8812-0E78232FF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dk1">
                  <a:lumMod val="75000"/>
                  <a:lumOff val="25000"/>
                </a:schemeClr>
              </a:solidFill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외국인 관광목적</a:t>
            </a:r>
            <a:endParaRPr lang="ko-KR"/>
          </a:p>
        </c:rich>
      </c:tx>
      <c:layout>
        <c:manualLayout>
          <c:xMode val="edge"/>
          <c:yMode val="edge"/>
          <c:x val="0.28047920109135138"/>
          <c:y val="4.3664396138904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25-427C-AD23-4EA1943E26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25-427C-AD23-4EA1943E26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25-427C-AD23-4EA1943E26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25-427C-AD23-4EA1943E26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025-427C-AD23-4EA1943E26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025-427C-AD23-4EA1943E26A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025-427C-AD23-4EA1943E26A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025-427C-AD23-4EA1943E26A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C025-427C-AD23-4EA1943E26A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C025-427C-AD23-4EA1943E26A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'2018 여행목적 국적별'!$B$9:$K$9</c:f>
              <c:strCache>
                <c:ptCount val="10"/>
                <c:pt idx="0">
                  <c:v>여가.위락.휴식</c:v>
                </c:pt>
                <c:pt idx="1">
                  <c:v>신혼여행</c:v>
                </c:pt>
                <c:pt idx="2">
                  <c:v>사업.산업시찰활동</c:v>
                </c:pt>
                <c:pt idx="3">
                  <c:v>학술.세미나활동</c:v>
                </c:pt>
                <c:pt idx="4">
                  <c:v>직장인센티브여행</c:v>
                </c:pt>
                <c:pt idx="5">
                  <c:v>친구.친지방문</c:v>
                </c:pt>
                <c:pt idx="6">
                  <c:v>뷰티.의료관광</c:v>
                </c:pt>
                <c:pt idx="7">
                  <c:v>종교.순례</c:v>
                </c:pt>
                <c:pt idx="8">
                  <c:v>쇼핑</c:v>
                </c:pt>
                <c:pt idx="9">
                  <c:v>기타</c:v>
                </c:pt>
              </c:strCache>
            </c:strRef>
          </c:cat>
          <c:val>
            <c:numRef>
              <c:f>'2018 여행목적 국적별'!$B$10:$K$10</c:f>
              <c:numCache>
                <c:formatCode>0.00</c:formatCode>
                <c:ptCount val="10"/>
                <c:pt idx="0">
                  <c:v>86.833333333333329</c:v>
                </c:pt>
                <c:pt idx="1">
                  <c:v>1.666666666666667</c:v>
                </c:pt>
                <c:pt idx="2">
                  <c:v>0.70000000000000007</c:v>
                </c:pt>
                <c:pt idx="3">
                  <c:v>2.2999999999999994</c:v>
                </c:pt>
                <c:pt idx="4">
                  <c:v>1.3</c:v>
                </c:pt>
                <c:pt idx="5">
                  <c:v>1.8666666666666665</c:v>
                </c:pt>
                <c:pt idx="6">
                  <c:v>0.6</c:v>
                </c:pt>
                <c:pt idx="7">
                  <c:v>0.3</c:v>
                </c:pt>
                <c:pt idx="8">
                  <c:v>3.1833333333333336</c:v>
                </c:pt>
                <c:pt idx="9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025-427C-AD23-4EA1943E26A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D23535-CF18-473F-8142-07227A8BCF11}" type="datetime1">
              <a:rPr lang="ko-KR" altLang="en-US"/>
              <a:pPr lvl="0">
                <a:defRPr/>
              </a:pPr>
              <a:t>2019-12-20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4CA260-A431-4C7C-BE37-9568EA670A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E1AB63B-2015-4CFD-BEE8-B802062C9C8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0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055223"/>
            <a:ext cx="12192000" cy="4802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83" y="859018"/>
            <a:ext cx="1406434" cy="140643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055223"/>
            <a:ext cx="12192000" cy="36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03272" y="3308496"/>
            <a:ext cx="6585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제주도의 현 상황 분석</a:t>
            </a:r>
            <a:r>
              <a:rPr lang="en-US" altLang="ko-KR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800" spc="300" dirty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해결방안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0777" y="3000719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김신혁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김대현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이소정</a:t>
            </a:r>
            <a:r>
              <a:rPr lang="en-US" altLang="ko-KR" sz="1400" b="1" dirty="0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ln w="22225">
                  <a:noFill/>
                </a:ln>
                <a:solidFill>
                  <a:srgbClr val="94C3B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임영택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4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1407" y="4682191"/>
            <a:ext cx="5672760" cy="228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식비에 관한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이것으로 알 수 있는 것은 </a:t>
            </a:r>
            <a:r>
              <a:rPr lang="en-US" altLang="ko-KR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50%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7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만</a:t>
            </a:r>
            <a:r>
              <a:rPr lang="en-US" altLang="ko-KR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FF0000"/>
                </a:solidFill>
                <a:latin typeface="나눔스퀘어 Bold"/>
                <a:ea typeface="나눔스퀘어 Bold"/>
              </a:rPr>
              <a:t>천원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증가하고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이로써 </a:t>
            </a:r>
            <a:r>
              <a:rPr lang="ko-KR" altLang="en-US" sz="24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물가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가 비싸서 오래 머무르는 것은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힘들 것이라고 판단했습니다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endParaRPr lang="en-US" altLang="ko-KR" sz="2400" spc="-150">
              <a:solidFill>
                <a:srgbClr val="8DBABD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54" y="1880630"/>
            <a:ext cx="5113146" cy="354258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747837" y="3429000"/>
            <a:ext cx="1452563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142080" y="26074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6211" y="3682484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06127" y="2743072"/>
            <a:ext cx="68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36%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8220" y="5483137"/>
            <a:ext cx="5617780" cy="11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인당 여행경비를 나타난 표입니다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박이 늘어 날때마다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36%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증가하며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16</a:t>
            </a:r>
            <a:r>
              <a:rPr lang="ko-KR" altLang="en-US" sz="2400" spc="-150">
                <a:solidFill>
                  <a:schemeClr val="accent2">
                    <a:lumMod val="75000"/>
                  </a:schemeClr>
                </a:solidFill>
                <a:latin typeface="나눔스퀘어 Bold"/>
                <a:ea typeface="나눔스퀘어 Bold"/>
              </a:rPr>
              <a:t>만원 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씩 증가 하는 것 을 알 수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7769" y="1140309"/>
            <a:ext cx="5113145" cy="3541882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7514866" y="2658237"/>
            <a:ext cx="1379120" cy="87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8893986" y="1849825"/>
            <a:ext cx="1407097" cy="81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78859" y="2658237"/>
            <a:ext cx="687907" cy="35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8505" y="1982964"/>
            <a:ext cx="687907" cy="358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50%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정리</a:t>
            </a:r>
          </a:p>
        </p:txBody>
      </p:sp>
      <p:sp>
        <p:nvSpPr>
          <p:cNvPr id="32" name="TextBox 7"/>
          <p:cNvSpPr txBox="1"/>
          <p:nvPr/>
        </p:nvSpPr>
        <p:spPr>
          <a:xfrm>
            <a:off x="5351203" y="1893390"/>
            <a:ext cx="6606027" cy="178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실제로 여행경비가 늘어남에 </a:t>
            </a: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있어서 사람들은</a:t>
            </a:r>
          </a:p>
          <a:p>
            <a:pPr algn="ctr">
              <a:defRPr/>
            </a:pP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물가가 비싸다고 느끼는 것 일까</a:t>
            </a:r>
            <a:r>
              <a:rPr lang="en-US" altLang="ko-KR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?</a:t>
            </a:r>
            <a:r>
              <a:rPr lang="ko-KR" altLang="en-US" sz="3700" b="1" spc="-150">
                <a:solidFill>
                  <a:srgbClr val="8DBABD"/>
                </a:solidFill>
                <a:latin typeface="나눔스퀘어 Bold"/>
                <a:ea typeface="나눔스퀘어 Bold"/>
              </a:rPr>
              <a:t>  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66" y="1830077"/>
            <a:ext cx="4572000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3DE4A-B611-4A18-B056-8623E5BF145F}"/>
              </a:ext>
            </a:extLst>
          </p:cNvPr>
          <p:cNvSpPr txBox="1"/>
          <p:nvPr/>
        </p:nvSpPr>
        <p:spPr>
          <a:xfrm>
            <a:off x="5507046" y="3981966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이것으로 알 수 있는 것은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물가가 비싸서 오래 체류하기 힘든 면이 있을 것이라고 판단했습니다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AA19C-771A-42A5-82AE-7CE3AEE7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8" y="2003216"/>
            <a:ext cx="5205058" cy="41021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1AD144-7569-4EE6-9F22-7946B3B83291}"/>
              </a:ext>
            </a:extLst>
          </p:cNvPr>
          <p:cNvCxnSpPr>
            <a:cxnSpLocks/>
          </p:cNvCxnSpPr>
          <p:nvPr/>
        </p:nvCxnSpPr>
        <p:spPr>
          <a:xfrm flipV="1">
            <a:off x="1824588" y="3797300"/>
            <a:ext cx="1375812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7F47-A522-4B2D-B888-C7C47C635DDC}"/>
              </a:ext>
            </a:extLst>
          </p:cNvPr>
          <p:cNvCxnSpPr>
            <a:cxnSpLocks/>
          </p:cNvCxnSpPr>
          <p:nvPr/>
        </p:nvCxnSpPr>
        <p:spPr>
          <a:xfrm flipV="1">
            <a:off x="3200400" y="2763042"/>
            <a:ext cx="1422400" cy="103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158715-B73F-47FB-B11B-68BF448D798D}"/>
              </a:ext>
            </a:extLst>
          </p:cNvPr>
          <p:cNvSpPr txBox="1"/>
          <p:nvPr/>
        </p:nvSpPr>
        <p:spPr>
          <a:xfrm>
            <a:off x="1824588" y="3797300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4B704-E47F-4751-BA27-4417C04837D7}"/>
              </a:ext>
            </a:extLst>
          </p:cNvPr>
          <p:cNvSpPr txBox="1"/>
          <p:nvPr/>
        </p:nvSpPr>
        <p:spPr>
          <a:xfrm>
            <a:off x="3306127" y="2927738"/>
            <a:ext cx="68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16%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C54C2-7EB5-4762-87CD-5D0FC409BE76}"/>
              </a:ext>
            </a:extLst>
          </p:cNvPr>
          <p:cNvSpPr txBox="1"/>
          <p:nvPr/>
        </p:nvSpPr>
        <p:spPr>
          <a:xfrm>
            <a:off x="5507046" y="2162877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인당 여행경비를 나타난 표입니다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박이 늘어 날때마다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증가하며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씩 증가 하는 것 을 알 수 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5EC6B3-528F-4998-9E58-E4DC33D7DCD7}"/>
              </a:ext>
            </a:extLst>
          </p:cNvPr>
          <p:cNvSpPr txBox="1"/>
          <p:nvPr/>
        </p:nvSpPr>
        <p:spPr>
          <a:xfrm>
            <a:off x="1383206" y="866684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의문점</a:t>
            </a:r>
          </a:p>
        </p:txBody>
      </p:sp>
    </p:spTree>
    <p:extLst>
      <p:ext uri="{BB962C8B-B14F-4D97-AF65-F5344CB8AC3E}">
        <p14:creationId xmlns:p14="http://schemas.microsoft.com/office/powerpoint/2010/main" val="94574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0" name="TextBox 7"/>
          <p:cNvSpPr txBox="1"/>
          <p:nvPr/>
        </p:nvSpPr>
        <p:spPr>
          <a:xfrm>
            <a:off x="5865078" y="1745955"/>
            <a:ext cx="5274196" cy="155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내국인 관광객들을 대상으로 한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제주 여행 시 불만족 사항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설문조사에서 전반적으로 제주의 물가가 </a:t>
            </a:r>
            <a:endParaRPr lang="en-US" altLang="ko-KR" sz="2400" spc="-150" dirty="0">
              <a:solidFill>
                <a:srgbClr val="8DBABD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비싸다는 것을 실감한 그래프입니다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9053" y="1733204"/>
            <a:ext cx="5555968" cy="3810423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 rot="5400000" flipH="1" flipV="1">
            <a:off x="2971665" y="4243016"/>
            <a:ext cx="628245" cy="547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4217" y="2216420"/>
            <a:ext cx="806492" cy="363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22.9%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9949" y="3751637"/>
            <a:ext cx="4714146" cy="195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4" name="TextBox 7"/>
          <p:cNvSpPr txBox="1"/>
          <p:nvPr/>
        </p:nvSpPr>
        <p:spPr>
          <a:xfrm>
            <a:off x="7020473" y="2050323"/>
            <a:ext cx="4922920" cy="1919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실제 제주연구원 사이트의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“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제주경제동향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”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을 분석한 자료를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참고하면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년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100%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기준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전년도와 비교시 현재는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1.5%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상승한것을 확인할 수 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002" y="1557774"/>
            <a:ext cx="6830378" cy="4597749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7146042" y="4402865"/>
            <a:ext cx="4922920" cy="45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ko-KR" altLang="en-US" sz="2400" spc="-15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919" y="1923471"/>
            <a:ext cx="6481708" cy="3444030"/>
          </a:xfrm>
          <a:prstGeom prst="rect">
            <a:avLst/>
          </a:prstGeom>
        </p:spPr>
      </p:pic>
      <p:sp>
        <p:nvSpPr>
          <p:cNvPr id="27" name="TextBox 7"/>
          <p:cNvSpPr txBox="1"/>
          <p:nvPr/>
        </p:nvSpPr>
        <p:spPr>
          <a:xfrm>
            <a:off x="6716745" y="2900330"/>
            <a:ext cx="5117445" cy="19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15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년기준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6.7%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가량이 올랐는데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간단하게 비교하자면</a:t>
            </a:r>
          </a:p>
          <a:p>
            <a:pPr algn="ctr">
              <a:defRPr/>
            </a:pP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년전에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백만원주고산 아이폰을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지금사면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106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만원을 주고 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사야되는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상황이 나타납니다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84089" y="2238375"/>
            <a:ext cx="851884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9" name="직선 화살표 연결선 28"/>
          <p:cNvCxnSpPr>
            <a:stCxn id="28" idx="2"/>
          </p:cNvCxnSpPr>
          <p:nvPr/>
        </p:nvCxnSpPr>
        <p:spPr>
          <a:xfrm rot="10800000" flipV="1">
            <a:off x="4596820" y="2426192"/>
            <a:ext cx="1613211" cy="7780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400415" y="3241183"/>
            <a:ext cx="342095" cy="1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048232" y="1759408"/>
            <a:ext cx="5117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제주도의 물가지수가 내륙지방보다 높은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이유는 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'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섬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'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이라는 지리적 특성에 있습니다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95C13-7732-4A34-A475-B286FDCA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4" y="1762740"/>
            <a:ext cx="5152483" cy="4167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331605" y="1759408"/>
            <a:ext cx="53756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제주도로 유입되는 물류의 이동과정에는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일반적인 유통과정인 지상운반이외의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해상운반이 필연적으로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더해질 수 밖에 없으므로 결국에는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원가 상승으로 이어질 수 밖에 없습니다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4641ED-82F0-4744-8F41-D625BF19F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615440"/>
            <a:ext cx="5263515" cy="43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489710" y="866684"/>
            <a:ext cx="1792605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331605" y="1759408"/>
            <a:ext cx="5375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이에 맞춰 제주도의 물가를 어떻게 내릴 수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있을까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? 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라는 의문을 가지고 접근한 결과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26179-FAB8-44AC-BAB9-3BF2693F1594}"/>
              </a:ext>
            </a:extLst>
          </p:cNvPr>
          <p:cNvSpPr txBox="1"/>
          <p:nvPr/>
        </p:nvSpPr>
        <p:spPr>
          <a:xfrm>
            <a:off x="6331605" y="2828835"/>
            <a:ext cx="527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해상운송비를 제주도에서 지원을 해주면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적으로 제주내의 전체 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물가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육지와 같은 물가를 만들 수 있을 것입니다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5701B6-E8F8-443B-8C0B-BEEF9DEC9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" y="1759408"/>
            <a:ext cx="5537220" cy="417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485" y="229970"/>
            <a:ext cx="74485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분석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348740" y="861342"/>
            <a:ext cx="24769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과정 정리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26179-FAB8-44AC-BAB9-3BF2693F1594}"/>
              </a:ext>
            </a:extLst>
          </p:cNvPr>
          <p:cNvSpPr txBox="1"/>
          <p:nvPr/>
        </p:nvSpPr>
        <p:spPr>
          <a:xfrm>
            <a:off x="5709218" y="1749335"/>
            <a:ext cx="52741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분석결과로는 제주도는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spc="-15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섬‘이라는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지리적  특성 때문에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해상운송비가 무조건 붙어야 하는 것으로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결론이 나왔고  이 것을 토대로 해상운송비의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부담을 줄이는 것 을 목표로 정했습니다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986C8-EA5D-4DD2-8942-CC2E5DC2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6" y="1749335"/>
            <a:ext cx="4914832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98751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15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CONTENTS</a:t>
              </a:r>
              <a:endParaRPr lang="ko-KR" altLang="en-US" sz="2800" spc="-15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1384871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현황분석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2534963"/>
            <a:ext cx="1137222" cy="387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문제점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2" y="3118369"/>
            <a:ext cx="8895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4291" y="3701775"/>
            <a:ext cx="11372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</a:t>
            </a:r>
            <a:r>
              <a:rPr lang="ko-KR" altLang="en-US" sz="2000">
                <a:solidFill>
                  <a:srgbClr val="30302A"/>
                </a:solidFill>
                <a:latin typeface="나눔스퀘어"/>
                <a:ea typeface="나눔스퀘어"/>
              </a:rPr>
              <a:t>제안서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90" y="4285182"/>
            <a:ext cx="927675" cy="389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30302A"/>
                </a:solidFill>
                <a:latin typeface="나눔스퀘어"/>
                <a:ea typeface="나눔스퀘어"/>
              </a:rPr>
              <a:t>:: Q&amp;A</a:t>
            </a:r>
            <a:endParaRPr lang="ko-KR" altLang="en-US" sz="2000">
              <a:solidFill>
                <a:srgbClr val="30302A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">
            <a:extLst>
              <a:ext uri="{FF2B5EF4-FFF2-40B4-BE49-F238E27FC236}">
                <a16:creationId xmlns:a16="http://schemas.microsoft.com/office/drawing/2014/main" id="{87386779-3048-429E-AD77-306C0F3CC7F5}"/>
              </a:ext>
            </a:extLst>
          </p:cNvPr>
          <p:cNvSpPr txBox="1"/>
          <p:nvPr/>
        </p:nvSpPr>
        <p:spPr>
          <a:xfrm>
            <a:off x="5251593" y="1943100"/>
            <a:ext cx="67976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chemeClr val="dk1"/>
                </a:solidFill>
                <a:latin typeface="나눔스퀘어 Bold"/>
                <a:ea typeface="나눔스퀘어 Bold"/>
              </a:rPr>
              <a:t>저희는 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이 근거들을 토대로 제주도에 제안을 하고자 합니다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AAC1BD-59FB-44ED-9443-4A824FC01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7" y="1943100"/>
            <a:ext cx="4327526" cy="2971800"/>
          </a:xfrm>
          <a:prstGeom prst="rect">
            <a:avLst/>
          </a:prstGeom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8736F115-9034-423B-8A80-C3009E1F1457}"/>
              </a:ext>
            </a:extLst>
          </p:cNvPr>
          <p:cNvSpPr txBox="1"/>
          <p:nvPr/>
        </p:nvSpPr>
        <p:spPr>
          <a:xfrm>
            <a:off x="764427" y="928240"/>
            <a:ext cx="6142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6610A02F-A5E2-4A70-8388-EBFD5A3C9037}"/>
              </a:ext>
            </a:extLst>
          </p:cNvPr>
          <p:cNvSpPr txBox="1"/>
          <p:nvPr/>
        </p:nvSpPr>
        <p:spPr>
          <a:xfrm>
            <a:off x="1378698" y="866684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117749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">
            <a:extLst>
              <a:ext uri="{FF2B5EF4-FFF2-40B4-BE49-F238E27FC236}">
                <a16:creationId xmlns:a16="http://schemas.microsoft.com/office/drawing/2014/main" id="{87386779-3048-429E-AD77-306C0F3CC7F5}"/>
              </a:ext>
            </a:extLst>
          </p:cNvPr>
          <p:cNvSpPr txBox="1"/>
          <p:nvPr/>
        </p:nvSpPr>
        <p:spPr>
          <a:xfrm>
            <a:off x="4937613" y="1668443"/>
            <a:ext cx="67976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기업이 소비자가격을 책정할 때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원가와 이익금을 합쳐서 소비자 가격을 측정합니다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원가 안에는 건물임대료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인건비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, </a:t>
            </a:r>
            <a:r>
              <a:rPr lang="ko-KR" altLang="en-US" sz="2400" spc="-150" dirty="0" err="1">
                <a:solidFill>
                  <a:schemeClr val="dk1"/>
                </a:solidFill>
                <a:latin typeface="나눔스퀘어 Bold"/>
                <a:ea typeface="나눔스퀘어 Bold"/>
              </a:rPr>
              <a:t>선박비</a:t>
            </a: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 등 다양하게 고정적으로 지출하는 항목이 있고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이익금은 말 그대로 회사를 운영함에 있어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회사에 들어오는 이익금입니다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이 두 가지를 합쳐서 물가가 결정되는데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우리 제주도가 물건원가에 </a:t>
            </a:r>
            <a:endParaRPr lang="en-US" altLang="ko-KR" sz="2400" spc="-150" dirty="0">
              <a:solidFill>
                <a:schemeClr val="dk1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개입을 하는 것이 이번 제안의 핵심입니다</a:t>
            </a:r>
            <a:r>
              <a:rPr lang="en-US" altLang="ko-KR" sz="2400" spc="-150" dirty="0">
                <a:solidFill>
                  <a:schemeClr val="dk1"/>
                </a:solidFill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8736F115-9034-423B-8A80-C3009E1F1457}"/>
              </a:ext>
            </a:extLst>
          </p:cNvPr>
          <p:cNvSpPr txBox="1"/>
          <p:nvPr/>
        </p:nvSpPr>
        <p:spPr>
          <a:xfrm>
            <a:off x="764427" y="928240"/>
            <a:ext cx="6142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6610A02F-A5E2-4A70-8388-EBFD5A3C9037}"/>
              </a:ext>
            </a:extLst>
          </p:cNvPr>
          <p:cNvSpPr txBox="1"/>
          <p:nvPr/>
        </p:nvSpPr>
        <p:spPr>
          <a:xfrm>
            <a:off x="1378698" y="866684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F0D64A2-16D9-4420-A9F6-15E0DF6BCE6D}"/>
              </a:ext>
            </a:extLst>
          </p:cNvPr>
          <p:cNvGrpSpPr/>
          <p:nvPr/>
        </p:nvGrpSpPr>
        <p:grpSpPr>
          <a:xfrm>
            <a:off x="764427" y="1513016"/>
            <a:ext cx="3301384" cy="5115014"/>
            <a:chOff x="764427" y="1493005"/>
            <a:chExt cx="3301384" cy="51350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48C6D0-0A91-4764-B5F8-3BF7BDD2D8DF}"/>
                </a:ext>
              </a:extLst>
            </p:cNvPr>
            <p:cNvSpPr/>
            <p:nvPr/>
          </p:nvSpPr>
          <p:spPr>
            <a:xfrm>
              <a:off x="2428380" y="4135538"/>
              <a:ext cx="1636295" cy="2492492"/>
            </a:xfrm>
            <a:prstGeom prst="rect">
              <a:avLst/>
            </a:prstGeom>
            <a:solidFill>
              <a:srgbClr val="335B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7259B0-F21A-40FB-8EBB-8168472C544F}"/>
                </a:ext>
              </a:extLst>
            </p:cNvPr>
            <p:cNvSpPr txBox="1"/>
            <p:nvPr/>
          </p:nvSpPr>
          <p:spPr>
            <a:xfrm>
              <a:off x="764427" y="2924309"/>
              <a:ext cx="677108" cy="227241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소비자가격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FDACDE-230A-4F98-9A22-DA6F12FADF6D}"/>
                </a:ext>
              </a:extLst>
            </p:cNvPr>
            <p:cNvSpPr/>
            <p:nvPr/>
          </p:nvSpPr>
          <p:spPr>
            <a:xfrm>
              <a:off x="2428378" y="2226007"/>
              <a:ext cx="1636295" cy="1768343"/>
            </a:xfrm>
            <a:prstGeom prst="rect">
              <a:avLst/>
            </a:prstGeom>
            <a:solidFill>
              <a:srgbClr val="F3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D41C6F-358B-4DD9-9A0D-5526E28C8EC7}"/>
                </a:ext>
              </a:extLst>
            </p:cNvPr>
            <p:cNvSpPr/>
            <p:nvPr/>
          </p:nvSpPr>
          <p:spPr>
            <a:xfrm>
              <a:off x="2428377" y="1555429"/>
              <a:ext cx="1636295" cy="5293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92A042-925E-4B62-9B71-171DA395A259}"/>
                </a:ext>
              </a:extLst>
            </p:cNvPr>
            <p:cNvSpPr txBox="1"/>
            <p:nvPr/>
          </p:nvSpPr>
          <p:spPr>
            <a:xfrm>
              <a:off x="1553399" y="3910438"/>
              <a:ext cx="677108" cy="1007884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accent5"/>
                  </a:solidFill>
                </a:rPr>
                <a:t>원가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7B5C7F0-99E2-4117-9B20-60A47FC21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981" y="1493005"/>
              <a:ext cx="0" cy="143130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74442AA-E7E5-45D2-9735-4A5EFB481D9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981" y="5196726"/>
              <a:ext cx="0" cy="143130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4FED487-6827-48A6-B548-219A626F7F28}"/>
                </a:ext>
              </a:extLst>
            </p:cNvPr>
            <p:cNvCxnSpPr>
              <a:cxnSpLocks/>
            </p:cNvCxnSpPr>
            <p:nvPr/>
          </p:nvCxnSpPr>
          <p:spPr>
            <a:xfrm>
              <a:off x="764427" y="1493005"/>
              <a:ext cx="67710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57FFB50-F2E0-411B-8C24-E0E3D31B8EE5}"/>
                </a:ext>
              </a:extLst>
            </p:cNvPr>
            <p:cNvCxnSpPr>
              <a:cxnSpLocks/>
            </p:cNvCxnSpPr>
            <p:nvPr/>
          </p:nvCxnSpPr>
          <p:spPr>
            <a:xfrm>
              <a:off x="764427" y="6628030"/>
              <a:ext cx="677108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3422D1B-0B48-4AFF-89A9-A28F00269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3599" y="2266727"/>
              <a:ext cx="0" cy="143130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C821A3F-871A-4504-8EF4-46EFB0435ABE}"/>
                </a:ext>
              </a:extLst>
            </p:cNvPr>
            <p:cNvCxnSpPr>
              <a:cxnSpLocks/>
            </p:cNvCxnSpPr>
            <p:nvPr/>
          </p:nvCxnSpPr>
          <p:spPr>
            <a:xfrm>
              <a:off x="1923599" y="5196726"/>
              <a:ext cx="0" cy="143130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E0FF819-83A4-4ACF-94A8-0CAA2B5BCCF1}"/>
                </a:ext>
              </a:extLst>
            </p:cNvPr>
            <p:cNvCxnSpPr>
              <a:cxnSpLocks/>
            </p:cNvCxnSpPr>
            <p:nvPr/>
          </p:nvCxnSpPr>
          <p:spPr>
            <a:xfrm>
              <a:off x="1576845" y="2260556"/>
              <a:ext cx="67710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F50D122-81B2-48A5-873B-508BF7CD403F}"/>
                </a:ext>
              </a:extLst>
            </p:cNvPr>
            <p:cNvCxnSpPr>
              <a:cxnSpLocks/>
            </p:cNvCxnSpPr>
            <p:nvPr/>
          </p:nvCxnSpPr>
          <p:spPr>
            <a:xfrm>
              <a:off x="1576845" y="6628030"/>
              <a:ext cx="677108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D69E1D-4DA7-42EA-B035-2DD23D30144A}"/>
                </a:ext>
              </a:extLst>
            </p:cNvPr>
            <p:cNvSpPr txBox="1"/>
            <p:nvPr/>
          </p:nvSpPr>
          <p:spPr>
            <a:xfrm>
              <a:off x="2444854" y="5150951"/>
              <a:ext cx="16209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제조원가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C3A03F-4D7B-41AA-ADBE-BA2BD5C02573}"/>
                </a:ext>
              </a:extLst>
            </p:cNvPr>
            <p:cNvSpPr txBox="1"/>
            <p:nvPr/>
          </p:nvSpPr>
          <p:spPr>
            <a:xfrm>
              <a:off x="2622188" y="2879345"/>
              <a:ext cx="1261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>
                  <a:solidFill>
                    <a:schemeClr val="bg1"/>
                  </a:solidFill>
                </a:rPr>
                <a:t>유통비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FE4CAC-B0EF-48E6-9019-8E32CCB00B88}"/>
                </a:ext>
              </a:extLst>
            </p:cNvPr>
            <p:cNvSpPr txBox="1"/>
            <p:nvPr/>
          </p:nvSpPr>
          <p:spPr>
            <a:xfrm>
              <a:off x="2799522" y="1589291"/>
              <a:ext cx="902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이윤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67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229970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제안서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9">
            <a:extLst>
              <a:ext uri="{FF2B5EF4-FFF2-40B4-BE49-F238E27FC236}">
                <a16:creationId xmlns:a16="http://schemas.microsoft.com/office/drawing/2014/main" id="{8736F115-9034-423B-8A80-C3009E1F1457}"/>
              </a:ext>
            </a:extLst>
          </p:cNvPr>
          <p:cNvSpPr txBox="1"/>
          <p:nvPr/>
        </p:nvSpPr>
        <p:spPr>
          <a:xfrm>
            <a:off x="764427" y="928240"/>
            <a:ext cx="61427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04.</a:t>
            </a:r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6610A02F-A5E2-4A70-8388-EBFD5A3C9037}"/>
              </a:ext>
            </a:extLst>
          </p:cNvPr>
          <p:cNvSpPr txBox="1"/>
          <p:nvPr/>
        </p:nvSpPr>
        <p:spPr>
          <a:xfrm>
            <a:off x="1378698" y="866684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제안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4B19D63-8574-4454-8FAA-93374CCD38FA}"/>
              </a:ext>
            </a:extLst>
          </p:cNvPr>
          <p:cNvGrpSpPr/>
          <p:nvPr/>
        </p:nvGrpSpPr>
        <p:grpSpPr>
          <a:xfrm>
            <a:off x="1557345" y="2321167"/>
            <a:ext cx="8698148" cy="2984180"/>
            <a:chOff x="609827" y="2798839"/>
            <a:chExt cx="8698148" cy="2984180"/>
          </a:xfrm>
        </p:grpSpPr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87386779-3048-429E-AD77-306C0F3CC7F5}"/>
                </a:ext>
              </a:extLst>
            </p:cNvPr>
            <p:cNvSpPr txBox="1"/>
            <p:nvPr/>
          </p:nvSpPr>
          <p:spPr>
            <a:xfrm>
              <a:off x="897247" y="5321354"/>
              <a:ext cx="80010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400" spc="-150" dirty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이번 제안의 핵심은 </a:t>
              </a:r>
              <a:r>
                <a:rPr lang="ko-KR" altLang="en-US" sz="2400" spc="-150" dirty="0" err="1">
                  <a:solidFill>
                    <a:schemeClr val="dk1"/>
                  </a:solidFill>
                  <a:latin typeface="나눔스퀘어 Bold"/>
                  <a:ea typeface="나눔스퀘어 Bold"/>
                </a:rPr>
                <a:t>유통비</a:t>
              </a:r>
              <a:r>
                <a:rPr lang="ko-KR" altLang="en-US" sz="2400" spc="-150" dirty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 안에 있는 운송비를 지원해주는 것 입니다</a:t>
              </a:r>
              <a:r>
                <a:rPr lang="en-US" altLang="ko-KR" sz="2400" spc="-150" dirty="0">
                  <a:solidFill>
                    <a:schemeClr val="dk1"/>
                  </a:solidFill>
                  <a:latin typeface="나눔스퀘어 Bold"/>
                  <a:ea typeface="나눔스퀘어 Bold"/>
                </a:rPr>
                <a:t>.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FDACDE-230A-4F98-9A22-DA6F12FADF6D}"/>
                </a:ext>
              </a:extLst>
            </p:cNvPr>
            <p:cNvSpPr/>
            <p:nvPr/>
          </p:nvSpPr>
          <p:spPr>
            <a:xfrm>
              <a:off x="609827" y="2803787"/>
              <a:ext cx="1662064" cy="1753394"/>
            </a:xfrm>
            <a:prstGeom prst="rect">
              <a:avLst/>
            </a:prstGeom>
            <a:solidFill>
              <a:srgbClr val="F3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C3A03F-4D7B-41AA-ADBE-BA2BD5C02573}"/>
                </a:ext>
              </a:extLst>
            </p:cNvPr>
            <p:cNvSpPr txBox="1"/>
            <p:nvPr/>
          </p:nvSpPr>
          <p:spPr>
            <a:xfrm>
              <a:off x="799980" y="3416138"/>
              <a:ext cx="1281757" cy="51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>
                  <a:solidFill>
                    <a:schemeClr val="bg1"/>
                  </a:solidFill>
                </a:rPr>
                <a:t>유통비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7A7D5DAF-9905-4E01-9F75-A378C8932734}"/>
                </a:ext>
              </a:extLst>
            </p:cNvPr>
            <p:cNvSpPr/>
            <p:nvPr/>
          </p:nvSpPr>
          <p:spPr>
            <a:xfrm>
              <a:off x="2562903" y="3329430"/>
              <a:ext cx="902811" cy="641196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619A4F-AA11-4A4F-B7AA-5525640E5A82}"/>
                </a:ext>
              </a:extLst>
            </p:cNvPr>
            <p:cNvSpPr/>
            <p:nvPr/>
          </p:nvSpPr>
          <p:spPr>
            <a:xfrm>
              <a:off x="3683550" y="2798839"/>
              <a:ext cx="1662064" cy="641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운송비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94E1CDF-4AF5-4C9A-859E-1FABF1981923}"/>
                </a:ext>
              </a:extLst>
            </p:cNvPr>
            <p:cNvSpPr/>
            <p:nvPr/>
          </p:nvSpPr>
          <p:spPr>
            <a:xfrm>
              <a:off x="3702333" y="3562066"/>
              <a:ext cx="1662064" cy="985220"/>
            </a:xfrm>
            <a:prstGeom prst="rect">
              <a:avLst/>
            </a:prstGeom>
            <a:solidFill>
              <a:srgbClr val="F3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유통비</a:t>
              </a:r>
              <a:endParaRPr lang="ko-KR" altLang="en-US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A11F6876-BFD6-4C87-AD32-DA2BABABDFD5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>
              <a:off x="5345614" y="3119437"/>
              <a:ext cx="2300297" cy="5503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BA4B18E-6308-409B-97C5-E1AF7B86EAA5}"/>
                </a:ext>
              </a:extLst>
            </p:cNvPr>
            <p:cNvSpPr/>
            <p:nvPr/>
          </p:nvSpPr>
          <p:spPr>
            <a:xfrm>
              <a:off x="7645911" y="2798839"/>
              <a:ext cx="1662064" cy="17418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운송비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762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425148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 w="22225">
                  <a:noFill/>
                </a:ln>
                <a:solidFill>
                  <a:srgbClr val="30302A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색상은 검은색</a:t>
            </a:r>
            <a:endParaRPr lang="en-US" altLang="ko-KR" sz="1600" dirty="0">
              <a:ln w="22225">
                <a:noFill/>
              </a:ln>
              <a:solidFill>
                <a:srgbClr val="30302A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중요 색상은 </a:t>
            </a:r>
            <a:r>
              <a:rPr lang="ko-KR" altLang="en-US" sz="16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민트색</a:t>
            </a:r>
            <a:endParaRPr lang="en-US" altLang="ko-KR" sz="16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550703-D2FB-4EFD-BBC6-7DA1F15BEFD9}"/>
              </a:ext>
            </a:extLst>
          </p:cNvPr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31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4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포니부하곰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C249FC-DE86-49CD-AD8A-6F85FB28DF08}"/>
              </a:ext>
            </a:extLst>
          </p:cNvPr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252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1552" y="2951947"/>
            <a:ext cx="158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6302" y="295194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ln w="104775" cmpd="tri">
                  <a:solidFill>
                    <a:srgbClr val="94C3BB"/>
                  </a:solidFill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600" dirty="0">
              <a:ln w="104775" cmpd="tri">
                <a:solidFill>
                  <a:srgbClr val="94C3BB"/>
                </a:solidFill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0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1FC77E5-553A-493B-BB1A-1CE04BE7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2" y="1962310"/>
            <a:ext cx="4698011" cy="42000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0A3B0-B134-4119-B8D1-DED88E20CE32}"/>
              </a:ext>
            </a:extLst>
          </p:cNvPr>
          <p:cNvSpPr txBox="1"/>
          <p:nvPr/>
        </p:nvSpPr>
        <p:spPr>
          <a:xfrm>
            <a:off x="5500629" y="2228671"/>
            <a:ext cx="5280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 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전체적으로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18%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상승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4F898-4A73-4FA0-88A5-7E0BB741B7EE}"/>
              </a:ext>
            </a:extLst>
          </p:cNvPr>
          <p:cNvSpPr txBox="1"/>
          <p:nvPr/>
        </p:nvSpPr>
        <p:spPr>
          <a:xfrm>
            <a:off x="6597882" y="3818882"/>
            <a:ext cx="308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수준을 유지하는 것 이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목표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7A3A2-BE50-47E0-8D5F-475C50D65E7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F073FC-C1D0-4700-8478-57ABDC0D0F75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FFC91-AB25-43D3-AE6A-4C32BF0A34D9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1DB54-3D24-4AFC-A575-67A5E706F2C5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현황</a:t>
            </a:r>
          </a:p>
        </p:txBody>
      </p:sp>
    </p:spTree>
    <p:extLst>
      <p:ext uri="{BB962C8B-B14F-4D97-AF65-F5344CB8AC3E}">
        <p14:creationId xmlns:p14="http://schemas.microsoft.com/office/powerpoint/2010/main" val="267738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91610" y="1436222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현황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B01024-AF3E-47B2-810C-35C9722898A7}"/>
              </a:ext>
            </a:extLst>
          </p:cNvPr>
          <p:cNvSpPr txBox="1"/>
          <p:nvPr/>
        </p:nvSpPr>
        <p:spPr>
          <a:xfrm>
            <a:off x="1428825" y="6185342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FE77FFE-0CA6-4DE1-8380-F3F9F903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2" y="2304793"/>
            <a:ext cx="4134428" cy="36886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CB4006-4CA1-42D9-AB99-96F2A4CEC292}"/>
              </a:ext>
            </a:extLst>
          </p:cNvPr>
          <p:cNvSpPr txBox="1"/>
          <p:nvPr/>
        </p:nvSpPr>
        <p:spPr>
          <a:xfrm>
            <a:off x="1555825" y="1987978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52105-C9A7-4980-A391-DF66CE4FC5BD}"/>
              </a:ext>
            </a:extLst>
          </p:cNvPr>
          <p:cNvSpPr txBox="1"/>
          <p:nvPr/>
        </p:nvSpPr>
        <p:spPr>
          <a:xfrm>
            <a:off x="4101823" y="263864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402788-8B9B-4534-8EAF-32420DBF312A}"/>
              </a:ext>
            </a:extLst>
          </p:cNvPr>
          <p:cNvSpPr/>
          <p:nvPr/>
        </p:nvSpPr>
        <p:spPr>
          <a:xfrm>
            <a:off x="3845510" y="6123786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E562A-91C7-478C-A057-344247FCEACF}"/>
              </a:ext>
            </a:extLst>
          </p:cNvPr>
          <p:cNvSpPr txBox="1"/>
          <p:nvPr/>
        </p:nvSpPr>
        <p:spPr>
          <a:xfrm>
            <a:off x="6096000" y="2357310"/>
            <a:ext cx="4277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수는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306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만명에서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만명으로 줄었으며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수치로는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232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만명이 줄었습니다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900E8-0761-47F9-BE37-509E6C179E66}"/>
              </a:ext>
            </a:extLst>
          </p:cNvPr>
          <p:cNvSpPr txBox="1"/>
          <p:nvPr/>
        </p:nvSpPr>
        <p:spPr>
          <a:xfrm>
            <a:off x="8716909" y="3557639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퍼센트로 </a:t>
            </a:r>
            <a:r>
              <a:rPr lang="en-US" altLang="ko-KR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75% </a:t>
            </a:r>
            <a:r>
              <a:rPr lang="ko-KR" altLang="en-US" sz="16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 </a:t>
            </a:r>
            <a:endParaRPr lang="en-US" altLang="ko-KR" sz="16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8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1D892C-4D63-43A4-87CB-985321B327D0}"/>
              </a:ext>
            </a:extLst>
          </p:cNvPr>
          <p:cNvSpPr txBox="1"/>
          <p:nvPr/>
        </p:nvSpPr>
        <p:spPr>
          <a:xfrm>
            <a:off x="1341998" y="86668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A70B-FC6A-4978-ABAF-7F7CF741AEA8}"/>
              </a:ext>
            </a:extLst>
          </p:cNvPr>
          <p:cNvSpPr txBox="1"/>
          <p:nvPr/>
        </p:nvSpPr>
        <p:spPr>
          <a:xfrm>
            <a:off x="1555825" y="1455589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현황 정리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AAC50-24F3-4E67-A7A4-D1E968984E8E}"/>
              </a:ext>
            </a:extLst>
          </p:cNvPr>
          <p:cNvSpPr txBox="1"/>
          <p:nvPr/>
        </p:nvSpPr>
        <p:spPr>
          <a:xfrm>
            <a:off x="6096000" y="3113967"/>
            <a:ext cx="5251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외국인은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 대폭 하락한 것을 파악함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이유는 사드 문제로 인해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관광객이 줄었고 다른 외국인들은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영향을 안 받은 것으로 파악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8E72-64D1-4E69-B693-75F244E4DA8F}"/>
              </a:ext>
            </a:extLst>
          </p:cNvPr>
          <p:cNvSpPr txBox="1"/>
          <p:nvPr/>
        </p:nvSpPr>
        <p:spPr>
          <a:xfrm>
            <a:off x="6096000" y="2050071"/>
            <a:ext cx="474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 약간 하락하였으나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크게 문제 될 건 없다고 판단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D15A78C2-8D37-415F-A3E0-28D9A1A88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419"/>
              </p:ext>
            </p:extLst>
          </p:nvPr>
        </p:nvGraphicFramePr>
        <p:xfrm>
          <a:off x="106931" y="1781285"/>
          <a:ext cx="5516165" cy="2665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2D3F5B7-D4D5-4F0D-92FF-94C7C495A3ED}"/>
              </a:ext>
            </a:extLst>
          </p:cNvPr>
          <p:cNvSpPr txBox="1"/>
          <p:nvPr/>
        </p:nvSpPr>
        <p:spPr>
          <a:xfrm>
            <a:off x="21712" y="4041674"/>
            <a:ext cx="1645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중국인 제외 외국인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5BF3D-6D4F-497B-8192-03158DCED1EC}"/>
              </a:ext>
            </a:extLst>
          </p:cNvPr>
          <p:cNvSpPr txBox="1"/>
          <p:nvPr/>
        </p:nvSpPr>
        <p:spPr>
          <a:xfrm>
            <a:off x="5623096" y="5588899"/>
            <a:ext cx="1645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341,686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497,057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459,499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 </a:t>
            </a:r>
            <a:r>
              <a:rPr lang="en-US" altLang="ko-KR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504,007</a:t>
            </a:r>
            <a:r>
              <a:rPr lang="ko-KR" altLang="en-US" sz="15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15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873FB493-57C2-409A-BE89-DD12D0CD7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920445"/>
              </p:ext>
            </p:extLst>
          </p:nvPr>
        </p:nvGraphicFramePr>
        <p:xfrm>
          <a:off x="156156" y="4371498"/>
          <a:ext cx="5466939" cy="22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9A61124-BAB0-4386-8ADD-DA2248575B67}"/>
              </a:ext>
            </a:extLst>
          </p:cNvPr>
          <p:cNvSpPr txBox="1"/>
          <p:nvPr/>
        </p:nvSpPr>
        <p:spPr>
          <a:xfrm>
            <a:off x="6703556" y="4916526"/>
            <a:ext cx="353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결과적으론  제주도의 성장은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현재도 발전 중 입니다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0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0160" y="863755"/>
            <a:ext cx="5469254" cy="572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내국인 관광객 체류기간 및 목적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768935" y="2050071"/>
          <a:ext cx="5074818" cy="330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5249" y="5439559"/>
            <a:ext cx="5274196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전체적으로 내국인들은 금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토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일로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 체류 하거나 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체류 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 </a:t>
            </a:r>
          </a:p>
        </p:txBody>
      </p:sp>
      <p:graphicFrame>
        <p:nvGraphicFramePr>
          <p:cNvPr id="10" name="차트 9"/>
          <p:cNvGraphicFramePr/>
          <p:nvPr/>
        </p:nvGraphicFramePr>
        <p:xfrm>
          <a:off x="6348249" y="2057400"/>
          <a:ext cx="5074816" cy="3295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48249" y="5439559"/>
            <a:ext cx="5591698" cy="117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내국인들은 휴식의 목적으로 제주도를 찾는 경우가 많았으며 그 다음순위가 세미나를 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방문하는 것으로 확인했습니다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Power Point Template</a:t>
            </a:r>
          </a:p>
          <a:p>
            <a:pPr algn="ctr"/>
            <a:r>
              <a:rPr lang="en-US" altLang="ko-KR" sz="600" dirty="0" err="1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Ponybuhagom</a:t>
            </a:r>
            <a:endParaRPr lang="en-US" altLang="ko-KR" sz="6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763" y="229970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현황분석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704E78B-2380-445A-8EF8-94792E0C50BC}"/>
              </a:ext>
            </a:extLst>
          </p:cNvPr>
          <p:cNvCxnSpPr>
            <a:cxnSpLocks/>
          </p:cNvCxnSpPr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0FFD16-5CEC-450F-8669-6F31DAFDD403}"/>
              </a:ext>
            </a:extLst>
          </p:cNvPr>
          <p:cNvSpPr txBox="1"/>
          <p:nvPr/>
        </p:nvSpPr>
        <p:spPr>
          <a:xfrm>
            <a:off x="768935" y="92824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74BB39-6095-4468-9D5D-19A26BDB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4" y="2003217"/>
            <a:ext cx="5274196" cy="3199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0E8AC-250E-45C3-83AC-C3D0BDF335AD}"/>
              </a:ext>
            </a:extLst>
          </p:cNvPr>
          <p:cNvSpPr txBox="1"/>
          <p:nvPr/>
        </p:nvSpPr>
        <p:spPr>
          <a:xfrm>
            <a:off x="594763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외국인들은 대체로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4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여행일정을 짜는 것으로 확인했습니다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6D2FD7A2-A738-4AEE-A62C-41778E24A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622359"/>
              </p:ext>
            </p:extLst>
          </p:nvPr>
        </p:nvGraphicFramePr>
        <p:xfrm>
          <a:off x="6323042" y="2003217"/>
          <a:ext cx="5274195" cy="319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943A0F-C279-4608-8FDE-8C35127B63E9}"/>
              </a:ext>
            </a:extLst>
          </p:cNvPr>
          <p:cNvSpPr txBox="1"/>
          <p:nvPr/>
        </p:nvSpPr>
        <p:spPr>
          <a:xfrm>
            <a:off x="6096000" y="5422024"/>
            <a:ext cx="527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관광 목적으로는 내국인과 마찬가지로 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휴식을 목적으로 찾는 경우가 많았습니다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F5EB9-0DFE-4765-B855-91F3364DA93C}"/>
              </a:ext>
            </a:extLst>
          </p:cNvPr>
          <p:cNvSpPr txBox="1"/>
          <p:nvPr/>
        </p:nvSpPr>
        <p:spPr>
          <a:xfrm>
            <a:off x="1455815" y="863755"/>
            <a:ext cx="5123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체류기간 및 목적</a:t>
            </a:r>
          </a:p>
        </p:txBody>
      </p:sp>
    </p:spTree>
    <p:extLst>
      <p:ext uri="{BB962C8B-B14F-4D97-AF65-F5344CB8AC3E}">
        <p14:creationId xmlns:p14="http://schemas.microsoft.com/office/powerpoint/2010/main" val="259256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" y="229970"/>
            <a:ext cx="12973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현황분석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9210" y="866684"/>
            <a:ext cx="32308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현황 정리 </a:t>
            </a:r>
            <a:r>
              <a:rPr lang="en-US" altLang="ko-KR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- </a:t>
            </a: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의문점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01.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9144" y="2137010"/>
            <a:ext cx="5544410" cy="198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여기서의 의문점은 내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외국인들이 휴식을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목적으로 찾아왔지만 </a:t>
            </a:r>
          </a:p>
          <a:p>
            <a:pPr algn="ctr">
              <a:defRPr/>
            </a:pPr>
            <a:r>
              <a:rPr lang="ko-KR" altLang="en-US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왜</a:t>
            </a:r>
            <a:r>
              <a:rPr lang="en-US" altLang="ko-KR" sz="2800" b="1" spc="-150">
                <a:solidFill>
                  <a:srgbClr val="FF0000"/>
                </a:solidFill>
                <a:latin typeface="나눔스퀘어 Bold"/>
                <a:ea typeface="나눔스퀘어 Bold"/>
              </a:rPr>
              <a:t>?</a:t>
            </a:r>
          </a:p>
          <a:p>
            <a:pPr algn="ctr">
              <a:defRPr/>
            </a:pP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2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일이나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 3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박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4</a:t>
            </a: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일만 지내는 이유에 대해서</a:t>
            </a:r>
          </a:p>
          <a:p>
            <a:pPr algn="ctr">
              <a:defRPr/>
            </a:pPr>
            <a:r>
              <a:rPr lang="ko-KR" altLang="en-US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분석을 했습니다</a:t>
            </a:r>
            <a:r>
              <a:rPr lang="en-US" altLang="ko-KR" sz="24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9675" y="2135055"/>
            <a:ext cx="4092170" cy="3304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57535" y="76824"/>
            <a:ext cx="1383030" cy="311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135" y="229970"/>
            <a:ext cx="1021080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문제점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5825" y="1418441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385" y="928240"/>
            <a:ext cx="554355" cy="4509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4460" y="866684"/>
            <a:ext cx="2164080" cy="569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문제점 정의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6647587" y="1549297"/>
            <a:ext cx="5544412" cy="75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의문점을 풀어주는 실마리는 </a:t>
            </a:r>
          </a:p>
          <a:p>
            <a:pPr algn="ctr">
              <a:defRPr/>
            </a:pP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관광객들의 설문조사에서 나타났습니다</a:t>
            </a:r>
            <a:r>
              <a:rPr lang="en-US" altLang="ko-KR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  <a:r>
              <a:rPr lang="ko-KR" altLang="en-US" sz="2200" spc="-150">
                <a:solidFill>
                  <a:srgbClr val="8DBABD"/>
                </a:solidFill>
                <a:latin typeface="나눔스퀘어 Bold"/>
                <a:ea typeface="나눔스퀘어 Bold"/>
              </a:rPr>
              <a:t>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303" y="1592427"/>
            <a:ext cx="6344610" cy="352452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319137" y="4060619"/>
            <a:ext cx="776862" cy="14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7"/>
          <p:cNvSpPr txBox="1"/>
          <p:nvPr/>
        </p:nvSpPr>
        <p:spPr>
          <a:xfrm>
            <a:off x="797484" y="5333506"/>
            <a:ext cx="6219944" cy="95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12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대중교통 불편</a:t>
            </a:r>
          </a:p>
          <a:p>
            <a:pPr algn="ctr">
              <a:defRPr/>
            </a:pP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11</a:t>
            </a: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위가 여행경비</a:t>
            </a:r>
          </a:p>
          <a:p>
            <a:pPr algn="ctr">
              <a:defRPr/>
            </a:pPr>
            <a:r>
              <a:rPr lang="ko-KR" altLang="en-US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 만족스럽지 못한 결과가 나왔습니다</a:t>
            </a:r>
            <a:r>
              <a:rPr lang="en-US" altLang="ko-KR" sz="1900" spc="-150">
                <a:solidFill>
                  <a:srgbClr val="8DBABD"/>
                </a:solidFill>
                <a:latin typeface="나눔스퀘어 Bold"/>
                <a:ea typeface="나눔스퀘어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메인 레이아웃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856</Words>
  <Application>Microsoft Office PowerPoint</Application>
  <PresentationFormat>와이드스크린</PresentationFormat>
  <Paragraphs>244</Paragraphs>
  <Slides>27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나눔고딕 ExtraBold</vt:lpstr>
      <vt:lpstr>나눔스퀘어 ExtraBold</vt:lpstr>
      <vt:lpstr>맑은 고딕</vt:lpstr>
      <vt:lpstr>나눔스퀘어</vt:lpstr>
      <vt:lpstr>나눔스퀘어 Bold</vt:lpstr>
      <vt:lpstr>Arial</vt:lpstr>
      <vt:lpstr>메인 레이아웃_1</vt:lpstr>
      <vt:lpstr>메인 레이아웃_2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ICT01_20</cp:lastModifiedBy>
  <cp:revision>101</cp:revision>
  <dcterms:created xsi:type="dcterms:W3CDTF">2017-10-13T13:12:51Z</dcterms:created>
  <dcterms:modified xsi:type="dcterms:W3CDTF">2019-12-20T02:01:36Z</dcterms:modified>
  <cp:version>1000.0000.01</cp:version>
</cp:coreProperties>
</file>