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7" r:id="rId1"/>
    <p:sldMasterId id="2147483738" r:id="rId2"/>
    <p:sldMasterId id="2147483739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나눔스퀘어 Bold" panose="020B0600000101010101" pitchFamily="50" charset="-127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함초롬돋움" panose="020B0604000101010101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0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2.%20&#50668;&#54665;&#47785;&#51201;\2018%20&#50668;&#54665;&#47785;&#51201;%20&#44397;&#51201;&#48324;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체류기간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55555559694767E-2"/>
          <c:y val="0.23666666448116302"/>
          <c:w val="0.93209296464920044"/>
          <c:h val="0.5118598937988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총인원 : 6,181명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rgbClr val="002060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3-4DE3-A2F1-5F3D63753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365981280"/>
        <c:axId val="364595104"/>
      </c:barChart>
      <c:catAx>
        <c:axId val="365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364595104"/>
        <c:crosses val="autoZero"/>
        <c:auto val="1"/>
        <c:lblAlgn val="ctr"/>
        <c:lblOffset val="100"/>
        <c:tickMarkSkip val="1"/>
        <c:noMultiLvlLbl val="0"/>
      </c:catAx>
      <c:valAx>
        <c:axId val="3645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4978408813"/>
          <c:y val="0.55380761623382568"/>
          <c:w val="0.26235148310661316"/>
          <c:h val="7.8125543892383575E-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65000"/>
                  <a:lumOff val="3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관광목적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66C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BB-463E-8812-0E78232FF5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BB-463E-8812-0E78232FF5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BB-463E-8812-0E78232FF5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BB-463E-8812-0E78232FF5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7BB-463E-8812-0E78232FF5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7BB-463E-8812-0E78232FF53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7BB-463E-8812-0E78232FF5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7BB-463E-8812-0E78232FF5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7BB-463E-8812-0E78232FF53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7BB-463E-8812-0E78232FF53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chemeClr val="lt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Sheet1!$A$2:$A$11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89.8</c:v>
                </c:pt>
                <c:pt idx="1">
                  <c:v>0.3</c:v>
                </c:pt>
                <c:pt idx="2">
                  <c:v>0.4</c:v>
                </c:pt>
                <c:pt idx="3">
                  <c:v>4.2</c:v>
                </c:pt>
                <c:pt idx="4">
                  <c:v>1.9</c:v>
                </c:pt>
                <c:pt idx="5">
                  <c:v>0.1</c:v>
                </c:pt>
                <c:pt idx="6">
                  <c:v>0.5</c:v>
                </c:pt>
                <c:pt idx="7">
                  <c:v>1.8</c:v>
                </c:pt>
                <c:pt idx="8">
                  <c:v>0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7BB-463E-8812-0E78232F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75000"/>
                  <a:lumOff val="2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외국인 관광목적</a:t>
            </a:r>
            <a:endParaRPr lang="ko-KR"/>
          </a:p>
        </c:rich>
      </c:tx>
      <c:layout>
        <c:manualLayout>
          <c:xMode val="edge"/>
          <c:yMode val="edge"/>
          <c:x val="0.28047920109135138"/>
          <c:y val="4.3664396138904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5-427C-AD23-4EA1943E26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5-427C-AD23-4EA1943E26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5-427C-AD23-4EA1943E26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5-427C-AD23-4EA1943E26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25-427C-AD23-4EA1943E26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25-427C-AD23-4EA1943E26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025-427C-AD23-4EA1943E26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025-427C-AD23-4EA1943E26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025-427C-AD23-4EA1943E26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25-427C-AD23-4EA1943E26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국적별'!$B$9:$K$9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국적별'!$B$10:$K$10</c:f>
              <c:numCache>
                <c:formatCode>0.00</c:formatCode>
                <c:ptCount val="10"/>
                <c:pt idx="0">
                  <c:v>86.833333333333329</c:v>
                </c:pt>
                <c:pt idx="1">
                  <c:v>1.666666666666667</c:v>
                </c:pt>
                <c:pt idx="2">
                  <c:v>0.70000000000000007</c:v>
                </c:pt>
                <c:pt idx="3">
                  <c:v>2.2999999999999994</c:v>
                </c:pt>
                <c:pt idx="4">
                  <c:v>1.3</c:v>
                </c:pt>
                <c:pt idx="5">
                  <c:v>1.8666666666666665</c:v>
                </c:pt>
                <c:pt idx="6">
                  <c:v>0.6</c:v>
                </c:pt>
                <c:pt idx="7">
                  <c:v>0.3</c:v>
                </c:pt>
                <c:pt idx="8">
                  <c:v>3.1833333333333336</c:v>
                </c:pt>
                <c:pt idx="9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5-427C-AD23-4EA1943E26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E1AB63B-2015-4CFD-BEE8-B802062C9C8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1407" y="4682191"/>
            <a:ext cx="5672760" cy="228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식비에 관한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이것으로 알 수 있는 것은 </a:t>
            </a:r>
            <a:r>
              <a:rPr lang="en-US" altLang="ko-KR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50%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7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</a:t>
            </a: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천원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증가하고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이로써 </a:t>
            </a:r>
            <a:r>
              <a:rPr lang="ko-KR" altLang="en-US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비싸서 오래 머무르는 것은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힘들 것이라고 판단했습니다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4" y="1880630"/>
            <a:ext cx="5113146" cy="354258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747837" y="3429000"/>
            <a:ext cx="1452563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142080" y="26074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211" y="3682484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6127" y="2743072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8220" y="5483137"/>
            <a:ext cx="5617780" cy="11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여행경비를 나타난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박이 늘어 날때마다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36%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16</a:t>
            </a:r>
            <a:r>
              <a:rPr lang="ko-KR" altLang="en-US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만원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 하는 것 을 알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7769" y="1140309"/>
            <a:ext cx="5113145" cy="354188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7514866" y="26582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893986" y="1849825"/>
            <a:ext cx="1407097" cy="8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8859" y="2658237"/>
            <a:ext cx="687907" cy="35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8505" y="1982964"/>
            <a:ext cx="687907" cy="35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정리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5351203" y="1893390"/>
            <a:ext cx="6606027" cy="178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실제로 여행경비가 늘어남에 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있어서 사람들은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물가가 비싸다고 느끼는 것 일까</a:t>
            </a:r>
            <a:r>
              <a:rPr lang="en-US" altLang="ko-KR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?</a:t>
            </a: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66" y="1830077"/>
            <a:ext cx="45720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507046" y="3981966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물가가 비싸서 오래 체류하기 힘든 면이 있을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8" y="2003216"/>
            <a:ext cx="5205058" cy="4102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824588" y="3797300"/>
            <a:ext cx="1375812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200400" y="2763042"/>
            <a:ext cx="1422400" cy="10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824588" y="3797300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927738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5507046" y="216287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6B3-528F-4998-9E58-E4DC33D7DCD7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94574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5865078" y="1745955"/>
            <a:ext cx="5274196" cy="155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내국인 관광객들을 대상으로 한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 여행 시 불만족 사항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설문조사에서 전반적으로 제주의 물가가 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비싸다는 것을 실감한 그래프입니다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53" y="1733204"/>
            <a:ext cx="5555968" cy="3810423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rot="5400000" flipH="1" flipV="1">
            <a:off x="2971665" y="4243016"/>
            <a:ext cx="628245" cy="54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4217" y="2216420"/>
            <a:ext cx="806492" cy="363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22.9%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9949" y="3751637"/>
            <a:ext cx="4714146" cy="195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7027180" y="2338756"/>
            <a:ext cx="4560702" cy="146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실제 제주연구원 사이트의</a:t>
            </a:r>
            <a:endParaRPr lang="ko-KR" altLang="en-US" spc="-150">
              <a:latin typeface="함초롬돋움"/>
            </a:endParaRPr>
          </a:p>
          <a:p>
            <a:pPr algn="ctr">
              <a:defRPr/>
            </a:pPr>
            <a:r>
              <a:rPr lang="en-US" altLang="ko-KR" spc="-150">
                <a:latin typeface="함초롬돋움"/>
                <a:ea typeface="함초롬돋움"/>
              </a:rPr>
              <a:t>“</a:t>
            </a:r>
            <a:r>
              <a:rPr lang="ko-KR" altLang="en-US" spc="-150">
                <a:latin typeface="함초롬돋움"/>
                <a:ea typeface="함초롬돋움"/>
              </a:rPr>
              <a:t>제주경제동향</a:t>
            </a:r>
            <a:r>
              <a:rPr lang="en-US" altLang="ko-KR" spc="-150">
                <a:latin typeface="함초롬돋움"/>
                <a:ea typeface="함초롬돋움"/>
              </a:rPr>
              <a:t>”</a:t>
            </a:r>
            <a:r>
              <a:rPr lang="ko-KR" altLang="en-US" spc="-150">
                <a:latin typeface="함초롬돋움"/>
                <a:ea typeface="함초롬돋움"/>
              </a:rPr>
              <a:t>을 분석한 자료를</a:t>
            </a:r>
            <a:endParaRPr lang="ko-KR" altLang="en-US" spc="-150">
              <a:latin typeface="함초롬돋움"/>
            </a:endParaRPr>
          </a:p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참고하면 </a:t>
            </a:r>
            <a:r>
              <a:rPr lang="en-US" altLang="ko-KR" spc="-150">
                <a:latin typeface="함초롬돋움"/>
                <a:ea typeface="함초롬돋움"/>
              </a:rPr>
              <a:t>15</a:t>
            </a:r>
            <a:r>
              <a:rPr lang="ko-KR" altLang="en-US" spc="-150">
                <a:latin typeface="함초롬돋움"/>
                <a:ea typeface="함초롬돋움"/>
              </a:rPr>
              <a:t>년 </a:t>
            </a:r>
            <a:r>
              <a:rPr lang="en-US" altLang="ko-KR" spc="-150">
                <a:latin typeface="함초롬돋움"/>
                <a:ea typeface="함초롬돋움"/>
              </a:rPr>
              <a:t>100%</a:t>
            </a:r>
            <a:r>
              <a:rPr lang="ko-KR" altLang="en-US" spc="-150">
                <a:latin typeface="함초롬돋움"/>
                <a:ea typeface="함초롬돋움"/>
              </a:rPr>
              <a:t> 기준</a:t>
            </a:r>
            <a:endParaRPr lang="ko-KR" altLang="en-US" spc="-150">
              <a:latin typeface="함초롬돋움"/>
            </a:endParaRPr>
          </a:p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전년도와 비교시 </a:t>
            </a:r>
          </a:p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현재는 </a:t>
            </a:r>
            <a:r>
              <a:rPr lang="en-US" altLang="ko-KR" spc="-150">
                <a:latin typeface="함초롬돋움"/>
                <a:ea typeface="함초롬돋움"/>
              </a:rPr>
              <a:t>1.5%</a:t>
            </a:r>
            <a:r>
              <a:rPr lang="ko-KR" altLang="en-US" spc="-150">
                <a:latin typeface="함초롬돋움"/>
                <a:ea typeface="함초롬돋움"/>
              </a:rPr>
              <a:t> 상승한것을 확인할 수 있습니다</a:t>
            </a:r>
            <a:r>
              <a:rPr lang="en-US" altLang="ko-KR" spc="-150">
                <a:latin typeface="함초롬돋움"/>
                <a:ea typeface="함초롬돋움"/>
              </a:rPr>
              <a:t>.</a:t>
            </a:r>
            <a:endParaRPr lang="en-US" altLang="ko-KR" spc="-150">
              <a:latin typeface="함초롬돋움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002" y="1557774"/>
            <a:ext cx="6830378" cy="4597749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7146042" y="4402865"/>
            <a:ext cx="4922920" cy="45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919" y="1923471"/>
            <a:ext cx="6481708" cy="3444030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6716745" y="2900330"/>
            <a:ext cx="5117445" cy="19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년기준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6.7%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가량이 올랐는데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간단하게 비교하자면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년전에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백만원주고산 아이폰을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지금사면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106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만원을 주고 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사야되는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상황이 나타납니다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84089" y="2238375"/>
            <a:ext cx="851884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 rot="10800000" flipV="1">
            <a:off x="4596820" y="2426192"/>
            <a:ext cx="1613211" cy="77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400415" y="3241183"/>
            <a:ext cx="342095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176493" y="1831881"/>
            <a:ext cx="5117446" cy="82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제주도는 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섬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이라는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지리적 특성에 있습니다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384" y="1762740"/>
            <a:ext cx="5152483" cy="4167020"/>
          </a:xfrm>
          <a:prstGeom prst="rect">
            <a:avLst/>
          </a:prstGeom>
        </p:spPr>
      </p:pic>
      <p:sp>
        <p:nvSpPr>
          <p:cNvPr id="28" name="TextBox 7"/>
          <p:cNvSpPr txBox="1"/>
          <p:nvPr/>
        </p:nvSpPr>
        <p:spPr>
          <a:xfrm>
            <a:off x="5847814" y="972722"/>
            <a:ext cx="5117446" cy="44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제주도가 전국보다 물가가 높은 이유는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90" cy="1915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제주도로 유입되는 물류의 이동과정에는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일반적인 유통과정인 지상운반이외의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해상운반이 필연적으로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더해질 수 밖에 없으므로 결국에는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원가 상승으로 이어질 수 밖에 없습니다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902" y="1802507"/>
            <a:ext cx="5810518" cy="342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30656" y="846559"/>
            <a:ext cx="3526155" cy="575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TEU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란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?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90" cy="155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제주도로 유입되는 물류는 대부분</a:t>
            </a: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6M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길이의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 TEU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로 들어오게 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한개의 컨테이너를 단위로 부를때</a:t>
            </a: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TEU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라는 단위로 부르게됩니다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1436464"/>
            <a:ext cx="4963196" cy="248883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090" y="4298995"/>
            <a:ext cx="486955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30656" y="846559"/>
            <a:ext cx="3526155" cy="575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TEU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란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?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90" cy="264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실제 제주도로 들어오는 수송현황입니다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en-US" altLang="ko-KR" sz="2400" b="1" spc="-150">
                <a:solidFill>
                  <a:schemeClr val="dk1"/>
                </a:solidFill>
                <a:latin typeface="나눔스퀘어 Bold"/>
                <a:ea typeface="나눔스퀘어 Bold"/>
              </a:rPr>
              <a:t>19</a:t>
            </a:r>
            <a:r>
              <a:rPr lang="ko-KR" altLang="en-US" sz="2400" b="1" spc="-150">
                <a:solidFill>
                  <a:schemeClr val="dk1"/>
                </a:solidFill>
                <a:latin typeface="나눔스퀘어 Bold"/>
                <a:ea typeface="나눔스퀘어 Bold"/>
              </a:rPr>
              <a:t>년제외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년에 평균 </a:t>
            </a:r>
            <a:r>
              <a:rPr lang="en-US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18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6,249TEU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정도 입항을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하고 있는것으로 확인됐습니다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KG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으로 환산시</a:t>
            </a: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902,390KG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가 매년 제주로 입항하는 것 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알수 있습니다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222" y="1756553"/>
            <a:ext cx="5764957" cy="3492464"/>
          </a:xfrm>
          <a:prstGeom prst="rect">
            <a:avLst/>
          </a:prstGeom>
        </p:spPr>
      </p:pic>
      <p:sp>
        <p:nvSpPr>
          <p:cNvPr id="31" name="TextBox 7"/>
          <p:cNvSpPr txBox="1"/>
          <p:nvPr/>
        </p:nvSpPr>
        <p:spPr>
          <a:xfrm>
            <a:off x="6432939" y="4601321"/>
            <a:ext cx="5544412" cy="10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TEU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당 입항시 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20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만원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 붙습니다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하지만 싣고오는 양에 따라서 </a:t>
            </a: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가격이 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만원 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10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만원 단위로 내려갑니다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551588" y="5310461"/>
            <a:ext cx="5544412" cy="42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20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만원시 </a:t>
            </a: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=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37,249,800,000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원</a:t>
            </a:r>
          </a:p>
        </p:txBody>
      </p:sp>
      <p:sp>
        <p:nvSpPr>
          <p:cNvPr id="33" name="TextBox 7"/>
          <p:cNvSpPr txBox="1"/>
          <p:nvPr/>
        </p:nvSpPr>
        <p:spPr>
          <a:xfrm>
            <a:off x="551587" y="5711047"/>
            <a:ext cx="5544413" cy="42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만원시 </a:t>
            </a: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=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27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937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350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000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원</a:t>
            </a:r>
          </a:p>
        </p:txBody>
      </p:sp>
      <p:sp>
        <p:nvSpPr>
          <p:cNvPr id="34" name="TextBox 7"/>
          <p:cNvSpPr txBox="1"/>
          <p:nvPr/>
        </p:nvSpPr>
        <p:spPr>
          <a:xfrm>
            <a:off x="551586" y="6091511"/>
            <a:ext cx="5544414" cy="42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10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만원시 </a:t>
            </a: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=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18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624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900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000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444177" y="5297107"/>
            <a:ext cx="3729507" cy="1261056"/>
          </a:xfrm>
          <a:prstGeom prst="rect">
            <a:avLst/>
          </a:prstGeom>
          <a:noFill/>
          <a:ln>
            <a:solidFill>
              <a:srgbClr val="FFCE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875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15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5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84871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37222" cy="38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895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372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7675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Q&amp;A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89" cy="81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이에 맞춰 제주도의 물가를 어떻게 내릴 수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있을까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?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라는 의문을 가지고 접근한 결과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1605" y="2828835"/>
            <a:ext cx="5576045" cy="117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해상운송비를 제주도에서 지원을 해주면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결과 적으로 제주내의 전체 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육지와 같은 물가를 만들 수 있을 것입니다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385" y="1759408"/>
            <a:ext cx="5537220" cy="4170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F28FD7-26CE-4157-8A52-F26102526AA9}"/>
              </a:ext>
            </a:extLst>
          </p:cNvPr>
          <p:cNvSpPr/>
          <p:nvPr/>
        </p:nvSpPr>
        <p:spPr>
          <a:xfrm>
            <a:off x="6994525" y="3519653"/>
            <a:ext cx="1211564" cy="408625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정리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41D55E-CE8B-402E-B032-FD822B30965A}"/>
              </a:ext>
            </a:extLst>
          </p:cNvPr>
          <p:cNvGrpSpPr/>
          <p:nvPr/>
        </p:nvGrpSpPr>
        <p:grpSpPr>
          <a:xfrm>
            <a:off x="681473" y="1611085"/>
            <a:ext cx="6166216" cy="4586366"/>
            <a:chOff x="681473" y="1611085"/>
            <a:chExt cx="6166216" cy="4586366"/>
          </a:xfrm>
        </p:grpSpPr>
        <p:sp>
          <p:nvSpPr>
            <p:cNvPr id="17" name="화살표: 위로 굽음 16">
              <a:extLst>
                <a:ext uri="{FF2B5EF4-FFF2-40B4-BE49-F238E27FC236}">
                  <a16:creationId xmlns:a16="http://schemas.microsoft.com/office/drawing/2014/main" id="{17C71D50-5588-484A-A563-16786FD8EB29}"/>
                </a:ext>
              </a:extLst>
            </p:cNvPr>
            <p:cNvSpPr/>
            <p:nvPr/>
          </p:nvSpPr>
          <p:spPr>
            <a:xfrm rot="5400000" flipV="1">
              <a:off x="4202988" y="3001067"/>
              <a:ext cx="748725" cy="1678738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892747-7390-4458-AADF-953A047256AF}"/>
                </a:ext>
              </a:extLst>
            </p:cNvPr>
            <p:cNvSpPr/>
            <p:nvPr/>
          </p:nvSpPr>
          <p:spPr>
            <a:xfrm>
              <a:off x="797995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5B7D5C2-703A-4A7B-A921-9175CE449411}"/>
                </a:ext>
              </a:extLst>
            </p:cNvPr>
            <p:cNvSpPr/>
            <p:nvPr/>
          </p:nvSpPr>
          <p:spPr>
            <a:xfrm>
              <a:off x="2252184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B40305A-ABA6-43A7-8F50-1BC7C99273D1}"/>
                </a:ext>
              </a:extLst>
            </p:cNvPr>
            <p:cNvSpPr/>
            <p:nvPr/>
          </p:nvSpPr>
          <p:spPr>
            <a:xfrm>
              <a:off x="3737982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9B64CE2-317C-4E98-A046-764887D0DAFF}"/>
                </a:ext>
              </a:extLst>
            </p:cNvPr>
            <p:cNvSpPr/>
            <p:nvPr/>
          </p:nvSpPr>
          <p:spPr>
            <a:xfrm>
              <a:off x="5253369" y="2074551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C6DB519-13BC-434D-9795-BDD30034694E}"/>
                </a:ext>
              </a:extLst>
            </p:cNvPr>
            <p:cNvSpPr/>
            <p:nvPr/>
          </p:nvSpPr>
          <p:spPr>
            <a:xfrm>
              <a:off x="4562900" y="5041712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4D780A-F5D5-4196-A8C2-07A662FBE839}"/>
                </a:ext>
              </a:extLst>
            </p:cNvPr>
            <p:cNvSpPr/>
            <p:nvPr/>
          </p:nvSpPr>
          <p:spPr>
            <a:xfrm>
              <a:off x="1241974" y="5022874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1C657F7-4C58-4A3A-95F2-A426D109422D}"/>
                </a:ext>
              </a:extLst>
            </p:cNvPr>
            <p:cNvSpPr/>
            <p:nvPr/>
          </p:nvSpPr>
          <p:spPr>
            <a:xfrm>
              <a:off x="2909180" y="5041712"/>
              <a:ext cx="1084120" cy="10678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F98EE15-AB4F-4D33-A958-E71E6EDAB8AC}"/>
                </a:ext>
              </a:extLst>
            </p:cNvPr>
            <p:cNvSpPr/>
            <p:nvPr/>
          </p:nvSpPr>
          <p:spPr>
            <a:xfrm>
              <a:off x="681473" y="1844648"/>
              <a:ext cx="5739776" cy="1510812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60E818-B33F-4284-85EF-66F9A29D806E}"/>
                </a:ext>
              </a:extLst>
            </p:cNvPr>
            <p:cNvSpPr txBox="1"/>
            <p:nvPr/>
          </p:nvSpPr>
          <p:spPr>
            <a:xfrm>
              <a:off x="2900277" y="1611085"/>
              <a:ext cx="129393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내륙지역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6DB7C33-F918-464B-9E5F-7B72CD22914C}"/>
                </a:ext>
              </a:extLst>
            </p:cNvPr>
            <p:cNvSpPr/>
            <p:nvPr/>
          </p:nvSpPr>
          <p:spPr>
            <a:xfrm>
              <a:off x="1092522" y="4848132"/>
              <a:ext cx="4796701" cy="1349319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3ABAF9-EB12-4CB5-BE5F-CBC5A78BF769}"/>
                </a:ext>
              </a:extLst>
            </p:cNvPr>
            <p:cNvSpPr txBox="1"/>
            <p:nvPr/>
          </p:nvSpPr>
          <p:spPr>
            <a:xfrm>
              <a:off x="2964337" y="4626766"/>
              <a:ext cx="10455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제주도</a:t>
              </a: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B1FE65D-76BE-4545-8735-2F5D4FF3EBEF}"/>
                </a:ext>
              </a:extLst>
            </p:cNvPr>
            <p:cNvSpPr/>
            <p:nvPr/>
          </p:nvSpPr>
          <p:spPr>
            <a:xfrm>
              <a:off x="1925176" y="2472078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526FFA3-00A2-4712-A4C0-1875384AF073}"/>
                </a:ext>
              </a:extLst>
            </p:cNvPr>
            <p:cNvSpPr/>
            <p:nvPr/>
          </p:nvSpPr>
          <p:spPr>
            <a:xfrm>
              <a:off x="2953156" y="3476111"/>
              <a:ext cx="1084120" cy="10534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6C48539-E8AC-447F-B5AA-3FFD7019A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011" y="3575522"/>
              <a:ext cx="868523" cy="84394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76B756F-6713-4BD8-814F-7EFA4725F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618" y="5177187"/>
              <a:ext cx="818699" cy="79552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FD7F1FF-C5C9-4A59-88EA-288F3B22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897" y="5109101"/>
              <a:ext cx="798587" cy="775985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4246EF85-3111-49A8-A761-3847787ED418}"/>
                </a:ext>
              </a:extLst>
            </p:cNvPr>
            <p:cNvSpPr/>
            <p:nvPr/>
          </p:nvSpPr>
          <p:spPr>
            <a:xfrm>
              <a:off x="3444083" y="2472078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F9314971-37C6-4C4B-96BE-008351BB7981}"/>
                </a:ext>
              </a:extLst>
            </p:cNvPr>
            <p:cNvSpPr/>
            <p:nvPr/>
          </p:nvSpPr>
          <p:spPr>
            <a:xfrm>
              <a:off x="4931394" y="2472078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2FE035CA-EFFD-4249-8049-5592CA4B6A17}"/>
                </a:ext>
              </a:extLst>
            </p:cNvPr>
            <p:cNvSpPr/>
            <p:nvPr/>
          </p:nvSpPr>
          <p:spPr>
            <a:xfrm>
              <a:off x="2548787" y="5411433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E20FECA7-AED3-40E4-BA07-61301D334600}"/>
                </a:ext>
              </a:extLst>
            </p:cNvPr>
            <p:cNvSpPr/>
            <p:nvPr/>
          </p:nvSpPr>
          <p:spPr>
            <a:xfrm>
              <a:off x="4216260" y="5411433"/>
              <a:ext cx="282560" cy="29071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위로 굽음 39">
              <a:extLst>
                <a:ext uri="{FF2B5EF4-FFF2-40B4-BE49-F238E27FC236}">
                  <a16:creationId xmlns:a16="http://schemas.microsoft.com/office/drawing/2014/main" id="{CAC72231-C49C-49DA-BB73-FD8B5561D111}"/>
                </a:ext>
              </a:extLst>
            </p:cNvPr>
            <p:cNvSpPr/>
            <p:nvPr/>
          </p:nvSpPr>
          <p:spPr>
            <a:xfrm rot="10800000">
              <a:off x="1640924" y="3884736"/>
              <a:ext cx="1348591" cy="741455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D75AD30-8B8C-4764-8AB5-EEEB051A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62" y="2155238"/>
              <a:ext cx="904966" cy="84760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66A2CD1-AE0A-4EA6-AB7A-7D56E09F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096" y="2145657"/>
              <a:ext cx="966316" cy="87860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93197DB-EA76-4189-8EBF-E32C256E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936" y="2188054"/>
              <a:ext cx="846626" cy="83703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1E9ABA2-47D2-47E5-A12D-5134F896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42" y="2272062"/>
              <a:ext cx="1035976" cy="679189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9A5EACC-6B3F-4D4E-8AC4-09FEAC5C6BE6}"/>
                </a:ext>
              </a:extLst>
            </p:cNvPr>
            <p:cNvCxnSpPr>
              <a:cxnSpLocks/>
            </p:cNvCxnSpPr>
            <p:nvPr/>
          </p:nvCxnSpPr>
          <p:spPr>
            <a:xfrm>
              <a:off x="4060587" y="3740564"/>
              <a:ext cx="278710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D02EA4F-1C92-43C7-829C-5BB978CE30A7}"/>
                </a:ext>
              </a:extLst>
            </p:cNvPr>
            <p:cNvSpPr/>
            <p:nvPr/>
          </p:nvSpPr>
          <p:spPr>
            <a:xfrm>
              <a:off x="2856098" y="3378355"/>
              <a:ext cx="1265413" cy="122959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D92B06A-F9C9-4DA3-B733-EEC886B05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811" y="5140950"/>
              <a:ext cx="938823" cy="868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38C945D-C822-4F3E-9E4A-E22B0F1F0DD5}"/>
              </a:ext>
            </a:extLst>
          </p:cNvPr>
          <p:cNvSpPr txBox="1"/>
          <p:nvPr/>
        </p:nvSpPr>
        <p:spPr>
          <a:xfrm>
            <a:off x="6629979" y="2719740"/>
            <a:ext cx="527419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 지리적  특성 때문에</a:t>
            </a:r>
          </a:p>
          <a:p>
            <a:pPr algn="ctr"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나눔스퀘어 Bold"/>
                <a:ea typeface="나눔스퀘어 Bold"/>
              </a:rPr>
              <a:t>해상운송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이 무조건 있어야 하는 것으로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 것을 막으려면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잡아야 된다고 생각합니다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"/>
          <p:cNvSpPr txBox="1"/>
          <p:nvPr/>
        </p:nvSpPr>
        <p:spPr>
          <a:xfrm>
            <a:off x="5251592" y="1943100"/>
            <a:ext cx="6797606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저희는 이 근거들을 토대로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제주도에 제안을 하고자 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4427" y="1943100"/>
            <a:ext cx="4327526" cy="2971800"/>
          </a:xfrm>
          <a:prstGeom prst="rect">
            <a:avLst/>
          </a:prstGeom>
        </p:spPr>
      </p:pic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"/>
          <p:cNvSpPr txBox="1"/>
          <p:nvPr/>
        </p:nvSpPr>
        <p:spPr>
          <a:xfrm>
            <a:off x="4937613" y="1668443"/>
            <a:ext cx="6797605" cy="337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기업이 소비자가격을 책정할 때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원가와 이윤을 합쳐서 소비자 가격을 측정합니다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원가 안에는 건물임대료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인건비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선박비 등 다양하게 고정적으로 지출하는 항목이 있고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이익금은 말 그대로 회사를 운영함에 있어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회사에 들어오는 이익금입니다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 두 가지를 합쳐서 물가가 결정됩니다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결론적으로 제주도가 물건원가에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개입을 하는 것이 이번 제안의 핵심입니다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64427" y="1513016"/>
            <a:ext cx="3301384" cy="5115014"/>
            <a:chOff x="764427" y="1493005"/>
            <a:chExt cx="3301384" cy="5135025"/>
          </a:xfrm>
        </p:grpSpPr>
        <p:sp>
          <p:nvSpPr>
            <p:cNvPr id="13" name="직사각형 12"/>
            <p:cNvSpPr/>
            <p:nvPr/>
          </p:nvSpPr>
          <p:spPr>
            <a:xfrm>
              <a:off x="2428380" y="4135538"/>
              <a:ext cx="1636295" cy="2492492"/>
            </a:xfrm>
            <a:prstGeom prst="rect">
              <a:avLst/>
            </a:prstGeom>
            <a:solidFill>
              <a:srgbClr val="33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426" y="2924308"/>
              <a:ext cx="677108" cy="227241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소비자가격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8378" y="2226007"/>
              <a:ext cx="1636295" cy="1768343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28377" y="1555429"/>
              <a:ext cx="1636295" cy="5293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3398" y="3910437"/>
              <a:ext cx="677108" cy="1007883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accent5"/>
                  </a:solidFill>
                </a:rPr>
                <a:t>원가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1102981" y="1493005"/>
              <a:ext cx="0" cy="14313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102981" y="5196726"/>
              <a:ext cx="0" cy="14313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64427" y="1493005"/>
              <a:ext cx="67710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64427" y="6628030"/>
              <a:ext cx="67710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1923599" y="2266727"/>
              <a:ext cx="0" cy="14313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1923599" y="5196726"/>
              <a:ext cx="0" cy="14313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576845" y="2260556"/>
              <a:ext cx="67710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576845" y="6628030"/>
              <a:ext cx="67710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444853" y="5150951"/>
              <a:ext cx="1620957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제조원가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22187" y="2879344"/>
              <a:ext cx="1261884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유통비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99521" y="1589290"/>
              <a:ext cx="902811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이윤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371EDA-DB9E-4A31-82FD-E0FCC08E33DA}"/>
              </a:ext>
            </a:extLst>
          </p:cNvPr>
          <p:cNvGrpSpPr/>
          <p:nvPr/>
        </p:nvGrpSpPr>
        <p:grpSpPr>
          <a:xfrm>
            <a:off x="889001" y="1047271"/>
            <a:ext cx="11302999" cy="5683912"/>
            <a:chOff x="889001" y="1047271"/>
            <a:chExt cx="11302999" cy="568391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8D7DB75-F647-4C68-95B1-A83D2C233A1F}"/>
                </a:ext>
              </a:extLst>
            </p:cNvPr>
            <p:cNvSpPr/>
            <p:nvPr/>
          </p:nvSpPr>
          <p:spPr>
            <a:xfrm>
              <a:off x="7393492" y="2257212"/>
              <a:ext cx="4261400" cy="2750777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D4CC9F1-8691-4CA1-B438-9134A5F48FEF}"/>
                </a:ext>
              </a:extLst>
            </p:cNvPr>
            <p:cNvSpPr/>
            <p:nvPr/>
          </p:nvSpPr>
          <p:spPr>
            <a:xfrm>
              <a:off x="889001" y="2162839"/>
              <a:ext cx="6028956" cy="146342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4E3E771-CB05-41B8-BDBB-C3259997E5D8}"/>
                </a:ext>
              </a:extLst>
            </p:cNvPr>
            <p:cNvSpPr/>
            <p:nvPr/>
          </p:nvSpPr>
          <p:spPr>
            <a:xfrm>
              <a:off x="1120620" y="2274972"/>
              <a:ext cx="1042142" cy="1042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5C77A46-1671-4A37-941A-E8E13BC4281B}"/>
                </a:ext>
              </a:extLst>
            </p:cNvPr>
            <p:cNvSpPr/>
            <p:nvPr/>
          </p:nvSpPr>
          <p:spPr>
            <a:xfrm>
              <a:off x="5652507" y="2274972"/>
              <a:ext cx="1042142" cy="104214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25A23F-935B-4019-A973-1A45FBA8FFBE}"/>
                </a:ext>
              </a:extLst>
            </p:cNvPr>
            <p:cNvCxnSpPr/>
            <p:nvPr/>
          </p:nvCxnSpPr>
          <p:spPr>
            <a:xfrm>
              <a:off x="10618885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30220F3-FA22-403B-9D52-3408C82D9E0B}"/>
                </a:ext>
              </a:extLst>
            </p:cNvPr>
            <p:cNvCxnSpPr/>
            <p:nvPr/>
          </p:nvCxnSpPr>
          <p:spPr>
            <a:xfrm>
              <a:off x="10983413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9D10CFF-C1FF-404E-BAB2-21B78CEC7A7B}"/>
                </a:ext>
              </a:extLst>
            </p:cNvPr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0F50E40-A3E1-4053-8067-EE5A5BB7D638}"/>
                </a:ext>
              </a:extLst>
            </p:cNvPr>
            <p:cNvCxnSpPr/>
            <p:nvPr/>
          </p:nvCxnSpPr>
          <p:spPr>
            <a:xfrm>
              <a:off x="10255493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B53B8F1-78DB-4CDF-8331-1415EBBD2567}"/>
                </a:ext>
              </a:extLst>
            </p:cNvPr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D5357FD9-A420-4D96-A557-38CBC44CDEC8}"/>
                </a:ext>
              </a:extLst>
            </p:cNvPr>
            <p:cNvSpPr txBox="1"/>
            <p:nvPr/>
          </p:nvSpPr>
          <p:spPr>
            <a:xfrm>
              <a:off x="7951382" y="1903390"/>
              <a:ext cx="315166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 실현을 위한</a:t>
              </a:r>
              <a:endParaRPr kumimoji="0" lang="en-US" altLang="ko-KR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민관 협력 거버넌스</a:t>
              </a:r>
              <a:r>
                <a:rPr lang="en-US" altLang="ko-KR" sz="2400" b="1" spc="-300" baseline="300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2400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86167A-B821-4009-8A57-814AF7F1A9B1}"/>
                </a:ext>
              </a:extLst>
            </p:cNvPr>
            <p:cNvSpPr txBox="1"/>
            <p:nvPr/>
          </p:nvSpPr>
          <p:spPr>
            <a:xfrm>
              <a:off x="5855889" y="32880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9344CD-AEE7-488E-BC10-4F7EB8D60646}"/>
                </a:ext>
              </a:extLst>
            </p:cNvPr>
            <p:cNvSpPr txBox="1"/>
            <p:nvPr/>
          </p:nvSpPr>
          <p:spPr>
            <a:xfrm>
              <a:off x="1204988" y="32880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지자체</a:t>
              </a:r>
              <a:endParaRPr lang="en-US" altLang="ko-KR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BFDB6A-18AD-45C4-A416-7D2AE2FC74B0}"/>
                </a:ext>
              </a:extLst>
            </p:cNvPr>
            <p:cNvSpPr txBox="1"/>
            <p:nvPr/>
          </p:nvSpPr>
          <p:spPr>
            <a:xfrm>
              <a:off x="3440906" y="2327772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원가 공개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B6ACBF-6C59-45A2-B288-E877E566661F}"/>
                </a:ext>
              </a:extLst>
            </p:cNvPr>
            <p:cNvSpPr txBox="1"/>
            <p:nvPr/>
          </p:nvSpPr>
          <p:spPr>
            <a:xfrm>
              <a:off x="2926620" y="2876801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해상 운송료 지원 혜택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198E19-FEA0-4818-A17F-49496B991EE8}"/>
                </a:ext>
              </a:extLst>
            </p:cNvPr>
            <p:cNvSpPr txBox="1"/>
            <p:nvPr/>
          </p:nvSpPr>
          <p:spPr>
            <a:xfrm>
              <a:off x="4769908" y="4989380"/>
              <a:ext cx="15744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저물가 제공으로</a:t>
              </a:r>
              <a:endPara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소비 촉진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6CEAAB-2B9C-4126-BD5A-BB743222C282}"/>
                </a:ext>
              </a:extLst>
            </p:cNvPr>
            <p:cNvSpPr txBox="1"/>
            <p:nvPr/>
          </p:nvSpPr>
          <p:spPr>
            <a:xfrm>
              <a:off x="3635861" y="60418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시민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4214E88-392A-4A46-82D6-700715DE48F5}"/>
                </a:ext>
              </a:extLst>
            </p:cNvPr>
            <p:cNvCxnSpPr/>
            <p:nvPr/>
          </p:nvCxnSpPr>
          <p:spPr>
            <a:xfrm>
              <a:off x="2363858" y="2859322"/>
              <a:ext cx="3131185" cy="0"/>
            </a:xfrm>
            <a:prstGeom prst="straightConnector1">
              <a:avLst/>
            </a:prstGeom>
            <a:ln w="254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2CDAD48-F425-4E2C-9948-18CF86CAA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5590" y="2691444"/>
              <a:ext cx="3131185" cy="0"/>
            </a:xfrm>
            <a:prstGeom prst="straightConnector1">
              <a:avLst/>
            </a:prstGeom>
            <a:ln w="254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5218AB2A-9E6E-4C48-9460-7E8832BBF335}"/>
                </a:ext>
              </a:extLst>
            </p:cNvPr>
            <p:cNvSpPr txBox="1"/>
            <p:nvPr/>
          </p:nvSpPr>
          <p:spPr>
            <a:xfrm>
              <a:off x="4387377" y="1047271"/>
              <a:ext cx="7804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* </a:t>
              </a: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거버넌스 </a:t>
              </a: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: </a:t>
              </a: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정부</a:t>
              </a: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기업 또는 시민사회가 함께 네트워크를 구성하여 사회문제를 해결하는 기제 </a:t>
              </a: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[</a:t>
              </a: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체계</a:t>
              </a: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; </a:t>
              </a:r>
              <a:r>
                <a:rPr kumimoji="0" lang="ko-KR" altLang="en-US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조직</a:t>
              </a: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나눔스퀘어 Bold"/>
                  <a:ea typeface="나눔스퀘어 Bold"/>
                  <a:cs typeface="+mn-cs"/>
                </a:rPr>
                <a:t>]</a:t>
              </a:r>
              <a:endPara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4C37CF-6099-4529-851D-5816D7D000BD}"/>
                </a:ext>
              </a:extLst>
            </p:cNvPr>
            <p:cNvSpPr txBox="1"/>
            <p:nvPr/>
          </p:nvSpPr>
          <p:spPr>
            <a:xfrm>
              <a:off x="5052418" y="5820130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소비 증대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FC68FC0-D54B-49CE-A62B-D91EF9E7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97" y="2517091"/>
              <a:ext cx="1415661" cy="55486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66D2A34-D9FA-4BCC-830A-D36BC3C75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055" y="2444532"/>
              <a:ext cx="684967" cy="68496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06045DA-95BC-4418-A1D5-7E7C182F4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477" y="4954132"/>
              <a:ext cx="1082041" cy="108204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074F75-3AAB-463E-BE02-C4CC62650F22}"/>
                </a:ext>
              </a:extLst>
            </p:cNvPr>
            <p:cNvSpPr txBox="1"/>
            <p:nvPr/>
          </p:nvSpPr>
          <p:spPr>
            <a:xfrm>
              <a:off x="1211611" y="5818295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글로벌 관광경쟁력 제공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4D7585-29D0-47FE-AFF3-EB08F39A51A0}"/>
                </a:ext>
              </a:extLst>
            </p:cNvPr>
            <p:cNvSpPr txBox="1"/>
            <p:nvPr/>
          </p:nvSpPr>
          <p:spPr>
            <a:xfrm>
              <a:off x="1589251" y="4623512"/>
              <a:ext cx="13821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만족도</a:t>
              </a:r>
              <a:r>
                <a:rPr lang="en-US" altLang="ko-KR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증가</a:t>
              </a:r>
              <a:endPara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재방문율</a:t>
              </a:r>
              <a:r>
                <a:rPr lang="en-US" altLang="ko-KR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상승</a:t>
              </a:r>
              <a:endParaRPr lang="en-US" altLang="ko-KR" b="1" spc="-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바이럴 영향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94B479-28BD-4650-89D0-B3B7FE9442B4}"/>
                </a:ext>
              </a:extLst>
            </p:cNvPr>
            <p:cNvSpPr txBox="1"/>
            <p:nvPr/>
          </p:nvSpPr>
          <p:spPr>
            <a:xfrm>
              <a:off x="2802947" y="1950188"/>
              <a:ext cx="22455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민관 협력 거버넌스</a:t>
              </a: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747B95F-1716-4C85-AD76-62A0EF1EADD6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4583693" y="3875229"/>
              <a:ext cx="1837754" cy="1688537"/>
            </a:xfrm>
            <a:prstGeom prst="bentConnector2">
              <a:avLst/>
            </a:prstGeom>
            <a:ln w="254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4BE76F5F-91E6-4812-8260-E3F2DAE4FB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43296" y="3794785"/>
              <a:ext cx="2016000" cy="1908000"/>
            </a:xfrm>
            <a:prstGeom prst="bentConnector2">
              <a:avLst/>
            </a:prstGeom>
            <a:ln w="254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37E2E6D0-22D6-4F8E-811B-7D3F7C11D03E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662361" y="3792555"/>
              <a:ext cx="1836000" cy="1998249"/>
            </a:xfrm>
            <a:prstGeom prst="bentConnector2">
              <a:avLst/>
            </a:prstGeom>
            <a:ln w="254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6D553A8-52C2-4185-AB83-D78108E24B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47874" y="3742463"/>
              <a:ext cx="1764907" cy="1837754"/>
            </a:xfrm>
            <a:prstGeom prst="bentConnector2">
              <a:avLst/>
            </a:prstGeom>
            <a:ln w="25400">
              <a:solidFill>
                <a:srgbClr val="8DB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A5545AFC-71E3-4D49-95D3-58B8FB7FD618}"/>
                </a:ext>
              </a:extLst>
            </p:cNvPr>
            <p:cNvSpPr txBox="1"/>
            <p:nvPr/>
          </p:nvSpPr>
          <p:spPr>
            <a:xfrm>
              <a:off x="7382713" y="2892565"/>
              <a:ext cx="422490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 체계를 운용함에 있어</a:t>
              </a:r>
              <a:endParaRPr lang="en-US" altLang="ko-KR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기업의 </a:t>
              </a:r>
              <a:r>
                <a:rPr lang="ko-KR" altLang="en-US" sz="2400" b="1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원가 공개 선행이 우선</a:t>
              </a:r>
              <a:endParaRPr lang="en-US" altLang="ko-KR" sz="2400" b="1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∵  기업의 지원금 횡령으로 인한</a:t>
              </a:r>
              <a:endParaRPr lang="en-US" altLang="ko-KR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실질 물가 </a:t>
              </a:r>
              <a:r>
                <a:rPr lang="ko-KR" altLang="en-US" sz="2400" spc="-3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미반영</a:t>
              </a:r>
              <a:r>
                <a:rPr lang="ko-KR" altLang="en-US" sz="2400" spc="-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사전 차단</a:t>
              </a:r>
              <a:endParaRPr lang="en-US" altLang="ko-KR" sz="2400" spc="-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EE7F17-1C9E-4BF7-85C8-C56C238DD20E}"/>
                </a:ext>
              </a:extLst>
            </p:cNvPr>
            <p:cNvSpPr txBox="1"/>
            <p:nvPr/>
          </p:nvSpPr>
          <p:spPr>
            <a:xfrm>
              <a:off x="7866556" y="5795819"/>
              <a:ext cx="3365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물가 문제 해결의 계기 마련</a:t>
              </a:r>
            </a:p>
          </p:txBody>
        </p:sp>
        <p:sp>
          <p:nvSpPr>
            <p:cNvPr id="58" name="화살표: 아래쪽 57">
              <a:extLst>
                <a:ext uri="{FF2B5EF4-FFF2-40B4-BE49-F238E27FC236}">
                  <a16:creationId xmlns:a16="http://schemas.microsoft.com/office/drawing/2014/main" id="{7E4088B0-DC17-4742-8577-3E29D5D6D8E0}"/>
                </a:ext>
              </a:extLst>
            </p:cNvPr>
            <p:cNvSpPr/>
            <p:nvPr/>
          </p:nvSpPr>
          <p:spPr>
            <a:xfrm>
              <a:off x="8781143" y="5103556"/>
              <a:ext cx="1534886" cy="592710"/>
            </a:xfrm>
            <a:prstGeom prst="downArrow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rgbClr val="8DBAB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483092" y="4555249"/>
            <a:ext cx="11039704" cy="452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정확하게 이야기하면 배에 싣고오는 비용을 제주도 에서 지원을 받는 것입니다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10850" y="2044493"/>
            <a:ext cx="2536817" cy="206892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9331" y="2011472"/>
            <a:ext cx="2525923" cy="210091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438" y="1987303"/>
            <a:ext cx="2667268" cy="212541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19072" y="1972074"/>
            <a:ext cx="2676927" cy="209550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221730" y="1775540"/>
            <a:ext cx="3078856" cy="2522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00345" y="1847447"/>
            <a:ext cx="2917870" cy="238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411" y="1923250"/>
            <a:ext cx="5657515" cy="3434088"/>
          </a:xfrm>
          <a:prstGeom prst="rect">
            <a:avLst/>
          </a:prstGeom>
        </p:spPr>
      </p:pic>
      <p:sp>
        <p:nvSpPr>
          <p:cNvPr id="50" name="TextBox 12"/>
          <p:cNvSpPr txBox="1"/>
          <p:nvPr/>
        </p:nvSpPr>
        <p:spPr>
          <a:xfrm>
            <a:off x="6165345" y="1937151"/>
            <a:ext cx="5274196" cy="118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실질적으로 해상운상비를 제주도가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지원을 해준다면 전체적인 물가가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전국과 동일시 해질 것 으로 예상됩니다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6565232" y="4099115"/>
            <a:ext cx="4712314" cy="442404"/>
            <a:chOff x="5290760" y="5574821"/>
            <a:chExt cx="4712314" cy="442404"/>
          </a:xfrm>
        </p:grpSpPr>
        <p:sp>
          <p:nvSpPr>
            <p:cNvPr id="51" name="TextBox 50"/>
            <p:cNvSpPr txBox="1"/>
            <p:nvPr/>
          </p:nvSpPr>
          <p:spPr>
            <a:xfrm>
              <a:off x="5290760" y="5581528"/>
              <a:ext cx="2123124" cy="421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18</a:t>
              </a: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624</a:t>
              </a: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900</a:t>
              </a: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000</a:t>
              </a:r>
              <a:r>
                <a:rPr lang="ko-KR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원</a:t>
              </a: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79950" y="5574821"/>
              <a:ext cx="2123124" cy="42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37,249,800,000</a:t>
              </a:r>
              <a:r>
                <a:rPr lang="ko-KR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원</a:t>
              </a:r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48777" y="5593065"/>
              <a:ext cx="372401" cy="424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~</a:t>
              </a:r>
            </a:p>
          </p:txBody>
        </p:sp>
      </p:grpSp>
      <p:sp>
        <p:nvSpPr>
          <p:cNvPr id="55" name="TextBox 12"/>
          <p:cNvSpPr txBox="1"/>
          <p:nvPr/>
        </p:nvSpPr>
        <p:spPr>
          <a:xfrm>
            <a:off x="6250667" y="3748431"/>
            <a:ext cx="5274196" cy="45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예정 예산 사용량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1552" y="2951947"/>
            <a:ext cx="1590738" cy="818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800" spc="300"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Q&amp;A</a:t>
            </a:r>
            <a:endParaRPr lang="ko-KR" altLang="en-US" sz="4800" spc="300"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485" y="2951947"/>
            <a:ext cx="4421505" cy="818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800" spc="60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THANK YOU</a:t>
            </a:r>
            <a:endParaRPr lang="ko-KR" altLang="en-US" sz="4800" spc="60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0160" y="863755"/>
            <a:ext cx="5469254" cy="572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내국인 관광객 체류기간 및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249" y="5439559"/>
            <a:ext cx="5274196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전체적으로 내국인들은 금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토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일로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 체류 하거나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체류 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 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6348249" y="2057400"/>
          <a:ext cx="5074816" cy="329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48249" y="5439559"/>
            <a:ext cx="5591698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내국인들은 휴식의 목적으로 제주도를 찾는 경우가 많았으며 그 다음순위가 세미나를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방문하는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2003217"/>
            <a:ext cx="5274196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594763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D2FD7A2-A738-4AEE-A62C-41778E24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622359"/>
              </p:ext>
            </p:extLst>
          </p:nvPr>
        </p:nvGraphicFramePr>
        <p:xfrm>
          <a:off x="6323042" y="2003217"/>
          <a:ext cx="5274195" cy="319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943A0F-C279-4608-8FDE-8C35127B63E9}"/>
              </a:ext>
            </a:extLst>
          </p:cNvPr>
          <p:cNvSpPr txBox="1"/>
          <p:nvPr/>
        </p:nvSpPr>
        <p:spPr>
          <a:xfrm>
            <a:off x="6096000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 목적으로는 내국인과 마찬가지로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휴식을 목적으로 찾는 경우가 많았습니다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EB9-0DFE-4765-B855-91F3364DA93C}"/>
              </a:ext>
            </a:extLst>
          </p:cNvPr>
          <p:cNvSpPr txBox="1"/>
          <p:nvPr/>
        </p:nvSpPr>
        <p:spPr>
          <a:xfrm>
            <a:off x="1455815" y="863755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 및 목적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9210" y="866684"/>
            <a:ext cx="32308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현황 정리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의문점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44" y="2137010"/>
            <a:ext cx="5544410" cy="198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여기서의 의문점은 내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외국인들이 휴식을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찾아왔지만 </a:t>
            </a:r>
          </a:p>
          <a:p>
            <a:pPr algn="ctr">
              <a:defRPr/>
            </a:pPr>
            <a:r>
              <a:rPr lang="ko-KR" altLang="en-US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왜</a:t>
            </a:r>
            <a:r>
              <a:rPr lang="en-US" altLang="ko-KR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?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일이나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일만 지내는 이유에 대해서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분석을 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675" y="2135055"/>
            <a:ext cx="4092170" cy="330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6647587" y="1549297"/>
            <a:ext cx="5544412" cy="75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의문점을 풀어주는 실마리는 </a:t>
            </a: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관광객들의 설문조사에서 나타났습니다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303" y="1592427"/>
            <a:ext cx="6344610" cy="35245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19137" y="4060619"/>
            <a:ext cx="776862" cy="14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797484" y="5333506"/>
            <a:ext cx="6219944" cy="95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12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대중교통 불편</a:t>
            </a:r>
          </a:p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11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여행경비</a:t>
            </a:r>
          </a:p>
          <a:p>
            <a:pPr algn="ctr">
              <a:defRPr/>
            </a:pP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만족스럽지 못한 결과가 나왔습니다</a:t>
            </a: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1073</Words>
  <Application>Microsoft Office PowerPoint</Application>
  <PresentationFormat>와이드스크린</PresentationFormat>
  <Paragraphs>306</Paragraphs>
  <Slides>28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</vt:lpstr>
      <vt:lpstr>나눔고딕 ExtraBold</vt:lpstr>
      <vt:lpstr>나눔스퀘어 ExtraBold</vt:lpstr>
      <vt:lpstr>함초롬돋움</vt:lpstr>
      <vt:lpstr>나눔스퀘어 Bold</vt:lpstr>
      <vt:lpstr>나눔스퀘어</vt:lpstr>
      <vt:lpstr>맑은 고딕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ICT01_19</cp:lastModifiedBy>
  <cp:revision>128</cp:revision>
  <dcterms:created xsi:type="dcterms:W3CDTF">2017-10-13T13:12:51Z</dcterms:created>
  <dcterms:modified xsi:type="dcterms:W3CDTF">2019-12-23T00:20:33Z</dcterms:modified>
  <cp:version>1000.0000.01</cp:version>
</cp:coreProperties>
</file>