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5" r:id="rId8"/>
    <p:sldId id="260" r:id="rId9"/>
    <p:sldId id="261" r:id="rId10"/>
    <p:sldId id="262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8\Documents\&#52852;&#52852;&#50724;&#53665;%20&#48155;&#51008;%20&#54028;&#51068;\&#51116;&#54876;&#50857;&#54408;_&#50836;&#51068;&#48324;_&#48176;&#52636;&#51228;_&#54200;&#47532;_&#50668;&#48512;_&#48143;_&#48520;&#54200;_&#51060;&#50976;_202001151746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8\Documents\&#52852;&#52852;&#50724;&#53665;%20&#48155;&#51008;%20&#54028;&#51068;\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편리 여부</a:t>
            </a:r>
          </a:p>
        </c:rich>
      </c:tx>
      <c:layout>
        <c:manualLayout>
          <c:xMode val="edge"/>
          <c:yMode val="edge"/>
          <c:x val="0.2419791509238334"/>
          <c:y val="6.3234934035331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클린하우스 요일별 배출제</a:t>
            </a:r>
            <a:r>
              <a:rPr lang="ko-KR" altLang="en-US" baseline="0"/>
              <a:t> 편리 여부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54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tint val="54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tint val="54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33E-4414-8DD4-4747621376B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77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tint val="77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tint val="77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33E-4414-8DD4-4747621376B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33E-4414-8DD4-4747621376B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shade val="76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shade val="76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33E-4414-8DD4-4747621376B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shade val="53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shade val="53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233E-4414-8DD4-4747621376B9}"/>
              </c:ext>
            </c:extLst>
          </c:dPt>
          <c:dLbls>
            <c:dLbl>
              <c:idx val="1"/>
              <c:layout>
                <c:manualLayout>
                  <c:x val="-0.21006052976409623"/>
                  <c:y val="-0.1629996250468691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3E-4414-8DD4-4747621376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Sheet1!$A$1:$E$1</c:f>
              <c:strCache>
                <c:ptCount val="5"/>
                <c:pt idx="0">
                  <c:v>매우 편리해짐</c:v>
                </c:pt>
                <c:pt idx="1">
                  <c:v>약간 편리해짐</c:v>
                </c:pt>
                <c:pt idx="2">
                  <c:v>보통이다</c:v>
                </c:pt>
                <c:pt idx="3">
                  <c:v>약간 불편해짐</c:v>
                </c:pt>
                <c:pt idx="4">
                  <c:v>매우 불편해짐</c:v>
                </c:pt>
              </c:strCache>
            </c:strRef>
          </c:cat>
          <c:val>
            <c:numRef>
              <c:f>Sheet1!$A$2:$E$2</c:f>
              <c:numCache>
                <c:formatCode>General</c:formatCode>
                <c:ptCount val="5"/>
                <c:pt idx="0">
                  <c:v>8.8000000000000007</c:v>
                </c:pt>
                <c:pt idx="1">
                  <c:v>37.4</c:v>
                </c:pt>
                <c:pt idx="2">
                  <c:v>20.100000000000001</c:v>
                </c:pt>
                <c:pt idx="3">
                  <c:v>20.399999999999999</c:v>
                </c:pt>
                <c:pt idx="4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33E-4414-8DD4-4747621376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645803889898377"/>
          <c:y val="0.90362776081561247"/>
          <c:w val="0.74708376385078556"/>
          <c:h val="7.823164961522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4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재활용도움센터</a:t>
            </a:r>
            <a:r>
              <a:rPr lang="ko-KR" altLang="en-US" dirty="0"/>
              <a:t> 위치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4369"/>
            <a:ext cx="9144000" cy="1309255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/>
              <a:t>3</a:t>
            </a:r>
            <a:r>
              <a:rPr lang="ko-KR" altLang="en-US" sz="2400" dirty="0"/>
              <a:t>조</a:t>
            </a:r>
            <a:r>
              <a:rPr lang="en-US" altLang="ko-KR" sz="2400" dirty="0"/>
              <a:t>. </a:t>
            </a:r>
            <a:r>
              <a:rPr lang="ko-KR" altLang="en-US" sz="2400" dirty="0"/>
              <a:t>이소정  박민혁  현동엽  김대현 </a:t>
            </a:r>
          </a:p>
        </p:txBody>
      </p:sp>
    </p:spTree>
    <p:extLst>
      <p:ext uri="{BB962C8B-B14F-4D97-AF65-F5344CB8AC3E}">
        <p14:creationId xmlns:p14="http://schemas.microsoft.com/office/powerpoint/2010/main" val="27399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84176"/>
            <a:ext cx="9784080" cy="1508760"/>
          </a:xfr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2330245"/>
            <a:ext cx="9276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클린하우스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하나 당 효용성을 파악할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재활용도움센터의</a:t>
            </a:r>
            <a:r>
              <a:rPr lang="ko-KR" altLang="en-US" sz="2000" dirty="0"/>
              <a:t> 추가적인 설치가 필요한  지역을 추정 가능</a:t>
            </a:r>
            <a:endParaRPr lang="en-US" altLang="ko-KR" sz="2000" dirty="0"/>
          </a:p>
          <a:p>
            <a:r>
              <a:rPr lang="en-US" altLang="ko-KR" sz="2000" dirty="0"/>
              <a:t>   - </a:t>
            </a:r>
            <a:r>
              <a:rPr lang="ko-KR" altLang="en-US" sz="2000" dirty="0"/>
              <a:t>필요 없는 지역에 설치하는 예산낭비 방지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도민들의 재활용에 대한 인식을 바꿀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40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0B64-D676-4579-A523-02123E8B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734687E-24ED-4766-B7D1-7DC97F943495}"/>
              </a:ext>
            </a:extLst>
          </p:cNvPr>
          <p:cNvSpPr/>
          <p:nvPr/>
        </p:nvSpPr>
        <p:spPr>
          <a:xfrm>
            <a:off x="883929" y="2819178"/>
            <a:ext cx="10901367" cy="1090568"/>
          </a:xfrm>
          <a:custGeom>
            <a:avLst/>
            <a:gdLst>
              <a:gd name="connsiteX0" fmla="*/ 7264853 w 10821796"/>
              <a:gd name="connsiteY0" fmla="*/ 272642 h 1090568"/>
              <a:gd name="connsiteX1" fmla="*/ 8594501 w 10821796"/>
              <a:gd name="connsiteY1" fmla="*/ 272642 h 1090568"/>
              <a:gd name="connsiteX2" fmla="*/ 8594501 w 10821796"/>
              <a:gd name="connsiteY2" fmla="*/ 817926 h 1090568"/>
              <a:gd name="connsiteX3" fmla="*/ 7264853 w 10821796"/>
              <a:gd name="connsiteY3" fmla="*/ 817926 h 1090568"/>
              <a:gd name="connsiteX4" fmla="*/ 5826148 w 10821796"/>
              <a:gd name="connsiteY4" fmla="*/ 272642 h 1090568"/>
              <a:gd name="connsiteX5" fmla="*/ 7155796 w 10821796"/>
              <a:gd name="connsiteY5" fmla="*/ 272642 h 1090568"/>
              <a:gd name="connsiteX6" fmla="*/ 7155796 w 10821796"/>
              <a:gd name="connsiteY6" fmla="*/ 817926 h 1090568"/>
              <a:gd name="connsiteX7" fmla="*/ 5826148 w 10821796"/>
              <a:gd name="connsiteY7" fmla="*/ 817926 h 1090568"/>
              <a:gd name="connsiteX8" fmla="*/ 4387438 w 10821796"/>
              <a:gd name="connsiteY8" fmla="*/ 272642 h 1090568"/>
              <a:gd name="connsiteX9" fmla="*/ 5717091 w 10821796"/>
              <a:gd name="connsiteY9" fmla="*/ 272642 h 1090568"/>
              <a:gd name="connsiteX10" fmla="*/ 5717091 w 10821796"/>
              <a:gd name="connsiteY10" fmla="*/ 817926 h 1090568"/>
              <a:gd name="connsiteX11" fmla="*/ 4387438 w 10821796"/>
              <a:gd name="connsiteY11" fmla="*/ 817926 h 1090568"/>
              <a:gd name="connsiteX12" fmla="*/ 2948729 w 10821796"/>
              <a:gd name="connsiteY12" fmla="*/ 272642 h 1090568"/>
              <a:gd name="connsiteX13" fmla="*/ 4278381 w 10821796"/>
              <a:gd name="connsiteY13" fmla="*/ 272642 h 1090568"/>
              <a:gd name="connsiteX14" fmla="*/ 4278381 w 10821796"/>
              <a:gd name="connsiteY14" fmla="*/ 817926 h 1090568"/>
              <a:gd name="connsiteX15" fmla="*/ 2948729 w 10821796"/>
              <a:gd name="connsiteY15" fmla="*/ 817926 h 1090568"/>
              <a:gd name="connsiteX16" fmla="*/ 1501629 w 10821796"/>
              <a:gd name="connsiteY16" fmla="*/ 272642 h 1090568"/>
              <a:gd name="connsiteX17" fmla="*/ 2839672 w 10821796"/>
              <a:gd name="connsiteY17" fmla="*/ 272642 h 1090568"/>
              <a:gd name="connsiteX18" fmla="*/ 2839672 w 10821796"/>
              <a:gd name="connsiteY18" fmla="*/ 817926 h 1090568"/>
              <a:gd name="connsiteX19" fmla="*/ 1501629 w 10821796"/>
              <a:gd name="connsiteY19" fmla="*/ 817926 h 1090568"/>
              <a:gd name="connsiteX20" fmla="*/ 0 w 10821796"/>
              <a:gd name="connsiteY20" fmla="*/ 272642 h 1090568"/>
              <a:gd name="connsiteX21" fmla="*/ 1392572 w 10821796"/>
              <a:gd name="connsiteY21" fmla="*/ 272642 h 1090568"/>
              <a:gd name="connsiteX22" fmla="*/ 1392572 w 10821796"/>
              <a:gd name="connsiteY22" fmla="*/ 817926 h 1090568"/>
              <a:gd name="connsiteX23" fmla="*/ 0 w 10821796"/>
              <a:gd name="connsiteY23" fmla="*/ 817926 h 1090568"/>
              <a:gd name="connsiteX24" fmla="*/ 10276512 w 10821796"/>
              <a:gd name="connsiteY24" fmla="*/ 0 h 1090568"/>
              <a:gd name="connsiteX25" fmla="*/ 10821796 w 10821796"/>
              <a:gd name="connsiteY25" fmla="*/ 545284 h 1090568"/>
              <a:gd name="connsiteX26" fmla="*/ 10276512 w 10821796"/>
              <a:gd name="connsiteY26" fmla="*/ 1090568 h 1090568"/>
              <a:gd name="connsiteX27" fmla="*/ 10276512 w 10821796"/>
              <a:gd name="connsiteY27" fmla="*/ 817926 h 1090568"/>
              <a:gd name="connsiteX28" fmla="*/ 8703558 w 10821796"/>
              <a:gd name="connsiteY28" fmla="*/ 817926 h 1090568"/>
              <a:gd name="connsiteX29" fmla="*/ 8703558 w 10821796"/>
              <a:gd name="connsiteY29" fmla="*/ 272642 h 1090568"/>
              <a:gd name="connsiteX30" fmla="*/ 10276512 w 10821796"/>
              <a:gd name="connsiteY30" fmla="*/ 272642 h 109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821796" h="1090568">
                <a:moveTo>
                  <a:pt x="7264853" y="272642"/>
                </a:moveTo>
                <a:lnTo>
                  <a:pt x="8594501" y="272642"/>
                </a:lnTo>
                <a:lnTo>
                  <a:pt x="8594501" y="817926"/>
                </a:lnTo>
                <a:lnTo>
                  <a:pt x="7264853" y="817926"/>
                </a:lnTo>
                <a:close/>
                <a:moveTo>
                  <a:pt x="5826148" y="272642"/>
                </a:moveTo>
                <a:lnTo>
                  <a:pt x="7155796" y="272642"/>
                </a:lnTo>
                <a:lnTo>
                  <a:pt x="7155796" y="817926"/>
                </a:lnTo>
                <a:lnTo>
                  <a:pt x="5826148" y="817926"/>
                </a:lnTo>
                <a:close/>
                <a:moveTo>
                  <a:pt x="4387438" y="272642"/>
                </a:moveTo>
                <a:lnTo>
                  <a:pt x="5717091" y="272642"/>
                </a:lnTo>
                <a:lnTo>
                  <a:pt x="5717091" y="817926"/>
                </a:lnTo>
                <a:lnTo>
                  <a:pt x="4387438" y="817926"/>
                </a:lnTo>
                <a:close/>
                <a:moveTo>
                  <a:pt x="2948729" y="272642"/>
                </a:moveTo>
                <a:lnTo>
                  <a:pt x="4278381" y="272642"/>
                </a:lnTo>
                <a:lnTo>
                  <a:pt x="4278381" y="817926"/>
                </a:lnTo>
                <a:lnTo>
                  <a:pt x="2948729" y="817926"/>
                </a:lnTo>
                <a:close/>
                <a:moveTo>
                  <a:pt x="1501629" y="272642"/>
                </a:moveTo>
                <a:lnTo>
                  <a:pt x="2839672" y="272642"/>
                </a:lnTo>
                <a:lnTo>
                  <a:pt x="2839672" y="817926"/>
                </a:lnTo>
                <a:lnTo>
                  <a:pt x="1501629" y="817926"/>
                </a:lnTo>
                <a:close/>
                <a:moveTo>
                  <a:pt x="0" y="272642"/>
                </a:moveTo>
                <a:lnTo>
                  <a:pt x="1392572" y="272642"/>
                </a:lnTo>
                <a:lnTo>
                  <a:pt x="1392572" y="817926"/>
                </a:lnTo>
                <a:lnTo>
                  <a:pt x="0" y="817926"/>
                </a:lnTo>
                <a:close/>
                <a:moveTo>
                  <a:pt x="10276512" y="0"/>
                </a:moveTo>
                <a:lnTo>
                  <a:pt x="10821796" y="545284"/>
                </a:lnTo>
                <a:lnTo>
                  <a:pt x="10276512" y="1090568"/>
                </a:lnTo>
                <a:lnTo>
                  <a:pt x="10276512" y="817926"/>
                </a:lnTo>
                <a:lnTo>
                  <a:pt x="8703558" y="817926"/>
                </a:lnTo>
                <a:lnTo>
                  <a:pt x="8703558" y="272642"/>
                </a:lnTo>
                <a:lnTo>
                  <a:pt x="10276512" y="272642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E50F77-0468-4019-9D9F-A5CBC6C303A1}"/>
              </a:ext>
            </a:extLst>
          </p:cNvPr>
          <p:cNvSpPr txBox="1"/>
          <p:nvPr/>
        </p:nvSpPr>
        <p:spPr>
          <a:xfrm>
            <a:off x="1261907" y="3179904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517E6-CC68-44E9-A71E-C779B3245B09}"/>
              </a:ext>
            </a:extLst>
          </p:cNvPr>
          <p:cNvSpPr txBox="1"/>
          <p:nvPr/>
        </p:nvSpPr>
        <p:spPr>
          <a:xfrm>
            <a:off x="2771925" y="317990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A09FB-296E-4998-B6FA-F0A86927137F}"/>
              </a:ext>
            </a:extLst>
          </p:cNvPr>
          <p:cNvSpPr txBox="1"/>
          <p:nvPr/>
        </p:nvSpPr>
        <p:spPr>
          <a:xfrm>
            <a:off x="4248387" y="317151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r>
              <a:rPr lang="ko-KR" altLang="en-US" dirty="0"/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DDE54-3031-480B-B4F6-8C2DBBC6B11A}"/>
              </a:ext>
            </a:extLst>
          </p:cNvPr>
          <p:cNvSpPr txBox="1"/>
          <p:nvPr/>
        </p:nvSpPr>
        <p:spPr>
          <a:xfrm>
            <a:off x="5632571" y="3171515"/>
            <a:ext cx="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CC279-CBDC-499E-97F5-47AF28C09076}"/>
              </a:ext>
            </a:extLst>
          </p:cNvPr>
          <p:cNvSpPr txBox="1"/>
          <p:nvPr/>
        </p:nvSpPr>
        <p:spPr>
          <a:xfrm>
            <a:off x="7125813" y="317151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</a:t>
            </a:r>
            <a:r>
              <a:rPr lang="ko-KR" altLang="en-US" dirty="0"/>
              <a:t>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0DDE0-EE41-4B68-A996-896C0B906110}"/>
              </a:ext>
            </a:extLst>
          </p:cNvPr>
          <p:cNvSpPr txBox="1"/>
          <p:nvPr/>
        </p:nvSpPr>
        <p:spPr>
          <a:xfrm>
            <a:off x="8437294" y="3171515"/>
            <a:ext cx="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DFD927A-5B43-4823-8857-155B5422807B}"/>
              </a:ext>
            </a:extLst>
          </p:cNvPr>
          <p:cNvSpPr/>
          <p:nvPr/>
        </p:nvSpPr>
        <p:spPr>
          <a:xfrm>
            <a:off x="883929" y="3993639"/>
            <a:ext cx="1406978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시작 발표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수집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62C62C3-ACA8-40B8-865A-C85D7262DDF5}"/>
              </a:ext>
            </a:extLst>
          </p:cNvPr>
          <p:cNvSpPr/>
          <p:nvPr/>
        </p:nvSpPr>
        <p:spPr>
          <a:xfrm>
            <a:off x="2387217" y="3993639"/>
            <a:ext cx="1406978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수집 및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전처리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EBE93E-8637-4512-8F73-5655EB4E2E2E}"/>
              </a:ext>
            </a:extLst>
          </p:cNvPr>
          <p:cNvSpPr/>
          <p:nvPr/>
        </p:nvSpPr>
        <p:spPr>
          <a:xfrm>
            <a:off x="3863679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전처리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분석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AB2E11-F318-49FF-969E-3DBA827FBDE5}"/>
              </a:ext>
            </a:extLst>
          </p:cNvPr>
          <p:cNvSpPr/>
          <p:nvPr/>
        </p:nvSpPr>
        <p:spPr>
          <a:xfrm>
            <a:off x="5309474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분석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37A3197-5642-48B4-AF23-AE3BD11681BB}"/>
              </a:ext>
            </a:extLst>
          </p:cNvPr>
          <p:cNvSpPr/>
          <p:nvPr/>
        </p:nvSpPr>
        <p:spPr>
          <a:xfrm>
            <a:off x="6755269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분석 및 모델링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E476249-B824-446F-9B9C-021E8D1A3534}"/>
              </a:ext>
            </a:extLst>
          </p:cNvPr>
          <p:cNvSpPr/>
          <p:nvPr/>
        </p:nvSpPr>
        <p:spPr>
          <a:xfrm>
            <a:off x="8201064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발표자료 제출</a:t>
            </a:r>
          </a:p>
        </p:txBody>
      </p:sp>
    </p:spTree>
    <p:extLst>
      <p:ext uri="{BB962C8B-B14F-4D97-AF65-F5344CB8AC3E}">
        <p14:creationId xmlns:p14="http://schemas.microsoft.com/office/powerpoint/2010/main" val="31929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2EA4-9B14-4B06-AF97-D1794B1F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81" y="292969"/>
            <a:ext cx="9784080" cy="1508760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8FD91-8F2F-4DBD-9035-D09EF0C1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20" y="2169941"/>
            <a:ext cx="9784080" cy="4206240"/>
          </a:xfrm>
        </p:spPr>
        <p:txBody>
          <a:bodyPr/>
          <a:lstStyle/>
          <a:p>
            <a:r>
              <a:rPr lang="ko-KR" altLang="en-US" sz="2800" dirty="0"/>
              <a:t>추진 일정</a:t>
            </a:r>
            <a:endParaRPr lang="en-US" altLang="ko-KR" sz="2800" dirty="0"/>
          </a:p>
          <a:p>
            <a:r>
              <a:rPr lang="ko-KR" altLang="en-US" sz="2800" dirty="0"/>
              <a:t>주제 선정 배경 </a:t>
            </a:r>
            <a:endParaRPr lang="en-US" altLang="ko-KR" sz="2800" dirty="0"/>
          </a:p>
          <a:p>
            <a:r>
              <a:rPr lang="ko-KR" altLang="en-US" sz="2800" dirty="0"/>
              <a:t>활용 데이터 </a:t>
            </a:r>
            <a:endParaRPr lang="en-US" altLang="ko-KR" sz="2800" dirty="0"/>
          </a:p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방향 </a:t>
            </a:r>
            <a:endParaRPr lang="en-US" altLang="ko-KR" sz="2800" dirty="0"/>
          </a:p>
          <a:p>
            <a:r>
              <a:rPr lang="ko-KR" altLang="en-US" sz="2800" dirty="0"/>
              <a:t>기대효과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9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82E9-E7C3-45F9-BA41-1D226D25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 소개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AD5764-4C17-422F-A647-CA4F1574F383}"/>
              </a:ext>
            </a:extLst>
          </p:cNvPr>
          <p:cNvSpPr/>
          <p:nvPr/>
        </p:nvSpPr>
        <p:spPr>
          <a:xfrm>
            <a:off x="741872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A37F84-FC27-4275-98CC-73573FA20AED}"/>
              </a:ext>
            </a:extLst>
          </p:cNvPr>
          <p:cNvSpPr/>
          <p:nvPr/>
        </p:nvSpPr>
        <p:spPr>
          <a:xfrm>
            <a:off x="6096000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32F769-2B61-4592-AA7C-588B10780ED3}"/>
              </a:ext>
            </a:extLst>
          </p:cNvPr>
          <p:cNvCxnSpPr/>
          <p:nvPr/>
        </p:nvCxnSpPr>
        <p:spPr>
          <a:xfrm>
            <a:off x="2560320" y="392502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26DDA5-6CE7-4EA1-9B69-315B33B96E51}"/>
              </a:ext>
            </a:extLst>
          </p:cNvPr>
          <p:cNvCxnSpPr/>
          <p:nvPr/>
        </p:nvCxnSpPr>
        <p:spPr>
          <a:xfrm>
            <a:off x="2560320" y="231677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BB0091-643C-40A5-951D-03842AA32A4C}"/>
              </a:ext>
            </a:extLst>
          </p:cNvPr>
          <p:cNvSpPr txBox="1"/>
          <p:nvPr/>
        </p:nvSpPr>
        <p:spPr>
          <a:xfrm>
            <a:off x="2560320" y="241584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조장 이 소 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19834B-22EC-42F3-8BE1-5043FDBEF070}"/>
              </a:ext>
            </a:extLst>
          </p:cNvPr>
          <p:cNvCxnSpPr/>
          <p:nvPr/>
        </p:nvCxnSpPr>
        <p:spPr>
          <a:xfrm>
            <a:off x="7944541" y="392502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801B3B-8C28-4360-A775-DF953F0594CB}"/>
              </a:ext>
            </a:extLst>
          </p:cNvPr>
          <p:cNvCxnSpPr/>
          <p:nvPr/>
        </p:nvCxnSpPr>
        <p:spPr>
          <a:xfrm>
            <a:off x="7944541" y="231677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531BD6-939E-4061-A52C-1FF80CF75560}"/>
              </a:ext>
            </a:extLst>
          </p:cNvPr>
          <p:cNvSpPr txBox="1"/>
          <p:nvPr/>
        </p:nvSpPr>
        <p:spPr>
          <a:xfrm>
            <a:off x="7944541" y="241584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PM </a:t>
            </a:r>
            <a:r>
              <a:rPr lang="ko-KR" altLang="en-US" dirty="0"/>
              <a:t>박 민 혁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적정 모델 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전반적 진행 상황 확인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C730CC-BF78-4705-A63B-9478F0BA184F}"/>
              </a:ext>
            </a:extLst>
          </p:cNvPr>
          <p:cNvCxnSpPr/>
          <p:nvPr/>
        </p:nvCxnSpPr>
        <p:spPr>
          <a:xfrm>
            <a:off x="2560320" y="6488417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AA000C-3043-4B56-8D8A-31A4CCA30E18}"/>
              </a:ext>
            </a:extLst>
          </p:cNvPr>
          <p:cNvCxnSpPr/>
          <p:nvPr/>
        </p:nvCxnSpPr>
        <p:spPr>
          <a:xfrm>
            <a:off x="2560320" y="4630009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374DA-6723-4317-8897-2A0F32CD595B}"/>
              </a:ext>
            </a:extLst>
          </p:cNvPr>
          <p:cNvSpPr txBox="1"/>
          <p:nvPr/>
        </p:nvSpPr>
        <p:spPr>
          <a:xfrm>
            <a:off x="2560320" y="4729080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김 대 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발표 </a:t>
            </a:r>
            <a:r>
              <a:rPr lang="en-US" altLang="ko-KR" dirty="0"/>
              <a:t>PPT</a:t>
            </a:r>
            <a:r>
              <a:rPr lang="ko-KR" altLang="en-US" dirty="0"/>
              <a:t> 제작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991C64-BE63-414A-B5D4-DFB4D1C58393}"/>
              </a:ext>
            </a:extLst>
          </p:cNvPr>
          <p:cNvCxnSpPr/>
          <p:nvPr/>
        </p:nvCxnSpPr>
        <p:spPr>
          <a:xfrm>
            <a:off x="7944541" y="6522920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E239F2-DF8F-4660-932D-6B71002E1B5C}"/>
              </a:ext>
            </a:extLst>
          </p:cNvPr>
          <p:cNvCxnSpPr/>
          <p:nvPr/>
        </p:nvCxnSpPr>
        <p:spPr>
          <a:xfrm>
            <a:off x="7944541" y="4664513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328E22-DC8D-47E1-A6E5-A0A9C5DE010F}"/>
              </a:ext>
            </a:extLst>
          </p:cNvPr>
          <p:cNvSpPr txBox="1"/>
          <p:nvPr/>
        </p:nvSpPr>
        <p:spPr>
          <a:xfrm>
            <a:off x="7944541" y="4806714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 동 </a:t>
            </a:r>
            <a:r>
              <a:rPr lang="ko-KR" altLang="en-US" dirty="0" err="1"/>
              <a:t>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 탐색</a:t>
            </a:r>
            <a:endParaRPr lang="en-US" altLang="ko-KR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7A7F84-4EA4-4978-A8F7-DD1DBD370CC6}"/>
              </a:ext>
            </a:extLst>
          </p:cNvPr>
          <p:cNvSpPr/>
          <p:nvPr/>
        </p:nvSpPr>
        <p:spPr>
          <a:xfrm>
            <a:off x="711779" y="2316775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85FA5B-BC5B-4413-AA41-B3D5DE5A5F5A}"/>
              </a:ext>
            </a:extLst>
          </p:cNvPr>
          <p:cNvSpPr/>
          <p:nvPr/>
        </p:nvSpPr>
        <p:spPr>
          <a:xfrm>
            <a:off x="6096000" y="2372716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73D6-1404-4B96-B4CA-9333509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쓰레기 배출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A3C8F6-0F04-422F-8DD5-CD7A3508C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98" t="782" r="1704" b="2498"/>
          <a:stretch/>
        </p:blipFill>
        <p:spPr>
          <a:xfrm>
            <a:off x="276837" y="2474752"/>
            <a:ext cx="5461233" cy="410221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714" y="4126562"/>
            <a:ext cx="5634958" cy="197347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전국 평균 대비 제주도 약 </a:t>
            </a:r>
            <a:r>
              <a:rPr lang="en-US" altLang="ko-KR" sz="2000" dirty="0"/>
              <a:t>2</a:t>
            </a:r>
            <a:r>
              <a:rPr lang="ko-KR" altLang="en-US" sz="2000" dirty="0"/>
              <a:t>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청정의 섬 이미지와 상반되는 </a:t>
            </a:r>
            <a:r>
              <a:rPr lang="en-US" altLang="ko-KR" sz="2000" dirty="0"/>
              <a:t>‘</a:t>
            </a:r>
            <a:r>
              <a:rPr lang="ko-KR" altLang="en-US" sz="2000" dirty="0"/>
              <a:t>쓰레기 섬＇ 오명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0D093C-6CCF-4C83-B1E8-82D2EDD61E35}"/>
              </a:ext>
            </a:extLst>
          </p:cNvPr>
          <p:cNvSpPr/>
          <p:nvPr/>
        </p:nvSpPr>
        <p:spPr>
          <a:xfrm>
            <a:off x="192947" y="2869035"/>
            <a:ext cx="1057013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4D656C-90C4-47EA-8564-C7378A856A56}"/>
              </a:ext>
            </a:extLst>
          </p:cNvPr>
          <p:cNvSpPr/>
          <p:nvPr/>
        </p:nvSpPr>
        <p:spPr>
          <a:xfrm>
            <a:off x="276837" y="6375633"/>
            <a:ext cx="1325460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276837" y="1954635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인당 생활폐기물배출량</a:t>
            </a:r>
            <a:r>
              <a:rPr lang="en-US" altLang="ko-KR" dirty="0"/>
              <a:t>(kg/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5A6D27-31B5-4C50-9561-26016A4F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474752"/>
            <a:ext cx="5461233" cy="1314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89C7F-D036-49BB-AB87-975A0355660B}"/>
              </a:ext>
            </a:extLst>
          </p:cNvPr>
          <p:cNvSpPr txBox="1"/>
          <p:nvPr/>
        </p:nvSpPr>
        <p:spPr>
          <a:xfrm>
            <a:off x="10292003" y="2220836"/>
            <a:ext cx="1264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</a:t>
            </a:r>
            <a:r>
              <a:rPr lang="ko-KR" altLang="en-US" sz="1050" dirty="0"/>
              <a:t>제주의</a:t>
            </a:r>
            <a:r>
              <a:rPr lang="en-US" altLang="ko-KR" sz="1050" dirty="0"/>
              <a:t> </a:t>
            </a:r>
            <a:r>
              <a:rPr lang="ko-KR" altLang="en-US" sz="1050" dirty="0"/>
              <a:t>소리</a:t>
            </a:r>
            <a:endParaRPr lang="en-US" altLang="ko-KR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F794C-A38A-43A9-96C6-BD38104974D3}"/>
              </a:ext>
            </a:extLst>
          </p:cNvPr>
          <p:cNvSpPr txBox="1"/>
          <p:nvPr/>
        </p:nvSpPr>
        <p:spPr>
          <a:xfrm>
            <a:off x="4338450" y="6573824"/>
            <a:ext cx="139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</a:t>
            </a:r>
            <a:r>
              <a:rPr lang="ko-KR" altLang="en-US" sz="1050" dirty="0" err="1"/>
              <a:t>국가통계포털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1941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89E0E87-DBE9-4881-BA52-8B69ED915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284216"/>
              </p:ext>
            </p:extLst>
          </p:nvPr>
        </p:nvGraphicFramePr>
        <p:xfrm>
          <a:off x="6264188" y="1848099"/>
          <a:ext cx="5690420" cy="341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9" y="2556400"/>
            <a:ext cx="6345188" cy="369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3109" y="5592152"/>
            <a:ext cx="5428891" cy="1114795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요일마다 배출 목록이 정해져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2016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요일별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배출제</a:t>
            </a:r>
            <a:r>
              <a:rPr lang="ko-KR" altLang="en-US" sz="2000" dirty="0"/>
              <a:t> 실시 후</a:t>
            </a:r>
            <a:r>
              <a:rPr lang="en-US" altLang="ko-KR" sz="2000" dirty="0"/>
              <a:t>, </a:t>
            </a:r>
            <a:r>
              <a:rPr lang="ko-KR" altLang="en-US" sz="2000" dirty="0"/>
              <a:t>재활용율 향상</a:t>
            </a:r>
            <a:r>
              <a:rPr lang="en-US" altLang="ko-KR" sz="2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3F1B7E-17F6-45D2-B846-7CA40DCD8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80" y="1974075"/>
            <a:ext cx="5128391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93711D-277D-41D5-99C7-99103B7EEA48}"/>
              </a:ext>
            </a:extLst>
          </p:cNvPr>
          <p:cNvSpPr txBox="1"/>
          <p:nvPr/>
        </p:nvSpPr>
        <p:spPr>
          <a:xfrm>
            <a:off x="10969214" y="5094427"/>
            <a:ext cx="139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KBS NEWS</a:t>
            </a:r>
          </a:p>
        </p:txBody>
      </p:sp>
    </p:spTree>
    <p:extLst>
      <p:ext uri="{BB962C8B-B14F-4D97-AF65-F5344CB8AC3E}">
        <p14:creationId xmlns:p14="http://schemas.microsoft.com/office/powerpoint/2010/main" val="369833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69" y="5909186"/>
            <a:ext cx="4239695" cy="868073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만족 </a:t>
            </a:r>
            <a:r>
              <a:rPr lang="en-US" altLang="ko-KR" sz="2000" dirty="0"/>
              <a:t>46.2 , </a:t>
            </a:r>
            <a:r>
              <a:rPr lang="ko-KR" altLang="en-US" sz="2000" dirty="0"/>
              <a:t>불만족 </a:t>
            </a:r>
            <a:r>
              <a:rPr lang="en-US" altLang="ko-KR" sz="2000" dirty="0"/>
              <a:t>33.7%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92FDA0-AD77-4EDE-8E49-1F4108AD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10" y="2195208"/>
            <a:ext cx="5594657" cy="3618363"/>
          </a:xfrm>
          <a:prstGeom prst="rect">
            <a:avLst/>
          </a:prstGeom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E96E84BC-BF89-49F5-BCDF-B51FF515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728924"/>
              </p:ext>
            </p:extLst>
          </p:nvPr>
        </p:nvGraphicFramePr>
        <p:xfrm>
          <a:off x="209725" y="2025444"/>
          <a:ext cx="5384830" cy="3883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52193B-563C-4217-AE31-A0F78EB74868}"/>
              </a:ext>
            </a:extLst>
          </p:cNvPr>
          <p:cNvSpPr txBox="1"/>
          <p:nvPr/>
        </p:nvSpPr>
        <p:spPr>
          <a:xfrm>
            <a:off x="4228491" y="5909185"/>
            <a:ext cx="136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</a:t>
            </a:r>
            <a:r>
              <a:rPr lang="ko-KR" altLang="en-US" sz="1050" dirty="0" err="1"/>
              <a:t>국가통계포털</a:t>
            </a:r>
            <a:endParaRPr lang="en-US" altLang="ko-KR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E2D97-3F25-4C0F-BF49-BE62CDC0891D}"/>
              </a:ext>
            </a:extLst>
          </p:cNvPr>
          <p:cNvSpPr txBox="1"/>
          <p:nvPr/>
        </p:nvSpPr>
        <p:spPr>
          <a:xfrm>
            <a:off x="10765572" y="5782227"/>
            <a:ext cx="1092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</a:t>
            </a:r>
            <a:r>
              <a:rPr lang="ko-KR" altLang="en-US" sz="1050" dirty="0"/>
              <a:t>한라일보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75395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재활용도움센터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1961261"/>
            <a:ext cx="5959929" cy="331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99" y="4296519"/>
            <a:ext cx="4594065" cy="241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23" y="2865563"/>
            <a:ext cx="6477915" cy="286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10752990" y="5727475"/>
            <a:ext cx="116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KBS NEWS</a:t>
            </a:r>
          </a:p>
        </p:txBody>
      </p:sp>
    </p:spTree>
    <p:extLst>
      <p:ext uri="{BB962C8B-B14F-4D97-AF65-F5344CB8AC3E}">
        <p14:creationId xmlns:p14="http://schemas.microsoft.com/office/powerpoint/2010/main" val="11398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27" y="249007"/>
            <a:ext cx="9784080" cy="1508760"/>
          </a:xfrm>
        </p:spPr>
        <p:txBody>
          <a:bodyPr/>
          <a:lstStyle/>
          <a:p>
            <a:r>
              <a:rPr lang="ko-KR" altLang="en-US" dirty="0"/>
              <a:t>활용데이터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42759-29C7-433E-8133-CBF64B055EC9}"/>
              </a:ext>
            </a:extLst>
          </p:cNvPr>
          <p:cNvSpPr txBox="1"/>
          <p:nvPr/>
        </p:nvSpPr>
        <p:spPr>
          <a:xfrm>
            <a:off x="1271773" y="1941253"/>
            <a:ext cx="4011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유동인구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</a:t>
            </a:r>
            <a:r>
              <a:rPr lang="ko-KR" altLang="en-US" sz="2000" dirty="0" err="1"/>
              <a:t>점포수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소득 격차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관광객 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자동차 등록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거주인구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소비 현황</a:t>
            </a:r>
          </a:p>
          <a:p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06BB2-85AA-48B6-BD66-229BAF85755D}"/>
              </a:ext>
            </a:extLst>
          </p:cNvPr>
          <p:cNvSpPr txBox="1"/>
          <p:nvPr/>
        </p:nvSpPr>
        <p:spPr>
          <a:xfrm>
            <a:off x="7256087" y="2458837"/>
            <a:ext cx="400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r>
              <a:rPr lang="en-US" altLang="ko-KR" sz="2000" dirty="0"/>
              <a:t>      ( CCTV </a:t>
            </a:r>
            <a:r>
              <a:rPr lang="ko-KR" altLang="en-US" sz="2000" dirty="0"/>
              <a:t>설치 장소로 파악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인당 쓰레기 배출량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일당 쓰레기 배출량</a:t>
            </a:r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7BC4AD-9855-4DD7-B657-9D98FEC73E7B}"/>
              </a:ext>
            </a:extLst>
          </p:cNvPr>
          <p:cNvCxnSpPr>
            <a:cxnSpLocks/>
          </p:cNvCxnSpPr>
          <p:nvPr/>
        </p:nvCxnSpPr>
        <p:spPr>
          <a:xfrm rot="16200000">
            <a:off x="2712723" y="3626545"/>
            <a:ext cx="6462910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078B58-6230-470A-A8A6-CA1E237F5923}"/>
              </a:ext>
            </a:extLst>
          </p:cNvPr>
          <p:cNvSpPr/>
          <p:nvPr/>
        </p:nvSpPr>
        <p:spPr>
          <a:xfrm>
            <a:off x="1130060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지역 데이터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61FC60-437C-4BDF-86A4-75FC229B5578}"/>
              </a:ext>
            </a:extLst>
          </p:cNvPr>
          <p:cNvSpPr/>
          <p:nvPr/>
        </p:nvSpPr>
        <p:spPr>
          <a:xfrm>
            <a:off x="7269707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쓰레기 관련 데이터</a:t>
            </a:r>
          </a:p>
        </p:txBody>
      </p:sp>
    </p:spTree>
    <p:extLst>
      <p:ext uri="{BB962C8B-B14F-4D97-AF65-F5344CB8AC3E}">
        <p14:creationId xmlns:p14="http://schemas.microsoft.com/office/powerpoint/2010/main" val="96448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66591"/>
            <a:ext cx="9784080" cy="150876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1929195"/>
            <a:ext cx="927673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제주도 지역별 데이터로 쓰레기 배출량을 군집화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Kmeans</a:t>
            </a:r>
            <a:r>
              <a:rPr lang="en-US" altLang="ko-KR" sz="2000" dirty="0"/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- </a:t>
            </a:r>
            <a:r>
              <a:rPr lang="ko-KR" altLang="en-US" sz="2000" dirty="0"/>
              <a:t>독립변수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지역별 데이터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- </a:t>
            </a:r>
            <a:r>
              <a:rPr lang="ko-KR" altLang="en-US" sz="2000" dirty="0"/>
              <a:t>종속변수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쓰레기 배출량 군집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동 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해당 지역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지역별 쓰레기 배출량 등급 파악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기존의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</a:t>
            </a:r>
            <a:r>
              <a:rPr lang="ko-KR" altLang="en-US" sz="2000" dirty="0">
                <a:sym typeface="Wingdings" panose="05000000000000000000" pitchFamily="2" charset="2"/>
              </a:rPr>
              <a:t> 위치를 바탕으로 지역 인구밀집도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쓰레기 배출량을       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       </a:t>
            </a:r>
            <a:r>
              <a:rPr lang="ko-KR" altLang="en-US" sz="2000" dirty="0">
                <a:sym typeface="Wingdings" panose="05000000000000000000" pitchFamily="2" charset="2"/>
              </a:rPr>
              <a:t>비교하여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재활용도움센터의</a:t>
            </a:r>
            <a:r>
              <a:rPr lang="ko-KR" altLang="en-US" sz="2000" dirty="0">
                <a:sym typeface="Wingdings" panose="05000000000000000000" pitchFamily="2" charset="2"/>
              </a:rPr>
              <a:t> 추가 설치 필요지역 탐색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366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601</TotalTime>
  <Words>374</Words>
  <Application>Microsoft Office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Corbel</vt:lpstr>
      <vt:lpstr>Wingdings</vt:lpstr>
      <vt:lpstr>줄무늬</vt:lpstr>
      <vt:lpstr>재활용도움센터 위치 선정</vt:lpstr>
      <vt:lpstr>목차</vt:lpstr>
      <vt:lpstr>조원 소개</vt:lpstr>
      <vt:lpstr>주제 선정 배경 – 쓰레기 배출 현황</vt:lpstr>
      <vt:lpstr>주제 선정 배경 – 클린하우스 요일별 배출제</vt:lpstr>
      <vt:lpstr>주제 선정 배경 – 클린하우스 요일별 배출제</vt:lpstr>
      <vt:lpstr>주제 선정 배경 – 재활용도움센터</vt:lpstr>
      <vt:lpstr>활용데이터</vt:lpstr>
      <vt:lpstr>데이터 전처리 방향</vt:lpstr>
      <vt:lpstr>기대효과</vt:lpstr>
      <vt:lpstr>프로젝트 일정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재활용도움센터 위치 선정</dc:title>
  <dc:creator>ICT01_18</dc:creator>
  <cp:lastModifiedBy>ICT01_22</cp:lastModifiedBy>
  <cp:revision>43</cp:revision>
  <dcterms:created xsi:type="dcterms:W3CDTF">2020-01-15T06:31:22Z</dcterms:created>
  <dcterms:modified xsi:type="dcterms:W3CDTF">2020-01-17T01:54:02Z</dcterms:modified>
</cp:coreProperties>
</file>