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sldIdLst>
    <p:sldId id="256" r:id="rId2"/>
    <p:sldId id="257" r:id="rId3"/>
    <p:sldId id="267" r:id="rId4"/>
    <p:sldId id="258" r:id="rId5"/>
    <p:sldId id="259" r:id="rId6"/>
    <p:sldId id="268" r:id="rId7"/>
    <p:sldId id="265" r:id="rId8"/>
    <p:sldId id="260" r:id="rId9"/>
    <p:sldId id="261" r:id="rId10"/>
    <p:sldId id="262" r:id="rId11"/>
    <p:sldId id="266" r:id="rId12"/>
    <p:sldId id="263" r:id="rId13"/>
    <p:sldId id="26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351" autoAdjust="0"/>
    <p:restoredTop sz="94660"/>
  </p:normalViewPr>
  <p:slideViewPr>
    <p:cSldViewPr snapToGrid="0">
      <p:cViewPr varScale="1">
        <p:scale>
          <a:sx n="56" d="100"/>
          <a:sy n="56" d="100"/>
        </p:scale>
        <p:origin x="78" y="12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ICT01_18\Documents\&#52852;&#52852;&#50724;&#53665;%20&#48155;&#51008;%20&#54028;&#51068;\&#51116;&#54876;&#50857;&#54408;_&#50836;&#51068;&#48324;_&#48176;&#52636;&#51228;_&#54200;&#47532;_&#50668;&#48512;_&#48143;_&#48520;&#54200;_&#51060;&#50976;_20200115174620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ICT01_18\Documents\&#52852;&#52852;&#50724;&#53665;%20&#48155;&#51008;%20&#54028;&#51068;\1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dirty="0" err="1"/>
              <a:t>클린하우스</a:t>
            </a:r>
            <a:r>
              <a:rPr lang="ko-KR" altLang="en-US" dirty="0"/>
              <a:t> </a:t>
            </a:r>
            <a:r>
              <a:rPr lang="ko-KR" altLang="en-US" dirty="0" err="1"/>
              <a:t>요일별</a:t>
            </a:r>
            <a:r>
              <a:rPr lang="ko-KR" altLang="en-US" dirty="0"/>
              <a:t> </a:t>
            </a:r>
            <a:r>
              <a:rPr lang="ko-KR" altLang="en-US" dirty="0" err="1"/>
              <a:t>배출제</a:t>
            </a:r>
            <a:r>
              <a:rPr lang="ko-KR" altLang="en-US" dirty="0"/>
              <a:t> 편리 여부</a:t>
            </a:r>
          </a:p>
        </c:rich>
      </c:tx>
      <c:layout>
        <c:manualLayout>
          <c:xMode val="edge"/>
          <c:yMode val="edge"/>
          <c:x val="0.2419791509238334"/>
          <c:y val="6.323493403533189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</c:pie3D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/>
              <a:t>클린하우스 요일별 배출제</a:t>
            </a:r>
            <a:r>
              <a:rPr lang="ko-KR" altLang="en-US" baseline="0"/>
              <a:t> 편리 여부</a:t>
            </a:r>
            <a:endParaRPr lang="ko-KR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dPt>
            <c:idx val="0"/>
            <c:bubble3D val="0"/>
            <c:spPr>
              <a:gradFill rotWithShape="1">
                <a:gsLst>
                  <a:gs pos="0">
                    <a:schemeClr val="accent6">
                      <a:tint val="54000"/>
                      <a:tint val="85000"/>
                      <a:shade val="98000"/>
                      <a:satMod val="110000"/>
                      <a:lumMod val="103000"/>
                    </a:schemeClr>
                  </a:gs>
                  <a:gs pos="50000">
                    <a:schemeClr val="accent6">
                      <a:tint val="54000"/>
                      <a:shade val="85000"/>
                      <a:satMod val="105000"/>
                      <a:lumMod val="100000"/>
                    </a:schemeClr>
                  </a:gs>
                  <a:gs pos="100000">
                    <a:schemeClr val="accent6">
                      <a:tint val="54000"/>
                      <a:shade val="60000"/>
                      <a:satMod val="120000"/>
                      <a:lumMod val="100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1-233E-4414-8DD4-4747621376B9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6">
                      <a:tint val="77000"/>
                      <a:tint val="85000"/>
                      <a:shade val="98000"/>
                      <a:satMod val="110000"/>
                      <a:lumMod val="103000"/>
                    </a:schemeClr>
                  </a:gs>
                  <a:gs pos="50000">
                    <a:schemeClr val="accent6">
                      <a:tint val="77000"/>
                      <a:shade val="85000"/>
                      <a:satMod val="105000"/>
                      <a:lumMod val="100000"/>
                    </a:schemeClr>
                  </a:gs>
                  <a:gs pos="100000">
                    <a:schemeClr val="accent6">
                      <a:tint val="77000"/>
                      <a:shade val="60000"/>
                      <a:satMod val="120000"/>
                      <a:lumMod val="100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3-233E-4414-8DD4-4747621376B9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6">
                      <a:tint val="85000"/>
                      <a:shade val="98000"/>
                      <a:satMod val="110000"/>
                      <a:lumMod val="103000"/>
                    </a:schemeClr>
                  </a:gs>
                  <a:gs pos="50000">
                    <a:schemeClr val="accent6">
                      <a:shade val="85000"/>
                      <a:satMod val="105000"/>
                      <a:lumMod val="100000"/>
                    </a:schemeClr>
                  </a:gs>
                  <a:gs pos="100000">
                    <a:schemeClr val="accent6">
                      <a:shade val="60000"/>
                      <a:satMod val="120000"/>
                      <a:lumMod val="100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5-233E-4414-8DD4-4747621376B9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6">
                      <a:shade val="76000"/>
                      <a:tint val="85000"/>
                      <a:shade val="98000"/>
                      <a:satMod val="110000"/>
                      <a:lumMod val="103000"/>
                    </a:schemeClr>
                  </a:gs>
                  <a:gs pos="50000">
                    <a:schemeClr val="accent6">
                      <a:shade val="76000"/>
                      <a:shade val="85000"/>
                      <a:satMod val="105000"/>
                      <a:lumMod val="100000"/>
                    </a:schemeClr>
                  </a:gs>
                  <a:gs pos="100000">
                    <a:schemeClr val="accent6">
                      <a:shade val="76000"/>
                      <a:shade val="60000"/>
                      <a:satMod val="120000"/>
                      <a:lumMod val="100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7-233E-4414-8DD4-4747621376B9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6">
                      <a:shade val="53000"/>
                      <a:tint val="85000"/>
                      <a:shade val="98000"/>
                      <a:satMod val="110000"/>
                      <a:lumMod val="103000"/>
                    </a:schemeClr>
                  </a:gs>
                  <a:gs pos="50000">
                    <a:schemeClr val="accent6">
                      <a:shade val="53000"/>
                      <a:shade val="85000"/>
                      <a:satMod val="105000"/>
                      <a:lumMod val="100000"/>
                    </a:schemeClr>
                  </a:gs>
                  <a:gs pos="100000">
                    <a:schemeClr val="accent6">
                      <a:shade val="53000"/>
                      <a:shade val="60000"/>
                      <a:satMod val="120000"/>
                      <a:lumMod val="100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9-233E-4414-8DD4-4747621376B9}"/>
              </c:ext>
            </c:extLst>
          </c:dPt>
          <c:dLbls>
            <c:dLbl>
              <c:idx val="1"/>
              <c:layout>
                <c:manualLayout>
                  <c:x val="-0.21006052976409623"/>
                  <c:y val="-0.16299962504686913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233E-4414-8DD4-4747621376B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Sheet1!$A$1:$E$1</c:f>
              <c:strCache>
                <c:ptCount val="5"/>
                <c:pt idx="0">
                  <c:v>매우 편리해짐</c:v>
                </c:pt>
                <c:pt idx="1">
                  <c:v>약간 편리해짐</c:v>
                </c:pt>
                <c:pt idx="2">
                  <c:v>보통이다</c:v>
                </c:pt>
                <c:pt idx="3">
                  <c:v>약간 불편해짐</c:v>
                </c:pt>
                <c:pt idx="4">
                  <c:v>매우 불편해짐</c:v>
                </c:pt>
              </c:strCache>
            </c:strRef>
          </c:cat>
          <c:val>
            <c:numRef>
              <c:f>Sheet1!$A$2:$E$2</c:f>
              <c:numCache>
                <c:formatCode>General</c:formatCode>
                <c:ptCount val="5"/>
                <c:pt idx="0">
                  <c:v>8.8000000000000007</c:v>
                </c:pt>
                <c:pt idx="1">
                  <c:v>37.4</c:v>
                </c:pt>
                <c:pt idx="2">
                  <c:v>20.100000000000001</c:v>
                </c:pt>
                <c:pt idx="3">
                  <c:v>20.399999999999999</c:v>
                </c:pt>
                <c:pt idx="4">
                  <c:v>13.3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233E-4414-8DD4-4747621376B9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2645803889898377"/>
          <c:y val="0.90362776081561247"/>
          <c:w val="0.74708376385078556"/>
          <c:h val="7.823164961522667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withinLinearReversed" id="26">
  <a:schemeClr val="accent6"/>
</cs:colorStyle>
</file>

<file path=ppt/charts/style1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4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58FAA-21F7-4B8C-A176-1E5B0EF4045F}" type="datetimeFigureOut">
              <a:rPr lang="ko-KR" altLang="en-US" smtClean="0"/>
              <a:t>2020-01-17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EC08D-B645-4B6E-A2D0-6680BCBB0B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8867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58FAA-21F7-4B8C-A176-1E5B0EF4045F}" type="datetimeFigureOut">
              <a:rPr lang="ko-KR" altLang="en-US" smtClean="0"/>
              <a:t>2020-01-17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EC08D-B645-4B6E-A2D0-6680BCBB0B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266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D4B58FAA-21F7-4B8C-A176-1E5B0EF4045F}" type="datetimeFigureOut">
              <a:rPr lang="ko-KR" altLang="en-US" smtClean="0"/>
              <a:t>2020-01-17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7F9EC08D-B645-4B6E-A2D0-6680BCBB0B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5452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58FAA-21F7-4B8C-A176-1E5B0EF4045F}" type="datetimeFigureOut">
              <a:rPr lang="ko-KR" altLang="en-US" smtClean="0"/>
              <a:t>2020-01-17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EC08D-B645-4B6E-A2D0-6680BCBB0B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6517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4B58FAA-21F7-4B8C-A176-1E5B0EF4045F}" type="datetimeFigureOut">
              <a:rPr lang="ko-KR" altLang="en-US" smtClean="0"/>
              <a:t>2020-01-17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F9EC08D-B645-4B6E-A2D0-6680BCBB0B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38401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58FAA-21F7-4B8C-A176-1E5B0EF4045F}" type="datetimeFigureOut">
              <a:rPr lang="ko-KR" altLang="en-US" smtClean="0"/>
              <a:t>2020-01-17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EC08D-B645-4B6E-A2D0-6680BCBB0B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2857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58FAA-21F7-4B8C-A176-1E5B0EF4045F}" type="datetimeFigureOut">
              <a:rPr lang="ko-KR" altLang="en-US" smtClean="0"/>
              <a:t>2020-01-17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EC08D-B645-4B6E-A2D0-6680BCBB0B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2913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58FAA-21F7-4B8C-A176-1E5B0EF4045F}" type="datetimeFigureOut">
              <a:rPr lang="ko-KR" altLang="en-US" smtClean="0"/>
              <a:t>2020-01-17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EC08D-B645-4B6E-A2D0-6680BCBB0B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0865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58FAA-21F7-4B8C-A176-1E5B0EF4045F}" type="datetimeFigureOut">
              <a:rPr lang="ko-KR" altLang="en-US" smtClean="0"/>
              <a:t>2020-01-17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EC08D-B645-4B6E-A2D0-6680BCBB0B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8671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58FAA-21F7-4B8C-A176-1E5B0EF4045F}" type="datetimeFigureOut">
              <a:rPr lang="ko-KR" altLang="en-US" smtClean="0"/>
              <a:t>2020-01-17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EC08D-B645-4B6E-A2D0-6680BCBB0B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0562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58FAA-21F7-4B8C-A176-1E5B0EF4045F}" type="datetimeFigureOut">
              <a:rPr lang="ko-KR" altLang="en-US" smtClean="0"/>
              <a:t>2020-01-17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EC08D-B645-4B6E-A2D0-6680BCBB0B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1187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D4B58FAA-21F7-4B8C-A176-1E5B0EF4045F}" type="datetimeFigureOut">
              <a:rPr lang="ko-KR" altLang="en-US" smtClean="0"/>
              <a:t>2020-01-17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7F9EC08D-B645-4B6E-A2D0-6680BCBB0B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62039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28B4BC-4750-45A9-8130-0A702B166F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재활용도움센터</a:t>
            </a:r>
            <a:r>
              <a:rPr lang="ko-KR" altLang="en-US" dirty="0"/>
              <a:t> 위치 선정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F2A52C8-3283-49F4-BA8D-058C517218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44369"/>
            <a:ext cx="9144000" cy="1309255"/>
          </a:xfrm>
        </p:spPr>
        <p:txBody>
          <a:bodyPr>
            <a:normAutofit/>
          </a:bodyPr>
          <a:lstStyle/>
          <a:p>
            <a:pPr algn="r"/>
            <a:r>
              <a:rPr lang="en-US" altLang="ko-KR" sz="2400" dirty="0"/>
              <a:t>3</a:t>
            </a:r>
            <a:r>
              <a:rPr lang="ko-KR" altLang="en-US" sz="2400" dirty="0"/>
              <a:t>조</a:t>
            </a:r>
            <a:r>
              <a:rPr lang="en-US" altLang="ko-KR" sz="2400" dirty="0"/>
              <a:t>. </a:t>
            </a:r>
            <a:r>
              <a:rPr lang="ko-KR" altLang="en-US" sz="2400" dirty="0"/>
              <a:t>이소정  박민혁  현동엽  김대현 </a:t>
            </a:r>
          </a:p>
        </p:txBody>
      </p:sp>
    </p:spTree>
    <p:extLst>
      <p:ext uri="{BB962C8B-B14F-4D97-AF65-F5344CB8AC3E}">
        <p14:creationId xmlns:p14="http://schemas.microsoft.com/office/powerpoint/2010/main" val="27399034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73004E-1D02-4C3C-9DF7-AFE37041D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742" y="284176"/>
            <a:ext cx="9784080" cy="1508760"/>
          </a:xfrm>
        </p:spPr>
        <p:txBody>
          <a:bodyPr/>
          <a:lstStyle/>
          <a:p>
            <a:r>
              <a:rPr lang="ko-KR" altLang="en-US" dirty="0"/>
              <a:t>기대효과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43268F-77D9-4E9D-B184-9A8C0360E789}"/>
              </a:ext>
            </a:extLst>
          </p:cNvPr>
          <p:cNvSpPr txBox="1"/>
          <p:nvPr/>
        </p:nvSpPr>
        <p:spPr>
          <a:xfrm>
            <a:off x="575187" y="2330245"/>
            <a:ext cx="92767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/>
              <a:t>ㅇ</a:t>
            </a:r>
            <a:r>
              <a:rPr lang="ko-KR" altLang="en-US" sz="2000" dirty="0"/>
              <a:t> </a:t>
            </a:r>
            <a:r>
              <a:rPr lang="ko-KR" altLang="en-US" sz="2000" dirty="0" err="1"/>
              <a:t>클린하우스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재활용도움센터</a:t>
            </a:r>
            <a:r>
              <a:rPr lang="ko-KR" altLang="en-US" sz="2000" dirty="0"/>
              <a:t> 하나 당 효용성을 파악할 수 있음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 err="1"/>
              <a:t>ㅇ</a:t>
            </a:r>
            <a:r>
              <a:rPr lang="ko-KR" altLang="en-US" sz="2000" dirty="0"/>
              <a:t> </a:t>
            </a:r>
            <a:r>
              <a:rPr lang="ko-KR" altLang="en-US" sz="2000" dirty="0" err="1"/>
              <a:t>재활용도움센터의</a:t>
            </a:r>
            <a:r>
              <a:rPr lang="ko-KR" altLang="en-US" sz="2000" dirty="0"/>
              <a:t> 추가적인 설치가 필요한  지역을 추정 가능</a:t>
            </a:r>
            <a:endParaRPr lang="en-US" altLang="ko-KR" sz="2000" dirty="0"/>
          </a:p>
          <a:p>
            <a:r>
              <a:rPr lang="en-US" altLang="ko-KR" sz="2000" dirty="0"/>
              <a:t>   - </a:t>
            </a:r>
            <a:r>
              <a:rPr lang="ko-KR" altLang="en-US" sz="2000" dirty="0"/>
              <a:t>필요 없는 지역에 설치하는 예산낭비 방지 가능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 err="1"/>
              <a:t>ㅇ</a:t>
            </a:r>
            <a:r>
              <a:rPr lang="ko-KR" altLang="en-US" sz="2000" dirty="0"/>
              <a:t> 도민들의 재활용에 대한 인식을 바꿀 수 있음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8840771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170B64-D676-4579-A523-02123E8BD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일정</a:t>
            </a:r>
          </a:p>
        </p:txBody>
      </p:sp>
      <p:sp>
        <p:nvSpPr>
          <p:cNvPr id="23" name="자유형: 도형 22">
            <a:extLst>
              <a:ext uri="{FF2B5EF4-FFF2-40B4-BE49-F238E27FC236}">
                <a16:creationId xmlns:a16="http://schemas.microsoft.com/office/drawing/2014/main" id="{9734687E-24ED-4766-B7D1-7DC97F943495}"/>
              </a:ext>
            </a:extLst>
          </p:cNvPr>
          <p:cNvSpPr/>
          <p:nvPr/>
        </p:nvSpPr>
        <p:spPr>
          <a:xfrm>
            <a:off x="883929" y="2819178"/>
            <a:ext cx="10901367" cy="1090568"/>
          </a:xfrm>
          <a:custGeom>
            <a:avLst/>
            <a:gdLst>
              <a:gd name="connsiteX0" fmla="*/ 7264853 w 10821796"/>
              <a:gd name="connsiteY0" fmla="*/ 272642 h 1090568"/>
              <a:gd name="connsiteX1" fmla="*/ 8594501 w 10821796"/>
              <a:gd name="connsiteY1" fmla="*/ 272642 h 1090568"/>
              <a:gd name="connsiteX2" fmla="*/ 8594501 w 10821796"/>
              <a:gd name="connsiteY2" fmla="*/ 817926 h 1090568"/>
              <a:gd name="connsiteX3" fmla="*/ 7264853 w 10821796"/>
              <a:gd name="connsiteY3" fmla="*/ 817926 h 1090568"/>
              <a:gd name="connsiteX4" fmla="*/ 5826148 w 10821796"/>
              <a:gd name="connsiteY4" fmla="*/ 272642 h 1090568"/>
              <a:gd name="connsiteX5" fmla="*/ 7155796 w 10821796"/>
              <a:gd name="connsiteY5" fmla="*/ 272642 h 1090568"/>
              <a:gd name="connsiteX6" fmla="*/ 7155796 w 10821796"/>
              <a:gd name="connsiteY6" fmla="*/ 817926 h 1090568"/>
              <a:gd name="connsiteX7" fmla="*/ 5826148 w 10821796"/>
              <a:gd name="connsiteY7" fmla="*/ 817926 h 1090568"/>
              <a:gd name="connsiteX8" fmla="*/ 4387438 w 10821796"/>
              <a:gd name="connsiteY8" fmla="*/ 272642 h 1090568"/>
              <a:gd name="connsiteX9" fmla="*/ 5717091 w 10821796"/>
              <a:gd name="connsiteY9" fmla="*/ 272642 h 1090568"/>
              <a:gd name="connsiteX10" fmla="*/ 5717091 w 10821796"/>
              <a:gd name="connsiteY10" fmla="*/ 817926 h 1090568"/>
              <a:gd name="connsiteX11" fmla="*/ 4387438 w 10821796"/>
              <a:gd name="connsiteY11" fmla="*/ 817926 h 1090568"/>
              <a:gd name="connsiteX12" fmla="*/ 2948729 w 10821796"/>
              <a:gd name="connsiteY12" fmla="*/ 272642 h 1090568"/>
              <a:gd name="connsiteX13" fmla="*/ 4278381 w 10821796"/>
              <a:gd name="connsiteY13" fmla="*/ 272642 h 1090568"/>
              <a:gd name="connsiteX14" fmla="*/ 4278381 w 10821796"/>
              <a:gd name="connsiteY14" fmla="*/ 817926 h 1090568"/>
              <a:gd name="connsiteX15" fmla="*/ 2948729 w 10821796"/>
              <a:gd name="connsiteY15" fmla="*/ 817926 h 1090568"/>
              <a:gd name="connsiteX16" fmla="*/ 1501629 w 10821796"/>
              <a:gd name="connsiteY16" fmla="*/ 272642 h 1090568"/>
              <a:gd name="connsiteX17" fmla="*/ 2839672 w 10821796"/>
              <a:gd name="connsiteY17" fmla="*/ 272642 h 1090568"/>
              <a:gd name="connsiteX18" fmla="*/ 2839672 w 10821796"/>
              <a:gd name="connsiteY18" fmla="*/ 817926 h 1090568"/>
              <a:gd name="connsiteX19" fmla="*/ 1501629 w 10821796"/>
              <a:gd name="connsiteY19" fmla="*/ 817926 h 1090568"/>
              <a:gd name="connsiteX20" fmla="*/ 0 w 10821796"/>
              <a:gd name="connsiteY20" fmla="*/ 272642 h 1090568"/>
              <a:gd name="connsiteX21" fmla="*/ 1392572 w 10821796"/>
              <a:gd name="connsiteY21" fmla="*/ 272642 h 1090568"/>
              <a:gd name="connsiteX22" fmla="*/ 1392572 w 10821796"/>
              <a:gd name="connsiteY22" fmla="*/ 817926 h 1090568"/>
              <a:gd name="connsiteX23" fmla="*/ 0 w 10821796"/>
              <a:gd name="connsiteY23" fmla="*/ 817926 h 1090568"/>
              <a:gd name="connsiteX24" fmla="*/ 10276512 w 10821796"/>
              <a:gd name="connsiteY24" fmla="*/ 0 h 1090568"/>
              <a:gd name="connsiteX25" fmla="*/ 10821796 w 10821796"/>
              <a:gd name="connsiteY25" fmla="*/ 545284 h 1090568"/>
              <a:gd name="connsiteX26" fmla="*/ 10276512 w 10821796"/>
              <a:gd name="connsiteY26" fmla="*/ 1090568 h 1090568"/>
              <a:gd name="connsiteX27" fmla="*/ 10276512 w 10821796"/>
              <a:gd name="connsiteY27" fmla="*/ 817926 h 1090568"/>
              <a:gd name="connsiteX28" fmla="*/ 8703558 w 10821796"/>
              <a:gd name="connsiteY28" fmla="*/ 817926 h 1090568"/>
              <a:gd name="connsiteX29" fmla="*/ 8703558 w 10821796"/>
              <a:gd name="connsiteY29" fmla="*/ 272642 h 1090568"/>
              <a:gd name="connsiteX30" fmla="*/ 10276512 w 10821796"/>
              <a:gd name="connsiteY30" fmla="*/ 272642 h 1090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821796" h="1090568">
                <a:moveTo>
                  <a:pt x="7264853" y="272642"/>
                </a:moveTo>
                <a:lnTo>
                  <a:pt x="8594501" y="272642"/>
                </a:lnTo>
                <a:lnTo>
                  <a:pt x="8594501" y="817926"/>
                </a:lnTo>
                <a:lnTo>
                  <a:pt x="7264853" y="817926"/>
                </a:lnTo>
                <a:close/>
                <a:moveTo>
                  <a:pt x="5826148" y="272642"/>
                </a:moveTo>
                <a:lnTo>
                  <a:pt x="7155796" y="272642"/>
                </a:lnTo>
                <a:lnTo>
                  <a:pt x="7155796" y="817926"/>
                </a:lnTo>
                <a:lnTo>
                  <a:pt x="5826148" y="817926"/>
                </a:lnTo>
                <a:close/>
                <a:moveTo>
                  <a:pt x="4387438" y="272642"/>
                </a:moveTo>
                <a:lnTo>
                  <a:pt x="5717091" y="272642"/>
                </a:lnTo>
                <a:lnTo>
                  <a:pt x="5717091" y="817926"/>
                </a:lnTo>
                <a:lnTo>
                  <a:pt x="4387438" y="817926"/>
                </a:lnTo>
                <a:close/>
                <a:moveTo>
                  <a:pt x="2948729" y="272642"/>
                </a:moveTo>
                <a:lnTo>
                  <a:pt x="4278381" y="272642"/>
                </a:lnTo>
                <a:lnTo>
                  <a:pt x="4278381" y="817926"/>
                </a:lnTo>
                <a:lnTo>
                  <a:pt x="2948729" y="817926"/>
                </a:lnTo>
                <a:close/>
                <a:moveTo>
                  <a:pt x="1501629" y="272642"/>
                </a:moveTo>
                <a:lnTo>
                  <a:pt x="2839672" y="272642"/>
                </a:lnTo>
                <a:lnTo>
                  <a:pt x="2839672" y="817926"/>
                </a:lnTo>
                <a:lnTo>
                  <a:pt x="1501629" y="817926"/>
                </a:lnTo>
                <a:close/>
                <a:moveTo>
                  <a:pt x="0" y="272642"/>
                </a:moveTo>
                <a:lnTo>
                  <a:pt x="1392572" y="272642"/>
                </a:lnTo>
                <a:lnTo>
                  <a:pt x="1392572" y="817926"/>
                </a:lnTo>
                <a:lnTo>
                  <a:pt x="0" y="817926"/>
                </a:lnTo>
                <a:close/>
                <a:moveTo>
                  <a:pt x="10276512" y="0"/>
                </a:moveTo>
                <a:lnTo>
                  <a:pt x="10821796" y="545284"/>
                </a:lnTo>
                <a:lnTo>
                  <a:pt x="10276512" y="1090568"/>
                </a:lnTo>
                <a:lnTo>
                  <a:pt x="10276512" y="817926"/>
                </a:lnTo>
                <a:lnTo>
                  <a:pt x="8703558" y="817926"/>
                </a:lnTo>
                <a:lnTo>
                  <a:pt x="8703558" y="272642"/>
                </a:lnTo>
                <a:lnTo>
                  <a:pt x="10276512" y="272642"/>
                </a:lnTo>
                <a:close/>
              </a:path>
            </a:pathLst>
          </a:custGeom>
          <a:solidFill>
            <a:schemeClr val="tx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AE50F77-0468-4019-9D9F-A5CBC6C303A1}"/>
              </a:ext>
            </a:extLst>
          </p:cNvPr>
          <p:cNvSpPr txBox="1"/>
          <p:nvPr/>
        </p:nvSpPr>
        <p:spPr>
          <a:xfrm>
            <a:off x="1261907" y="3179904"/>
            <a:ext cx="612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17</a:t>
            </a:r>
            <a:r>
              <a:rPr lang="ko-KR" altLang="en-US" dirty="0"/>
              <a:t>일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88517E6-CC68-44E9-A71E-C779B3245B09}"/>
              </a:ext>
            </a:extLst>
          </p:cNvPr>
          <p:cNvSpPr txBox="1"/>
          <p:nvPr/>
        </p:nvSpPr>
        <p:spPr>
          <a:xfrm>
            <a:off x="2771925" y="3179904"/>
            <a:ext cx="637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18</a:t>
            </a:r>
            <a:r>
              <a:rPr lang="ko-KR" altLang="en-US" dirty="0"/>
              <a:t>일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2FA09FB-296E-4998-B6FA-F0A86927137F}"/>
              </a:ext>
            </a:extLst>
          </p:cNvPr>
          <p:cNvSpPr txBox="1"/>
          <p:nvPr/>
        </p:nvSpPr>
        <p:spPr>
          <a:xfrm>
            <a:off x="4248387" y="3171515"/>
            <a:ext cx="637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19</a:t>
            </a:r>
            <a:r>
              <a:rPr lang="ko-KR" altLang="en-US" dirty="0"/>
              <a:t>일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6EDDE54-3031-480B-B4F6-8C2DBBC6B11A}"/>
              </a:ext>
            </a:extLst>
          </p:cNvPr>
          <p:cNvSpPr txBox="1"/>
          <p:nvPr/>
        </p:nvSpPr>
        <p:spPr>
          <a:xfrm>
            <a:off x="5632571" y="3171515"/>
            <a:ext cx="679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</a:t>
            </a:r>
            <a:r>
              <a:rPr lang="ko-KR" altLang="en-US" dirty="0"/>
              <a:t>일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BACC279-CBDC-499E-97F5-47AF28C09076}"/>
              </a:ext>
            </a:extLst>
          </p:cNvPr>
          <p:cNvSpPr txBox="1"/>
          <p:nvPr/>
        </p:nvSpPr>
        <p:spPr>
          <a:xfrm>
            <a:off x="7125813" y="3171515"/>
            <a:ext cx="637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21</a:t>
            </a:r>
            <a:r>
              <a:rPr lang="ko-KR" altLang="en-US" dirty="0"/>
              <a:t>일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D10DDE0-EE41-4B68-A996-896C0B906110}"/>
              </a:ext>
            </a:extLst>
          </p:cNvPr>
          <p:cNvSpPr txBox="1"/>
          <p:nvPr/>
        </p:nvSpPr>
        <p:spPr>
          <a:xfrm>
            <a:off x="8437294" y="3171515"/>
            <a:ext cx="685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22</a:t>
            </a:r>
            <a:r>
              <a:rPr lang="ko-KR" altLang="en-US" dirty="0"/>
              <a:t>일</a:t>
            </a: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1DFD927A-5B43-4823-8857-155B5422807B}"/>
              </a:ext>
            </a:extLst>
          </p:cNvPr>
          <p:cNvSpPr/>
          <p:nvPr/>
        </p:nvSpPr>
        <p:spPr>
          <a:xfrm>
            <a:off x="883929" y="3993639"/>
            <a:ext cx="1406978" cy="1090568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시작 발표 </a:t>
            </a:r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,</a:t>
            </a:r>
          </a:p>
          <a:p>
            <a:pPr algn="ctr"/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데이터 수집</a:t>
            </a: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462C62C3-ACA8-40B8-865A-C85D7262DDF5}"/>
              </a:ext>
            </a:extLst>
          </p:cNvPr>
          <p:cNvSpPr/>
          <p:nvPr/>
        </p:nvSpPr>
        <p:spPr>
          <a:xfrm>
            <a:off x="2387217" y="3993639"/>
            <a:ext cx="1406978" cy="1090568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bg2">
                    <a:lumMod val="75000"/>
                  </a:schemeClr>
                </a:solidFill>
              </a:rPr>
              <a:t>데이터 수집 및 </a:t>
            </a:r>
            <a:r>
              <a:rPr lang="ko-KR" altLang="en-US" dirty="0" err="1">
                <a:solidFill>
                  <a:schemeClr val="bg2">
                    <a:lumMod val="75000"/>
                  </a:schemeClr>
                </a:solidFill>
              </a:rPr>
              <a:t>전처리</a:t>
            </a:r>
            <a:endParaRPr lang="ko-KR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02EBE93E-8637-4512-8F73-5655EB4E2E2E}"/>
              </a:ext>
            </a:extLst>
          </p:cNvPr>
          <p:cNvSpPr/>
          <p:nvPr/>
        </p:nvSpPr>
        <p:spPr>
          <a:xfrm>
            <a:off x="3863679" y="3993639"/>
            <a:ext cx="1325704" cy="1090568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데이터 </a:t>
            </a:r>
            <a:endParaRPr lang="en-US" altLang="ko-KR" dirty="0">
              <a:solidFill>
                <a:schemeClr val="bg2">
                  <a:lumMod val="75000"/>
                </a:schemeClr>
              </a:solidFill>
            </a:endParaRPr>
          </a:p>
          <a:p>
            <a:pPr algn="ctr"/>
            <a:r>
              <a:rPr lang="ko-KR" altLang="en-US" dirty="0" err="1">
                <a:solidFill>
                  <a:schemeClr val="bg2">
                    <a:lumMod val="75000"/>
                  </a:schemeClr>
                </a:solidFill>
              </a:rPr>
              <a:t>전처리</a:t>
            </a:r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,</a:t>
            </a:r>
          </a:p>
          <a:p>
            <a:pPr algn="ctr"/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분석</a:t>
            </a: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C8AB2E11-F318-49FF-969E-3DBA827FBDE5}"/>
              </a:ext>
            </a:extLst>
          </p:cNvPr>
          <p:cNvSpPr/>
          <p:nvPr/>
        </p:nvSpPr>
        <p:spPr>
          <a:xfrm>
            <a:off x="5309474" y="3993639"/>
            <a:ext cx="1325704" cy="1090568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bg2">
                    <a:lumMod val="75000"/>
                  </a:schemeClr>
                </a:solidFill>
              </a:rPr>
              <a:t>데이터 분석</a:t>
            </a:r>
            <a:endParaRPr lang="ko-KR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F37A3197-5642-48B4-AF23-AE3BD11681BB}"/>
              </a:ext>
            </a:extLst>
          </p:cNvPr>
          <p:cNvSpPr/>
          <p:nvPr/>
        </p:nvSpPr>
        <p:spPr>
          <a:xfrm>
            <a:off x="6755269" y="3993639"/>
            <a:ext cx="1325704" cy="1090568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데이터 분석 및 모델링</a:t>
            </a: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AE476249-B824-446F-9B9C-021E8D1A3534}"/>
              </a:ext>
            </a:extLst>
          </p:cNvPr>
          <p:cNvSpPr/>
          <p:nvPr/>
        </p:nvSpPr>
        <p:spPr>
          <a:xfrm>
            <a:off x="8201064" y="3993639"/>
            <a:ext cx="1325704" cy="1090568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발표자료 제출</a:t>
            </a:r>
          </a:p>
        </p:txBody>
      </p:sp>
    </p:spTree>
    <p:extLst>
      <p:ext uri="{BB962C8B-B14F-4D97-AF65-F5344CB8AC3E}">
        <p14:creationId xmlns:p14="http://schemas.microsoft.com/office/powerpoint/2010/main" val="31929288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28B4BC-4750-45A9-8130-0A702B166F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8000" dirty="0"/>
              <a:t>Q&amp;A</a:t>
            </a:r>
            <a:endParaRPr lang="ko-KR" altLang="en-US" sz="8000" dirty="0"/>
          </a:p>
        </p:txBody>
      </p:sp>
    </p:spTree>
    <p:extLst>
      <p:ext uri="{BB962C8B-B14F-4D97-AF65-F5344CB8AC3E}">
        <p14:creationId xmlns:p14="http://schemas.microsoft.com/office/powerpoint/2010/main" val="3174974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28B4BC-4750-45A9-8130-0A702B166F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Thank you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F2A52C8-3283-49F4-BA8D-058C517218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조였습니다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497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9C2EA4-9B14-4B06-AF97-D1794B1F0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081" y="292969"/>
            <a:ext cx="9784080" cy="1508760"/>
          </a:xfrm>
        </p:spPr>
        <p:txBody>
          <a:bodyPr>
            <a:normAutofit/>
          </a:bodyPr>
          <a:lstStyle/>
          <a:p>
            <a:r>
              <a:rPr lang="ko-KR" altLang="en-US" sz="6000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08FD91-8F2F-4DBD-9035-D09EF0C138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120" y="2169941"/>
            <a:ext cx="9784080" cy="4206240"/>
          </a:xfrm>
        </p:spPr>
        <p:txBody>
          <a:bodyPr/>
          <a:lstStyle/>
          <a:p>
            <a:r>
              <a:rPr lang="ko-KR" altLang="en-US" sz="2800" dirty="0"/>
              <a:t>추진 일정</a:t>
            </a:r>
            <a:endParaRPr lang="en-US" altLang="ko-KR" sz="2800" dirty="0"/>
          </a:p>
          <a:p>
            <a:r>
              <a:rPr lang="ko-KR" altLang="en-US" sz="2800" dirty="0"/>
              <a:t>주제 선정 배경 </a:t>
            </a:r>
            <a:endParaRPr lang="en-US" altLang="ko-KR" sz="2800" dirty="0"/>
          </a:p>
          <a:p>
            <a:r>
              <a:rPr lang="ko-KR" altLang="en-US" sz="2800" dirty="0"/>
              <a:t>활용 데이터 </a:t>
            </a:r>
            <a:endParaRPr lang="en-US" altLang="ko-KR" sz="2800" dirty="0"/>
          </a:p>
          <a:p>
            <a:r>
              <a:rPr lang="ko-KR" altLang="en-US" sz="2800" dirty="0"/>
              <a:t>데이터 </a:t>
            </a:r>
            <a:r>
              <a:rPr lang="ko-KR" altLang="en-US" sz="2800" dirty="0" err="1"/>
              <a:t>전처리</a:t>
            </a:r>
            <a:r>
              <a:rPr lang="ko-KR" altLang="en-US" sz="2800" dirty="0"/>
              <a:t> 방향 </a:t>
            </a:r>
            <a:endParaRPr lang="en-US" altLang="ko-KR" sz="2800" dirty="0"/>
          </a:p>
          <a:p>
            <a:r>
              <a:rPr lang="ko-KR" altLang="en-US" sz="2800" dirty="0"/>
              <a:t>기대효과 </a:t>
            </a:r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57914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C882E9-E7C3-45F9-BA41-1D226D257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조원 소개</a:t>
            </a: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41AD5764-4C17-422F-A647-CA4F1574F383}"/>
              </a:ext>
            </a:extLst>
          </p:cNvPr>
          <p:cNvSpPr/>
          <p:nvPr/>
        </p:nvSpPr>
        <p:spPr>
          <a:xfrm>
            <a:off x="741872" y="4659621"/>
            <a:ext cx="1656271" cy="1656271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BEA37F84-FC27-4275-98CC-73573FA20AED}"/>
              </a:ext>
            </a:extLst>
          </p:cNvPr>
          <p:cNvSpPr/>
          <p:nvPr/>
        </p:nvSpPr>
        <p:spPr>
          <a:xfrm>
            <a:off x="6096000" y="4659621"/>
            <a:ext cx="1656271" cy="1656271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332F769-2B61-4592-AA7C-588B10780ED3}"/>
              </a:ext>
            </a:extLst>
          </p:cNvPr>
          <p:cNvCxnSpPr/>
          <p:nvPr/>
        </p:nvCxnSpPr>
        <p:spPr>
          <a:xfrm>
            <a:off x="2560320" y="3925024"/>
            <a:ext cx="3042458" cy="0"/>
          </a:xfrm>
          <a:prstGeom prst="line">
            <a:avLst/>
          </a:prstGeom>
          <a:ln w="539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6926DDA5-6CE7-4EA1-9B69-315B33B96E51}"/>
              </a:ext>
            </a:extLst>
          </p:cNvPr>
          <p:cNvCxnSpPr/>
          <p:nvPr/>
        </p:nvCxnSpPr>
        <p:spPr>
          <a:xfrm>
            <a:off x="2560320" y="2316775"/>
            <a:ext cx="3042458" cy="0"/>
          </a:xfrm>
          <a:prstGeom prst="line">
            <a:avLst/>
          </a:prstGeom>
          <a:ln w="539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FBB0091-643C-40A5-951D-03842AA32A4C}"/>
              </a:ext>
            </a:extLst>
          </p:cNvPr>
          <p:cNvSpPr txBox="1"/>
          <p:nvPr/>
        </p:nvSpPr>
        <p:spPr>
          <a:xfrm>
            <a:off x="2560320" y="2415846"/>
            <a:ext cx="3042458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조장 이 소 정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지역 데이터 수집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지역 데이터 분석</a:t>
            </a:r>
            <a:endParaRPr lang="en-US" altLang="ko-KR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7B19834B-22EC-42F3-8BE1-5043FDBEF070}"/>
              </a:ext>
            </a:extLst>
          </p:cNvPr>
          <p:cNvCxnSpPr/>
          <p:nvPr/>
        </p:nvCxnSpPr>
        <p:spPr>
          <a:xfrm>
            <a:off x="7944541" y="3925024"/>
            <a:ext cx="3042458" cy="0"/>
          </a:xfrm>
          <a:prstGeom prst="line">
            <a:avLst/>
          </a:prstGeom>
          <a:ln w="539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C3801B3B-8C28-4360-A775-DF953F0594CB}"/>
              </a:ext>
            </a:extLst>
          </p:cNvPr>
          <p:cNvCxnSpPr/>
          <p:nvPr/>
        </p:nvCxnSpPr>
        <p:spPr>
          <a:xfrm>
            <a:off x="7944541" y="2316775"/>
            <a:ext cx="3042458" cy="0"/>
          </a:xfrm>
          <a:prstGeom prst="line">
            <a:avLst/>
          </a:prstGeom>
          <a:ln w="539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F531BD6-939E-4061-A52C-1FF80CF75560}"/>
              </a:ext>
            </a:extLst>
          </p:cNvPr>
          <p:cNvSpPr txBox="1"/>
          <p:nvPr/>
        </p:nvSpPr>
        <p:spPr>
          <a:xfrm>
            <a:off x="7944541" y="2415846"/>
            <a:ext cx="3042458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PM </a:t>
            </a:r>
            <a:r>
              <a:rPr lang="ko-KR" altLang="en-US" dirty="0"/>
              <a:t>박 민 혁 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적정 모델 탐색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전반적 진행 상황 확인</a:t>
            </a:r>
            <a:endParaRPr lang="en-US" altLang="ko-KR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55C730CC-BF78-4705-A63B-9478F0BA184F}"/>
              </a:ext>
            </a:extLst>
          </p:cNvPr>
          <p:cNvCxnSpPr/>
          <p:nvPr/>
        </p:nvCxnSpPr>
        <p:spPr>
          <a:xfrm>
            <a:off x="2560320" y="6488417"/>
            <a:ext cx="3042458" cy="0"/>
          </a:xfrm>
          <a:prstGeom prst="line">
            <a:avLst/>
          </a:prstGeom>
          <a:ln w="539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37AA000C-3043-4B56-8D8A-31A4CCA30E18}"/>
              </a:ext>
            </a:extLst>
          </p:cNvPr>
          <p:cNvCxnSpPr/>
          <p:nvPr/>
        </p:nvCxnSpPr>
        <p:spPr>
          <a:xfrm>
            <a:off x="2560320" y="4630009"/>
            <a:ext cx="3042458" cy="0"/>
          </a:xfrm>
          <a:prstGeom prst="line">
            <a:avLst/>
          </a:prstGeom>
          <a:ln w="539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81374DA-6723-4317-8897-2A0F32CD595B}"/>
              </a:ext>
            </a:extLst>
          </p:cNvPr>
          <p:cNvSpPr txBox="1"/>
          <p:nvPr/>
        </p:nvSpPr>
        <p:spPr>
          <a:xfrm>
            <a:off x="2560320" y="4729080"/>
            <a:ext cx="3180604" cy="1709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김 대 현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쓰레기 처리 관련 데이터 수집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쓰레기 처리 관련 데이터 분석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발표 </a:t>
            </a:r>
            <a:r>
              <a:rPr lang="en-US" altLang="ko-KR" dirty="0"/>
              <a:t>PPT</a:t>
            </a:r>
            <a:r>
              <a:rPr lang="ko-KR" altLang="en-US" dirty="0"/>
              <a:t> 제작</a:t>
            </a:r>
            <a:endParaRPr lang="en-US" altLang="ko-KR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BC991C64-BE63-414A-B5D4-DFB4D1C58393}"/>
              </a:ext>
            </a:extLst>
          </p:cNvPr>
          <p:cNvCxnSpPr/>
          <p:nvPr/>
        </p:nvCxnSpPr>
        <p:spPr>
          <a:xfrm>
            <a:off x="7944541" y="6522920"/>
            <a:ext cx="3042458" cy="0"/>
          </a:xfrm>
          <a:prstGeom prst="line">
            <a:avLst/>
          </a:prstGeom>
          <a:ln w="539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60E239F2-DF8F-4660-932D-6B71002E1B5C}"/>
              </a:ext>
            </a:extLst>
          </p:cNvPr>
          <p:cNvCxnSpPr/>
          <p:nvPr/>
        </p:nvCxnSpPr>
        <p:spPr>
          <a:xfrm>
            <a:off x="7944541" y="4664513"/>
            <a:ext cx="3042458" cy="0"/>
          </a:xfrm>
          <a:prstGeom prst="line">
            <a:avLst/>
          </a:prstGeom>
          <a:ln w="539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E328E22-DC8D-47E1-A6E5-A0A9C5DE010F}"/>
              </a:ext>
            </a:extLst>
          </p:cNvPr>
          <p:cNvSpPr txBox="1"/>
          <p:nvPr/>
        </p:nvSpPr>
        <p:spPr>
          <a:xfrm>
            <a:off x="7944541" y="4806714"/>
            <a:ext cx="3180604" cy="1709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현 동 </a:t>
            </a:r>
            <a:r>
              <a:rPr lang="ko-KR" altLang="en-US" dirty="0" err="1"/>
              <a:t>엽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지역 데이터 수집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지역 데이터 분석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모델 탐색</a:t>
            </a:r>
            <a:endParaRPr lang="en-US" altLang="ko-KR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AD7A7F84-4EA4-4978-A8F7-DD1DBD370CC6}"/>
              </a:ext>
            </a:extLst>
          </p:cNvPr>
          <p:cNvSpPr/>
          <p:nvPr/>
        </p:nvSpPr>
        <p:spPr>
          <a:xfrm>
            <a:off x="711779" y="2316775"/>
            <a:ext cx="1656271" cy="1656271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FF85FA5B-BC5B-4413-AA41-B3D5DE5A5F5A}"/>
              </a:ext>
            </a:extLst>
          </p:cNvPr>
          <p:cNvSpPr/>
          <p:nvPr/>
        </p:nvSpPr>
        <p:spPr>
          <a:xfrm>
            <a:off x="6096000" y="2372716"/>
            <a:ext cx="1656271" cy="1656271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9911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CE73D6-1404-4B96-B4CA-93335093A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주제 선정 배경 </a:t>
            </a:r>
            <a:r>
              <a:rPr lang="en-US" altLang="ko-KR" dirty="0"/>
              <a:t>– </a:t>
            </a:r>
            <a:r>
              <a:rPr lang="ko-KR" altLang="en-US" dirty="0"/>
              <a:t>쓰레기 배출 현황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61A3C8F6-0F04-422F-8DD5-CD7A3508CED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898" t="782" r="1704" b="2498"/>
          <a:stretch/>
        </p:blipFill>
        <p:spPr>
          <a:xfrm>
            <a:off x="276837" y="2474752"/>
            <a:ext cx="5461233" cy="4102217"/>
          </a:xfrm>
          <a:prstGeom prst="rect">
            <a:avLst/>
          </a:prstGeom>
        </p:spPr>
      </p:pic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8CCBF7E-A9A0-4898-91A0-D454383059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79714" y="4126562"/>
            <a:ext cx="5634958" cy="1973472"/>
          </a:xfrm>
        </p:spPr>
        <p:txBody>
          <a:bodyPr>
            <a:noAutofit/>
          </a:bodyPr>
          <a:lstStyle/>
          <a:p>
            <a:pPr>
              <a:lnSpc>
                <a:spcPct val="170000"/>
              </a:lnSpc>
            </a:pPr>
            <a:r>
              <a:rPr lang="ko-KR" altLang="en-US" sz="2000" dirty="0"/>
              <a:t>전국 평균 대비 제주도 약 </a:t>
            </a:r>
            <a:r>
              <a:rPr lang="en-US" altLang="ko-KR" sz="2000" dirty="0"/>
              <a:t>2</a:t>
            </a:r>
            <a:r>
              <a:rPr lang="ko-KR" altLang="en-US" sz="2000" dirty="0"/>
              <a:t>배 </a:t>
            </a:r>
            <a:endParaRPr lang="en-US" altLang="ko-KR" sz="2000" dirty="0"/>
          </a:p>
          <a:p>
            <a:pPr>
              <a:lnSpc>
                <a:spcPct val="170000"/>
              </a:lnSpc>
            </a:pPr>
            <a:r>
              <a:rPr lang="ko-KR" altLang="en-US" sz="2000" dirty="0"/>
              <a:t>청정의 섬 이미지와 상반되는 </a:t>
            </a:r>
            <a:r>
              <a:rPr lang="en-US" altLang="ko-KR" sz="2000" dirty="0"/>
              <a:t>‘</a:t>
            </a:r>
            <a:r>
              <a:rPr lang="ko-KR" altLang="en-US" sz="2000" dirty="0"/>
              <a:t>쓰레기 섬＇ 오명</a:t>
            </a: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50D093C-6CCF-4C83-B1E8-82D2EDD61E35}"/>
              </a:ext>
            </a:extLst>
          </p:cNvPr>
          <p:cNvSpPr/>
          <p:nvPr/>
        </p:nvSpPr>
        <p:spPr>
          <a:xfrm>
            <a:off x="192947" y="2869035"/>
            <a:ext cx="1057013" cy="25167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D34D656C-90C4-47EA-8564-C7378A856A56}"/>
              </a:ext>
            </a:extLst>
          </p:cNvPr>
          <p:cNvSpPr/>
          <p:nvPr/>
        </p:nvSpPr>
        <p:spPr>
          <a:xfrm>
            <a:off x="276837" y="6375633"/>
            <a:ext cx="1325460" cy="25167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1405F8-223A-45D1-AED4-4B8964CA105A}"/>
              </a:ext>
            </a:extLst>
          </p:cNvPr>
          <p:cNvSpPr txBox="1"/>
          <p:nvPr/>
        </p:nvSpPr>
        <p:spPr>
          <a:xfrm>
            <a:off x="276837" y="1954635"/>
            <a:ext cx="4211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인당 생활폐기물배출량</a:t>
            </a:r>
            <a:r>
              <a:rPr lang="en-US" altLang="ko-KR" dirty="0"/>
              <a:t>(kg/</a:t>
            </a:r>
            <a:r>
              <a:rPr lang="ko-KR" altLang="en-US" dirty="0"/>
              <a:t>일</a:t>
            </a:r>
            <a:r>
              <a:rPr lang="en-US" altLang="ko-KR" dirty="0"/>
              <a:t>)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5A6D27-31B5-4C50-9561-26016A4F89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959" y="2474752"/>
            <a:ext cx="5461233" cy="131463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CF89C7F-D036-49BB-AB87-975A0355660B}"/>
              </a:ext>
            </a:extLst>
          </p:cNvPr>
          <p:cNvSpPr txBox="1"/>
          <p:nvPr/>
        </p:nvSpPr>
        <p:spPr>
          <a:xfrm>
            <a:off x="10292003" y="2220836"/>
            <a:ext cx="126419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출처</a:t>
            </a:r>
            <a:r>
              <a:rPr lang="en-US" altLang="ko-KR" sz="1050" dirty="0"/>
              <a:t>) </a:t>
            </a:r>
            <a:r>
              <a:rPr lang="ko-KR" altLang="en-US" sz="1050" dirty="0"/>
              <a:t>제주의</a:t>
            </a:r>
            <a:r>
              <a:rPr lang="en-US" altLang="ko-KR" sz="1050" dirty="0"/>
              <a:t> </a:t>
            </a:r>
            <a:r>
              <a:rPr lang="ko-KR" altLang="en-US" sz="1050" dirty="0"/>
              <a:t>소리</a:t>
            </a:r>
            <a:endParaRPr lang="en-US" altLang="ko-KR" sz="105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6F794C-A38A-43A9-96C6-BD38104974D3}"/>
              </a:ext>
            </a:extLst>
          </p:cNvPr>
          <p:cNvSpPr txBox="1"/>
          <p:nvPr/>
        </p:nvSpPr>
        <p:spPr>
          <a:xfrm>
            <a:off x="4338450" y="6573824"/>
            <a:ext cx="139962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출처</a:t>
            </a:r>
            <a:r>
              <a:rPr lang="en-US" altLang="ko-KR" sz="1050" dirty="0"/>
              <a:t>) </a:t>
            </a:r>
            <a:r>
              <a:rPr lang="ko-KR" altLang="en-US" sz="1050" dirty="0" err="1"/>
              <a:t>국가통계포털</a:t>
            </a:r>
            <a:endParaRPr lang="en-US" altLang="ko-KR" sz="1050" dirty="0"/>
          </a:p>
        </p:txBody>
      </p:sp>
    </p:spTree>
    <p:extLst>
      <p:ext uri="{BB962C8B-B14F-4D97-AF65-F5344CB8AC3E}">
        <p14:creationId xmlns:p14="http://schemas.microsoft.com/office/powerpoint/2010/main" val="2194191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73004E-1D02-4C3C-9DF7-AFE37041D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주제 선정 배경 </a:t>
            </a:r>
            <a:r>
              <a:rPr lang="en-US" altLang="ko-KR" dirty="0"/>
              <a:t>– </a:t>
            </a:r>
            <a:r>
              <a:rPr lang="ko-KR" altLang="en-US" dirty="0" err="1"/>
              <a:t>클린하우스</a:t>
            </a:r>
            <a:r>
              <a:rPr lang="ko-KR" altLang="en-US" dirty="0"/>
              <a:t> </a:t>
            </a:r>
            <a:r>
              <a:rPr lang="ko-KR" altLang="en-US" dirty="0" err="1"/>
              <a:t>요일별</a:t>
            </a:r>
            <a:r>
              <a:rPr lang="ko-KR" altLang="en-US" dirty="0"/>
              <a:t> </a:t>
            </a:r>
            <a:r>
              <a:rPr lang="ko-KR" altLang="en-US" dirty="0" err="1"/>
              <a:t>배출제</a:t>
            </a:r>
            <a:endParaRPr lang="ko-KR" altLang="en-US" dirty="0"/>
          </a:p>
        </p:txBody>
      </p:sp>
      <p:graphicFrame>
        <p:nvGraphicFramePr>
          <p:cNvPr id="6" name="차트 5">
            <a:extLst>
              <a:ext uri="{FF2B5EF4-FFF2-40B4-BE49-F238E27FC236}">
                <a16:creationId xmlns:a16="http://schemas.microsoft.com/office/drawing/2014/main" id="{B89E0E87-DBE9-4881-BA52-8B69ED915A5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61284216"/>
              </p:ext>
            </p:extLst>
          </p:nvPr>
        </p:nvGraphicFramePr>
        <p:xfrm>
          <a:off x="6264188" y="1848099"/>
          <a:ext cx="5690420" cy="34142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529" y="2556400"/>
            <a:ext cx="6345188" cy="3699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내용 개체 틀 3">
            <a:extLst>
              <a:ext uri="{FF2B5EF4-FFF2-40B4-BE49-F238E27FC236}">
                <a16:creationId xmlns:a16="http://schemas.microsoft.com/office/drawing/2014/main" id="{58CCBF7E-A9A0-4898-91A0-D454383059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3109" y="5592152"/>
            <a:ext cx="5428891" cy="1114795"/>
          </a:xfrm>
          <a:ln>
            <a:noFill/>
          </a:ln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요일마다 배출 목록이 정해져 있음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2000" dirty="0"/>
              <a:t>2016</a:t>
            </a:r>
            <a:r>
              <a:rPr lang="ko-KR" altLang="en-US" sz="2000" dirty="0"/>
              <a:t>년 </a:t>
            </a:r>
            <a:r>
              <a:rPr lang="ko-KR" altLang="en-US" sz="2000" dirty="0" err="1"/>
              <a:t>요일별</a:t>
            </a:r>
            <a:r>
              <a:rPr lang="ko-KR" altLang="en-US" sz="2000" dirty="0"/>
              <a:t> </a:t>
            </a:r>
            <a:r>
              <a:rPr lang="ko-KR" altLang="en-US" sz="2000" dirty="0" err="1"/>
              <a:t>배출제</a:t>
            </a:r>
            <a:r>
              <a:rPr lang="ko-KR" altLang="en-US" sz="2000" dirty="0"/>
              <a:t> 실시 후</a:t>
            </a:r>
            <a:r>
              <a:rPr lang="en-US" altLang="ko-KR" sz="2000" dirty="0"/>
              <a:t>, </a:t>
            </a:r>
            <a:r>
              <a:rPr lang="ko-KR" altLang="en-US" sz="2000" dirty="0"/>
              <a:t>재활용율 향상</a:t>
            </a:r>
            <a:r>
              <a:rPr lang="en-US" altLang="ko-KR" sz="2000" dirty="0"/>
              <a:t> 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sz="2000" dirty="0"/>
          </a:p>
          <a:p>
            <a:pPr marL="0" indent="0">
              <a:lnSpc>
                <a:spcPct val="150000"/>
              </a:lnSpc>
              <a:buNone/>
            </a:pPr>
            <a:endParaRPr lang="ko-KR" altLang="en-US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F3F1B7E-17F6-45D2-B846-7CA40DCD88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3080" y="1974075"/>
            <a:ext cx="5128391" cy="31623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F93711D-277D-41D5-99C7-99103B7EEA48}"/>
              </a:ext>
            </a:extLst>
          </p:cNvPr>
          <p:cNvSpPr txBox="1"/>
          <p:nvPr/>
        </p:nvSpPr>
        <p:spPr>
          <a:xfrm>
            <a:off x="10969214" y="5094427"/>
            <a:ext cx="139962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출처</a:t>
            </a:r>
            <a:r>
              <a:rPr lang="en-US" altLang="ko-KR" sz="1050" dirty="0"/>
              <a:t>) KBS NEWS</a:t>
            </a:r>
          </a:p>
        </p:txBody>
      </p:sp>
    </p:spTree>
    <p:extLst>
      <p:ext uri="{BB962C8B-B14F-4D97-AF65-F5344CB8AC3E}">
        <p14:creationId xmlns:p14="http://schemas.microsoft.com/office/powerpoint/2010/main" val="3698330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73004E-1D02-4C3C-9DF7-AFE37041D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주제 선정 배경 </a:t>
            </a:r>
            <a:r>
              <a:rPr lang="en-US" altLang="ko-KR" dirty="0"/>
              <a:t>– </a:t>
            </a:r>
            <a:r>
              <a:rPr lang="ko-KR" altLang="en-US" dirty="0" err="1"/>
              <a:t>클린하우스</a:t>
            </a:r>
            <a:r>
              <a:rPr lang="ko-KR" altLang="en-US" dirty="0"/>
              <a:t> </a:t>
            </a:r>
            <a:r>
              <a:rPr lang="ko-KR" altLang="en-US" dirty="0" err="1"/>
              <a:t>요일별</a:t>
            </a:r>
            <a:r>
              <a:rPr lang="ko-KR" altLang="en-US" dirty="0"/>
              <a:t> </a:t>
            </a:r>
            <a:r>
              <a:rPr lang="ko-KR" altLang="en-US" dirty="0" err="1"/>
              <a:t>배출제</a:t>
            </a:r>
            <a:endParaRPr lang="ko-KR" altLang="en-US" dirty="0"/>
          </a:p>
        </p:txBody>
      </p:sp>
      <p:sp>
        <p:nvSpPr>
          <p:cNvPr id="5" name="내용 개체 틀 3">
            <a:extLst>
              <a:ext uri="{FF2B5EF4-FFF2-40B4-BE49-F238E27FC236}">
                <a16:creationId xmlns:a16="http://schemas.microsoft.com/office/drawing/2014/main" id="{58CCBF7E-A9A0-4898-91A0-D454383059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8769" y="5909186"/>
            <a:ext cx="4239695" cy="868073"/>
          </a:xfrm>
          <a:ln>
            <a:noFill/>
          </a:ln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ko-KR" altLang="en-US" sz="2000" dirty="0"/>
              <a:t>만족 </a:t>
            </a:r>
            <a:r>
              <a:rPr lang="en-US" altLang="ko-KR" sz="2000" dirty="0"/>
              <a:t>46.2 , </a:t>
            </a:r>
            <a:r>
              <a:rPr lang="ko-KR" altLang="en-US" sz="2000" dirty="0"/>
              <a:t>불만족 </a:t>
            </a:r>
            <a:r>
              <a:rPr lang="en-US" altLang="ko-KR" sz="2000" dirty="0"/>
              <a:t>33.7%</a:t>
            </a:r>
          </a:p>
          <a:p>
            <a:pPr>
              <a:lnSpc>
                <a:spcPct val="200000"/>
              </a:lnSpc>
            </a:pPr>
            <a:endParaRPr lang="en-US" altLang="ko-KR" sz="2000" dirty="0"/>
          </a:p>
          <a:p>
            <a:pPr marL="0" indent="0">
              <a:lnSpc>
                <a:spcPct val="200000"/>
              </a:lnSpc>
              <a:buNone/>
            </a:pPr>
            <a:endParaRPr lang="en-US" altLang="ko-KR" sz="2000" dirty="0"/>
          </a:p>
          <a:p>
            <a:pPr marL="0" indent="0">
              <a:lnSpc>
                <a:spcPct val="200000"/>
              </a:lnSpc>
              <a:buNone/>
            </a:pPr>
            <a:endParaRPr lang="ko-KR" altLang="en-US" sz="20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D92FDA0-AD77-4EDE-8E49-1F4108AD0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3010" y="2195208"/>
            <a:ext cx="5594657" cy="3618363"/>
          </a:xfrm>
          <a:prstGeom prst="rect">
            <a:avLst/>
          </a:prstGeom>
        </p:spPr>
      </p:pic>
      <p:graphicFrame>
        <p:nvGraphicFramePr>
          <p:cNvPr id="9" name="차트 8">
            <a:extLst>
              <a:ext uri="{FF2B5EF4-FFF2-40B4-BE49-F238E27FC236}">
                <a16:creationId xmlns:a16="http://schemas.microsoft.com/office/drawing/2014/main" id="{E96E84BC-BF89-49F5-BCDF-B51FF515642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54728924"/>
              </p:ext>
            </p:extLst>
          </p:nvPr>
        </p:nvGraphicFramePr>
        <p:xfrm>
          <a:off x="209725" y="2025444"/>
          <a:ext cx="5384830" cy="38837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852193B-563C-4217-AE31-A0F78EB74868}"/>
              </a:ext>
            </a:extLst>
          </p:cNvPr>
          <p:cNvSpPr txBox="1"/>
          <p:nvPr/>
        </p:nvSpPr>
        <p:spPr>
          <a:xfrm>
            <a:off x="4228491" y="5909185"/>
            <a:ext cx="136606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출처</a:t>
            </a:r>
            <a:r>
              <a:rPr lang="en-US" altLang="ko-KR" sz="1050" dirty="0"/>
              <a:t>) </a:t>
            </a:r>
            <a:r>
              <a:rPr lang="ko-KR" altLang="en-US" sz="1050" dirty="0" err="1"/>
              <a:t>국가통계포털</a:t>
            </a:r>
            <a:endParaRPr lang="en-US" altLang="ko-KR" sz="105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8E2D97-3F25-4C0F-BF49-BE62CDC0891D}"/>
              </a:ext>
            </a:extLst>
          </p:cNvPr>
          <p:cNvSpPr txBox="1"/>
          <p:nvPr/>
        </p:nvSpPr>
        <p:spPr>
          <a:xfrm>
            <a:off x="10765572" y="5782227"/>
            <a:ext cx="109209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출처</a:t>
            </a:r>
            <a:r>
              <a:rPr lang="en-US" altLang="ko-KR" sz="1050" dirty="0"/>
              <a:t>) </a:t>
            </a:r>
            <a:r>
              <a:rPr lang="ko-KR" altLang="en-US" sz="1050" dirty="0"/>
              <a:t>한라일보</a:t>
            </a:r>
            <a:endParaRPr lang="en-US" altLang="ko-KR" sz="1050" dirty="0"/>
          </a:p>
        </p:txBody>
      </p:sp>
    </p:spTree>
    <p:extLst>
      <p:ext uri="{BB962C8B-B14F-4D97-AF65-F5344CB8AC3E}">
        <p14:creationId xmlns:p14="http://schemas.microsoft.com/office/powerpoint/2010/main" val="3753955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주제 선정 배경 </a:t>
            </a:r>
            <a:r>
              <a:rPr lang="en-US" altLang="ko-KR" dirty="0"/>
              <a:t>– </a:t>
            </a:r>
            <a:r>
              <a:rPr lang="ko-KR" altLang="en-US" dirty="0"/>
              <a:t>재활용도움센터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529" y="1961261"/>
            <a:ext cx="5959929" cy="33119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7499" y="4296519"/>
            <a:ext cx="4594065" cy="2410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1523" y="2865563"/>
            <a:ext cx="6477915" cy="2861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11405F8-223A-45D1-AED4-4B8964CA105A}"/>
              </a:ext>
            </a:extLst>
          </p:cNvPr>
          <p:cNvSpPr txBox="1"/>
          <p:nvPr/>
        </p:nvSpPr>
        <p:spPr>
          <a:xfrm>
            <a:off x="10752990" y="5727475"/>
            <a:ext cx="11664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출처</a:t>
            </a:r>
            <a:r>
              <a:rPr lang="en-US" altLang="ko-KR" sz="1050" dirty="0"/>
              <a:t>) KBS NEWS</a:t>
            </a:r>
          </a:p>
        </p:txBody>
      </p:sp>
    </p:spTree>
    <p:extLst>
      <p:ext uri="{BB962C8B-B14F-4D97-AF65-F5344CB8AC3E}">
        <p14:creationId xmlns:p14="http://schemas.microsoft.com/office/powerpoint/2010/main" val="1139895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73004E-1D02-4C3C-9DF7-AFE37041D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327" y="249007"/>
            <a:ext cx="9784080" cy="1508760"/>
          </a:xfrm>
        </p:spPr>
        <p:txBody>
          <a:bodyPr/>
          <a:lstStyle/>
          <a:p>
            <a:r>
              <a:rPr lang="ko-KR" altLang="en-US" dirty="0"/>
              <a:t>활용데이터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142759-29C7-433E-8133-CBF64B055EC9}"/>
              </a:ext>
            </a:extLst>
          </p:cNvPr>
          <p:cNvSpPr txBox="1"/>
          <p:nvPr/>
        </p:nvSpPr>
        <p:spPr>
          <a:xfrm>
            <a:off x="1271773" y="1941253"/>
            <a:ext cx="4011101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 err="1"/>
              <a:t>ㅇ</a:t>
            </a:r>
            <a:r>
              <a:rPr lang="ko-KR" altLang="en-US" sz="2000" dirty="0"/>
              <a:t> 제주도 유동인구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 err="1"/>
              <a:t>ㅇ</a:t>
            </a:r>
            <a:r>
              <a:rPr lang="ko-KR" altLang="en-US" sz="2000" dirty="0"/>
              <a:t> 제주도 지역별 </a:t>
            </a:r>
            <a:r>
              <a:rPr lang="ko-KR" altLang="en-US" sz="2000" dirty="0" err="1"/>
              <a:t>점포수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 err="1"/>
              <a:t>ㅇ</a:t>
            </a:r>
            <a:r>
              <a:rPr lang="ko-KR" altLang="en-US" sz="2000" dirty="0"/>
              <a:t> 지역별 소득 격차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 err="1"/>
              <a:t>ㅇ</a:t>
            </a:r>
            <a:r>
              <a:rPr lang="ko-KR" altLang="en-US" sz="2000" dirty="0"/>
              <a:t> 지역별 관광객 수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 err="1"/>
              <a:t>ㅇ</a:t>
            </a:r>
            <a:r>
              <a:rPr lang="ko-KR" altLang="en-US" sz="2000" dirty="0"/>
              <a:t> 지역별 자동차 등록 현황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 err="1"/>
              <a:t>ㅇ</a:t>
            </a:r>
            <a:r>
              <a:rPr lang="ko-KR" altLang="en-US" sz="2000" dirty="0"/>
              <a:t> 제주도 지역별 거주인구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 err="1"/>
              <a:t>ㅇ</a:t>
            </a:r>
            <a:r>
              <a:rPr lang="ko-KR" altLang="en-US" sz="2000" dirty="0"/>
              <a:t> 지역별 소비 현황</a:t>
            </a:r>
          </a:p>
          <a:p>
            <a:endParaRPr lang="en-US" altLang="ko-KR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606BB2-85AA-48B6-BD66-229BAF85755D}"/>
              </a:ext>
            </a:extLst>
          </p:cNvPr>
          <p:cNvSpPr txBox="1"/>
          <p:nvPr/>
        </p:nvSpPr>
        <p:spPr>
          <a:xfrm>
            <a:off x="7256087" y="2458837"/>
            <a:ext cx="400247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/>
              <a:t>ㅇ</a:t>
            </a:r>
            <a:r>
              <a:rPr lang="ko-KR" altLang="en-US" sz="2000" dirty="0"/>
              <a:t> 제주도 </a:t>
            </a:r>
            <a:r>
              <a:rPr lang="ko-KR" altLang="en-US" sz="2000" dirty="0" err="1"/>
              <a:t>클린하우스</a:t>
            </a:r>
            <a:r>
              <a:rPr lang="ko-KR" altLang="en-US" sz="2000" dirty="0"/>
              <a:t> 현황</a:t>
            </a:r>
            <a:endParaRPr lang="en-US" altLang="ko-KR" sz="2000" dirty="0"/>
          </a:p>
          <a:p>
            <a:r>
              <a:rPr lang="en-US" altLang="ko-KR" sz="2000" dirty="0"/>
              <a:t>      ( CCTV </a:t>
            </a:r>
            <a:r>
              <a:rPr lang="ko-KR" altLang="en-US" sz="2000" dirty="0"/>
              <a:t>설치 장소로 파악</a:t>
            </a:r>
            <a:r>
              <a:rPr lang="en-US" altLang="ko-KR" sz="2000" dirty="0"/>
              <a:t>)</a:t>
            </a:r>
          </a:p>
          <a:p>
            <a:endParaRPr lang="en-US" altLang="ko-KR" sz="2000" dirty="0"/>
          </a:p>
          <a:p>
            <a:r>
              <a:rPr lang="ko-KR" altLang="en-US" sz="2000" dirty="0" err="1"/>
              <a:t>ㅇ</a:t>
            </a:r>
            <a:r>
              <a:rPr lang="ko-KR" altLang="en-US" sz="2000" dirty="0"/>
              <a:t> 제주도 </a:t>
            </a:r>
            <a:r>
              <a:rPr lang="ko-KR" altLang="en-US" sz="2000" dirty="0" err="1"/>
              <a:t>재활용도움센터</a:t>
            </a:r>
            <a:r>
              <a:rPr lang="ko-KR" altLang="en-US" sz="2000" dirty="0"/>
              <a:t> 현황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 err="1"/>
              <a:t>ㅇ</a:t>
            </a:r>
            <a:r>
              <a:rPr lang="ko-KR" altLang="en-US" sz="2000" dirty="0"/>
              <a:t> </a:t>
            </a:r>
            <a:r>
              <a:rPr lang="en-US" altLang="ko-KR" sz="2000" dirty="0"/>
              <a:t>1</a:t>
            </a:r>
            <a:r>
              <a:rPr lang="ko-KR" altLang="en-US" sz="2000" dirty="0"/>
              <a:t>인당 쓰레기 배출량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 err="1"/>
              <a:t>ㅇ</a:t>
            </a:r>
            <a:r>
              <a:rPr lang="ko-KR" altLang="en-US" sz="2000" dirty="0"/>
              <a:t> </a:t>
            </a:r>
            <a:r>
              <a:rPr lang="en-US" altLang="ko-KR" sz="2000" dirty="0"/>
              <a:t>1</a:t>
            </a:r>
            <a:r>
              <a:rPr lang="ko-KR" altLang="en-US" sz="2000" dirty="0"/>
              <a:t>일당 쓰레기 배출량</a:t>
            </a:r>
            <a:endParaRPr lang="en-US" altLang="ko-KR" sz="2000" dirty="0"/>
          </a:p>
          <a:p>
            <a:endParaRPr lang="ko-KR" altLang="en-US" sz="2000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D7BC4AD-9855-4DD7-B657-9D98FEC73E7B}"/>
              </a:ext>
            </a:extLst>
          </p:cNvPr>
          <p:cNvCxnSpPr>
            <a:cxnSpLocks/>
          </p:cNvCxnSpPr>
          <p:nvPr/>
        </p:nvCxnSpPr>
        <p:spPr>
          <a:xfrm rot="16200000">
            <a:off x="2712723" y="3626545"/>
            <a:ext cx="6462910" cy="0"/>
          </a:xfrm>
          <a:prstGeom prst="line">
            <a:avLst/>
          </a:prstGeom>
          <a:ln w="539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11078B58-6230-470A-A8A6-CA1E237F5923}"/>
              </a:ext>
            </a:extLst>
          </p:cNvPr>
          <p:cNvSpPr/>
          <p:nvPr/>
        </p:nvSpPr>
        <p:spPr>
          <a:xfrm>
            <a:off x="1130060" y="1941253"/>
            <a:ext cx="2734574" cy="318868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bg2">
                    <a:lumMod val="75000"/>
                  </a:schemeClr>
                </a:solidFill>
              </a:rPr>
              <a:t>지역 데이터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CE61FC60-437C-4BDF-86A4-75FC229B5578}"/>
              </a:ext>
            </a:extLst>
          </p:cNvPr>
          <p:cNvSpPr/>
          <p:nvPr/>
        </p:nvSpPr>
        <p:spPr>
          <a:xfrm>
            <a:off x="7269707" y="1941253"/>
            <a:ext cx="2734574" cy="318868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쓰레기 관련 데이터</a:t>
            </a:r>
          </a:p>
        </p:txBody>
      </p:sp>
    </p:spTree>
    <p:extLst>
      <p:ext uri="{BB962C8B-B14F-4D97-AF65-F5344CB8AC3E}">
        <p14:creationId xmlns:p14="http://schemas.microsoft.com/office/powerpoint/2010/main" val="9644899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73004E-1D02-4C3C-9DF7-AFE37041D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742" y="266591"/>
            <a:ext cx="9784080" cy="1508760"/>
          </a:xfrm>
        </p:spPr>
        <p:txBody>
          <a:bodyPr/>
          <a:lstStyle/>
          <a:p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r>
              <a:rPr lang="ko-KR" altLang="en-US" dirty="0"/>
              <a:t> 방향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43268F-77D9-4E9D-B184-9A8C0360E789}"/>
              </a:ext>
            </a:extLst>
          </p:cNvPr>
          <p:cNvSpPr txBox="1"/>
          <p:nvPr/>
        </p:nvSpPr>
        <p:spPr>
          <a:xfrm>
            <a:off x="575187" y="1929195"/>
            <a:ext cx="9276736" cy="4199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err="1"/>
              <a:t>ㅇ</a:t>
            </a:r>
            <a:r>
              <a:rPr lang="ko-KR" altLang="en-US" sz="2000" dirty="0"/>
              <a:t> 제주도 지역별 데이터로 쓰레기 배출량을 군집화</a:t>
            </a:r>
            <a:r>
              <a:rPr lang="en-US" altLang="ko-KR" sz="2000" dirty="0"/>
              <a:t>( </a:t>
            </a:r>
            <a:r>
              <a:rPr lang="en-US" altLang="ko-KR" sz="2000" dirty="0" err="1"/>
              <a:t>Kmeans</a:t>
            </a:r>
            <a:r>
              <a:rPr lang="en-US" altLang="ko-KR" sz="2000" dirty="0"/>
              <a:t> )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     - </a:t>
            </a:r>
            <a:r>
              <a:rPr lang="ko-KR" altLang="en-US" sz="2000" dirty="0"/>
              <a:t>독립변수 </a:t>
            </a:r>
            <a:r>
              <a:rPr lang="en-US" altLang="ko-KR" sz="2000" dirty="0"/>
              <a:t>: </a:t>
            </a:r>
            <a:r>
              <a:rPr lang="ko-KR" altLang="en-US" sz="2000" dirty="0"/>
              <a:t>지역별 데이터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2000" dirty="0"/>
              <a:t>     - </a:t>
            </a:r>
            <a:r>
              <a:rPr lang="ko-KR" altLang="en-US" sz="2000" dirty="0"/>
              <a:t>종속변수 </a:t>
            </a:r>
            <a:r>
              <a:rPr lang="en-US" altLang="ko-KR" sz="2000" dirty="0"/>
              <a:t>: </a:t>
            </a:r>
            <a:r>
              <a:rPr lang="ko-KR" altLang="en-US" sz="2000" dirty="0"/>
              <a:t>쓰레기 배출량 군집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000" dirty="0" err="1"/>
              <a:t>ㅇ</a:t>
            </a:r>
            <a:r>
              <a:rPr lang="ko-KR" altLang="en-US" sz="2000" dirty="0"/>
              <a:t> </a:t>
            </a:r>
            <a:r>
              <a:rPr lang="ko-KR" altLang="en-US" sz="2000" dirty="0" err="1"/>
              <a:t>읍면동</a:t>
            </a:r>
            <a:r>
              <a:rPr lang="ko-KR" altLang="en-US" sz="2000" dirty="0"/>
              <a:t> 별 </a:t>
            </a:r>
            <a:r>
              <a:rPr lang="ko-KR" altLang="en-US" sz="2000" dirty="0" err="1"/>
              <a:t>재활용도움센터</a:t>
            </a:r>
            <a:r>
              <a:rPr lang="ko-KR" altLang="en-US" sz="2000" dirty="0"/>
              <a:t> 및 </a:t>
            </a:r>
            <a:r>
              <a:rPr lang="ko-KR" altLang="en-US" sz="2000" dirty="0" err="1"/>
              <a:t>클린하우스</a:t>
            </a:r>
            <a:r>
              <a:rPr lang="ko-KR" altLang="en-US" sz="2000" dirty="0"/>
              <a:t> 구분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2000" dirty="0">
                <a:sym typeface="Wingdings" panose="05000000000000000000" pitchFamily="2" charset="2"/>
              </a:rPr>
              <a:t>   </a:t>
            </a:r>
            <a:r>
              <a:rPr lang="ko-KR" altLang="en-US" sz="2000" dirty="0">
                <a:sym typeface="Wingdings" panose="05000000000000000000" pitchFamily="2" charset="2"/>
              </a:rPr>
              <a:t>지역별 쓰레기 배출량 등급 파악</a:t>
            </a:r>
            <a:endParaRPr lang="en-US" altLang="ko-KR" sz="2000" dirty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sym typeface="Wingdings" panose="05000000000000000000" pitchFamily="2" charset="2"/>
              </a:rPr>
              <a:t>   </a:t>
            </a:r>
            <a:r>
              <a:rPr lang="ko-KR" altLang="en-US" sz="2000" dirty="0">
                <a:sym typeface="Wingdings" panose="05000000000000000000" pitchFamily="2" charset="2"/>
              </a:rPr>
              <a:t>기존의 </a:t>
            </a:r>
            <a:r>
              <a:rPr lang="ko-KR" altLang="en-US" sz="2000" dirty="0" err="1">
                <a:sym typeface="Wingdings" panose="05000000000000000000" pitchFamily="2" charset="2"/>
              </a:rPr>
              <a:t>재활용도움센터</a:t>
            </a:r>
            <a:r>
              <a:rPr lang="ko-KR" altLang="en-US" sz="2000" dirty="0">
                <a:sym typeface="Wingdings" panose="05000000000000000000" pitchFamily="2" charset="2"/>
              </a:rPr>
              <a:t> 위치를 바탕으로 지역 인구밀집도</a:t>
            </a:r>
            <a:r>
              <a:rPr lang="en-US" altLang="ko-KR" sz="2000" dirty="0">
                <a:sym typeface="Wingdings" panose="05000000000000000000" pitchFamily="2" charset="2"/>
              </a:rPr>
              <a:t>, </a:t>
            </a:r>
            <a:r>
              <a:rPr lang="ko-KR" altLang="en-US" sz="2000" dirty="0">
                <a:sym typeface="Wingdings" panose="05000000000000000000" pitchFamily="2" charset="2"/>
              </a:rPr>
              <a:t>쓰레기 배출량을        </a:t>
            </a:r>
            <a:endParaRPr lang="en-US" altLang="ko-KR" sz="2000" dirty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sym typeface="Wingdings" panose="05000000000000000000" pitchFamily="2" charset="2"/>
              </a:rPr>
              <a:t>         </a:t>
            </a:r>
            <a:r>
              <a:rPr lang="ko-KR" altLang="en-US" sz="2000" dirty="0">
                <a:sym typeface="Wingdings" panose="05000000000000000000" pitchFamily="2" charset="2"/>
              </a:rPr>
              <a:t>비교하여 </a:t>
            </a:r>
            <a:r>
              <a:rPr lang="ko-KR" altLang="en-US" sz="2000" dirty="0" err="1">
                <a:sym typeface="Wingdings" panose="05000000000000000000" pitchFamily="2" charset="2"/>
              </a:rPr>
              <a:t>재활용도움센터의</a:t>
            </a:r>
            <a:r>
              <a:rPr lang="ko-KR" altLang="en-US" sz="2000" dirty="0">
                <a:sym typeface="Wingdings" panose="05000000000000000000" pitchFamily="2" charset="2"/>
              </a:rPr>
              <a:t> 추가 설치 필요지역 탐색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2000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4736607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줄무늬">
  <a:themeElements>
    <a:clrScheme name="줄무늬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줄무늬">
      <a:maj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줄무늬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TM03090430[[fn=줄무늬]]</Template>
  <TotalTime>630</TotalTime>
  <Words>371</Words>
  <Application>Microsoft Office PowerPoint</Application>
  <PresentationFormat>와이드스크린</PresentationFormat>
  <Paragraphs>105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맑은 고딕</vt:lpstr>
      <vt:lpstr>Corbel</vt:lpstr>
      <vt:lpstr>Wingdings</vt:lpstr>
      <vt:lpstr>줄무늬</vt:lpstr>
      <vt:lpstr>재활용도움센터 위치 선정</vt:lpstr>
      <vt:lpstr>목차</vt:lpstr>
      <vt:lpstr>조원 소개</vt:lpstr>
      <vt:lpstr>주제 선정 배경 – 쓰레기 배출 현황</vt:lpstr>
      <vt:lpstr>주제 선정 배경 – 클린하우스 요일별 배출제</vt:lpstr>
      <vt:lpstr>주제 선정 배경 – 클린하우스 요일별 배출제</vt:lpstr>
      <vt:lpstr>주제 선정 배경 – 재활용도움센터</vt:lpstr>
      <vt:lpstr>활용데이터</vt:lpstr>
      <vt:lpstr>데이터 전처리 방향</vt:lpstr>
      <vt:lpstr>기대효과</vt:lpstr>
      <vt:lpstr>프로젝트 일정</vt:lpstr>
      <vt:lpstr>Q&amp;A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재활용도움센터 위치 선정</dc:title>
  <dc:creator>ICT01_18</dc:creator>
  <cp:lastModifiedBy>ICT01_18</cp:lastModifiedBy>
  <cp:revision>44</cp:revision>
  <dcterms:created xsi:type="dcterms:W3CDTF">2020-01-15T06:31:22Z</dcterms:created>
  <dcterms:modified xsi:type="dcterms:W3CDTF">2020-01-17T02:24:26Z</dcterms:modified>
</cp:coreProperties>
</file>