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3"/>
  </p:notesMasterIdLst>
  <p:sldIdLst>
    <p:sldId id="279" r:id="rId2"/>
    <p:sldId id="280" r:id="rId3"/>
    <p:sldId id="297" r:id="rId4"/>
    <p:sldId id="296" r:id="rId5"/>
    <p:sldId id="288" r:id="rId6"/>
    <p:sldId id="289" r:id="rId7"/>
    <p:sldId id="290" r:id="rId8"/>
    <p:sldId id="291" r:id="rId9"/>
    <p:sldId id="281" r:id="rId10"/>
    <p:sldId id="292" r:id="rId11"/>
    <p:sldId id="298" r:id="rId12"/>
    <p:sldId id="299" r:id="rId13"/>
    <p:sldId id="301" r:id="rId14"/>
    <p:sldId id="300" r:id="rId15"/>
    <p:sldId id="302" r:id="rId16"/>
    <p:sldId id="303" r:id="rId17"/>
    <p:sldId id="305" r:id="rId18"/>
    <p:sldId id="304" r:id="rId19"/>
    <p:sldId id="293" r:id="rId20"/>
    <p:sldId id="295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502"/>
    <a:srgbClr val="008000"/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70" d="100"/>
          <a:sy n="70" d="100"/>
        </p:scale>
        <p:origin x="66" y="10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www.jeju.go.kr/" TargetMode="External"/><Relationship Id="rId7" Type="http://schemas.openxmlformats.org/officeDocument/2006/relationships/hyperlink" Target="https://www.jejudatahub.net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hyperlink" Target="http://www.recycling-info.or.kr/" TargetMode="External"/><Relationship Id="rId5" Type="http://schemas.openxmlformats.org/officeDocument/2006/relationships/hyperlink" Target="http://kostat.go.kr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search.naver.com/p/crd/rd?m=1&amp;px=270&amp;py=195&amp;sx=270&amp;sy=195&amp;p=UAPouwp0J14ssPJYbNossssstaZ-060059&amp;q=%ED%86%B5%EA%B3%84%EC%A7%80%EB%A6%AC%EC%A0%95%EB%B3%B4%EC%84%9C%EB%B9%84%EC%8A%A4&amp;ie=utf8&amp;rev=1&amp;ssc=tab.nx.all&amp;f=nexearch&amp;w=nexearch&amp;s=4QIi8cdKYFZbjL%2Fm5ByGbA%3D%3D&amp;time=1579657278185&amp;a=vsd_bas*c.purl&amp;r=1&amp;i=a00000fa_b9a5633d2fb3d5e48f33b790&amp;u=https%3A%2F%2Fsgis.kostat.go.kr%2F&amp;cr=1" TargetMode="External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</a:t>
            </a:r>
            <a:r>
              <a:rPr lang="ko-KR" altLang="en-US" dirty="0" err="1"/>
              <a:t>현동엽</a:t>
            </a:r>
            <a:r>
              <a:rPr lang="ko-KR" altLang="en-US" dirty="0"/>
              <a:t> 박민혁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73CE6-9A9F-4A76-A2E1-C7947C0F3E69}"/>
              </a:ext>
            </a:extLst>
          </p:cNvPr>
          <p:cNvSpPr txBox="1"/>
          <p:nvPr/>
        </p:nvSpPr>
        <p:spPr>
          <a:xfrm>
            <a:off x="850232" y="1620253"/>
            <a:ext cx="6962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사업체수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통계지리정보서비스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통계청 주민등록조사</a:t>
            </a:r>
            <a:endParaRPr lang="en-US" altLang="ko-KR" dirty="0"/>
          </a:p>
          <a:p>
            <a:r>
              <a:rPr lang="ko-KR" altLang="en-US" dirty="0" err="1"/>
              <a:t>세대수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통계청 주민등록조사</a:t>
            </a:r>
            <a:endParaRPr lang="en-US" altLang="ko-KR" dirty="0"/>
          </a:p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접속자수 </a:t>
            </a:r>
            <a:r>
              <a:rPr lang="en-US" altLang="ko-KR" dirty="0"/>
              <a:t>:  </a:t>
            </a:r>
            <a:r>
              <a:rPr lang="ko-KR" altLang="en-US" dirty="0" err="1"/>
              <a:t>데이터허브</a:t>
            </a:r>
            <a:r>
              <a:rPr lang="en-US" altLang="ko-KR" dirty="0"/>
              <a:t>( </a:t>
            </a:r>
            <a:r>
              <a:rPr lang="ko-KR" altLang="en-US" dirty="0" err="1"/>
              <a:t>읍면동별</a:t>
            </a:r>
            <a:r>
              <a:rPr lang="ko-KR" altLang="en-US" dirty="0"/>
              <a:t> 와이파이 사용량 </a:t>
            </a:r>
            <a:r>
              <a:rPr lang="en-US" altLang="ko-KR" dirty="0" err="1"/>
              <a:t>api</a:t>
            </a:r>
            <a:r>
              <a:rPr lang="en-US" altLang="ko-KR" dirty="0"/>
              <a:t> )</a:t>
            </a:r>
          </a:p>
          <a:p>
            <a:r>
              <a:rPr lang="ko-KR" altLang="en-US" dirty="0"/>
              <a:t>지역별 매출액 </a:t>
            </a:r>
            <a:r>
              <a:rPr lang="en-US" altLang="ko-KR" dirty="0"/>
              <a:t>: </a:t>
            </a:r>
            <a:r>
              <a:rPr lang="ko-KR" altLang="en-US" dirty="0" err="1"/>
              <a:t>데이터허브</a:t>
            </a:r>
            <a:r>
              <a:rPr lang="en-US" altLang="ko-KR" dirty="0"/>
              <a:t>(</a:t>
            </a:r>
            <a:r>
              <a:rPr lang="ko-KR" altLang="en-US" dirty="0"/>
              <a:t> 제주도 신용카드 데이터 오픈 </a:t>
            </a:r>
            <a:r>
              <a:rPr lang="en-US" altLang="ko-KR" dirty="0" err="1"/>
              <a:t>api</a:t>
            </a:r>
            <a:r>
              <a:rPr lang="en-US" altLang="ko-KR" dirty="0"/>
              <a:t> )</a:t>
            </a:r>
          </a:p>
          <a:p>
            <a:r>
              <a:rPr lang="ko-KR" altLang="en-US" dirty="0"/>
              <a:t>교육기관 수 </a:t>
            </a:r>
            <a:r>
              <a:rPr lang="en-US" altLang="ko-KR" dirty="0"/>
              <a:t>: 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73CE6-9A9F-4A76-A2E1-C7947C0F3E69}"/>
              </a:ext>
            </a:extLst>
          </p:cNvPr>
          <p:cNvSpPr txBox="1"/>
          <p:nvPr/>
        </p:nvSpPr>
        <p:spPr>
          <a:xfrm>
            <a:off x="850232" y="1620253"/>
            <a:ext cx="47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, </a:t>
            </a:r>
            <a:r>
              <a:rPr lang="ko-KR" altLang="en-US" dirty="0"/>
              <a:t>카드사용 매출액 데이터 수집 </a:t>
            </a:r>
            <a:r>
              <a:rPr lang="en-US" altLang="ko-KR" dirty="0"/>
              <a:t>-&gt; </a:t>
            </a:r>
            <a:r>
              <a:rPr lang="ko-KR" altLang="en-US" dirty="0"/>
              <a:t>인구</a:t>
            </a:r>
            <a:r>
              <a:rPr lang="en-US" altLang="ko-KR" dirty="0"/>
              <a:t>, </a:t>
            </a:r>
            <a:r>
              <a:rPr lang="ko-KR" altLang="en-US" dirty="0" err="1"/>
              <a:t>세대수</a:t>
            </a:r>
            <a:r>
              <a:rPr lang="en-US" altLang="ko-KR" dirty="0"/>
              <a:t>, </a:t>
            </a:r>
            <a:r>
              <a:rPr lang="ko-KR" altLang="en-US" dirty="0" err="1"/>
              <a:t>사업체수</a:t>
            </a:r>
            <a:r>
              <a:rPr lang="en-US" altLang="ko-KR" dirty="0"/>
              <a:t> </a:t>
            </a:r>
            <a:r>
              <a:rPr lang="ko-KR" altLang="en-US" dirty="0"/>
              <a:t>데이터와 병합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6258A-AB78-464C-BCEE-FB42EF88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" y="2750821"/>
            <a:ext cx="488700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4A83-AF5A-40E4-88E9-AAE0CCF3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E381A-F2E2-4DF6-BA78-75AE3B44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D8B4B-B7D4-4B6E-B1A5-3D4CD0BF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9" y="3314207"/>
            <a:ext cx="2644197" cy="1719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24697C-E936-45A3-8918-05FC07C0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8" y="1404170"/>
            <a:ext cx="2644197" cy="1842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F2833D-7337-4876-B00F-56D38566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22" y="1404169"/>
            <a:ext cx="2931942" cy="1842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176584-7118-4727-9A6E-3DA0E00A0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22" y="3321744"/>
            <a:ext cx="2931942" cy="1728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86E5CC-0D49-48C0-A831-942DF978B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9" y="5100902"/>
            <a:ext cx="2644197" cy="15730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0F32D0-9057-4D55-9FB2-324012B83336}"/>
              </a:ext>
            </a:extLst>
          </p:cNvPr>
          <p:cNvSpPr txBox="1"/>
          <p:nvPr/>
        </p:nvSpPr>
        <p:spPr>
          <a:xfrm>
            <a:off x="6744749" y="1501629"/>
            <a:ext cx="43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 정규분포를 이루는 데이터가 거의 없음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min-max </a:t>
            </a:r>
            <a:r>
              <a:rPr lang="ko-KR" altLang="en-US" dirty="0">
                <a:sym typeface="Wingdings" panose="05000000000000000000" pitchFamily="2" charset="2"/>
              </a:rPr>
              <a:t>정규화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04F3-4F9C-4A62-A63C-CD1D12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47F95-100B-4C55-AC59-C9BCD300A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46EB7-9072-4C52-8A37-F8B34C9E69E7}"/>
              </a:ext>
            </a:extLst>
          </p:cNvPr>
          <p:cNvSpPr txBox="1"/>
          <p:nvPr/>
        </p:nvSpPr>
        <p:spPr>
          <a:xfrm>
            <a:off x="383991" y="1397966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 개수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030E8-848C-4A2A-A251-A27B5A988491}"/>
              </a:ext>
            </a:extLst>
          </p:cNvPr>
          <p:cNvSpPr txBox="1"/>
          <p:nvPr/>
        </p:nvSpPr>
        <p:spPr>
          <a:xfrm>
            <a:off x="641684" y="2261937"/>
            <a:ext cx="840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Elbow </a:t>
            </a:r>
            <a:r>
              <a:rPr lang="ko-KR" altLang="en-US" dirty="0"/>
              <a:t>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중심점에서 해당 클러스터 내의 점까지 거리 합산한 값으로 측정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값이 작을 수록 잘 </a:t>
            </a:r>
            <a:r>
              <a:rPr lang="ko-KR" altLang="en-US" dirty="0" err="1"/>
              <a:t>뭉쳐있음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1CD9B-6608-46D2-ADD2-04086FE881DB}"/>
              </a:ext>
            </a:extLst>
          </p:cNvPr>
          <p:cNvSpPr txBox="1"/>
          <p:nvPr/>
        </p:nvSpPr>
        <p:spPr>
          <a:xfrm>
            <a:off x="641684" y="4179088"/>
            <a:ext cx="840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실루엣 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클러스터의 데이터가 다른 클러스터의 데이터보다 가까운 정도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에 가까울 수록 </a:t>
            </a:r>
            <a:r>
              <a:rPr lang="ko-KR" altLang="en-US" dirty="0" err="1"/>
              <a:t>클러스트끼리</a:t>
            </a:r>
            <a:r>
              <a:rPr lang="ko-KR" altLang="en-US" dirty="0"/>
              <a:t> 잘 </a:t>
            </a:r>
            <a:r>
              <a:rPr lang="ko-KR" altLang="en-US" dirty="0" err="1"/>
              <a:t>뭉쳐있음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BF61A8-0745-4156-AD7A-570B178F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" y="5257186"/>
            <a:ext cx="2943636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AE7C95-D061-458B-BF14-3F2048626C69}"/>
              </a:ext>
            </a:extLst>
          </p:cNvPr>
          <p:cNvSpPr txBox="1"/>
          <p:nvPr/>
        </p:nvSpPr>
        <p:spPr>
          <a:xfrm>
            <a:off x="4090737" y="5257186"/>
            <a:ext cx="49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4AB5DD7-2B98-41EC-BE14-E4A0D276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oto Serif KR"/>
              </a:rPr>
              <a:t>ai :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oto Serif KR"/>
              </a:rPr>
              <a:t>i와 같은 클러스터에 속한 원소들의 평균 거리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8C9463-BB75-48E7-909C-80ED20CD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50" y="5924029"/>
            <a:ext cx="443927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04F3-4F9C-4A62-A63C-CD1D12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47F95-100B-4C55-AC59-C9BCD300A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3D139-D664-4729-8E97-47ACDF82D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43" y="2815310"/>
            <a:ext cx="3761995" cy="228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2664CB-C2E6-4A85-8CB4-0D09AC853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0" y="2811299"/>
            <a:ext cx="4023436" cy="228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962019-0DC8-4B18-BE89-ED1BC4FEA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0" y="2815311"/>
            <a:ext cx="3761996" cy="22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A33BE9-B8B2-4125-83D8-F239D138B454}"/>
              </a:ext>
            </a:extLst>
          </p:cNvPr>
          <p:cNvSpPr txBox="1"/>
          <p:nvPr/>
        </p:nvSpPr>
        <p:spPr>
          <a:xfrm>
            <a:off x="1016000" y="5307112"/>
            <a:ext cx="2131404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점수 표준화 적용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BADF8-A91F-4414-864C-1B892132C6E4}"/>
              </a:ext>
            </a:extLst>
          </p:cNvPr>
          <p:cNvSpPr txBox="1"/>
          <p:nvPr/>
        </p:nvSpPr>
        <p:spPr>
          <a:xfrm>
            <a:off x="5190638" y="5307112"/>
            <a:ext cx="23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Min-max </a:t>
            </a:r>
            <a:r>
              <a:rPr lang="ko-KR" altLang="en-US" dirty="0"/>
              <a:t>정규화 적용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81E12-DB45-47C1-A132-50A91BD2D153}"/>
              </a:ext>
            </a:extLst>
          </p:cNvPr>
          <p:cNvSpPr txBox="1"/>
          <p:nvPr/>
        </p:nvSpPr>
        <p:spPr>
          <a:xfrm>
            <a:off x="9891902" y="5307112"/>
            <a:ext cx="1284098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  <a:r>
              <a:rPr lang="ko-KR" altLang="en-US" dirty="0"/>
              <a:t>적용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EFBE5-B2A7-4F90-996A-3D600244BED7}"/>
              </a:ext>
            </a:extLst>
          </p:cNvPr>
          <p:cNvSpPr txBox="1"/>
          <p:nvPr/>
        </p:nvSpPr>
        <p:spPr>
          <a:xfrm>
            <a:off x="177640" y="1349216"/>
            <a:ext cx="8406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Elbow </a:t>
            </a:r>
            <a:r>
              <a:rPr lang="ko-KR" altLang="en-US" dirty="0"/>
              <a:t>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중심점에서 해당 클러스터 내의 점까지 거리 합산한 값으로 측정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값이 작을 수록 잘 </a:t>
            </a:r>
            <a:r>
              <a:rPr lang="ko-KR" altLang="en-US" dirty="0" err="1"/>
              <a:t>뭉쳐있음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팔꿈치</a:t>
            </a:r>
            <a:r>
              <a:rPr lang="en-US" altLang="ko-KR" dirty="0"/>
              <a:t>(Elbow)</a:t>
            </a:r>
            <a:r>
              <a:rPr lang="ko-KR" altLang="en-US" dirty="0"/>
              <a:t>부분이 잘 형성된 곳을 군집화 개수로 지정</a:t>
            </a:r>
          </a:p>
        </p:txBody>
      </p:sp>
    </p:spTree>
    <p:extLst>
      <p:ext uri="{BB962C8B-B14F-4D97-AF65-F5344CB8AC3E}">
        <p14:creationId xmlns:p14="http://schemas.microsoft.com/office/powerpoint/2010/main" val="31080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04F3-4F9C-4A62-A63C-CD1D12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47F95-100B-4C55-AC59-C9BCD300A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8397C-62BC-40AA-A1DB-FCBE604F6624}"/>
              </a:ext>
            </a:extLst>
          </p:cNvPr>
          <p:cNvSpPr txBox="1"/>
          <p:nvPr/>
        </p:nvSpPr>
        <p:spPr>
          <a:xfrm>
            <a:off x="641684" y="1387763"/>
            <a:ext cx="840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실루엣 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클러스터의 데이터가 다른 클러스터의 데이터보다 가까운 정도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에 가까울 수록 </a:t>
            </a:r>
            <a:r>
              <a:rPr lang="ko-KR" altLang="en-US" dirty="0" err="1"/>
              <a:t>클러스트끼리</a:t>
            </a:r>
            <a:r>
              <a:rPr lang="ko-KR" altLang="en-US" dirty="0"/>
              <a:t> 잘 </a:t>
            </a:r>
            <a:r>
              <a:rPr lang="ko-KR" altLang="en-US" dirty="0" err="1"/>
              <a:t>뭉쳐있음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744AA-739F-43DB-BF65-90068CE6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5" b="7270"/>
          <a:stretch/>
        </p:blipFill>
        <p:spPr>
          <a:xfrm>
            <a:off x="158138" y="2483859"/>
            <a:ext cx="3963486" cy="2579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49C74C-DD5C-4066-BE15-17EECEC2E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2"/>
          <a:stretch/>
        </p:blipFill>
        <p:spPr>
          <a:xfrm>
            <a:off x="4148920" y="2483859"/>
            <a:ext cx="3671248" cy="25794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343569-84B7-457D-A9D2-CA7633C7B5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7270"/>
          <a:stretch/>
        </p:blipFill>
        <p:spPr>
          <a:xfrm>
            <a:off x="7950142" y="2483860"/>
            <a:ext cx="3860808" cy="25794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16AA11-60B6-406B-9221-56F457706240}"/>
              </a:ext>
            </a:extLst>
          </p:cNvPr>
          <p:cNvSpPr txBox="1"/>
          <p:nvPr/>
        </p:nvSpPr>
        <p:spPr>
          <a:xfrm>
            <a:off x="1068531" y="5236085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Min-max </a:t>
            </a:r>
            <a:r>
              <a:rPr lang="ko-KR" altLang="en-US" dirty="0"/>
              <a:t>정규화</a:t>
            </a:r>
            <a:endParaRPr lang="en-US" altLang="ko-KR" dirty="0"/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0.34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2CA12-7732-4346-B1F5-B5AB667EE867}"/>
              </a:ext>
            </a:extLst>
          </p:cNvPr>
          <p:cNvSpPr txBox="1"/>
          <p:nvPr/>
        </p:nvSpPr>
        <p:spPr>
          <a:xfrm>
            <a:off x="5024650" y="5236085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0.45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9002F-D172-4BF6-97DA-FD978A19B907}"/>
              </a:ext>
            </a:extLst>
          </p:cNvPr>
          <p:cNvSpPr txBox="1"/>
          <p:nvPr/>
        </p:nvSpPr>
        <p:spPr>
          <a:xfrm>
            <a:off x="9047747" y="5236085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점수 표준화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0.42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F3C6F7-1429-4CEA-B9D8-042211433723}"/>
              </a:ext>
            </a:extLst>
          </p:cNvPr>
          <p:cNvSpPr/>
          <p:nvPr/>
        </p:nvSpPr>
        <p:spPr>
          <a:xfrm>
            <a:off x="4135272" y="2311093"/>
            <a:ext cx="3963486" cy="3774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58EFC-E73D-46B8-BE84-2DD30B89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6B3F4-E81E-4FE4-958A-2390FA389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28ACD-1801-40AB-A165-5F5008D7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89" y="1960185"/>
            <a:ext cx="4153480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265905-8069-4718-93FB-A544E08ED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3" y="1960185"/>
            <a:ext cx="4220164" cy="271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EDA48-E663-4617-B0F8-BB455F9FD98B}"/>
              </a:ext>
            </a:extLst>
          </p:cNvPr>
          <p:cNvSpPr txBox="1"/>
          <p:nvPr/>
        </p:nvSpPr>
        <p:spPr>
          <a:xfrm>
            <a:off x="2232952" y="4816122"/>
            <a:ext cx="8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913A1-AEA6-4A1B-89B5-57B23B2E7F8F}"/>
              </a:ext>
            </a:extLst>
          </p:cNvPr>
          <p:cNvSpPr txBox="1"/>
          <p:nvPr/>
        </p:nvSpPr>
        <p:spPr>
          <a:xfrm>
            <a:off x="7074146" y="4816122"/>
            <a:ext cx="8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3A3BE-B456-4F75-9B32-A510363BD02B}"/>
              </a:ext>
            </a:extLst>
          </p:cNvPr>
          <p:cNvSpPr txBox="1"/>
          <p:nvPr/>
        </p:nvSpPr>
        <p:spPr>
          <a:xfrm>
            <a:off x="530753" y="1313440"/>
            <a:ext cx="240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 수 비교</a:t>
            </a:r>
          </a:p>
        </p:txBody>
      </p:sp>
    </p:spTree>
    <p:extLst>
      <p:ext uri="{BB962C8B-B14F-4D97-AF65-F5344CB8AC3E}">
        <p14:creationId xmlns:p14="http://schemas.microsoft.com/office/powerpoint/2010/main" val="40975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8FD81-61ED-4319-93FE-F1C78B31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B05E4-1540-406A-A84F-C66404473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5044F-024D-4B64-B58A-8F7F41CB6164}"/>
              </a:ext>
            </a:extLst>
          </p:cNvPr>
          <p:cNvSpPr txBox="1"/>
          <p:nvPr/>
        </p:nvSpPr>
        <p:spPr>
          <a:xfrm>
            <a:off x="409433" y="1398945"/>
            <a:ext cx="372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GridSearchCV</a:t>
            </a:r>
            <a:r>
              <a:rPr lang="ko-KR" altLang="en-US" dirty="0"/>
              <a:t>를 활용한 모델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343A2-FC82-4F0A-9C05-BB9972613F11}"/>
              </a:ext>
            </a:extLst>
          </p:cNvPr>
          <p:cNvSpPr txBox="1"/>
          <p:nvPr/>
        </p:nvSpPr>
        <p:spPr>
          <a:xfrm>
            <a:off x="532266" y="2031206"/>
            <a:ext cx="181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RandomForest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C374E-BD82-4F95-9801-61BFDCDDA340}"/>
              </a:ext>
            </a:extLst>
          </p:cNvPr>
          <p:cNvSpPr txBox="1"/>
          <p:nvPr/>
        </p:nvSpPr>
        <p:spPr>
          <a:xfrm>
            <a:off x="2429301" y="2031206"/>
            <a:ext cx="128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EC59E-58E3-463D-817F-5F8D831479BD}"/>
              </a:ext>
            </a:extLst>
          </p:cNvPr>
          <p:cNvSpPr txBox="1"/>
          <p:nvPr/>
        </p:nvSpPr>
        <p:spPr>
          <a:xfrm>
            <a:off x="3628438" y="2031206"/>
            <a:ext cx="171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GradianBoost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0FF74-C72A-414D-AF1A-63F5DD71857F}"/>
              </a:ext>
            </a:extLst>
          </p:cNvPr>
          <p:cNvSpPr txBox="1"/>
          <p:nvPr/>
        </p:nvSpPr>
        <p:spPr>
          <a:xfrm>
            <a:off x="5414424" y="2031206"/>
            <a:ext cx="8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SVC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5D6CCC-4B89-438E-996C-423CEF5A4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22340"/>
              </p:ext>
            </p:extLst>
          </p:nvPr>
        </p:nvGraphicFramePr>
        <p:xfrm>
          <a:off x="1538514" y="2924888"/>
          <a:ext cx="9652649" cy="1174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63">
                  <a:extLst>
                    <a:ext uri="{9D8B030D-6E8A-4147-A177-3AD203B41FA5}">
                      <a16:colId xmlns:a16="http://schemas.microsoft.com/office/drawing/2014/main" val="2609917266"/>
                    </a:ext>
                  </a:extLst>
                </a:gridCol>
                <a:gridCol w="1722163">
                  <a:extLst>
                    <a:ext uri="{9D8B030D-6E8A-4147-A177-3AD203B41FA5}">
                      <a16:colId xmlns:a16="http://schemas.microsoft.com/office/drawing/2014/main" val="4212828052"/>
                    </a:ext>
                  </a:extLst>
                </a:gridCol>
                <a:gridCol w="2069441">
                  <a:extLst>
                    <a:ext uri="{9D8B030D-6E8A-4147-A177-3AD203B41FA5}">
                      <a16:colId xmlns:a16="http://schemas.microsoft.com/office/drawing/2014/main" val="4151601302"/>
                    </a:ext>
                  </a:extLst>
                </a:gridCol>
                <a:gridCol w="2069441">
                  <a:extLst>
                    <a:ext uri="{9D8B030D-6E8A-4147-A177-3AD203B41FA5}">
                      <a16:colId xmlns:a16="http://schemas.microsoft.com/office/drawing/2014/main" val="949333257"/>
                    </a:ext>
                  </a:extLst>
                </a:gridCol>
                <a:gridCol w="2069441">
                  <a:extLst>
                    <a:ext uri="{9D8B030D-6E8A-4147-A177-3AD203B41FA5}">
                      <a16:colId xmlns:a16="http://schemas.microsoft.com/office/drawing/2014/main" val="1795505207"/>
                    </a:ext>
                  </a:extLst>
                </a:gridCol>
              </a:tblGrid>
              <a:tr h="6508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GradianBoost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4965"/>
                  </a:ext>
                </a:extLst>
              </a:tr>
              <a:tr h="524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예측률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3456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21F883F-CF2C-4D73-ABD9-386C83533D83}"/>
              </a:ext>
            </a:extLst>
          </p:cNvPr>
          <p:cNvSpPr/>
          <p:nvPr/>
        </p:nvSpPr>
        <p:spPr>
          <a:xfrm>
            <a:off x="2988860" y="2400538"/>
            <a:ext cx="2047164" cy="18439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D12D2-93D3-413A-B413-7256EEC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71793-2B13-4B60-80F5-B51E2D815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B1DBEB-582A-4D7C-A254-08019FFB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7" y="1136016"/>
            <a:ext cx="10555173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61670-32CA-4CD8-9BD5-DCB4F08E7854}"/>
              </a:ext>
            </a:extLst>
          </p:cNvPr>
          <p:cNvSpPr/>
          <p:nvPr/>
        </p:nvSpPr>
        <p:spPr>
          <a:xfrm>
            <a:off x="3712425" y="1789531"/>
            <a:ext cx="197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제주도청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EE53-34FB-46F1-938E-D66F4C8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2" y="1377729"/>
            <a:ext cx="3488203" cy="82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3F918-78B9-4DA1-826E-F42256B5DDB8}"/>
              </a:ext>
            </a:extLst>
          </p:cNvPr>
          <p:cNvSpPr/>
          <p:nvPr/>
        </p:nvSpPr>
        <p:spPr>
          <a:xfrm>
            <a:off x="4698399" y="1789531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www.jeju.go.kr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F587F-9AB4-44AA-A8FF-79F0512F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22" y="2476786"/>
            <a:ext cx="3488203" cy="8236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C20D67-9278-40B0-8E49-6E16CD2B5145}"/>
              </a:ext>
            </a:extLst>
          </p:cNvPr>
          <p:cNvSpPr/>
          <p:nvPr/>
        </p:nvSpPr>
        <p:spPr>
          <a:xfrm>
            <a:off x="3712425" y="295727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통계청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C1AF3-3557-46B1-A2E8-3E283BD9F80A}"/>
              </a:ext>
            </a:extLst>
          </p:cNvPr>
          <p:cNvSpPr/>
          <p:nvPr/>
        </p:nvSpPr>
        <p:spPr>
          <a:xfrm>
            <a:off x="4427466" y="297059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kostat.go.kr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7803E-1F63-437B-8912-A08A3FDD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51" y="3753880"/>
            <a:ext cx="3488203" cy="8236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08181-75CC-4D23-9C58-8BBA7CB79D9C}"/>
              </a:ext>
            </a:extLst>
          </p:cNvPr>
          <p:cNvSpPr/>
          <p:nvPr/>
        </p:nvSpPr>
        <p:spPr>
          <a:xfrm>
            <a:off x="3708754" y="420815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제주 데이터 허브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44415-93E7-4090-BC9F-BFD288288B23}"/>
              </a:ext>
            </a:extLst>
          </p:cNvPr>
          <p:cNvSpPr/>
          <p:nvPr/>
        </p:nvSpPr>
        <p:spPr>
          <a:xfrm>
            <a:off x="5423501" y="4165682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www.jejudatahub.net/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7075F-857F-49D7-B0BB-94C28027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50" y="4968901"/>
            <a:ext cx="3488203" cy="6868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33F48-DECF-472F-B476-E0E41A1ADEFB}"/>
              </a:ext>
            </a:extLst>
          </p:cNvPr>
          <p:cNvSpPr/>
          <p:nvPr/>
        </p:nvSpPr>
        <p:spPr>
          <a:xfrm>
            <a:off x="3708754" y="529131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SGIS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202C5-E9BF-4814-99CB-D1A25B51579D}"/>
              </a:ext>
            </a:extLst>
          </p:cNvPr>
          <p:cNvSpPr/>
          <p:nvPr/>
        </p:nvSpPr>
        <p:spPr>
          <a:xfrm>
            <a:off x="4362328" y="5291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9"/>
              </a:rPr>
              <a:t>sgis.kostat.go.kr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0EC65-C977-4AA8-841D-59C1946B0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50" y="5931626"/>
            <a:ext cx="3488203" cy="6868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6174B-4703-488A-AF2A-A9B6556CEAD0}"/>
              </a:ext>
            </a:extLst>
          </p:cNvPr>
          <p:cNvSpPr/>
          <p:nvPr/>
        </p:nvSpPr>
        <p:spPr>
          <a:xfrm>
            <a:off x="3708754" y="6238686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자원순환정보시스템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011877-05CF-4C1D-948F-04C5EF67BBC8}"/>
              </a:ext>
            </a:extLst>
          </p:cNvPr>
          <p:cNvSpPr/>
          <p:nvPr/>
        </p:nvSpPr>
        <p:spPr>
          <a:xfrm>
            <a:off x="5684374" y="622824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11"/>
              </a:rPr>
              <a:t>www.recycling-info.or.kr/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F61D6-6C24-403F-A14D-ACAB2BB18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2577" y="1377729"/>
            <a:ext cx="2210108" cy="12146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0674-F56C-4605-87FD-CB9B5DE2AF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2577" y="2888588"/>
            <a:ext cx="2210108" cy="1073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BC2381-8E75-45E5-81C8-062896C6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2576" y="4166639"/>
            <a:ext cx="2210107" cy="17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Q&amp;A </a:t>
            </a:r>
            <a:r>
              <a:rPr lang="ko-KR" altLang="en-US" sz="32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</a:t>
            </a:r>
            <a:br>
              <a:rPr lang="en-US" altLang="ko-KR" sz="3200" dirty="0"/>
            </a:b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302250" y="2866599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168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8925766" y="5422305"/>
            <a:ext cx="196891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5. Q&amp;A </a:t>
            </a:r>
            <a:r>
              <a:rPr lang="ko-KR" altLang="en-US" sz="24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3. </a:t>
            </a:r>
            <a:r>
              <a:rPr lang="ko-KR" altLang="en-US" sz="2400" dirty="0"/>
              <a:t>데이터 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2218337" y="2367562"/>
            <a:ext cx="201499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문제 현황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799166" y="4103141"/>
            <a:ext cx="167216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4. model</a:t>
            </a:r>
            <a:endParaRPr lang="ko-KR" altLang="en-US" sz="24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7826668" y="1686013"/>
            <a:ext cx="263813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문제</a:t>
            </a:r>
            <a:r>
              <a:rPr lang="en-US" altLang="ko-KR" sz="2400" dirty="0"/>
              <a:t> </a:t>
            </a:r>
            <a:r>
              <a:rPr lang="ko-KR" altLang="en-US" sz="2400" dirty="0"/>
              <a:t>선정배경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4724C96-268B-4530-A491-E07A3A1E87CE}"/>
              </a:ext>
            </a:extLst>
          </p:cNvPr>
          <p:cNvSpPr>
            <a:spLocks noGrp="1"/>
          </p:cNvSpPr>
          <p:nvPr/>
        </p:nvSpPr>
        <p:spPr>
          <a:xfrm>
            <a:off x="5944847" y="325370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543-E65E-418E-BC4D-ECE19DE3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2AB71-C645-4261-AAC6-B5D7B2637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4685-747D-4A19-AB04-24E03F11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0" y="1301820"/>
            <a:ext cx="6839905" cy="2676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AEB2B-C2E8-479F-B5A5-DCE10873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83" y="4474088"/>
            <a:ext cx="7430537" cy="1314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3ABFEF-4B6E-448F-860B-1E042B75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0" y="3978719"/>
            <a:ext cx="1438476" cy="495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487E6-80E4-446B-BCB1-5F0A9F096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617" y="5788721"/>
            <a:ext cx="217200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쓰레기 배출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CCF59-4F09-4583-BC48-9F8531B9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513346"/>
            <a:ext cx="8916644" cy="2915057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79ACEB-66A0-43B8-86F1-CB4717EDA16B}"/>
              </a:ext>
            </a:extLst>
          </p:cNvPr>
          <p:cNvSpPr/>
          <p:nvPr/>
        </p:nvSpPr>
        <p:spPr>
          <a:xfrm>
            <a:off x="1016000" y="5014454"/>
            <a:ext cx="1427255" cy="660400"/>
          </a:xfrm>
          <a:prstGeom prst="rightArrow">
            <a:avLst/>
          </a:prstGeom>
          <a:solidFill>
            <a:srgbClr val="A1B5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541F4-3A78-480C-99FA-64FFD22FB327}"/>
              </a:ext>
            </a:extLst>
          </p:cNvPr>
          <p:cNvSpPr txBox="1"/>
          <p:nvPr/>
        </p:nvSpPr>
        <p:spPr>
          <a:xfrm>
            <a:off x="2827883" y="5159988"/>
            <a:ext cx="70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시행 후 주춤해진 쓰레기 배출량</a:t>
            </a:r>
          </a:p>
        </p:txBody>
      </p:sp>
    </p:spTree>
    <p:extLst>
      <p:ext uri="{BB962C8B-B14F-4D97-AF65-F5344CB8AC3E}">
        <p14:creationId xmlns:p14="http://schemas.microsoft.com/office/powerpoint/2010/main" val="1734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연도별 쓰레기 배출 변화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7B66E-EC8C-425A-9D86-FD2B164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39" y="1521890"/>
            <a:ext cx="878327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A7838-6A12-48AD-8D8B-37C17CD5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72" y="1293355"/>
            <a:ext cx="4400475" cy="4193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1C0A0-5681-459A-8C9D-A0B23CB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0361"/>
            <a:ext cx="4994246" cy="40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6222A-2E5C-45B0-8C57-2D460F23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6" y="1495474"/>
            <a:ext cx="5867401" cy="2551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E9FEE-EEE6-4070-8ACE-F7229129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0" y="4514611"/>
            <a:ext cx="58674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b="1" dirty="0"/>
              <a:t>교육기관 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6205805" y="2029997"/>
            <a:ext cx="1029597" cy="1029597"/>
          </a:xfrm>
          <a:prstGeom prst="rect">
            <a:avLst/>
          </a:prstGeom>
        </p:spPr>
      </p:pic>
      <p:sp>
        <p:nvSpPr>
          <p:cNvPr id="2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073769" y="1885416"/>
            <a:ext cx="3461670" cy="433181"/>
          </a:xfrm>
        </p:spPr>
        <p:txBody>
          <a:bodyPr/>
          <a:lstStyle/>
          <a:p>
            <a:r>
              <a:rPr lang="en-US" altLang="ko-KR" b="1" dirty="0"/>
              <a:t>WIFI</a:t>
            </a:r>
            <a:r>
              <a:rPr lang="ko-KR" altLang="en-US" b="1" dirty="0"/>
              <a:t> </a:t>
            </a:r>
            <a:r>
              <a:rPr lang="ko-KR" altLang="en-US" b="1" dirty="0" err="1"/>
              <a:t>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20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29" grpId="0" build="p"/>
    </p:bldLst>
  </p:timing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3753</TotalTime>
  <Words>448</Words>
  <Application>Microsoft Office PowerPoint</Application>
  <PresentationFormat>와이드스크린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210 하얀바람 B</vt:lpstr>
      <vt:lpstr>-apple-system</vt:lpstr>
      <vt:lpstr>HY견고딕</vt:lpstr>
      <vt:lpstr>HY동녘M</vt:lpstr>
      <vt:lpstr>MathJax_Math-italic</vt:lpstr>
      <vt:lpstr>Noto Serif KR</vt:lpstr>
      <vt:lpstr>굴림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Index</vt:lpstr>
      <vt:lpstr>문제현황</vt:lpstr>
      <vt:lpstr>문제현황</vt:lpstr>
      <vt:lpstr>문제현황</vt:lpstr>
      <vt:lpstr>문제현황</vt:lpstr>
      <vt:lpstr>데이터 분석</vt:lpstr>
      <vt:lpstr>데이터 분석</vt:lpstr>
      <vt:lpstr>데이터 수집</vt:lpstr>
      <vt:lpstr>데이터 전처리</vt:lpstr>
      <vt:lpstr>정규화</vt:lpstr>
      <vt:lpstr>모델</vt:lpstr>
      <vt:lpstr>모델</vt:lpstr>
      <vt:lpstr>모델</vt:lpstr>
      <vt:lpstr>PowerPoint 프레젠테이션</vt:lpstr>
      <vt:lpstr>PowerPoint 프레젠테이션</vt:lpstr>
      <vt:lpstr>PowerPoint 프레젠테이션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ICT01_02</cp:lastModifiedBy>
  <cp:revision>203</cp:revision>
  <dcterms:created xsi:type="dcterms:W3CDTF">2016-06-09T02:22:43Z</dcterms:created>
  <dcterms:modified xsi:type="dcterms:W3CDTF">2020-01-22T06:41:17Z</dcterms:modified>
</cp:coreProperties>
</file>