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데이터!$B$59</c:f>
              <c:strCache>
                <c:ptCount val="1"/>
                <c:pt idx="0">
                  <c:v>소계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FD1-4CA7-B830-703DB343BA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D1-4CA7-B830-703DB343BA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FD1-4CA7-B830-703DB343BA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FD1-4CA7-B830-703DB343BA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FD1-4CA7-B830-703DB343BA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데이터!$C$58:$G$58</c:f>
              <c:strCache>
                <c:ptCount val="5"/>
                <c:pt idx="0">
                  <c:v>매우 편리해짐 (%)</c:v>
                </c:pt>
                <c:pt idx="1">
                  <c:v>약간 편리해짐 (%)</c:v>
                </c:pt>
                <c:pt idx="2">
                  <c:v>보통이다 (%)</c:v>
                </c:pt>
                <c:pt idx="3">
                  <c:v>약간 불편해짐 (%)</c:v>
                </c:pt>
                <c:pt idx="4">
                  <c:v>매우 불편해짐 (%)</c:v>
                </c:pt>
              </c:strCache>
            </c:strRef>
          </c:cat>
          <c:val>
            <c:numRef>
              <c:f>데이터!$C$59:$G$59</c:f>
              <c:numCache>
                <c:formatCode>#,##0.0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FD1-4CA7-B830-703DB343B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0B64-D676-4579-A523-02123E8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734687E-24ED-4766-B7D1-7DC97F943495}"/>
              </a:ext>
            </a:extLst>
          </p:cNvPr>
          <p:cNvSpPr/>
          <p:nvPr/>
        </p:nvSpPr>
        <p:spPr>
          <a:xfrm>
            <a:off x="447701" y="2483618"/>
            <a:ext cx="10901367" cy="1090568"/>
          </a:xfrm>
          <a:custGeom>
            <a:avLst/>
            <a:gdLst>
              <a:gd name="connsiteX0" fmla="*/ 7264853 w 10821796"/>
              <a:gd name="connsiteY0" fmla="*/ 272642 h 1090568"/>
              <a:gd name="connsiteX1" fmla="*/ 8594501 w 10821796"/>
              <a:gd name="connsiteY1" fmla="*/ 272642 h 1090568"/>
              <a:gd name="connsiteX2" fmla="*/ 8594501 w 10821796"/>
              <a:gd name="connsiteY2" fmla="*/ 817926 h 1090568"/>
              <a:gd name="connsiteX3" fmla="*/ 7264853 w 10821796"/>
              <a:gd name="connsiteY3" fmla="*/ 817926 h 1090568"/>
              <a:gd name="connsiteX4" fmla="*/ 5826148 w 10821796"/>
              <a:gd name="connsiteY4" fmla="*/ 272642 h 1090568"/>
              <a:gd name="connsiteX5" fmla="*/ 7155796 w 10821796"/>
              <a:gd name="connsiteY5" fmla="*/ 272642 h 1090568"/>
              <a:gd name="connsiteX6" fmla="*/ 7155796 w 10821796"/>
              <a:gd name="connsiteY6" fmla="*/ 817926 h 1090568"/>
              <a:gd name="connsiteX7" fmla="*/ 5826148 w 10821796"/>
              <a:gd name="connsiteY7" fmla="*/ 817926 h 1090568"/>
              <a:gd name="connsiteX8" fmla="*/ 4387438 w 10821796"/>
              <a:gd name="connsiteY8" fmla="*/ 272642 h 1090568"/>
              <a:gd name="connsiteX9" fmla="*/ 5717091 w 10821796"/>
              <a:gd name="connsiteY9" fmla="*/ 272642 h 1090568"/>
              <a:gd name="connsiteX10" fmla="*/ 5717091 w 10821796"/>
              <a:gd name="connsiteY10" fmla="*/ 817926 h 1090568"/>
              <a:gd name="connsiteX11" fmla="*/ 4387438 w 10821796"/>
              <a:gd name="connsiteY11" fmla="*/ 817926 h 1090568"/>
              <a:gd name="connsiteX12" fmla="*/ 2948729 w 10821796"/>
              <a:gd name="connsiteY12" fmla="*/ 272642 h 1090568"/>
              <a:gd name="connsiteX13" fmla="*/ 4278381 w 10821796"/>
              <a:gd name="connsiteY13" fmla="*/ 272642 h 1090568"/>
              <a:gd name="connsiteX14" fmla="*/ 4278381 w 10821796"/>
              <a:gd name="connsiteY14" fmla="*/ 817926 h 1090568"/>
              <a:gd name="connsiteX15" fmla="*/ 2948729 w 10821796"/>
              <a:gd name="connsiteY15" fmla="*/ 817926 h 1090568"/>
              <a:gd name="connsiteX16" fmla="*/ 1501629 w 10821796"/>
              <a:gd name="connsiteY16" fmla="*/ 272642 h 1090568"/>
              <a:gd name="connsiteX17" fmla="*/ 2839672 w 10821796"/>
              <a:gd name="connsiteY17" fmla="*/ 272642 h 1090568"/>
              <a:gd name="connsiteX18" fmla="*/ 2839672 w 10821796"/>
              <a:gd name="connsiteY18" fmla="*/ 817926 h 1090568"/>
              <a:gd name="connsiteX19" fmla="*/ 1501629 w 10821796"/>
              <a:gd name="connsiteY19" fmla="*/ 817926 h 1090568"/>
              <a:gd name="connsiteX20" fmla="*/ 0 w 10821796"/>
              <a:gd name="connsiteY20" fmla="*/ 272642 h 1090568"/>
              <a:gd name="connsiteX21" fmla="*/ 1392572 w 10821796"/>
              <a:gd name="connsiteY21" fmla="*/ 272642 h 1090568"/>
              <a:gd name="connsiteX22" fmla="*/ 1392572 w 10821796"/>
              <a:gd name="connsiteY22" fmla="*/ 817926 h 1090568"/>
              <a:gd name="connsiteX23" fmla="*/ 0 w 10821796"/>
              <a:gd name="connsiteY23" fmla="*/ 817926 h 1090568"/>
              <a:gd name="connsiteX24" fmla="*/ 10276512 w 10821796"/>
              <a:gd name="connsiteY24" fmla="*/ 0 h 1090568"/>
              <a:gd name="connsiteX25" fmla="*/ 10821796 w 10821796"/>
              <a:gd name="connsiteY25" fmla="*/ 545284 h 1090568"/>
              <a:gd name="connsiteX26" fmla="*/ 10276512 w 10821796"/>
              <a:gd name="connsiteY26" fmla="*/ 1090568 h 1090568"/>
              <a:gd name="connsiteX27" fmla="*/ 10276512 w 10821796"/>
              <a:gd name="connsiteY27" fmla="*/ 817926 h 1090568"/>
              <a:gd name="connsiteX28" fmla="*/ 8703558 w 10821796"/>
              <a:gd name="connsiteY28" fmla="*/ 817926 h 1090568"/>
              <a:gd name="connsiteX29" fmla="*/ 8703558 w 10821796"/>
              <a:gd name="connsiteY29" fmla="*/ 272642 h 1090568"/>
              <a:gd name="connsiteX30" fmla="*/ 10276512 w 10821796"/>
              <a:gd name="connsiteY30" fmla="*/ 272642 h 10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821796" h="1090568">
                <a:moveTo>
                  <a:pt x="7264853" y="272642"/>
                </a:moveTo>
                <a:lnTo>
                  <a:pt x="8594501" y="272642"/>
                </a:lnTo>
                <a:lnTo>
                  <a:pt x="8594501" y="817926"/>
                </a:lnTo>
                <a:lnTo>
                  <a:pt x="7264853" y="817926"/>
                </a:lnTo>
                <a:close/>
                <a:moveTo>
                  <a:pt x="5826148" y="272642"/>
                </a:moveTo>
                <a:lnTo>
                  <a:pt x="7155796" y="272642"/>
                </a:lnTo>
                <a:lnTo>
                  <a:pt x="7155796" y="817926"/>
                </a:lnTo>
                <a:lnTo>
                  <a:pt x="5826148" y="817926"/>
                </a:lnTo>
                <a:close/>
                <a:moveTo>
                  <a:pt x="4387438" y="272642"/>
                </a:moveTo>
                <a:lnTo>
                  <a:pt x="5717091" y="272642"/>
                </a:lnTo>
                <a:lnTo>
                  <a:pt x="5717091" y="817926"/>
                </a:lnTo>
                <a:lnTo>
                  <a:pt x="4387438" y="817926"/>
                </a:lnTo>
                <a:close/>
                <a:moveTo>
                  <a:pt x="2948729" y="272642"/>
                </a:moveTo>
                <a:lnTo>
                  <a:pt x="4278381" y="272642"/>
                </a:lnTo>
                <a:lnTo>
                  <a:pt x="4278381" y="817926"/>
                </a:lnTo>
                <a:lnTo>
                  <a:pt x="2948729" y="817926"/>
                </a:lnTo>
                <a:close/>
                <a:moveTo>
                  <a:pt x="1501629" y="272642"/>
                </a:moveTo>
                <a:lnTo>
                  <a:pt x="2839672" y="272642"/>
                </a:lnTo>
                <a:lnTo>
                  <a:pt x="2839672" y="817926"/>
                </a:lnTo>
                <a:lnTo>
                  <a:pt x="1501629" y="817926"/>
                </a:lnTo>
                <a:close/>
                <a:moveTo>
                  <a:pt x="0" y="272642"/>
                </a:moveTo>
                <a:lnTo>
                  <a:pt x="1392572" y="272642"/>
                </a:lnTo>
                <a:lnTo>
                  <a:pt x="1392572" y="817926"/>
                </a:lnTo>
                <a:lnTo>
                  <a:pt x="0" y="817926"/>
                </a:lnTo>
                <a:close/>
                <a:moveTo>
                  <a:pt x="10276512" y="0"/>
                </a:moveTo>
                <a:lnTo>
                  <a:pt x="10821796" y="545284"/>
                </a:lnTo>
                <a:lnTo>
                  <a:pt x="10276512" y="1090568"/>
                </a:lnTo>
                <a:lnTo>
                  <a:pt x="10276512" y="817926"/>
                </a:lnTo>
                <a:lnTo>
                  <a:pt x="8703558" y="817926"/>
                </a:lnTo>
                <a:lnTo>
                  <a:pt x="8703558" y="272642"/>
                </a:lnTo>
                <a:lnTo>
                  <a:pt x="10276512" y="272642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50F77-0468-4019-9D9F-A5CBC6C303A1}"/>
              </a:ext>
            </a:extLst>
          </p:cNvPr>
          <p:cNvSpPr txBox="1"/>
          <p:nvPr/>
        </p:nvSpPr>
        <p:spPr>
          <a:xfrm>
            <a:off x="825679" y="2861122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517E6-CC68-44E9-A71E-C779B3245B09}"/>
              </a:ext>
            </a:extLst>
          </p:cNvPr>
          <p:cNvSpPr txBox="1"/>
          <p:nvPr/>
        </p:nvSpPr>
        <p:spPr>
          <a:xfrm>
            <a:off x="2335697" y="2861122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A09FB-296E-4998-B6FA-F0A86927137F}"/>
              </a:ext>
            </a:extLst>
          </p:cNvPr>
          <p:cNvSpPr txBox="1"/>
          <p:nvPr/>
        </p:nvSpPr>
        <p:spPr>
          <a:xfrm>
            <a:off x="3812159" y="2852733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DDE54-3031-480B-B4F6-8C2DBBC6B11A}"/>
              </a:ext>
            </a:extLst>
          </p:cNvPr>
          <p:cNvSpPr txBox="1"/>
          <p:nvPr/>
        </p:nvSpPr>
        <p:spPr>
          <a:xfrm>
            <a:off x="5196343" y="2852733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CC279-CBDC-499E-97F5-47AF28C09076}"/>
              </a:ext>
            </a:extLst>
          </p:cNvPr>
          <p:cNvSpPr txBox="1"/>
          <p:nvPr/>
        </p:nvSpPr>
        <p:spPr>
          <a:xfrm>
            <a:off x="6689585" y="2852733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DDE0-EE41-4B68-A996-896C0B906110}"/>
              </a:ext>
            </a:extLst>
          </p:cNvPr>
          <p:cNvSpPr txBox="1"/>
          <p:nvPr/>
        </p:nvSpPr>
        <p:spPr>
          <a:xfrm>
            <a:off x="8001066" y="2852733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FD927A-5B43-4823-8857-155B5422807B}"/>
              </a:ext>
            </a:extLst>
          </p:cNvPr>
          <p:cNvSpPr/>
          <p:nvPr/>
        </p:nvSpPr>
        <p:spPr>
          <a:xfrm>
            <a:off x="447701" y="3674857"/>
            <a:ext cx="1406978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시작 발표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2C62C3-ACA8-40B8-865A-C85D7262DDF5}"/>
              </a:ext>
            </a:extLst>
          </p:cNvPr>
          <p:cNvSpPr/>
          <p:nvPr/>
        </p:nvSpPr>
        <p:spPr>
          <a:xfrm>
            <a:off x="1950989" y="3674857"/>
            <a:ext cx="1406978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수집 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EBE93E-8637-4512-8F73-5655EB4E2E2E}"/>
              </a:ext>
            </a:extLst>
          </p:cNvPr>
          <p:cNvSpPr/>
          <p:nvPr/>
        </p:nvSpPr>
        <p:spPr>
          <a:xfrm>
            <a:off x="3427451" y="3674857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AB2E11-F318-49FF-969E-3DBA827FBDE5}"/>
              </a:ext>
            </a:extLst>
          </p:cNvPr>
          <p:cNvSpPr/>
          <p:nvPr/>
        </p:nvSpPr>
        <p:spPr>
          <a:xfrm>
            <a:off x="4873246" y="3674857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37A3197-5642-48B4-AF23-AE3BD11681BB}"/>
              </a:ext>
            </a:extLst>
          </p:cNvPr>
          <p:cNvSpPr/>
          <p:nvPr/>
        </p:nvSpPr>
        <p:spPr>
          <a:xfrm>
            <a:off x="6319041" y="3674857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분석 및 모델링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476249-B824-446F-9B9C-021E8D1A3534}"/>
              </a:ext>
            </a:extLst>
          </p:cNvPr>
          <p:cNvSpPr/>
          <p:nvPr/>
        </p:nvSpPr>
        <p:spPr>
          <a:xfrm>
            <a:off x="7764836" y="3674857"/>
            <a:ext cx="1325704" cy="10905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발표자료 제출</a:t>
            </a:r>
          </a:p>
        </p:txBody>
      </p:sp>
    </p:spTree>
    <p:extLst>
      <p:ext uri="{BB962C8B-B14F-4D97-AF65-F5344CB8AC3E}">
        <p14:creationId xmlns:p14="http://schemas.microsoft.com/office/powerpoint/2010/main" val="319292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  <a:endParaRPr lang="en-US" altLang="ko-KR" sz="2800" dirty="0"/>
          </a:p>
          <a:p>
            <a:r>
              <a:rPr lang="ko-KR" altLang="en-US" sz="2800" dirty="0"/>
              <a:t>추진 일정</a:t>
            </a:r>
            <a:endParaRPr lang="en-US" altLang="ko-KR" sz="2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82E9-E7C3-45F9-BA41-1D226D25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AD5764-4C17-422F-A647-CA4F1574F383}"/>
              </a:ext>
            </a:extLst>
          </p:cNvPr>
          <p:cNvSpPr/>
          <p:nvPr/>
        </p:nvSpPr>
        <p:spPr>
          <a:xfrm>
            <a:off x="741872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37F84-FC27-4275-98CC-73573FA20AED}"/>
              </a:ext>
            </a:extLst>
          </p:cNvPr>
          <p:cNvSpPr/>
          <p:nvPr/>
        </p:nvSpPr>
        <p:spPr>
          <a:xfrm>
            <a:off x="6096000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32F769-2B61-4592-AA7C-588B10780ED3}"/>
              </a:ext>
            </a:extLst>
          </p:cNvPr>
          <p:cNvCxnSpPr/>
          <p:nvPr/>
        </p:nvCxnSpPr>
        <p:spPr>
          <a:xfrm>
            <a:off x="2560320" y="405441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6DDA5-6CE7-4EA1-9B69-315B33B96E51}"/>
              </a:ext>
            </a:extLst>
          </p:cNvPr>
          <p:cNvCxnSpPr/>
          <p:nvPr/>
        </p:nvCxnSpPr>
        <p:spPr>
          <a:xfrm>
            <a:off x="2560320" y="244616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BB0091-643C-40A5-951D-03842AA32A4C}"/>
              </a:ext>
            </a:extLst>
          </p:cNvPr>
          <p:cNvSpPr txBox="1"/>
          <p:nvPr/>
        </p:nvSpPr>
        <p:spPr>
          <a:xfrm>
            <a:off x="2560320" y="254523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조장 이 소 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9834B-22EC-42F3-8BE1-5043FDBEF070}"/>
              </a:ext>
            </a:extLst>
          </p:cNvPr>
          <p:cNvCxnSpPr/>
          <p:nvPr/>
        </p:nvCxnSpPr>
        <p:spPr>
          <a:xfrm>
            <a:off x="7944541" y="405441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801B3B-8C28-4360-A775-DF953F0594CB}"/>
              </a:ext>
            </a:extLst>
          </p:cNvPr>
          <p:cNvCxnSpPr/>
          <p:nvPr/>
        </p:nvCxnSpPr>
        <p:spPr>
          <a:xfrm>
            <a:off x="7944541" y="244616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531BD6-939E-4061-A52C-1FF80CF75560}"/>
              </a:ext>
            </a:extLst>
          </p:cNvPr>
          <p:cNvSpPr txBox="1"/>
          <p:nvPr/>
        </p:nvSpPr>
        <p:spPr>
          <a:xfrm>
            <a:off x="7944541" y="254523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박 민 혁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적정 모델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전반적 진행 상황 확인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C730CC-BF78-4705-A63B-9478F0BA184F}"/>
              </a:ext>
            </a:extLst>
          </p:cNvPr>
          <p:cNvCxnSpPr/>
          <p:nvPr/>
        </p:nvCxnSpPr>
        <p:spPr>
          <a:xfrm>
            <a:off x="2560320" y="6488417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AA000C-3043-4B56-8D8A-31A4CCA30E18}"/>
              </a:ext>
            </a:extLst>
          </p:cNvPr>
          <p:cNvCxnSpPr/>
          <p:nvPr/>
        </p:nvCxnSpPr>
        <p:spPr>
          <a:xfrm>
            <a:off x="2560320" y="4630009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374DA-6723-4317-8897-2A0F32CD595B}"/>
              </a:ext>
            </a:extLst>
          </p:cNvPr>
          <p:cNvSpPr txBox="1"/>
          <p:nvPr/>
        </p:nvSpPr>
        <p:spPr>
          <a:xfrm>
            <a:off x="2560320" y="4729080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김 대 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991C64-BE63-414A-B5D4-DFB4D1C58393}"/>
              </a:ext>
            </a:extLst>
          </p:cNvPr>
          <p:cNvCxnSpPr/>
          <p:nvPr/>
        </p:nvCxnSpPr>
        <p:spPr>
          <a:xfrm>
            <a:off x="7944541" y="6522920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E239F2-DF8F-4660-932D-6B71002E1B5C}"/>
              </a:ext>
            </a:extLst>
          </p:cNvPr>
          <p:cNvCxnSpPr/>
          <p:nvPr/>
        </p:nvCxnSpPr>
        <p:spPr>
          <a:xfrm>
            <a:off x="7944541" y="4664513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28E22-DC8D-47E1-A6E5-A0A9C5DE010F}"/>
              </a:ext>
            </a:extLst>
          </p:cNvPr>
          <p:cNvSpPr txBox="1"/>
          <p:nvPr/>
        </p:nvSpPr>
        <p:spPr>
          <a:xfrm>
            <a:off x="7944541" y="4806714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 동 </a:t>
            </a:r>
            <a:r>
              <a:rPr lang="ko-KR" altLang="en-US" dirty="0" err="1"/>
              <a:t>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탐색</a:t>
            </a:r>
            <a:endParaRPr lang="en-US" altLang="ko-KR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B79E2A-61BB-4E04-82EF-70C18E0BA532}"/>
              </a:ext>
            </a:extLst>
          </p:cNvPr>
          <p:cNvSpPr/>
          <p:nvPr/>
        </p:nvSpPr>
        <p:spPr>
          <a:xfrm>
            <a:off x="6096000" y="2398143"/>
            <a:ext cx="1656271" cy="165627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7A7F84-4EA4-4978-A8F7-DD1DBD370CC6}"/>
              </a:ext>
            </a:extLst>
          </p:cNvPr>
          <p:cNvSpPr/>
          <p:nvPr/>
        </p:nvSpPr>
        <p:spPr>
          <a:xfrm>
            <a:off x="711779" y="2446165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031674"/>
            <a:ext cx="547647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en-US" altLang="ko-KR" sz="2000" dirty="0"/>
              <a:t>2018</a:t>
            </a:r>
            <a:r>
              <a:rPr lang="ko-KR" altLang="en-US" sz="2000" dirty="0"/>
              <a:t>년에는 국외로 반출한 압축 쓰레기 수천 톤이 반송되면서 쓰레기 대란 일으킨 사례도 있음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607942"/>
              </p:ext>
            </p:extLst>
          </p:nvPr>
        </p:nvGraphicFramePr>
        <p:xfrm>
          <a:off x="6264188" y="2037874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1" y="2414882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686" y="5484403"/>
            <a:ext cx="4239695" cy="1006318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46.2 ,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2" y="2611647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1271773" y="1941253"/>
            <a:ext cx="4011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유동인구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소득 격차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관광객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자동차 등록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소비 현황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6BB2-85AA-48B6-BD66-229BAF85755D}"/>
              </a:ext>
            </a:extLst>
          </p:cNvPr>
          <p:cNvSpPr txBox="1"/>
          <p:nvPr/>
        </p:nvSpPr>
        <p:spPr>
          <a:xfrm>
            <a:off x="7256087" y="2458837"/>
            <a:ext cx="400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r>
              <a:rPr lang="en-US" altLang="ko-KR" sz="2000" dirty="0"/>
              <a:t>      ( CCTV </a:t>
            </a:r>
            <a:r>
              <a:rPr lang="ko-KR" altLang="en-US" sz="2000" dirty="0"/>
              <a:t>설치 장소로 파악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 쓰레기 배출량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일당 쓰레기 배출량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BC4AD-9855-4DD7-B657-9D98FEC73E7B}"/>
              </a:ext>
            </a:extLst>
          </p:cNvPr>
          <p:cNvCxnSpPr>
            <a:cxnSpLocks/>
          </p:cNvCxnSpPr>
          <p:nvPr/>
        </p:nvCxnSpPr>
        <p:spPr>
          <a:xfrm rot="16200000">
            <a:off x="2712723" y="3626545"/>
            <a:ext cx="6462910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078B58-6230-470A-A8A6-CA1E237F5923}"/>
              </a:ext>
            </a:extLst>
          </p:cNvPr>
          <p:cNvSpPr/>
          <p:nvPr/>
        </p:nvSpPr>
        <p:spPr>
          <a:xfrm>
            <a:off x="1130060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지역 데이터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61FC60-437C-4BDF-86A4-75FC229B5578}"/>
              </a:ext>
            </a:extLst>
          </p:cNvPr>
          <p:cNvSpPr/>
          <p:nvPr/>
        </p:nvSpPr>
        <p:spPr>
          <a:xfrm>
            <a:off x="7269707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쓰레기 관련 데이터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데이터와 쓰레기 배출량 상관 관계 분석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동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쓰레기 배출량 </a:t>
            </a:r>
            <a:r>
              <a:rPr lang="en-US" altLang="ko-KR" sz="2000" dirty="0"/>
              <a:t>/ (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재활용도움센터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r>
              <a:rPr lang="en-US" altLang="ko-KR" sz="2000" dirty="0"/>
              <a:t>   - </a:t>
            </a:r>
            <a:r>
              <a:rPr lang="ko-KR" altLang="en-US" sz="2000" dirty="0"/>
              <a:t>필요 없는 지역에 설치하는 예산낭비 방지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529</TotalTime>
  <Words>330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Corbel</vt:lpstr>
      <vt:lpstr>Wingdings</vt:lpstr>
      <vt:lpstr>맑은 고딕</vt:lpstr>
      <vt:lpstr>줄무늬</vt:lpstr>
      <vt:lpstr>재활용도움센터 위치 선정</vt:lpstr>
      <vt:lpstr>목차</vt:lpstr>
      <vt:lpstr>조원 소개</vt:lpstr>
      <vt:lpstr>주제 선정 배경 – 쓰레기 배출 현황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프로젝트 일정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ICT01_18</cp:lastModifiedBy>
  <cp:revision>36</cp:revision>
  <dcterms:created xsi:type="dcterms:W3CDTF">2020-01-15T06:31:22Z</dcterms:created>
  <dcterms:modified xsi:type="dcterms:W3CDTF">2020-01-16T09:13:57Z</dcterms:modified>
</cp:coreProperties>
</file>