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67" r:id="rId4"/>
    <p:sldId id="266" r:id="rId5"/>
    <p:sldId id="258" r:id="rId6"/>
    <p:sldId id="259" r:id="rId7"/>
    <p:sldId id="265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4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CT01_18\Documents\&#52852;&#52852;&#50724;&#53665;%20&#48155;&#51008;%20&#54028;&#51068;\&#51116;&#54876;&#50857;&#54408;_&#50836;&#51068;&#48324;_&#48176;&#52636;&#51228;_&#54200;&#47532;_&#50668;&#48512;_&#48143;_&#48520;&#54200;_&#51060;&#50976;_202001151746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err="1"/>
              <a:t>클린하우스</a:t>
            </a:r>
            <a:r>
              <a:rPr lang="ko-KR" altLang="en-US" dirty="0"/>
              <a:t> </a:t>
            </a:r>
            <a:r>
              <a:rPr lang="ko-KR" altLang="en-US" dirty="0" err="1"/>
              <a:t>요일별</a:t>
            </a:r>
            <a:r>
              <a:rPr lang="ko-KR" altLang="en-US" dirty="0"/>
              <a:t> </a:t>
            </a:r>
            <a:r>
              <a:rPr lang="ko-KR" altLang="en-US" dirty="0" err="1"/>
              <a:t>배출제</a:t>
            </a:r>
            <a:r>
              <a:rPr lang="ko-KR" altLang="en-US" dirty="0"/>
              <a:t> 편리 여부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데이터!$B$59</c:f>
              <c:strCache>
                <c:ptCount val="1"/>
                <c:pt idx="0">
                  <c:v>소계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FD1-4CA7-B830-703DB343BA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D1-4CA7-B830-703DB343BAB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FD1-4CA7-B830-703DB343BAB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FD1-4CA7-B830-703DB343BAB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9FD1-4CA7-B830-703DB343BA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데이터!$C$58:$G$58</c:f>
              <c:strCache>
                <c:ptCount val="5"/>
                <c:pt idx="0">
                  <c:v>매우 편리해짐 (%)</c:v>
                </c:pt>
                <c:pt idx="1">
                  <c:v>약간 편리해짐 (%)</c:v>
                </c:pt>
                <c:pt idx="2">
                  <c:v>보통이다 (%)</c:v>
                </c:pt>
                <c:pt idx="3">
                  <c:v>약간 불편해짐 (%)</c:v>
                </c:pt>
                <c:pt idx="4">
                  <c:v>매우 불편해짐 (%)</c:v>
                </c:pt>
              </c:strCache>
            </c:strRef>
          </c:cat>
          <c:val>
            <c:numRef>
              <c:f>데이터!$C$59:$G$59</c:f>
              <c:numCache>
                <c:formatCode>#,##0.0</c:formatCode>
                <c:ptCount val="5"/>
                <c:pt idx="0">
                  <c:v>8.8000000000000007</c:v>
                </c:pt>
                <c:pt idx="1">
                  <c:v>37.4</c:v>
                </c:pt>
                <c:pt idx="2">
                  <c:v>20.100000000000001</c:v>
                </c:pt>
                <c:pt idx="3">
                  <c:v>20.399999999999999</c:v>
                </c:pt>
                <c:pt idx="4">
                  <c:v>13.3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FD1-4CA7-B830-703DB343B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86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6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4B58FAA-21F7-4B8C-A176-1E5B0EF4045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45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51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B58FAA-21F7-4B8C-A176-1E5B0EF4045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40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85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91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86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7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56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18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4B58FAA-21F7-4B8C-A176-1E5B0EF4045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203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8B4BC-4750-45A9-8130-0A702B166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재활용도움센터</a:t>
            </a:r>
            <a:r>
              <a:rPr lang="ko-KR" altLang="en-US" dirty="0"/>
              <a:t> 위치 선정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2A52C8-3283-49F4-BA8D-058C51721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4369"/>
            <a:ext cx="9144000" cy="1309255"/>
          </a:xfrm>
        </p:spPr>
        <p:txBody>
          <a:bodyPr>
            <a:normAutofit/>
          </a:bodyPr>
          <a:lstStyle/>
          <a:p>
            <a:pPr algn="r"/>
            <a:r>
              <a:rPr lang="en-US" altLang="ko-KR" sz="2400" dirty="0"/>
              <a:t>3</a:t>
            </a:r>
            <a:r>
              <a:rPr lang="ko-KR" altLang="en-US" sz="2400" dirty="0"/>
              <a:t>조</a:t>
            </a:r>
            <a:r>
              <a:rPr lang="en-US" altLang="ko-KR" sz="2400" dirty="0"/>
              <a:t>. </a:t>
            </a:r>
            <a:r>
              <a:rPr lang="ko-KR" altLang="en-US" sz="2400" dirty="0"/>
              <a:t>이소정  박민혁  현동엽  김대현 </a:t>
            </a:r>
          </a:p>
        </p:txBody>
      </p:sp>
    </p:spTree>
    <p:extLst>
      <p:ext uri="{BB962C8B-B14F-4D97-AF65-F5344CB8AC3E}">
        <p14:creationId xmlns:p14="http://schemas.microsoft.com/office/powerpoint/2010/main" val="273990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3004E-1D02-4C3C-9DF7-AFE37041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42" y="284176"/>
            <a:ext cx="9784080" cy="1508760"/>
          </a:xfrm>
        </p:spPr>
        <p:txBody>
          <a:bodyPr/>
          <a:lstStyle/>
          <a:p>
            <a:r>
              <a:rPr lang="ko-KR" altLang="en-US" dirty="0"/>
              <a:t>기대효과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3268F-77D9-4E9D-B184-9A8C0360E789}"/>
              </a:ext>
            </a:extLst>
          </p:cNvPr>
          <p:cNvSpPr txBox="1"/>
          <p:nvPr/>
        </p:nvSpPr>
        <p:spPr>
          <a:xfrm>
            <a:off x="575187" y="2330245"/>
            <a:ext cx="9276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ㅇ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클린하우스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재활용도움센터</a:t>
            </a:r>
            <a:r>
              <a:rPr lang="ko-KR" altLang="en-US" sz="2000" dirty="0"/>
              <a:t> 하나 당 효용성을 파악할 수 있음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재활용도움센터의</a:t>
            </a:r>
            <a:r>
              <a:rPr lang="ko-KR" altLang="en-US" sz="2000" dirty="0"/>
              <a:t> 추가적인 설치가 필요한  지역을 추정 가능</a:t>
            </a:r>
            <a:endParaRPr lang="en-US" altLang="ko-KR" sz="2000" dirty="0"/>
          </a:p>
          <a:p>
            <a:r>
              <a:rPr lang="en-US" altLang="ko-KR" sz="2000" dirty="0"/>
              <a:t>   - </a:t>
            </a:r>
            <a:r>
              <a:rPr lang="ko-KR" altLang="en-US" sz="2000" dirty="0"/>
              <a:t>필요 없는 지역에 설치하는 예산낭비 방지 가능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도민들의 재활용에 대한 인식을 바꿀 수 있음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84077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8B4BC-4750-45A9-8130-0A702B166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/>
              <a:t>Q&amp;A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17497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8B4BC-4750-45A9-8130-0A702B166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2A52C8-3283-49F4-BA8D-058C51721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조였습니다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9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C2EA4-9B14-4B06-AF97-D1794B1F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081" y="292969"/>
            <a:ext cx="9784080" cy="1508760"/>
          </a:xfrm>
        </p:spPr>
        <p:txBody>
          <a:bodyPr>
            <a:normAutofit/>
          </a:bodyPr>
          <a:lstStyle/>
          <a:p>
            <a:r>
              <a:rPr lang="ko-KR" altLang="en-US" sz="60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08FD91-8F2F-4DBD-9035-D09EF0C13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20" y="2169941"/>
            <a:ext cx="9784080" cy="4206240"/>
          </a:xfrm>
        </p:spPr>
        <p:txBody>
          <a:bodyPr/>
          <a:lstStyle/>
          <a:p>
            <a:r>
              <a:rPr lang="ko-KR" altLang="en-US" sz="2800" dirty="0"/>
              <a:t>추진 일정</a:t>
            </a:r>
            <a:endParaRPr lang="en-US" altLang="ko-KR" sz="2800" dirty="0"/>
          </a:p>
          <a:p>
            <a:r>
              <a:rPr lang="ko-KR" altLang="en-US" sz="2800" dirty="0"/>
              <a:t>주제 선정 배경 </a:t>
            </a:r>
            <a:endParaRPr lang="en-US" altLang="ko-KR" sz="2800" dirty="0"/>
          </a:p>
          <a:p>
            <a:r>
              <a:rPr lang="ko-KR" altLang="en-US" sz="2800" dirty="0"/>
              <a:t>활용 데이터 </a:t>
            </a:r>
            <a:endParaRPr lang="en-US" altLang="ko-KR" sz="2800" dirty="0"/>
          </a:p>
          <a:p>
            <a:r>
              <a:rPr lang="ko-KR" altLang="en-US" sz="2800" dirty="0"/>
              <a:t>데이터 </a:t>
            </a:r>
            <a:r>
              <a:rPr lang="ko-KR" altLang="en-US" sz="2800" dirty="0" err="1"/>
              <a:t>전처리</a:t>
            </a:r>
            <a:r>
              <a:rPr lang="ko-KR" altLang="en-US" sz="2800" dirty="0"/>
              <a:t> 방향 </a:t>
            </a:r>
            <a:endParaRPr lang="en-US" altLang="ko-KR" sz="2800" dirty="0"/>
          </a:p>
          <a:p>
            <a:r>
              <a:rPr lang="ko-KR" altLang="en-US" sz="2800" dirty="0"/>
              <a:t>기대효과 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791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882E9-E7C3-45F9-BA41-1D226D25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조원 소개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1AD5764-4C17-422F-A647-CA4F1574F383}"/>
              </a:ext>
            </a:extLst>
          </p:cNvPr>
          <p:cNvSpPr/>
          <p:nvPr/>
        </p:nvSpPr>
        <p:spPr>
          <a:xfrm>
            <a:off x="741872" y="4659621"/>
            <a:ext cx="1656271" cy="165627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EA37F84-FC27-4275-98CC-73573FA20AED}"/>
              </a:ext>
            </a:extLst>
          </p:cNvPr>
          <p:cNvSpPr/>
          <p:nvPr/>
        </p:nvSpPr>
        <p:spPr>
          <a:xfrm>
            <a:off x="6096000" y="4659621"/>
            <a:ext cx="1656271" cy="165627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332F769-2B61-4592-AA7C-588B10780ED3}"/>
              </a:ext>
            </a:extLst>
          </p:cNvPr>
          <p:cNvCxnSpPr/>
          <p:nvPr/>
        </p:nvCxnSpPr>
        <p:spPr>
          <a:xfrm>
            <a:off x="2560320" y="4054414"/>
            <a:ext cx="3042458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926DDA5-6CE7-4EA1-9B69-315B33B96E51}"/>
              </a:ext>
            </a:extLst>
          </p:cNvPr>
          <p:cNvCxnSpPr/>
          <p:nvPr/>
        </p:nvCxnSpPr>
        <p:spPr>
          <a:xfrm>
            <a:off x="2560320" y="2446165"/>
            <a:ext cx="3042458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BB0091-643C-40A5-951D-03842AA32A4C}"/>
              </a:ext>
            </a:extLst>
          </p:cNvPr>
          <p:cNvSpPr txBox="1"/>
          <p:nvPr/>
        </p:nvSpPr>
        <p:spPr>
          <a:xfrm>
            <a:off x="2560320" y="2545236"/>
            <a:ext cx="30424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조장 이 소 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지역 데이터 수집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지역 데이터 분석</a:t>
            </a:r>
            <a:endParaRPr lang="en-US" altLang="ko-KR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B19834B-22EC-42F3-8BE1-5043FDBEF070}"/>
              </a:ext>
            </a:extLst>
          </p:cNvPr>
          <p:cNvCxnSpPr/>
          <p:nvPr/>
        </p:nvCxnSpPr>
        <p:spPr>
          <a:xfrm>
            <a:off x="7944541" y="4054414"/>
            <a:ext cx="3042458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801B3B-8C28-4360-A775-DF953F0594CB}"/>
              </a:ext>
            </a:extLst>
          </p:cNvPr>
          <p:cNvCxnSpPr/>
          <p:nvPr/>
        </p:nvCxnSpPr>
        <p:spPr>
          <a:xfrm>
            <a:off x="7944541" y="2446165"/>
            <a:ext cx="3042458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531BD6-939E-4061-A52C-1FF80CF75560}"/>
              </a:ext>
            </a:extLst>
          </p:cNvPr>
          <p:cNvSpPr txBox="1"/>
          <p:nvPr/>
        </p:nvSpPr>
        <p:spPr>
          <a:xfrm>
            <a:off x="7944541" y="2545236"/>
            <a:ext cx="30424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PM </a:t>
            </a:r>
            <a:r>
              <a:rPr lang="ko-KR" altLang="en-US" dirty="0"/>
              <a:t>박 민 혁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적정 모델 탐색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전반적 진행 상황 확인</a:t>
            </a:r>
            <a:endParaRPr lang="en-US" altLang="ko-KR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C730CC-BF78-4705-A63B-9478F0BA184F}"/>
              </a:ext>
            </a:extLst>
          </p:cNvPr>
          <p:cNvCxnSpPr/>
          <p:nvPr/>
        </p:nvCxnSpPr>
        <p:spPr>
          <a:xfrm>
            <a:off x="2560320" y="6488417"/>
            <a:ext cx="3042458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AA000C-3043-4B56-8D8A-31A4CCA30E18}"/>
              </a:ext>
            </a:extLst>
          </p:cNvPr>
          <p:cNvCxnSpPr/>
          <p:nvPr/>
        </p:nvCxnSpPr>
        <p:spPr>
          <a:xfrm>
            <a:off x="2560320" y="4630009"/>
            <a:ext cx="3042458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1374DA-6723-4317-8897-2A0F32CD595B}"/>
              </a:ext>
            </a:extLst>
          </p:cNvPr>
          <p:cNvSpPr txBox="1"/>
          <p:nvPr/>
        </p:nvSpPr>
        <p:spPr>
          <a:xfrm>
            <a:off x="2560320" y="4729080"/>
            <a:ext cx="3180604" cy="170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김 대 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쓰레기 처리 관련 데이터 수집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쓰레기 처리 관련 데이터 분석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발표 </a:t>
            </a:r>
            <a:r>
              <a:rPr lang="en-US" altLang="ko-KR" dirty="0"/>
              <a:t>PPT</a:t>
            </a:r>
            <a:r>
              <a:rPr lang="ko-KR" altLang="en-US" dirty="0"/>
              <a:t> 제작</a:t>
            </a:r>
            <a:endParaRPr lang="en-US" altLang="ko-KR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C991C64-BE63-414A-B5D4-DFB4D1C58393}"/>
              </a:ext>
            </a:extLst>
          </p:cNvPr>
          <p:cNvCxnSpPr/>
          <p:nvPr/>
        </p:nvCxnSpPr>
        <p:spPr>
          <a:xfrm>
            <a:off x="7944541" y="6522920"/>
            <a:ext cx="3042458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E239F2-DF8F-4660-932D-6B71002E1B5C}"/>
              </a:ext>
            </a:extLst>
          </p:cNvPr>
          <p:cNvCxnSpPr/>
          <p:nvPr/>
        </p:nvCxnSpPr>
        <p:spPr>
          <a:xfrm>
            <a:off x="7944541" y="4664513"/>
            <a:ext cx="3042458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328E22-DC8D-47E1-A6E5-A0A9C5DE010F}"/>
              </a:ext>
            </a:extLst>
          </p:cNvPr>
          <p:cNvSpPr txBox="1"/>
          <p:nvPr/>
        </p:nvSpPr>
        <p:spPr>
          <a:xfrm>
            <a:off x="7944541" y="4806714"/>
            <a:ext cx="3180604" cy="170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현 동 </a:t>
            </a:r>
            <a:r>
              <a:rPr lang="ko-KR" altLang="en-US" dirty="0" err="1"/>
              <a:t>엽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지역 데이터 수집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지역 데이터 분석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모델 탐색</a:t>
            </a:r>
            <a:endParaRPr lang="en-US" altLang="ko-KR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3B79E2A-61BB-4E04-82EF-70C18E0BA532}"/>
              </a:ext>
            </a:extLst>
          </p:cNvPr>
          <p:cNvSpPr/>
          <p:nvPr/>
        </p:nvSpPr>
        <p:spPr>
          <a:xfrm>
            <a:off x="6096000" y="2398143"/>
            <a:ext cx="1656271" cy="1656271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D7A7F84-4EA4-4978-A8F7-DD1DBD370CC6}"/>
              </a:ext>
            </a:extLst>
          </p:cNvPr>
          <p:cNvSpPr/>
          <p:nvPr/>
        </p:nvSpPr>
        <p:spPr>
          <a:xfrm>
            <a:off x="711779" y="2446165"/>
            <a:ext cx="1656271" cy="165627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91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70B64-D676-4579-A523-02123E8B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일정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9734687E-24ED-4766-B7D1-7DC97F943495}"/>
              </a:ext>
            </a:extLst>
          </p:cNvPr>
          <p:cNvSpPr/>
          <p:nvPr/>
        </p:nvSpPr>
        <p:spPr>
          <a:xfrm>
            <a:off x="883929" y="2819178"/>
            <a:ext cx="10901367" cy="1090568"/>
          </a:xfrm>
          <a:custGeom>
            <a:avLst/>
            <a:gdLst>
              <a:gd name="connsiteX0" fmla="*/ 7264853 w 10821796"/>
              <a:gd name="connsiteY0" fmla="*/ 272642 h 1090568"/>
              <a:gd name="connsiteX1" fmla="*/ 8594501 w 10821796"/>
              <a:gd name="connsiteY1" fmla="*/ 272642 h 1090568"/>
              <a:gd name="connsiteX2" fmla="*/ 8594501 w 10821796"/>
              <a:gd name="connsiteY2" fmla="*/ 817926 h 1090568"/>
              <a:gd name="connsiteX3" fmla="*/ 7264853 w 10821796"/>
              <a:gd name="connsiteY3" fmla="*/ 817926 h 1090568"/>
              <a:gd name="connsiteX4" fmla="*/ 5826148 w 10821796"/>
              <a:gd name="connsiteY4" fmla="*/ 272642 h 1090568"/>
              <a:gd name="connsiteX5" fmla="*/ 7155796 w 10821796"/>
              <a:gd name="connsiteY5" fmla="*/ 272642 h 1090568"/>
              <a:gd name="connsiteX6" fmla="*/ 7155796 w 10821796"/>
              <a:gd name="connsiteY6" fmla="*/ 817926 h 1090568"/>
              <a:gd name="connsiteX7" fmla="*/ 5826148 w 10821796"/>
              <a:gd name="connsiteY7" fmla="*/ 817926 h 1090568"/>
              <a:gd name="connsiteX8" fmla="*/ 4387438 w 10821796"/>
              <a:gd name="connsiteY8" fmla="*/ 272642 h 1090568"/>
              <a:gd name="connsiteX9" fmla="*/ 5717091 w 10821796"/>
              <a:gd name="connsiteY9" fmla="*/ 272642 h 1090568"/>
              <a:gd name="connsiteX10" fmla="*/ 5717091 w 10821796"/>
              <a:gd name="connsiteY10" fmla="*/ 817926 h 1090568"/>
              <a:gd name="connsiteX11" fmla="*/ 4387438 w 10821796"/>
              <a:gd name="connsiteY11" fmla="*/ 817926 h 1090568"/>
              <a:gd name="connsiteX12" fmla="*/ 2948729 w 10821796"/>
              <a:gd name="connsiteY12" fmla="*/ 272642 h 1090568"/>
              <a:gd name="connsiteX13" fmla="*/ 4278381 w 10821796"/>
              <a:gd name="connsiteY13" fmla="*/ 272642 h 1090568"/>
              <a:gd name="connsiteX14" fmla="*/ 4278381 w 10821796"/>
              <a:gd name="connsiteY14" fmla="*/ 817926 h 1090568"/>
              <a:gd name="connsiteX15" fmla="*/ 2948729 w 10821796"/>
              <a:gd name="connsiteY15" fmla="*/ 817926 h 1090568"/>
              <a:gd name="connsiteX16" fmla="*/ 1501629 w 10821796"/>
              <a:gd name="connsiteY16" fmla="*/ 272642 h 1090568"/>
              <a:gd name="connsiteX17" fmla="*/ 2839672 w 10821796"/>
              <a:gd name="connsiteY17" fmla="*/ 272642 h 1090568"/>
              <a:gd name="connsiteX18" fmla="*/ 2839672 w 10821796"/>
              <a:gd name="connsiteY18" fmla="*/ 817926 h 1090568"/>
              <a:gd name="connsiteX19" fmla="*/ 1501629 w 10821796"/>
              <a:gd name="connsiteY19" fmla="*/ 817926 h 1090568"/>
              <a:gd name="connsiteX20" fmla="*/ 0 w 10821796"/>
              <a:gd name="connsiteY20" fmla="*/ 272642 h 1090568"/>
              <a:gd name="connsiteX21" fmla="*/ 1392572 w 10821796"/>
              <a:gd name="connsiteY21" fmla="*/ 272642 h 1090568"/>
              <a:gd name="connsiteX22" fmla="*/ 1392572 w 10821796"/>
              <a:gd name="connsiteY22" fmla="*/ 817926 h 1090568"/>
              <a:gd name="connsiteX23" fmla="*/ 0 w 10821796"/>
              <a:gd name="connsiteY23" fmla="*/ 817926 h 1090568"/>
              <a:gd name="connsiteX24" fmla="*/ 10276512 w 10821796"/>
              <a:gd name="connsiteY24" fmla="*/ 0 h 1090568"/>
              <a:gd name="connsiteX25" fmla="*/ 10821796 w 10821796"/>
              <a:gd name="connsiteY25" fmla="*/ 545284 h 1090568"/>
              <a:gd name="connsiteX26" fmla="*/ 10276512 w 10821796"/>
              <a:gd name="connsiteY26" fmla="*/ 1090568 h 1090568"/>
              <a:gd name="connsiteX27" fmla="*/ 10276512 w 10821796"/>
              <a:gd name="connsiteY27" fmla="*/ 817926 h 1090568"/>
              <a:gd name="connsiteX28" fmla="*/ 8703558 w 10821796"/>
              <a:gd name="connsiteY28" fmla="*/ 817926 h 1090568"/>
              <a:gd name="connsiteX29" fmla="*/ 8703558 w 10821796"/>
              <a:gd name="connsiteY29" fmla="*/ 272642 h 1090568"/>
              <a:gd name="connsiteX30" fmla="*/ 10276512 w 10821796"/>
              <a:gd name="connsiteY30" fmla="*/ 272642 h 1090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821796" h="1090568">
                <a:moveTo>
                  <a:pt x="7264853" y="272642"/>
                </a:moveTo>
                <a:lnTo>
                  <a:pt x="8594501" y="272642"/>
                </a:lnTo>
                <a:lnTo>
                  <a:pt x="8594501" y="817926"/>
                </a:lnTo>
                <a:lnTo>
                  <a:pt x="7264853" y="817926"/>
                </a:lnTo>
                <a:close/>
                <a:moveTo>
                  <a:pt x="5826148" y="272642"/>
                </a:moveTo>
                <a:lnTo>
                  <a:pt x="7155796" y="272642"/>
                </a:lnTo>
                <a:lnTo>
                  <a:pt x="7155796" y="817926"/>
                </a:lnTo>
                <a:lnTo>
                  <a:pt x="5826148" y="817926"/>
                </a:lnTo>
                <a:close/>
                <a:moveTo>
                  <a:pt x="4387438" y="272642"/>
                </a:moveTo>
                <a:lnTo>
                  <a:pt x="5717091" y="272642"/>
                </a:lnTo>
                <a:lnTo>
                  <a:pt x="5717091" y="817926"/>
                </a:lnTo>
                <a:lnTo>
                  <a:pt x="4387438" y="817926"/>
                </a:lnTo>
                <a:close/>
                <a:moveTo>
                  <a:pt x="2948729" y="272642"/>
                </a:moveTo>
                <a:lnTo>
                  <a:pt x="4278381" y="272642"/>
                </a:lnTo>
                <a:lnTo>
                  <a:pt x="4278381" y="817926"/>
                </a:lnTo>
                <a:lnTo>
                  <a:pt x="2948729" y="817926"/>
                </a:lnTo>
                <a:close/>
                <a:moveTo>
                  <a:pt x="1501629" y="272642"/>
                </a:moveTo>
                <a:lnTo>
                  <a:pt x="2839672" y="272642"/>
                </a:lnTo>
                <a:lnTo>
                  <a:pt x="2839672" y="817926"/>
                </a:lnTo>
                <a:lnTo>
                  <a:pt x="1501629" y="817926"/>
                </a:lnTo>
                <a:close/>
                <a:moveTo>
                  <a:pt x="0" y="272642"/>
                </a:moveTo>
                <a:lnTo>
                  <a:pt x="1392572" y="272642"/>
                </a:lnTo>
                <a:lnTo>
                  <a:pt x="1392572" y="817926"/>
                </a:lnTo>
                <a:lnTo>
                  <a:pt x="0" y="817926"/>
                </a:lnTo>
                <a:close/>
                <a:moveTo>
                  <a:pt x="10276512" y="0"/>
                </a:moveTo>
                <a:lnTo>
                  <a:pt x="10821796" y="545284"/>
                </a:lnTo>
                <a:lnTo>
                  <a:pt x="10276512" y="1090568"/>
                </a:lnTo>
                <a:lnTo>
                  <a:pt x="10276512" y="817926"/>
                </a:lnTo>
                <a:lnTo>
                  <a:pt x="8703558" y="817926"/>
                </a:lnTo>
                <a:lnTo>
                  <a:pt x="8703558" y="272642"/>
                </a:lnTo>
                <a:lnTo>
                  <a:pt x="10276512" y="272642"/>
                </a:lnTo>
                <a:close/>
              </a:path>
            </a:pathLst>
          </a:cu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E50F77-0468-4019-9D9F-A5CBC6C303A1}"/>
              </a:ext>
            </a:extLst>
          </p:cNvPr>
          <p:cNvSpPr txBox="1"/>
          <p:nvPr/>
        </p:nvSpPr>
        <p:spPr>
          <a:xfrm>
            <a:off x="1261907" y="3179904"/>
            <a:ext cx="612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17</a:t>
            </a:r>
            <a:r>
              <a:rPr lang="ko-KR" altLang="en-US" dirty="0"/>
              <a:t>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8517E6-CC68-44E9-A71E-C779B3245B09}"/>
              </a:ext>
            </a:extLst>
          </p:cNvPr>
          <p:cNvSpPr txBox="1"/>
          <p:nvPr/>
        </p:nvSpPr>
        <p:spPr>
          <a:xfrm>
            <a:off x="2771925" y="3179904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18</a:t>
            </a:r>
            <a:r>
              <a:rPr lang="ko-KR" altLang="en-US" dirty="0"/>
              <a:t>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FA09FB-296E-4998-B6FA-F0A86927137F}"/>
              </a:ext>
            </a:extLst>
          </p:cNvPr>
          <p:cNvSpPr txBox="1"/>
          <p:nvPr/>
        </p:nvSpPr>
        <p:spPr>
          <a:xfrm>
            <a:off x="4248387" y="3171515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</a:t>
            </a:r>
            <a:r>
              <a:rPr lang="ko-KR" altLang="en-US" dirty="0"/>
              <a:t>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EDDE54-3031-480B-B4F6-8C2DBBC6B11A}"/>
              </a:ext>
            </a:extLst>
          </p:cNvPr>
          <p:cNvSpPr txBox="1"/>
          <p:nvPr/>
        </p:nvSpPr>
        <p:spPr>
          <a:xfrm>
            <a:off x="5632571" y="3171515"/>
            <a:ext cx="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ACC279-CBDC-499E-97F5-47AF28C09076}"/>
              </a:ext>
            </a:extLst>
          </p:cNvPr>
          <p:cNvSpPr txBox="1"/>
          <p:nvPr/>
        </p:nvSpPr>
        <p:spPr>
          <a:xfrm>
            <a:off x="7125813" y="3171515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</a:t>
            </a:r>
            <a:r>
              <a:rPr lang="ko-KR" altLang="en-US" dirty="0"/>
              <a:t>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10DDE0-EE41-4B68-A996-896C0B906110}"/>
              </a:ext>
            </a:extLst>
          </p:cNvPr>
          <p:cNvSpPr txBox="1"/>
          <p:nvPr/>
        </p:nvSpPr>
        <p:spPr>
          <a:xfrm>
            <a:off x="8437294" y="3171515"/>
            <a:ext cx="68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22</a:t>
            </a:r>
            <a:r>
              <a:rPr lang="ko-KR" altLang="en-US" dirty="0"/>
              <a:t>일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DFD927A-5B43-4823-8857-155B5422807B}"/>
              </a:ext>
            </a:extLst>
          </p:cNvPr>
          <p:cNvSpPr/>
          <p:nvPr/>
        </p:nvSpPr>
        <p:spPr>
          <a:xfrm>
            <a:off x="883929" y="3993639"/>
            <a:ext cx="1406978" cy="109056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시작 발표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데이터 수집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62C62C3-ACA8-40B8-865A-C85D7262DDF5}"/>
              </a:ext>
            </a:extLst>
          </p:cNvPr>
          <p:cNvSpPr/>
          <p:nvPr/>
        </p:nvSpPr>
        <p:spPr>
          <a:xfrm>
            <a:off x="2387217" y="3993639"/>
            <a:ext cx="1406978" cy="109056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데이터 수집 및 </a:t>
            </a:r>
            <a:r>
              <a:rPr lang="ko-KR" altLang="en-US" dirty="0" err="1">
                <a:solidFill>
                  <a:schemeClr val="bg2">
                    <a:lumMod val="75000"/>
                  </a:schemeClr>
                </a:solidFill>
              </a:rPr>
              <a:t>전처리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2EBE93E-8637-4512-8F73-5655EB4E2E2E}"/>
              </a:ext>
            </a:extLst>
          </p:cNvPr>
          <p:cNvSpPr/>
          <p:nvPr/>
        </p:nvSpPr>
        <p:spPr>
          <a:xfrm>
            <a:off x="3863679" y="3993639"/>
            <a:ext cx="1325704" cy="109056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데이터 분석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8AB2E11-F318-49FF-969E-3DBA827FBDE5}"/>
              </a:ext>
            </a:extLst>
          </p:cNvPr>
          <p:cNvSpPr/>
          <p:nvPr/>
        </p:nvSpPr>
        <p:spPr>
          <a:xfrm>
            <a:off x="5309474" y="3993639"/>
            <a:ext cx="1325704" cy="109056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데이터 분석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37A3197-5642-48B4-AF23-AE3BD11681BB}"/>
              </a:ext>
            </a:extLst>
          </p:cNvPr>
          <p:cNvSpPr/>
          <p:nvPr/>
        </p:nvSpPr>
        <p:spPr>
          <a:xfrm>
            <a:off x="6755269" y="3993639"/>
            <a:ext cx="1325704" cy="109056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데이터 분석 및 모델링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E476249-B824-446F-9B9C-021E8D1A3534}"/>
              </a:ext>
            </a:extLst>
          </p:cNvPr>
          <p:cNvSpPr/>
          <p:nvPr/>
        </p:nvSpPr>
        <p:spPr>
          <a:xfrm>
            <a:off x="8201064" y="3993639"/>
            <a:ext cx="1325704" cy="109056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발표자료 제출</a:t>
            </a:r>
          </a:p>
        </p:txBody>
      </p:sp>
    </p:spTree>
    <p:extLst>
      <p:ext uri="{BB962C8B-B14F-4D97-AF65-F5344CB8AC3E}">
        <p14:creationId xmlns:p14="http://schemas.microsoft.com/office/powerpoint/2010/main" val="319292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E73D6-1404-4B96-B4CA-93335093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주제 선정 배경 </a:t>
            </a:r>
            <a:r>
              <a:rPr lang="en-US" altLang="ko-KR" dirty="0"/>
              <a:t>– </a:t>
            </a:r>
            <a:r>
              <a:rPr lang="ko-KR" altLang="en-US" dirty="0"/>
              <a:t>쓰레기 배출 현황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1A3C8F6-0F04-422F-8DD5-CD7A3508CE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898" t="782" r="1704" b="2498"/>
          <a:stretch/>
        </p:blipFill>
        <p:spPr>
          <a:xfrm>
            <a:off x="276837" y="2474752"/>
            <a:ext cx="5461233" cy="4102217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CCBF7E-A9A0-4898-91A0-D45438305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9714" y="4031674"/>
            <a:ext cx="5476478" cy="197347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ko-KR" altLang="en-US" sz="2000" dirty="0"/>
              <a:t>전국 평균 대비 제주도 약 </a:t>
            </a:r>
            <a:r>
              <a:rPr lang="en-US" altLang="ko-KR" sz="2000" dirty="0"/>
              <a:t>2</a:t>
            </a:r>
            <a:r>
              <a:rPr lang="ko-KR" altLang="en-US" sz="2000" dirty="0"/>
              <a:t>배 </a:t>
            </a:r>
            <a:endParaRPr lang="en-US" altLang="ko-KR" sz="2000" dirty="0"/>
          </a:p>
          <a:p>
            <a:pPr>
              <a:lnSpc>
                <a:spcPct val="170000"/>
              </a:lnSpc>
            </a:pPr>
            <a:r>
              <a:rPr lang="en-US" altLang="ko-KR" sz="2000" dirty="0"/>
              <a:t>2018</a:t>
            </a:r>
            <a:r>
              <a:rPr lang="ko-KR" altLang="en-US" sz="2000" dirty="0"/>
              <a:t>년에는 국외로 반출한 압축 쓰레기 수천 톤이 반송되면서 쓰레기 대란 일으킨 사례도 있음 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50D093C-6CCF-4C83-B1E8-82D2EDD61E35}"/>
              </a:ext>
            </a:extLst>
          </p:cNvPr>
          <p:cNvSpPr/>
          <p:nvPr/>
        </p:nvSpPr>
        <p:spPr>
          <a:xfrm>
            <a:off x="192947" y="2869035"/>
            <a:ext cx="1057013" cy="2516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34D656C-90C4-47EA-8564-C7378A856A56}"/>
              </a:ext>
            </a:extLst>
          </p:cNvPr>
          <p:cNvSpPr/>
          <p:nvPr/>
        </p:nvSpPr>
        <p:spPr>
          <a:xfrm>
            <a:off x="276837" y="6375633"/>
            <a:ext cx="1325460" cy="2516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1405F8-223A-45D1-AED4-4B8964CA105A}"/>
              </a:ext>
            </a:extLst>
          </p:cNvPr>
          <p:cNvSpPr txBox="1"/>
          <p:nvPr/>
        </p:nvSpPr>
        <p:spPr>
          <a:xfrm>
            <a:off x="276837" y="1954635"/>
            <a:ext cx="421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인당 생활폐기물배출량</a:t>
            </a:r>
            <a:r>
              <a:rPr lang="en-US" altLang="ko-KR" dirty="0"/>
              <a:t>(kg/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5A6D27-31B5-4C50-9561-26016A4F8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959" y="2474752"/>
            <a:ext cx="5461233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9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3004E-1D02-4C3C-9DF7-AFE37041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 배경 </a:t>
            </a:r>
            <a:r>
              <a:rPr lang="en-US" altLang="ko-KR" dirty="0"/>
              <a:t>– </a:t>
            </a:r>
            <a:r>
              <a:rPr lang="ko-KR" altLang="en-US" dirty="0" err="1"/>
              <a:t>클린하우스</a:t>
            </a:r>
            <a:r>
              <a:rPr lang="ko-KR" altLang="en-US" dirty="0"/>
              <a:t> </a:t>
            </a:r>
            <a:r>
              <a:rPr lang="ko-KR" altLang="en-US" dirty="0" err="1"/>
              <a:t>요일별</a:t>
            </a:r>
            <a:r>
              <a:rPr lang="ko-KR" altLang="en-US" dirty="0"/>
              <a:t> </a:t>
            </a:r>
            <a:r>
              <a:rPr lang="ko-KR" altLang="en-US" dirty="0" err="1"/>
              <a:t>배출제</a:t>
            </a:r>
            <a:endParaRPr lang="ko-KR" altLang="en-US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B89E0E87-DBE9-4881-BA52-8B69ED915A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607942"/>
              </p:ext>
            </p:extLst>
          </p:nvPr>
        </p:nvGraphicFramePr>
        <p:xfrm>
          <a:off x="6264188" y="2037874"/>
          <a:ext cx="5690420" cy="3414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61" y="2414882"/>
            <a:ext cx="6345188" cy="369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58CCBF7E-A9A0-4898-91A0-D45438305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2686" y="5484403"/>
            <a:ext cx="4239695" cy="1006318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ko-KR" altLang="en-US" sz="2000" dirty="0"/>
              <a:t>요일마다 배출 목록이 정해져 있음</a:t>
            </a:r>
            <a:endParaRPr lang="en-US" altLang="ko-KR" sz="2000" dirty="0"/>
          </a:p>
          <a:p>
            <a:pPr>
              <a:lnSpc>
                <a:spcPct val="170000"/>
              </a:lnSpc>
            </a:pPr>
            <a:r>
              <a:rPr lang="ko-KR" altLang="en-US" sz="2000" dirty="0"/>
              <a:t>만족 </a:t>
            </a:r>
            <a:r>
              <a:rPr lang="en-US" altLang="ko-KR" sz="2000" dirty="0"/>
              <a:t>46.2 , </a:t>
            </a:r>
            <a:r>
              <a:rPr lang="ko-KR" altLang="en-US" sz="2000" dirty="0"/>
              <a:t>불만족 </a:t>
            </a:r>
            <a:r>
              <a:rPr lang="en-US" altLang="ko-KR" sz="2000" dirty="0"/>
              <a:t>33.7%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9833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 배경 </a:t>
            </a:r>
            <a:r>
              <a:rPr lang="en-US" altLang="ko-KR" dirty="0"/>
              <a:t>– </a:t>
            </a:r>
            <a:r>
              <a:rPr lang="ko-KR" altLang="en-US" dirty="0"/>
              <a:t>재활용도움센터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29" y="1961261"/>
            <a:ext cx="5959929" cy="3311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499" y="4296519"/>
            <a:ext cx="4594065" cy="2410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523" y="2865563"/>
            <a:ext cx="6477915" cy="286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1405F8-223A-45D1-AED4-4B8964CA105A}"/>
              </a:ext>
            </a:extLst>
          </p:cNvPr>
          <p:cNvSpPr txBox="1"/>
          <p:nvPr/>
        </p:nvSpPr>
        <p:spPr>
          <a:xfrm>
            <a:off x="10752992" y="2611647"/>
            <a:ext cx="1166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출처</a:t>
            </a:r>
            <a:r>
              <a:rPr lang="en-US" altLang="ko-KR" sz="1050" dirty="0"/>
              <a:t>) KBS NEWS</a:t>
            </a:r>
          </a:p>
        </p:txBody>
      </p:sp>
    </p:spTree>
    <p:extLst>
      <p:ext uri="{BB962C8B-B14F-4D97-AF65-F5344CB8AC3E}">
        <p14:creationId xmlns:p14="http://schemas.microsoft.com/office/powerpoint/2010/main" val="113989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3004E-1D02-4C3C-9DF7-AFE37041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327" y="249007"/>
            <a:ext cx="9784080" cy="1508760"/>
          </a:xfrm>
        </p:spPr>
        <p:txBody>
          <a:bodyPr/>
          <a:lstStyle/>
          <a:p>
            <a:r>
              <a:rPr lang="ko-KR" altLang="en-US" dirty="0"/>
              <a:t>활용데이터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142759-29C7-433E-8133-CBF64B055EC9}"/>
              </a:ext>
            </a:extLst>
          </p:cNvPr>
          <p:cNvSpPr txBox="1"/>
          <p:nvPr/>
        </p:nvSpPr>
        <p:spPr>
          <a:xfrm>
            <a:off x="1271773" y="1941253"/>
            <a:ext cx="40111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제주도 유동인구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제주도 지역별 </a:t>
            </a:r>
            <a:r>
              <a:rPr lang="ko-KR" altLang="en-US" sz="2000" dirty="0" err="1"/>
              <a:t>점포수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지역별 소득 격차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지역별 관광객 수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지역별 자동차 등록 현황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제주도 지역별 거주인구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지역별 소비 현황</a:t>
            </a:r>
          </a:p>
          <a:p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606BB2-85AA-48B6-BD66-229BAF85755D}"/>
              </a:ext>
            </a:extLst>
          </p:cNvPr>
          <p:cNvSpPr txBox="1"/>
          <p:nvPr/>
        </p:nvSpPr>
        <p:spPr>
          <a:xfrm>
            <a:off x="7256087" y="2458837"/>
            <a:ext cx="40024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ㅇ</a:t>
            </a:r>
            <a:r>
              <a:rPr lang="ko-KR" altLang="en-US" sz="2000" dirty="0"/>
              <a:t> 제주도 </a:t>
            </a:r>
            <a:r>
              <a:rPr lang="ko-KR" altLang="en-US" sz="2000" dirty="0" err="1"/>
              <a:t>클린하우스</a:t>
            </a:r>
            <a:r>
              <a:rPr lang="ko-KR" altLang="en-US" sz="2000" dirty="0"/>
              <a:t> 현황</a:t>
            </a:r>
            <a:endParaRPr lang="en-US" altLang="ko-KR" sz="2000" dirty="0"/>
          </a:p>
          <a:p>
            <a:r>
              <a:rPr lang="en-US" altLang="ko-KR" sz="2000" dirty="0"/>
              <a:t>      ( CCTV </a:t>
            </a:r>
            <a:r>
              <a:rPr lang="ko-KR" altLang="en-US" sz="2000" dirty="0"/>
              <a:t>설치 장소로 파악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제주도 </a:t>
            </a:r>
            <a:r>
              <a:rPr lang="ko-KR" altLang="en-US" sz="2000" dirty="0" err="1"/>
              <a:t>재활용도움센터</a:t>
            </a:r>
            <a:r>
              <a:rPr lang="ko-KR" altLang="en-US" sz="2000" dirty="0"/>
              <a:t> 현황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  <a:r>
              <a:rPr lang="ko-KR" altLang="en-US" sz="2000" dirty="0"/>
              <a:t>인당 쓰레기 배출량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  <a:r>
              <a:rPr lang="ko-KR" altLang="en-US" sz="2000" dirty="0"/>
              <a:t>일당 쓰레기 배출량</a:t>
            </a:r>
            <a:endParaRPr lang="en-US" altLang="ko-KR" sz="2000" dirty="0"/>
          </a:p>
          <a:p>
            <a:endParaRPr lang="ko-KR" altLang="en-US" sz="2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D7BC4AD-9855-4DD7-B657-9D98FEC73E7B}"/>
              </a:ext>
            </a:extLst>
          </p:cNvPr>
          <p:cNvCxnSpPr>
            <a:cxnSpLocks/>
          </p:cNvCxnSpPr>
          <p:nvPr/>
        </p:nvCxnSpPr>
        <p:spPr>
          <a:xfrm rot="16200000">
            <a:off x="2712723" y="3626545"/>
            <a:ext cx="6462910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1078B58-6230-470A-A8A6-CA1E237F5923}"/>
              </a:ext>
            </a:extLst>
          </p:cNvPr>
          <p:cNvSpPr/>
          <p:nvPr/>
        </p:nvSpPr>
        <p:spPr>
          <a:xfrm>
            <a:off x="1130060" y="1941253"/>
            <a:ext cx="2734574" cy="31886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지역 데이터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E61FC60-437C-4BDF-86A4-75FC229B5578}"/>
              </a:ext>
            </a:extLst>
          </p:cNvPr>
          <p:cNvSpPr/>
          <p:nvPr/>
        </p:nvSpPr>
        <p:spPr>
          <a:xfrm>
            <a:off x="7269707" y="1941253"/>
            <a:ext cx="2734574" cy="31886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쓰레기 관련 데이터</a:t>
            </a:r>
          </a:p>
        </p:txBody>
      </p:sp>
    </p:spTree>
    <p:extLst>
      <p:ext uri="{BB962C8B-B14F-4D97-AF65-F5344CB8AC3E}">
        <p14:creationId xmlns:p14="http://schemas.microsoft.com/office/powerpoint/2010/main" val="96448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3004E-1D02-4C3C-9DF7-AFE37041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42" y="266591"/>
            <a:ext cx="9784080" cy="1508760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방향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3268F-77D9-4E9D-B184-9A8C0360E789}"/>
              </a:ext>
            </a:extLst>
          </p:cNvPr>
          <p:cNvSpPr txBox="1"/>
          <p:nvPr/>
        </p:nvSpPr>
        <p:spPr>
          <a:xfrm>
            <a:off x="575187" y="1929195"/>
            <a:ext cx="9276736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/>
              <a:t>ㅇ</a:t>
            </a:r>
            <a:r>
              <a:rPr lang="ko-KR" altLang="en-US" sz="2000" dirty="0"/>
              <a:t> 제주도 지역별 데이터와 쓰레기 배출량 상관 관계 분석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ㅇ</a:t>
            </a:r>
            <a:r>
              <a:rPr lang="ko-KR" altLang="en-US" sz="2000" dirty="0"/>
              <a:t> 동 별 </a:t>
            </a:r>
            <a:r>
              <a:rPr lang="ko-KR" altLang="en-US" sz="2000" dirty="0" err="1"/>
              <a:t>재활용도움센터</a:t>
            </a:r>
            <a:r>
              <a:rPr lang="ko-KR" altLang="en-US" sz="2000" dirty="0"/>
              <a:t> 및 </a:t>
            </a:r>
            <a:r>
              <a:rPr lang="ko-KR" altLang="en-US" sz="2000" dirty="0" err="1"/>
              <a:t>클린하우스</a:t>
            </a:r>
            <a:r>
              <a:rPr lang="ko-KR" altLang="en-US" sz="2000" dirty="0"/>
              <a:t> 구분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ㅇ</a:t>
            </a:r>
            <a:r>
              <a:rPr lang="ko-KR" altLang="en-US" sz="2000" dirty="0"/>
              <a:t> 쓰레기 배출량 </a:t>
            </a:r>
            <a:r>
              <a:rPr lang="en-US" altLang="ko-KR" sz="2000" dirty="0"/>
              <a:t>/ (</a:t>
            </a:r>
            <a:r>
              <a:rPr lang="ko-KR" altLang="en-US" sz="2000" dirty="0" err="1"/>
              <a:t>클린하우스</a:t>
            </a:r>
            <a:r>
              <a:rPr lang="ko-KR" altLang="en-US" sz="2000" dirty="0"/>
              <a:t> </a:t>
            </a:r>
            <a:r>
              <a:rPr lang="en-US" altLang="ko-KR" sz="2000" dirty="0"/>
              <a:t>+ </a:t>
            </a:r>
            <a:r>
              <a:rPr lang="ko-KR" altLang="en-US" sz="2000" dirty="0" err="1"/>
              <a:t>재활용도움센터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>
                <a:sym typeface="Wingdings" panose="05000000000000000000" pitchFamily="2" charset="2"/>
              </a:rPr>
              <a:t>   </a:t>
            </a:r>
            <a:r>
              <a:rPr lang="ko-KR" altLang="en-US" sz="2000" dirty="0">
                <a:sym typeface="Wingdings" panose="05000000000000000000" pitchFamily="2" charset="2"/>
              </a:rPr>
              <a:t>지역별 쓰레기 배출량 파악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ym typeface="Wingdings" panose="05000000000000000000" pitchFamily="2" charset="2"/>
              </a:rPr>
              <a:t>   </a:t>
            </a:r>
            <a:r>
              <a:rPr lang="ko-KR" altLang="en-US" sz="2000" dirty="0">
                <a:sym typeface="Wingdings" panose="05000000000000000000" pitchFamily="2" charset="2"/>
              </a:rPr>
              <a:t>기존의 </a:t>
            </a:r>
            <a:r>
              <a:rPr lang="ko-KR" altLang="en-US" sz="2000" dirty="0" err="1">
                <a:sym typeface="Wingdings" panose="05000000000000000000" pitchFamily="2" charset="2"/>
              </a:rPr>
              <a:t>재활용도움센터</a:t>
            </a:r>
            <a:r>
              <a:rPr lang="ko-KR" altLang="en-US" sz="2000" dirty="0">
                <a:sym typeface="Wingdings" panose="05000000000000000000" pitchFamily="2" charset="2"/>
              </a:rPr>
              <a:t> 위치를 바탕으로 지역 인구밀집도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쓰레기 배출량을        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ym typeface="Wingdings" panose="05000000000000000000" pitchFamily="2" charset="2"/>
              </a:rPr>
              <a:t>         </a:t>
            </a:r>
            <a:r>
              <a:rPr lang="ko-KR" altLang="en-US" sz="2000" dirty="0">
                <a:sym typeface="Wingdings" panose="05000000000000000000" pitchFamily="2" charset="2"/>
              </a:rPr>
              <a:t>비교하여 </a:t>
            </a:r>
            <a:r>
              <a:rPr lang="ko-KR" altLang="en-US" sz="2000" dirty="0" err="1">
                <a:sym typeface="Wingdings" panose="05000000000000000000" pitchFamily="2" charset="2"/>
              </a:rPr>
              <a:t>재활용도움센터의</a:t>
            </a:r>
            <a:r>
              <a:rPr lang="ko-KR" altLang="en-US" sz="2000" dirty="0">
                <a:sym typeface="Wingdings" panose="05000000000000000000" pitchFamily="2" charset="2"/>
              </a:rPr>
              <a:t> 추가 설치 필요지역 탐색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73660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줄무늬">
  <a:themeElements>
    <a:clrScheme name="줄무늬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줄무늬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줄무늬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TM03090430[[fn=줄무늬]]</Template>
  <TotalTime>535</TotalTime>
  <Words>330</Words>
  <Application>Microsoft Office PowerPoint</Application>
  <PresentationFormat>와이드스크린</PresentationFormat>
  <Paragraphs>94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Corbel</vt:lpstr>
      <vt:lpstr>Wingdings</vt:lpstr>
      <vt:lpstr>줄무늬</vt:lpstr>
      <vt:lpstr>재활용도움센터 위치 선정</vt:lpstr>
      <vt:lpstr>목차</vt:lpstr>
      <vt:lpstr>조원 소개</vt:lpstr>
      <vt:lpstr>프로젝트 일정</vt:lpstr>
      <vt:lpstr>주제 선정 배경 – 쓰레기 배출 현황</vt:lpstr>
      <vt:lpstr>주제 선정 배경 – 클린하우스 요일별 배출제</vt:lpstr>
      <vt:lpstr>주제 선정 배경 – 재활용도움센터</vt:lpstr>
      <vt:lpstr>활용데이터</vt:lpstr>
      <vt:lpstr>데이터 전처리 방향</vt:lpstr>
      <vt:lpstr>기대효과</vt:lpstr>
      <vt:lpstr>Q&amp;A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재활용도움센터 위치 선정</dc:title>
  <dc:creator>ICT01_18</dc:creator>
  <cp:lastModifiedBy>ICT01_22</cp:lastModifiedBy>
  <cp:revision>37</cp:revision>
  <dcterms:created xsi:type="dcterms:W3CDTF">2020-01-15T06:31:22Z</dcterms:created>
  <dcterms:modified xsi:type="dcterms:W3CDTF">2020-01-16T09:22:59Z</dcterms:modified>
</cp:coreProperties>
</file>