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Titillium Web"/>
      <p:regular r:id="rId24"/>
      <p:bold r:id="rId25"/>
      <p:italic r:id="rId26"/>
      <p:boldItalic r:id="rId27"/>
    </p:embeddedFont>
    <p:embeddedFont>
      <p:font typeface="Titillium Web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A8AE51-99D9-478D-B7B4-4A8FF451F4F1}">
  <a:tblStyle styleId="{D1A8AE51-99D9-478D-B7B4-4A8FF451F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itilliumWeb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Extra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itilliumWebExtra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TitilliumWebExtraLight-boldItalic.fntdata"/><Relationship Id="rId30" Type="http://schemas.openxmlformats.org/officeDocument/2006/relationships/font" Target="fonts/TitilliumWebExtraLigh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96fedf1dc0_1_17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96fedf1dc0_1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96fedf1dc0_1_9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96fedf1dc0_1_9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96fedf1dc0_1_97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96fedf1dc0_1_9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96fedf1dc0_1_6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96fedf1dc0_1_6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96fedf1dc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96fedf1d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96fedf1dc0_1_57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96fedf1dc0_1_5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96fedf1dc0_1_88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96fedf1dc0_1_8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96fedf1dc0_1_109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96fedf1dc0_1_10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96fedf1dc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96fedf1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96fedf1dc0_1_4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96fedf1dc0_1_4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96fedf1dc0_1_97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96fedf1dc0_1_9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96fedf1dc0_1_97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96fedf1dc0_1_9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96fedf1dc0_1_96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96fedf1dc0_1_9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96fedf1dc0_1_7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96fedf1dc0_1_7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96fedf1dc0_1_8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96fedf1dc0_1_8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96fedf1dc0_1_49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96fedf1dc0_1_4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2" name="Google Shape;52;p1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53" name="Google Shape;53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87" name="Google Shape;87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3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rgbClr val="46557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57" name="Google Shape;157;p14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58" name="Google Shape;158;p1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92" name="Google Shape;192;p1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65" name="Google Shape;265;p1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66" name="Google Shape;266;p1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300" name="Google Shape;300;p1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6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70" name="Google Shape;370;p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371" name="Google Shape;371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05" name="Google Shape;405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18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9" name="Google Shape;479;p1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80" name="Google Shape;480;p1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14" name="Google Shape;514;p1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1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2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7" name="Google Shape;587;p20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2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91" name="Google Shape;591;p2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625" name="Google Shape;625;p2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2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3" name="Google Shape;693;p21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94" name="Google Shape;694;p2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95" name="Google Shape;695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99" name="Google Shape;699;p2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33" name="Google Shape;733;p2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2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1" name="Google Shape;801;p22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2" name="Google Shape;802;p22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3" name="Google Shape;803;p22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4" name="Google Shape;804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2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808" name="Google Shape;808;p2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842" name="Google Shape;842;p2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2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0" name="Google Shape;91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4" name="Google Shape;914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5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5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8" name="Google Shape;918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3" name="Google Shape;923;p2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924" name="Google Shape;924;p2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2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958" name="Google Shape;958;p2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2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8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Finance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Julian Hame, Michael So, Adriana Coronel &amp; Dennis Tirkey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PROPOSAL</a:t>
            </a:r>
            <a:endParaRPr/>
          </a:p>
        </p:txBody>
      </p:sp>
      <p:sp>
        <p:nvSpPr>
          <p:cNvPr id="1099" name="Google Shape;1099;p38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proposition for a new app for the social finance market.</a:t>
            </a:r>
            <a:endParaRPr/>
          </a:p>
        </p:txBody>
      </p:sp>
      <p:sp>
        <p:nvSpPr>
          <p:cNvPr id="1100" name="Google Shape;1100;p38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106" name="Google Shape;1106;p3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 social network platform involving user investments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Users can display their current investments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App generates statistics based on a user’s portfolio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Allows social finance institutions to advertise and raise money from users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ASSET TYPES</a:t>
            </a:r>
            <a:endParaRPr/>
          </a:p>
        </p:txBody>
      </p:sp>
      <p:sp>
        <p:nvSpPr>
          <p:cNvPr id="1113" name="Google Shape;1113;p40"/>
          <p:cNvSpPr txBox="1"/>
          <p:nvPr>
            <p:ph idx="1" type="body"/>
          </p:nvPr>
        </p:nvSpPr>
        <p:spPr>
          <a:xfrm>
            <a:off x="739675" y="1235875"/>
            <a:ext cx="25545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Stocks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Shares which represent a fractional ownership of a corporation, proportional to the total number of shares that exist. (Apple, Google etc.)</a:t>
            </a:r>
            <a:endParaRPr sz="1200"/>
          </a:p>
        </p:txBody>
      </p:sp>
      <p:sp>
        <p:nvSpPr>
          <p:cNvPr id="1114" name="Google Shape;1114;p40"/>
          <p:cNvSpPr txBox="1"/>
          <p:nvPr>
            <p:ph idx="2" type="body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Cryptocurrency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Digital currency where transactions are managed by a decentralized system, rather than a government or other authority. (BTC, ETH etc.)</a:t>
            </a:r>
            <a:endParaRPr sz="1200"/>
          </a:p>
        </p:txBody>
      </p:sp>
      <p:sp>
        <p:nvSpPr>
          <p:cNvPr id="1115" name="Google Shape;1115;p40"/>
          <p:cNvSpPr txBox="1"/>
          <p:nvPr>
            <p:ph idx="3" type="body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International Currency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money used by various countries across the world. (USD, EUR, ZAR etc.)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6" name="Google Shape;1116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7" name="Google Shape;1117;p40"/>
          <p:cNvSpPr txBox="1"/>
          <p:nvPr>
            <p:ph idx="1" type="body"/>
          </p:nvPr>
        </p:nvSpPr>
        <p:spPr>
          <a:xfrm>
            <a:off x="739675" y="2583880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Real-estate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Properties of land which may consist of buildings and natural resources. (Commercial, residential, vacant etc.)</a:t>
            </a:r>
            <a:endParaRPr sz="1200"/>
          </a:p>
        </p:txBody>
      </p:sp>
      <p:sp>
        <p:nvSpPr>
          <p:cNvPr id="1118" name="Google Shape;1118;p40"/>
          <p:cNvSpPr txBox="1"/>
          <p:nvPr>
            <p:ph idx="2" type="body"/>
          </p:nvPr>
        </p:nvSpPr>
        <p:spPr>
          <a:xfrm>
            <a:off x="3344038" y="2583880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Vehicles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machine used for transporting people or goods. (Cars, motorcycles etc.)</a:t>
            </a:r>
            <a:endParaRPr sz="1200"/>
          </a:p>
        </p:txBody>
      </p:sp>
      <p:sp>
        <p:nvSpPr>
          <p:cNvPr id="1119" name="Google Shape;1119;p40"/>
          <p:cNvSpPr txBox="1"/>
          <p:nvPr>
            <p:ph idx="3" type="body"/>
          </p:nvPr>
        </p:nvSpPr>
        <p:spPr>
          <a:xfrm>
            <a:off x="5948401" y="2583880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Collectors Items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Items of interest to collectors, often due to rarity and/or the monetary value of it. (Fine art, rare trading cards, old comic books etc.)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20" name="Google Shape;1120;p40"/>
          <p:cNvGrpSpPr/>
          <p:nvPr/>
        </p:nvGrpSpPr>
        <p:grpSpPr>
          <a:xfrm>
            <a:off x="4385710" y="2715632"/>
            <a:ext cx="394068" cy="325505"/>
            <a:chOff x="5268225" y="4341925"/>
            <a:chExt cx="468850" cy="387275"/>
          </a:xfrm>
        </p:grpSpPr>
        <p:sp>
          <p:nvSpPr>
            <p:cNvPr id="1121" name="Google Shape;1121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0"/>
          <p:cNvSpPr/>
          <p:nvPr/>
        </p:nvSpPr>
        <p:spPr>
          <a:xfrm>
            <a:off x="2096126" y="271000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7768138" y="2697716"/>
            <a:ext cx="357234" cy="361310"/>
            <a:chOff x="5290150" y="1636700"/>
            <a:chExt cx="425025" cy="429875"/>
          </a:xfrm>
        </p:grpSpPr>
        <p:sp>
          <p:nvSpPr>
            <p:cNvPr id="1131" name="Google Shape;1131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1665366" y="1367738"/>
            <a:ext cx="369505" cy="268183"/>
            <a:chOff x="4604550" y="3714775"/>
            <a:chExt cx="439625" cy="319075"/>
          </a:xfrm>
        </p:grpSpPr>
        <p:sp>
          <p:nvSpPr>
            <p:cNvPr id="1134" name="Google Shape;1134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40"/>
          <p:cNvGrpSpPr/>
          <p:nvPr/>
        </p:nvGrpSpPr>
        <p:grpSpPr>
          <a:xfrm>
            <a:off x="5083144" y="1284847"/>
            <a:ext cx="452420" cy="433992"/>
            <a:chOff x="5233525" y="4954450"/>
            <a:chExt cx="538275" cy="516350"/>
          </a:xfrm>
        </p:grpSpPr>
        <p:sp>
          <p:nvSpPr>
            <p:cNvPr id="1137" name="Google Shape;1137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8352519" y="1349329"/>
            <a:ext cx="397136" cy="305017"/>
            <a:chOff x="568950" y="3686775"/>
            <a:chExt cx="472500" cy="362900"/>
          </a:xfrm>
        </p:grpSpPr>
        <p:sp>
          <p:nvSpPr>
            <p:cNvPr id="1149" name="Google Shape;1149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157" name="Google Shape;1157;p41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  <p:sp>
        <p:nvSpPr>
          <p:cNvPr id="1158" name="Google Shape;1158;p41"/>
          <p:cNvSpPr txBox="1"/>
          <p:nvPr/>
        </p:nvSpPr>
        <p:spPr>
          <a:xfrm>
            <a:off x="448275" y="1535625"/>
            <a:ext cx="5999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Investors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Social Enterprises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Social Finance Institutions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Intermediaries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164" name="Google Shape;1164;p42"/>
          <p:cNvGraphicFramePr/>
          <p:nvPr/>
        </p:nvGraphicFramePr>
        <p:xfrm>
          <a:off x="8320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{D1A8AE51-99D9-478D-B7B4-4A8FF451F4F1}</a:tableStyleId>
              </a:tblPr>
              <a:tblGrid>
                <a:gridCol w="1801900"/>
                <a:gridCol w="1801900"/>
                <a:gridCol w="1801900"/>
                <a:gridCol w="1801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65" name="Google Shape;1165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171" name="Google Shape;1171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2" name="Google Shape;1172;p43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3" name="Google Shape;1173;p43"/>
          <p:cNvSpPr/>
          <p:nvPr/>
        </p:nvSpPr>
        <p:spPr>
          <a:xfrm flipH="1" rot="711057">
            <a:off x="543597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74" name="Google Shape;1174;p43"/>
          <p:cNvGrpSpPr/>
          <p:nvPr/>
        </p:nvGrpSpPr>
        <p:grpSpPr>
          <a:xfrm>
            <a:off x="5921968" y="3039608"/>
            <a:ext cx="2053800" cy="1475840"/>
            <a:chOff x="5921968" y="3039608"/>
            <a:chExt cx="2053800" cy="1475840"/>
          </a:xfrm>
        </p:grpSpPr>
        <p:sp>
          <p:nvSpPr>
            <p:cNvPr id="1175" name="Google Shape;1175;p43"/>
            <p:cNvSpPr/>
            <p:nvPr/>
          </p:nvSpPr>
          <p:spPr>
            <a:xfrm rot="-1790680">
              <a:off x="6852679" y="3074706"/>
              <a:ext cx="192304" cy="192304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6" name="Google Shape;1176;p43"/>
            <p:cNvSpPr txBox="1"/>
            <p:nvPr/>
          </p:nvSpPr>
          <p:spPr>
            <a:xfrm>
              <a:off x="6521554" y="3272001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5921968" y="3671848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8" name="Google Shape;1178;p43"/>
            <p:cNvSpPr txBox="1"/>
            <p:nvPr/>
          </p:nvSpPr>
          <p:spPr>
            <a:xfrm>
              <a:off x="5975032" y="3716458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94939" y="3594321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80" name="Google Shape;1180;p43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4419278" y="1479246"/>
            <a:ext cx="2053800" cy="1494978"/>
            <a:chOff x="4419278" y="1479246"/>
            <a:chExt cx="2053800" cy="1494978"/>
          </a:xfrm>
        </p:grpSpPr>
        <p:sp>
          <p:nvSpPr>
            <p:cNvPr id="1182" name="Google Shape;1182;p43"/>
            <p:cNvSpPr/>
            <p:nvPr/>
          </p:nvSpPr>
          <p:spPr>
            <a:xfrm rot="-1790680">
              <a:off x="5349989" y="2746822"/>
              <a:ext cx="192304" cy="192304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3" name="Google Shape;1183;p43"/>
            <p:cNvSpPr txBox="1"/>
            <p:nvPr/>
          </p:nvSpPr>
          <p:spPr>
            <a:xfrm>
              <a:off x="5033785" y="2397059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4419278" y="1479246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 rot="10800000">
              <a:off x="5392147" y="2317545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6" name="Google Shape;1186;p43"/>
            <p:cNvSpPr txBox="1"/>
            <p:nvPr/>
          </p:nvSpPr>
          <p:spPr>
            <a:xfrm>
              <a:off x="4472343" y="1523856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87" name="Google Shape;1187;p43"/>
          <p:cNvSpPr/>
          <p:nvPr/>
        </p:nvSpPr>
        <p:spPr>
          <a:xfrm flipH="1" rot="711057">
            <a:off x="2350760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88" name="Google Shape;1188;p43"/>
          <p:cNvGrpSpPr/>
          <p:nvPr/>
        </p:nvGrpSpPr>
        <p:grpSpPr>
          <a:xfrm>
            <a:off x="2912587" y="3039608"/>
            <a:ext cx="2053800" cy="1475840"/>
            <a:chOff x="2912587" y="3039608"/>
            <a:chExt cx="2053800" cy="1475840"/>
          </a:xfrm>
        </p:grpSpPr>
        <p:sp>
          <p:nvSpPr>
            <p:cNvPr id="1189" name="Google Shape;1189;p43"/>
            <p:cNvSpPr txBox="1"/>
            <p:nvPr/>
          </p:nvSpPr>
          <p:spPr>
            <a:xfrm>
              <a:off x="3521663" y="3272001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0" name="Google Shape;1190;p43"/>
            <p:cNvSpPr/>
            <p:nvPr/>
          </p:nvSpPr>
          <p:spPr>
            <a:xfrm rot="-1790680">
              <a:off x="3843297" y="3074706"/>
              <a:ext cx="192304" cy="192304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2912587" y="3671848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2" name="Google Shape;1192;p43"/>
            <p:cNvSpPr txBox="1"/>
            <p:nvPr/>
          </p:nvSpPr>
          <p:spPr>
            <a:xfrm>
              <a:off x="2965651" y="3716458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3885558" y="3594321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94" name="Google Shape;1194;p43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95" name="Google Shape;1195;p43"/>
          <p:cNvGrpSpPr/>
          <p:nvPr/>
        </p:nvGrpSpPr>
        <p:grpSpPr>
          <a:xfrm>
            <a:off x="1369440" y="1479246"/>
            <a:ext cx="2053800" cy="1494978"/>
            <a:chOff x="1369440" y="1479246"/>
            <a:chExt cx="2053800" cy="1494978"/>
          </a:xfrm>
        </p:grpSpPr>
        <p:sp>
          <p:nvSpPr>
            <p:cNvPr id="1196" name="Google Shape;1196;p43"/>
            <p:cNvSpPr/>
            <p:nvPr/>
          </p:nvSpPr>
          <p:spPr>
            <a:xfrm>
              <a:off x="1369440" y="1479246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7" name="Google Shape;1197;p43"/>
            <p:cNvSpPr txBox="1"/>
            <p:nvPr/>
          </p:nvSpPr>
          <p:spPr>
            <a:xfrm>
              <a:off x="1977517" y="2397059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8" name="Google Shape;1198;p43"/>
            <p:cNvSpPr/>
            <p:nvPr/>
          </p:nvSpPr>
          <p:spPr>
            <a:xfrm rot="10800000">
              <a:off x="2342309" y="2317545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9" name="Google Shape;1199;p43"/>
            <p:cNvSpPr txBox="1"/>
            <p:nvPr/>
          </p:nvSpPr>
          <p:spPr>
            <a:xfrm>
              <a:off x="1422504" y="1523856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200" name="Google Shape;1200;p43"/>
            <p:cNvSpPr/>
            <p:nvPr/>
          </p:nvSpPr>
          <p:spPr>
            <a:xfrm rot="-1790680">
              <a:off x="2296762" y="2746822"/>
              <a:ext cx="192304" cy="192304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6E86B6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44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206" name="Google Shape;1206;p4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4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221" name="Google Shape;1221;p44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44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227" name="Google Shape;1227;p44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44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4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235" name="Google Shape;1235;p44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44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0" name="Google Shape;1240;p44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241" name="Google Shape;1241;p4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4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249" name="Google Shape;1249;p44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44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4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4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4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7" name="Google Shape;1257;p44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258" name="Google Shape;1258;p4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44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261" name="Google Shape;1261;p4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44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264" name="Google Shape;1264;p44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44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268" name="Google Shape;1268;p44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44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276" name="Google Shape;1276;p4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283" name="Google Shape;1283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44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44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289" name="Google Shape;1289;p44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44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292" name="Google Shape;1292;p44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44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298" name="Google Shape;1298;p44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4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301" name="Google Shape;1301;p4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44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309" name="Google Shape;1309;p44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4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315" name="Google Shape;1315;p44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44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324" name="Google Shape;1324;p4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44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329" name="Google Shape;1329;p4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44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334" name="Google Shape;1334;p44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44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339" name="Google Shape;1339;p4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44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342" name="Google Shape;1342;p44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44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345" name="Google Shape;1345;p44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4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8" name="Google Shape;1348;p44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349" name="Google Shape;1349;p4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44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352" name="Google Shape;1352;p44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44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4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363" name="Google Shape;1363;p44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44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6" name="Google Shape;1366;p44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367" name="Google Shape;1367;p4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44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370" name="Google Shape;1370;p4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44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375" name="Google Shape;1375;p4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44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44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380" name="Google Shape;1380;p4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44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387" name="Google Shape;1387;p4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44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397" name="Google Shape;1397;p4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44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401" name="Google Shape;1401;p44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44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405" name="Google Shape;1405;p4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44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411" name="Google Shape;1411;p4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44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414" name="Google Shape;1414;p4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422" name="Google Shape;1422;p4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4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429" name="Google Shape;1429;p4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44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432" name="Google Shape;1432;p4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44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4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4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4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0" name="Google Shape;1440;p44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441" name="Google Shape;1441;p44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44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450" name="Google Shape;1450;p44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4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453" name="Google Shape;1453;p44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4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460" name="Google Shape;1460;p4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44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468" name="Google Shape;1468;p44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4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472" name="Google Shape;1472;p44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44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479" name="Google Shape;1479;p44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4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483" name="Google Shape;1483;p44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4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1487" name="Google Shape;1487;p44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493" name="Google Shape;1493;p4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44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521" name="Google Shape;1521;p44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545" name="Google Shape;1545;p44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44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560" name="Google Shape;1560;p44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44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564" name="Google Shape;1564;p44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44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571" name="Google Shape;1571;p4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44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580" name="Google Shape;1580;p44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44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584" name="Google Shape;1584;p44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44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590" name="Google Shape;1590;p44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44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598" name="Google Shape;1598;p44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4" name="Google Shape;1604;p44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605" name="Google Shape;1605;p44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44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1615" name="Google Shape;1615;p4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44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627" name="Google Shape;1627;p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Google Shape;1632;p4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633" name="Google Shape;1633;p44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3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brief introduction to the topic of social finance.</a:t>
            </a:r>
            <a:endParaRPr/>
          </a:p>
        </p:txBody>
      </p:sp>
      <p:sp>
        <p:nvSpPr>
          <p:cNvPr id="1039" name="Google Shape;1039;p30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 txBox="1"/>
          <p:nvPr>
            <p:ph type="title"/>
          </p:nvPr>
        </p:nvSpPr>
        <p:spPr>
          <a:xfrm>
            <a:off x="729000" y="2479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1045" name="Google Shape;1045;p3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intersection of social and finance—as well as shifting attitudes around what we share about money online—has given way to an ambitious new wave of financial products.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2"/>
          <p:cNvSpPr txBox="1"/>
          <p:nvPr>
            <p:ph type="title"/>
          </p:nvPr>
        </p:nvSpPr>
        <p:spPr>
          <a:xfrm>
            <a:off x="739675" y="2488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	</a:t>
            </a:r>
            <a:endParaRPr/>
          </a:p>
        </p:txBody>
      </p:sp>
      <p:sp>
        <p:nvSpPr>
          <p:cNvPr id="1052" name="Google Shape;1052;p3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team is preparing an analysis for our client [INSERT NAME HERE] about a potential new product in the social finance area. It is our job to research the current state of the art products on the market and made a case for a new app (product) for an underserved market.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3"/>
          <p:cNvSpPr txBox="1"/>
          <p:nvPr>
            <p:ph type="title"/>
          </p:nvPr>
        </p:nvSpPr>
        <p:spPr>
          <a:xfrm>
            <a:off x="147925" y="317725"/>
            <a:ext cx="4586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FINANCE?</a:t>
            </a:r>
            <a:endParaRPr/>
          </a:p>
        </p:txBody>
      </p:sp>
      <p:sp>
        <p:nvSpPr>
          <p:cNvPr id="1059" name="Google Shape;1059;p33"/>
          <p:cNvSpPr txBox="1"/>
          <p:nvPr>
            <p:ph idx="1" type="body"/>
          </p:nvPr>
        </p:nvSpPr>
        <p:spPr>
          <a:xfrm>
            <a:off x="448527" y="1469639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classification of financial services which focus on public benefit while still being profitable to its investors. Bridges the gap between </a:t>
            </a:r>
            <a:r>
              <a:rPr lang="en"/>
              <a:t>philanthropy</a:t>
            </a:r>
            <a:r>
              <a:rPr lang="en"/>
              <a:t> and profitability.</a:t>
            </a:r>
            <a:endParaRPr/>
          </a:p>
        </p:txBody>
      </p:sp>
      <p:sp>
        <p:nvSpPr>
          <p:cNvPr id="1060" name="Google Shape;1060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1" name="Google Shape;10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55" y="875176"/>
            <a:ext cx="4105121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067" name="Google Shape;1067;p34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Research regarding current social finance products.</a:t>
            </a:r>
            <a:endParaRPr/>
          </a:p>
        </p:txBody>
      </p:sp>
      <p:sp>
        <p:nvSpPr>
          <p:cNvPr id="1068" name="Google Shape;1068;p34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5"/>
          <p:cNvSpPr txBox="1"/>
          <p:nvPr>
            <p:ph type="title"/>
          </p:nvPr>
        </p:nvSpPr>
        <p:spPr>
          <a:xfrm>
            <a:off x="147925" y="317725"/>
            <a:ext cx="662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SOCIAL/FINANCE PRODUCTS</a:t>
            </a:r>
            <a:endParaRPr/>
          </a:p>
        </p:txBody>
      </p:sp>
      <p:sp>
        <p:nvSpPr>
          <p:cNvPr id="1074" name="Google Shape;1074;p35"/>
          <p:cNvSpPr txBox="1"/>
          <p:nvPr>
            <p:ph idx="1" type="body"/>
          </p:nvPr>
        </p:nvSpPr>
        <p:spPr>
          <a:xfrm>
            <a:off x="396350" y="1286300"/>
            <a:ext cx="45801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SoFi </a:t>
            </a:r>
            <a:r>
              <a:rPr lang="en"/>
              <a:t>- </a:t>
            </a:r>
            <a:r>
              <a:rPr lang="en" sz="1600"/>
              <a:t>helps their users reach financial independence by providing financial products and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Public.com</a:t>
            </a:r>
            <a:r>
              <a:rPr lang="en"/>
              <a:t> - </a:t>
            </a:r>
            <a:r>
              <a:rPr lang="en" sz="1600"/>
              <a:t>investing and social media platform that allows users to be better investors by providing insights from a diverse community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Frich</a:t>
            </a:r>
            <a:r>
              <a:rPr lang="en"/>
              <a:t> - </a:t>
            </a:r>
            <a:r>
              <a:rPr lang="en" sz="1600"/>
              <a:t>a social media platform and finance application that targets millennials and Gen-Zers to help manage and display their finances</a:t>
            </a:r>
            <a:endParaRPr sz="1600"/>
          </a:p>
        </p:txBody>
      </p:sp>
      <p:sp>
        <p:nvSpPr>
          <p:cNvPr id="1075" name="Google Shape;1075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6" name="Google Shape;10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900" y="1175125"/>
            <a:ext cx="3320724" cy="332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6"/>
          <p:cNvSpPr txBox="1"/>
          <p:nvPr>
            <p:ph idx="1" type="body"/>
          </p:nvPr>
        </p:nvSpPr>
        <p:spPr>
          <a:xfrm>
            <a:off x="490350" y="1235875"/>
            <a:ext cx="26640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SoFi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Provides student/auto loan refinancing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Helps refinance mortgages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Personal loans, credit cards and banking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investing</a:t>
            </a:r>
            <a:endParaRPr sz="1600"/>
          </a:p>
        </p:txBody>
      </p:sp>
      <p:sp>
        <p:nvSpPr>
          <p:cNvPr id="1082" name="Google Shape;1082;p36"/>
          <p:cNvSpPr txBox="1"/>
          <p:nvPr>
            <p:ph idx="2" type="body"/>
          </p:nvPr>
        </p:nvSpPr>
        <p:spPr>
          <a:xfrm>
            <a:off x="3247338" y="1235875"/>
            <a:ext cx="25740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Public.com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Provides access to custom company metrics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Real-time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Get insight from a community of investors, creators, and analysts</a:t>
            </a:r>
            <a:endParaRPr sz="1600"/>
          </a:p>
        </p:txBody>
      </p:sp>
      <p:sp>
        <p:nvSpPr>
          <p:cNvPr id="1083" name="Google Shape;1083;p36"/>
          <p:cNvSpPr txBox="1"/>
          <p:nvPr>
            <p:ph idx="3" type="body"/>
          </p:nvPr>
        </p:nvSpPr>
        <p:spPr>
          <a:xfrm>
            <a:off x="5948400" y="1235875"/>
            <a:ext cx="26640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Frich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Display your finances as a social media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Can set challenges and spending goals with friends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Identifies the financial areas to work on and guides users to changing their habits</a:t>
            </a:r>
            <a:endParaRPr sz="1600"/>
          </a:p>
        </p:txBody>
      </p:sp>
      <p:sp>
        <p:nvSpPr>
          <p:cNvPr id="1084" name="Google Shape;1084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36"/>
          <p:cNvSpPr txBox="1"/>
          <p:nvPr>
            <p:ph type="title"/>
          </p:nvPr>
        </p:nvSpPr>
        <p:spPr>
          <a:xfrm>
            <a:off x="784350" y="202975"/>
            <a:ext cx="6623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SOCIAL/FINANCE PRODUCTS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Us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Generates various infographics pertaining to user portfolio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Supports a wide range of assets</a:t>
            </a:r>
            <a:endParaRPr/>
          </a:p>
        </p:txBody>
      </p:sp>
      <p:sp>
        <p:nvSpPr>
          <p:cNvPr id="1091" name="Google Shape;1091;p3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sp>
        <p:nvSpPr>
          <p:cNvPr id="1092" name="Google Shape;1092;p3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Our Competitors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Limited infographics</a:t>
            </a:r>
            <a:endParaRPr/>
          </a:p>
        </p:txBody>
      </p:sp>
      <p:sp>
        <p:nvSpPr>
          <p:cNvPr id="1093" name="Google Shape;1093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