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68" r:id="rId2"/>
    <p:sldId id="270" r:id="rId3"/>
    <p:sldId id="258" r:id="rId4"/>
    <p:sldId id="312" r:id="rId5"/>
    <p:sldId id="313" r:id="rId6"/>
    <p:sldId id="314" r:id="rId7"/>
    <p:sldId id="315" r:id="rId8"/>
    <p:sldId id="316" r:id="rId9"/>
    <p:sldId id="317" r:id="rId10"/>
    <p:sldId id="318" r:id="rId11"/>
    <p:sldId id="319" r:id="rId12"/>
    <p:sldId id="321" r:id="rId13"/>
    <p:sldId id="322" r:id="rId14"/>
    <p:sldId id="323" r:id="rId15"/>
    <p:sldId id="324" r:id="rId16"/>
    <p:sldId id="325" r:id="rId17"/>
    <p:sldId id="326" r:id="rId18"/>
    <p:sldId id="327" r:id="rId19"/>
    <p:sldId id="328" r:id="rId20"/>
    <p:sldId id="331" r:id="rId21"/>
    <p:sldId id="332" r:id="rId22"/>
    <p:sldId id="336" r:id="rId23"/>
    <p:sldId id="341" r:id="rId24"/>
    <p:sldId id="342" r:id="rId25"/>
    <p:sldId id="343" r:id="rId26"/>
    <p:sldId id="344" r:id="rId27"/>
    <p:sldId id="345" r:id="rId28"/>
    <p:sldId id="346" r:id="rId29"/>
    <p:sldId id="347" r:id="rId3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  <a:srgbClr val="80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3961" autoAdjust="0"/>
  </p:normalViewPr>
  <p:slideViewPr>
    <p:cSldViewPr snapToGrid="0">
      <p:cViewPr>
        <p:scale>
          <a:sx n="100" d="100"/>
          <a:sy n="100" d="100"/>
        </p:scale>
        <p:origin x="1812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D33A45-2A05-408E-94BC-33C11D1B010F}" type="datetimeFigureOut">
              <a:rPr lang="ko-KR" altLang="en-US" smtClean="0"/>
              <a:t>2023-06-18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FEE4A5-8EEA-4414-955F-CCBF00F518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352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실습 절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baseline="0" dirty="0" smtClean="0"/>
              <a:t>제목에 </a:t>
            </a:r>
            <a:r>
              <a:rPr lang="ko-KR" altLang="en-US" dirty="0" smtClean="0"/>
              <a:t>실습 페이지 삽입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내용은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중제목</a:t>
            </a:r>
            <a:r>
              <a:rPr lang="ko-KR" altLang="en-US" dirty="0" smtClean="0"/>
              <a:t> 나열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해당 </a:t>
            </a:r>
            <a:r>
              <a:rPr lang="ko-KR" altLang="en-US" dirty="0" err="1" smtClean="0"/>
              <a:t>중제목에</a:t>
            </a:r>
            <a:r>
              <a:rPr lang="ko-KR" altLang="en-US" dirty="0" smtClean="0"/>
              <a:t> 핵심 내용이 마무리에 정리되어 있으면 해당 내용 넣기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EE4A5-8EEA-4414-955F-CCBF00F51856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362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EE4A5-8EEA-4414-955F-CCBF00F51856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21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1767" y="2693651"/>
            <a:ext cx="7880466" cy="1919912"/>
          </a:xfrm>
        </p:spPr>
        <p:txBody>
          <a:bodyPr anchor="t"/>
          <a:lstStyle>
            <a:lvl1pPr algn="l">
              <a:defRPr sz="5500">
                <a:solidFill>
                  <a:schemeClr val="tx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1767" y="1878676"/>
            <a:ext cx="3940233" cy="814975"/>
          </a:xfrm>
        </p:spPr>
        <p:txBody>
          <a:bodyPr>
            <a:noAutofit/>
          </a:bodyPr>
          <a:lstStyle>
            <a:lvl1pPr marL="0" indent="0" algn="l">
              <a:buNone/>
              <a:defRPr sz="5500">
                <a:solidFill>
                  <a:schemeClr val="bg1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213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F891-201B-4CCE-98CC-6B60D15F2948}" type="datetimeFigureOut">
              <a:rPr lang="ko-KR" altLang="en-US" smtClean="0"/>
              <a:t>2023-06-18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7DE5D-49EB-43B3-AACC-EC4346CF5A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744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F891-201B-4CCE-98CC-6B60D15F2948}" type="datetimeFigureOut">
              <a:rPr lang="ko-KR" altLang="en-US" smtClean="0"/>
              <a:t>2023-06-18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7DE5D-49EB-43B3-AACC-EC4346CF5A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7011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08615E-8400-4EF3-99ED-EADE0128E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CCD28A-18E6-4722-A8C0-698EA328D4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82640E-D65F-4AEB-9EA7-CB9033DD7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74AC0-0F61-4443-83BF-D88E288991C3}" type="datetimeFigureOut">
              <a:rPr lang="ko-KR" altLang="en-US" smtClean="0"/>
              <a:t>2023-06-18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96FCD2-ADB0-4228-9B95-53D5225B9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2F35A1-5321-4B6F-9955-209A5D928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9F1DB-8941-4D4D-9742-EB8922B7CE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853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88951"/>
            <a:ext cx="7886700" cy="806449"/>
          </a:xfrm>
        </p:spPr>
        <p:txBody>
          <a:bodyPr>
            <a:normAutofit/>
          </a:bodyPr>
          <a:lstStyle>
            <a:lvl1pPr>
              <a:defRPr sz="3500">
                <a:solidFill>
                  <a:srgbClr val="7030A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8650" y="1587500"/>
            <a:ext cx="7886700" cy="5041900"/>
          </a:xfrm>
        </p:spPr>
        <p:txBody>
          <a:bodyPr>
            <a:normAutofit/>
          </a:bodyPr>
          <a:lstStyle>
            <a:lvl1pPr marL="230400" indent="-230400">
              <a:lnSpc>
                <a:spcPct val="150000"/>
              </a:lnSpc>
              <a:buFont typeface="Arial" panose="020B0604020202020204" pitchFamily="34" charset="0"/>
              <a:buChar char="•"/>
              <a:defRPr sz="2000" b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defRPr>
            </a:lvl1pPr>
            <a:lvl2pPr marL="460800">
              <a:lnSpc>
                <a:spcPct val="150000"/>
              </a:lnSpc>
              <a:spcBef>
                <a:spcPts val="1000"/>
              </a:spcBef>
              <a:defRPr sz="20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defRPr>
            </a:lvl2pPr>
            <a:lvl3pPr marL="691200">
              <a:lnSpc>
                <a:spcPct val="150000"/>
              </a:lnSpc>
              <a:defRPr sz="18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defRPr>
            </a:lvl3pPr>
            <a:lvl4pPr marL="921600">
              <a:lnSpc>
                <a:spcPct val="150000"/>
              </a:lnSpc>
              <a:defRPr sz="12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defRPr>
            </a:lvl4pPr>
            <a:lvl5pPr marL="1152000">
              <a:lnSpc>
                <a:spcPct val="150000"/>
              </a:lnSpc>
              <a:defRPr sz="110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 </a:t>
            </a:r>
            <a:r>
              <a:rPr lang="ko-KR" altLang="en-US" dirty="0" smtClean="0"/>
              <a:t>편집</a:t>
            </a:r>
            <a:endParaRPr lang="ko-KR" altLang="en-US" dirty="0"/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8319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515390"/>
            <a:ext cx="7886700" cy="1194086"/>
          </a:xfrm>
        </p:spPr>
        <p:txBody>
          <a:bodyPr anchor="ctr">
            <a:normAutofit/>
          </a:bodyPr>
          <a:lstStyle>
            <a:lvl1pPr>
              <a:defRPr sz="3300">
                <a:solidFill>
                  <a:schemeClr val="tx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2294313"/>
            <a:ext cx="7886700" cy="3795339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2000">
                <a:solidFill>
                  <a:schemeClr val="tx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6519240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F891-201B-4CCE-98CC-6B60D15F2948}" type="datetimeFigureOut">
              <a:rPr lang="ko-KR" altLang="en-US" smtClean="0"/>
              <a:t>2023-06-18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7DE5D-49EB-43B3-AACC-EC4346CF5A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048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F891-201B-4CCE-98CC-6B60D15F2948}" type="datetimeFigureOut">
              <a:rPr lang="ko-KR" altLang="en-US" smtClean="0"/>
              <a:t>2023-06-18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7DE5D-49EB-43B3-AACC-EC4346CF5A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2852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F891-201B-4CCE-98CC-6B60D15F2948}" type="datetimeFigureOut">
              <a:rPr lang="ko-KR" altLang="en-US" smtClean="0"/>
              <a:t>2023-06-18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7DE5D-49EB-43B3-AACC-EC4346CF5A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8937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F891-201B-4CCE-98CC-6B60D15F2948}" type="datetimeFigureOut">
              <a:rPr lang="ko-KR" altLang="en-US" smtClean="0"/>
              <a:t>2023-06-18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7DE5D-49EB-43B3-AACC-EC4346CF5A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7582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F891-201B-4CCE-98CC-6B60D15F2948}" type="datetimeFigureOut">
              <a:rPr lang="ko-KR" altLang="en-US" smtClean="0"/>
              <a:t>2023-06-18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7DE5D-49EB-43B3-AACC-EC4346CF5A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4550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AF891-201B-4CCE-98CC-6B60D15F2948}" type="datetimeFigureOut">
              <a:rPr lang="ko-KR" altLang="en-US" smtClean="0"/>
              <a:t>2023-06-18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7DE5D-49EB-43B3-AACC-EC4346CF5A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217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AF891-201B-4CCE-98CC-6B60D15F2948}" type="datetimeFigureOut">
              <a:rPr lang="ko-KR" altLang="en-US" smtClean="0"/>
              <a:t>2023-06-18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7DE5D-49EB-43B3-AACC-EC4346CF5A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283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getbootstrap.com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start.spring.io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5C14204-1762-45A3-A2D7-CF4B63B41A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스프링 부트 개요</a:t>
            </a:r>
            <a:endParaRPr lang="ko-KR" altLang="en-US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3336DA46-6EF3-4CAE-8C6D-D1741623B9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Part 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513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ko-KR" sz="3500" dirty="0" smtClean="0">
                <a:solidFill>
                  <a:srgbClr val="7030A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1.2 </a:t>
            </a:r>
            <a:r>
              <a:rPr lang="ko-KR" altLang="en-US" sz="3500" dirty="0" smtClean="0">
                <a:solidFill>
                  <a:srgbClr val="7030A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스프링 부트 개발 환경 설정하기</a:t>
            </a:r>
            <a:endParaRPr lang="ko-KR" altLang="en-US" sz="3500" dirty="0">
              <a:solidFill>
                <a:srgbClr val="7030A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스프링 부트 프로젝트 만들기</a:t>
            </a:r>
            <a:endParaRPr lang="en-US" altLang="ko-KR" dirty="0" smtClean="0"/>
          </a:p>
          <a:p>
            <a:pPr marL="444500" indent="-179388"/>
            <a:r>
              <a:rPr lang="ko-KR" altLang="en-US" dirty="0" smtClean="0"/>
              <a:t>메인 메서드가 있는 자바 파일 열기</a:t>
            </a:r>
            <a:endParaRPr lang="en-US" altLang="ko-KR" dirty="0" smtClean="0"/>
          </a:p>
          <a:p>
            <a:pPr marL="444500" indent="-179388"/>
            <a:r>
              <a:rPr lang="en-US" altLang="ko-KR" dirty="0" err="1" smtClean="0"/>
              <a:t>src</a:t>
            </a:r>
            <a:r>
              <a:rPr lang="en-US" altLang="ko-KR" dirty="0" smtClean="0"/>
              <a:t> &gt; main &gt; java </a:t>
            </a:r>
            <a:r>
              <a:rPr lang="en-US" altLang="ko-KR" dirty="0"/>
              <a:t>&gt; </a:t>
            </a:r>
            <a:r>
              <a:rPr lang="en-US" altLang="ko-KR" dirty="0" err="1" smtClean="0"/>
              <a:t>com.example.firstproject</a:t>
            </a:r>
            <a:r>
              <a:rPr lang="en-US" altLang="ko-KR" dirty="0"/>
              <a:t> </a:t>
            </a:r>
            <a:r>
              <a:rPr lang="en-US" altLang="ko-KR" dirty="0" smtClean="0"/>
              <a:t>&gt; </a:t>
            </a:r>
            <a:r>
              <a:rPr lang="en-US" altLang="ko-KR" dirty="0" err="1" smtClean="0"/>
              <a:t>FirstprojectApplication</a:t>
            </a:r>
            <a:endParaRPr lang="en-US" altLang="ko-KR" dirty="0" smtClean="0"/>
          </a:p>
          <a:p>
            <a:pPr marL="674900" lvl="1" indent="-179388"/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872070"/>
            <a:ext cx="7995738" cy="2985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36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ko-KR" sz="3500" dirty="0" smtClean="0">
                <a:solidFill>
                  <a:srgbClr val="7030A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1.2 </a:t>
            </a:r>
            <a:r>
              <a:rPr lang="ko-KR" altLang="en-US" sz="3500" dirty="0" smtClean="0">
                <a:solidFill>
                  <a:srgbClr val="7030A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스프링 부트 개발 환경 설정하기</a:t>
            </a:r>
            <a:endParaRPr lang="ko-KR" altLang="en-US" sz="3500" dirty="0">
              <a:solidFill>
                <a:srgbClr val="7030A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4420"/>
          <a:stretch/>
        </p:blipFill>
        <p:spPr>
          <a:xfrm>
            <a:off x="752475" y="571500"/>
            <a:ext cx="7639049" cy="627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030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ko-KR" sz="3500" dirty="0" smtClean="0">
                <a:solidFill>
                  <a:srgbClr val="7030A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1.2 </a:t>
            </a:r>
            <a:r>
              <a:rPr lang="ko-KR" altLang="en-US" sz="3500" dirty="0" smtClean="0">
                <a:solidFill>
                  <a:srgbClr val="7030A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스프링 부트 개발 환경 설정하기</a:t>
            </a:r>
            <a:endParaRPr lang="ko-KR" altLang="en-US" sz="3500" dirty="0">
              <a:solidFill>
                <a:srgbClr val="7030A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스프링 부트 프로젝트 만들기</a:t>
            </a:r>
            <a:endParaRPr lang="en-US" altLang="ko-KR" dirty="0" smtClean="0"/>
          </a:p>
          <a:p>
            <a:pPr marL="444500" indent="-179388"/>
            <a:r>
              <a:rPr lang="ko-KR" altLang="en-US" dirty="0" err="1"/>
              <a:t>헬로</a:t>
            </a:r>
            <a:r>
              <a:rPr lang="ko-KR" altLang="en-US" dirty="0"/>
              <a:t> 월드</a:t>
            </a:r>
            <a:r>
              <a:rPr lang="en-US" altLang="ko-KR" dirty="0"/>
              <a:t>! </a:t>
            </a:r>
            <a:r>
              <a:rPr lang="ko-KR" altLang="en-US" dirty="0" smtClean="0"/>
              <a:t>출력하기</a:t>
            </a:r>
            <a:endParaRPr lang="en-US" altLang="ko-KR" dirty="0" smtClean="0"/>
          </a:p>
          <a:p>
            <a:pPr marL="674900" lvl="1" indent="-179388"/>
            <a:r>
              <a:rPr lang="en-US" altLang="ko-KR" dirty="0" err="1"/>
              <a:t>src</a:t>
            </a:r>
            <a:r>
              <a:rPr lang="en-US" altLang="ko-KR" dirty="0"/>
              <a:t> &gt; main &gt; resources &gt; </a:t>
            </a:r>
            <a:r>
              <a:rPr lang="en-US" altLang="ko-KR" dirty="0" smtClean="0"/>
              <a:t>static &gt; hello.html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marL="674900" lvl="1" indent="-179388"/>
            <a:r>
              <a:rPr lang="ko-KR" altLang="en-US" dirty="0" smtClean="0"/>
              <a:t>기본 코드에 </a:t>
            </a:r>
            <a:r>
              <a:rPr lang="en-US" altLang="ko-KR" dirty="0" smtClean="0"/>
              <a:t>&lt;</a:t>
            </a:r>
            <a:r>
              <a:rPr lang="en-US" altLang="ko-KR" dirty="0"/>
              <a:t>h1&gt;</a:t>
            </a:r>
            <a:r>
              <a:rPr lang="ko-KR" altLang="en-US" dirty="0" err="1"/>
              <a:t>헬로</a:t>
            </a:r>
            <a:r>
              <a:rPr lang="ko-KR" altLang="en-US" dirty="0"/>
              <a:t> 월드</a:t>
            </a:r>
            <a:r>
              <a:rPr lang="en-US" altLang="ko-KR" dirty="0"/>
              <a:t>!&lt;/h1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작성</a:t>
            </a:r>
            <a:endParaRPr lang="en-US" altLang="ko-KR" dirty="0" smtClean="0"/>
          </a:p>
          <a:p>
            <a:pPr marL="674900" lvl="1" indent="-179388"/>
            <a:r>
              <a:rPr lang="ko-KR" altLang="en-US" dirty="0" smtClean="0"/>
              <a:t>서버 </a:t>
            </a:r>
            <a:r>
              <a:rPr lang="ko-KR" altLang="en-US" dirty="0" err="1" smtClean="0"/>
              <a:t>재시작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487" y="4368745"/>
            <a:ext cx="6386513" cy="2489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457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1.3 </a:t>
            </a:r>
            <a:r>
              <a:rPr lang="ko-KR" altLang="en-US" dirty="0" smtClean="0"/>
              <a:t>웹 서비스의 동작 원리 이해하기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1. </a:t>
            </a:r>
            <a:r>
              <a:rPr lang="ko-KR" altLang="en-US" dirty="0" smtClean="0"/>
              <a:t>클라이언트 </a:t>
            </a:r>
            <a:r>
              <a:rPr lang="ko-KP" altLang="ko-KR" dirty="0" smtClean="0"/>
              <a:t>–</a:t>
            </a:r>
            <a:r>
              <a:rPr lang="en-US" altLang="ko-KR" dirty="0" smtClean="0"/>
              <a:t> </a:t>
            </a:r>
            <a:r>
              <a:rPr lang="ko-KR" altLang="en-US" dirty="0" smtClean="0"/>
              <a:t>서버 구조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클라이언트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서비스를 </a:t>
            </a:r>
            <a:r>
              <a:rPr lang="ko-KR" altLang="en-US" dirty="0"/>
              <a:t>사용하는 프로그램 또는 </a:t>
            </a:r>
            <a:r>
              <a:rPr lang="ko-KR" altLang="en-US" dirty="0" smtClean="0"/>
              <a:t>컴퓨터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서버</a:t>
            </a:r>
            <a:r>
              <a:rPr lang="en-US" altLang="ko-KR" dirty="0" smtClean="0"/>
              <a:t>: </a:t>
            </a:r>
            <a:r>
              <a:rPr lang="ko-KR" altLang="en-US" dirty="0"/>
              <a:t>서비스를 제공하는 프로그램 또는 </a:t>
            </a:r>
            <a:r>
              <a:rPr lang="ko-KR" altLang="en-US" dirty="0" smtClean="0"/>
              <a:t>컴퓨터</a:t>
            </a:r>
            <a:endParaRPr lang="en-US" altLang="ko-KR" dirty="0" smtClean="0"/>
          </a:p>
          <a:p>
            <a:pPr lvl="1"/>
            <a:r>
              <a:rPr lang="ko-KR" altLang="en-US" dirty="0"/>
              <a:t>클라이언트의 요청에 응답하려면 </a:t>
            </a:r>
            <a:r>
              <a:rPr lang="ko-KR" altLang="en-US" dirty="0" smtClean="0"/>
              <a:t>서버가 </a:t>
            </a:r>
            <a:r>
              <a:rPr lang="ko-KR" altLang="en-US" dirty="0"/>
              <a:t>실행 중이어야 </a:t>
            </a:r>
            <a:r>
              <a:rPr lang="ko-KR" altLang="en-US" dirty="0" smtClean="0"/>
              <a:t>함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100" y="4106240"/>
            <a:ext cx="5819775" cy="252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0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1.3 </a:t>
            </a:r>
            <a:r>
              <a:rPr lang="ko-KR" altLang="en-US" dirty="0" smtClean="0"/>
              <a:t>웹 서비스의 동작 원리 이해하기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en-US" altLang="ko-KR" dirty="0"/>
              <a:t>localhost:8080/hello.html</a:t>
            </a:r>
            <a:r>
              <a:rPr lang="ko-KR" altLang="en-US" dirty="0"/>
              <a:t>의 </a:t>
            </a:r>
            <a:r>
              <a:rPr lang="ko-KR" altLang="en-US" dirty="0" smtClean="0"/>
              <a:t>의미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localhost</a:t>
            </a:r>
            <a:r>
              <a:rPr lang="en-US" altLang="ko-KR" dirty="0"/>
              <a:t>: ‘</a:t>
            </a:r>
            <a:r>
              <a:rPr lang="ko-KR" altLang="en-US" dirty="0"/>
              <a:t>내 </a:t>
            </a:r>
            <a:r>
              <a:rPr lang="ko-KR" altLang="en-US" dirty="0" err="1"/>
              <a:t>컴퓨터’의</a:t>
            </a:r>
            <a:r>
              <a:rPr lang="ko-KR" altLang="en-US" dirty="0"/>
              <a:t> 주소인 </a:t>
            </a:r>
            <a:r>
              <a:rPr lang="en-US" altLang="ko-KR" dirty="0"/>
              <a:t>127.0.0.1</a:t>
            </a:r>
            <a:r>
              <a:rPr lang="ko-KR" altLang="en-US" dirty="0"/>
              <a:t>을 고유하게 지칭한 </a:t>
            </a:r>
            <a:r>
              <a:rPr lang="ko-KR" altLang="en-US" dirty="0" smtClean="0"/>
              <a:t>것</a:t>
            </a:r>
            <a:endParaRPr lang="en-US" altLang="ko-KR" dirty="0"/>
          </a:p>
          <a:p>
            <a:pPr lvl="1"/>
            <a:r>
              <a:rPr lang="en-US" altLang="ko-KR" dirty="0" smtClean="0"/>
              <a:t>8080</a:t>
            </a:r>
            <a:r>
              <a:rPr lang="en-US" altLang="ko-KR" dirty="0"/>
              <a:t>: </a:t>
            </a:r>
            <a:r>
              <a:rPr lang="ko-KR" altLang="en-US" dirty="0"/>
              <a:t>스프링 부트가 동작하는 기본 </a:t>
            </a:r>
            <a:r>
              <a:rPr lang="ko-KR" altLang="en-US" dirty="0" smtClean="0"/>
              <a:t>포트번호</a:t>
            </a:r>
            <a:endParaRPr lang="en-US" altLang="ko-KR" dirty="0"/>
          </a:p>
          <a:p>
            <a:pPr lvl="1"/>
            <a:r>
              <a:rPr lang="en-US" altLang="ko-KR" dirty="0" smtClean="0"/>
              <a:t>hello.html</a:t>
            </a:r>
            <a:r>
              <a:rPr lang="en-US" altLang="ko-KR" dirty="0"/>
              <a:t>: </a:t>
            </a:r>
            <a:r>
              <a:rPr lang="ko-KR" altLang="en-US" dirty="0" smtClean="0"/>
              <a:t>서버에 </a:t>
            </a:r>
            <a:r>
              <a:rPr lang="ko-KR" altLang="en-US" dirty="0"/>
              <a:t>요청하는 </a:t>
            </a:r>
            <a:r>
              <a:rPr lang="ko-KR" altLang="en-US" dirty="0" smtClean="0"/>
              <a:t>파일</a:t>
            </a:r>
            <a:endParaRPr lang="en-US" altLang="ko-KR" dirty="0"/>
          </a:p>
          <a:p>
            <a:pPr marL="232200" lvl="1" indent="0"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→ </a:t>
            </a:r>
            <a:r>
              <a:rPr lang="ko-KR" altLang="en-US" dirty="0" smtClean="0">
                <a:solidFill>
                  <a:srgbClr val="FF0000"/>
                </a:solidFill>
              </a:rPr>
              <a:t>웹 브라우저에서 </a:t>
            </a:r>
            <a:r>
              <a:rPr lang="en-US" altLang="ko-KR" dirty="0" smtClean="0">
                <a:solidFill>
                  <a:srgbClr val="FF0000"/>
                </a:solidFill>
              </a:rPr>
              <a:t>localhost:8080/hello.html</a:t>
            </a:r>
            <a:r>
              <a:rPr lang="ko-KR" altLang="en-US" dirty="0" smtClean="0">
                <a:solidFill>
                  <a:srgbClr val="FF0000"/>
                </a:solidFill>
              </a:rPr>
              <a:t>로 접속하면 내 컴퓨터의 </a:t>
            </a:r>
            <a:r>
              <a:rPr lang="en-US" altLang="ko-KR" dirty="0" smtClean="0">
                <a:solidFill>
                  <a:srgbClr val="FF0000"/>
                </a:solidFill>
              </a:rPr>
              <a:t>8080</a:t>
            </a:r>
            <a:r>
              <a:rPr lang="ko-KR" altLang="en-US" dirty="0" smtClean="0">
                <a:solidFill>
                  <a:srgbClr val="FF0000"/>
                </a:solidFill>
              </a:rPr>
              <a:t>번에서 수행되고 있는 서버에 </a:t>
            </a:r>
            <a:r>
              <a:rPr lang="en-US" altLang="ko-KR" dirty="0" smtClean="0">
                <a:solidFill>
                  <a:srgbClr val="FF0000"/>
                </a:solidFill>
              </a:rPr>
              <a:t>hello.html </a:t>
            </a:r>
            <a:r>
              <a:rPr lang="ko-KR" altLang="en-US" dirty="0" smtClean="0">
                <a:solidFill>
                  <a:srgbClr val="FF0000"/>
                </a:solidFill>
              </a:rPr>
              <a:t>파일을 요청한다는 의미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733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1.3 </a:t>
            </a:r>
            <a:r>
              <a:rPr lang="ko-KR" altLang="en-US" dirty="0" smtClean="0"/>
              <a:t>웹 서비스의 동작 원리 이해하기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en-US" altLang="ko-KR" dirty="0"/>
              <a:t>localhost:8080/hello.html</a:t>
            </a:r>
            <a:r>
              <a:rPr lang="ko-KR" altLang="en-US" dirty="0"/>
              <a:t>의 </a:t>
            </a:r>
            <a:r>
              <a:rPr lang="ko-KR" altLang="en-US" dirty="0" smtClean="0"/>
              <a:t>의미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817" y="2341043"/>
            <a:ext cx="8551958" cy="389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79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215D3444-4F57-4BC7-AC33-487240F05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ko-KR" sz="3000" dirty="0">
                <a:solidFill>
                  <a:schemeClr val="bg1"/>
                </a:solidFill>
              </a:rPr>
              <a:t>2</a:t>
            </a:r>
            <a:r>
              <a:rPr lang="ko-KR" altLang="en-US" sz="3000" dirty="0" smtClean="0">
                <a:solidFill>
                  <a:schemeClr val="bg1"/>
                </a:solidFill>
              </a:rPr>
              <a:t>장 </a:t>
            </a:r>
            <a:r>
              <a:rPr lang="en-US" altLang="ko-KR" sz="3000" dirty="0" smtClean="0">
                <a:solidFill>
                  <a:schemeClr val="bg1"/>
                </a:solidFill>
              </a:rPr>
              <a:t/>
            </a:r>
            <a:br>
              <a:rPr lang="en-US" altLang="ko-KR" sz="3000" dirty="0" smtClean="0">
                <a:solidFill>
                  <a:schemeClr val="bg1"/>
                </a:solidFill>
              </a:rPr>
            </a:br>
            <a:r>
              <a:rPr lang="en-US" altLang="ko-KR" sz="3000" dirty="0"/>
              <a:t>MVC </a:t>
            </a:r>
            <a:r>
              <a:rPr lang="ko-KR" altLang="en-US" sz="3000" dirty="0" smtClean="0"/>
              <a:t>패턴 이해와 </a:t>
            </a:r>
            <a:r>
              <a:rPr lang="ko-KR" altLang="en-US" sz="3000" dirty="0"/>
              <a:t>실습</a:t>
            </a:r>
            <a:endParaRPr lang="ko-KR" altLang="en-US" sz="3000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26D6767-5EF7-41A4-9E2A-CC91B4DC5B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2.1</a:t>
            </a:r>
            <a:r>
              <a:rPr lang="en-US" altLang="ko-KR" dirty="0" smtClean="0"/>
              <a:t> </a:t>
            </a:r>
            <a:r>
              <a:rPr lang="ko-KR" altLang="en-US" dirty="0"/>
              <a:t>뷰 템플릿과 </a:t>
            </a:r>
            <a:r>
              <a:rPr lang="en-US" altLang="ko-KR" dirty="0"/>
              <a:t>MVC </a:t>
            </a:r>
            <a:r>
              <a:rPr lang="ko-KR" altLang="en-US" dirty="0" smtClean="0"/>
              <a:t>패턴</a:t>
            </a:r>
            <a:endParaRPr lang="en-US" altLang="ko-KR" dirty="0" smtClean="0"/>
          </a:p>
          <a:p>
            <a:r>
              <a:rPr lang="en-US" altLang="ko-KR" dirty="0" smtClean="0">
                <a:solidFill>
                  <a:schemeClr val="bg1"/>
                </a:solidFill>
              </a:rPr>
              <a:t>2.2</a:t>
            </a:r>
            <a:r>
              <a:rPr lang="en-US" altLang="ko-KR" dirty="0"/>
              <a:t> MVC </a:t>
            </a:r>
            <a:r>
              <a:rPr lang="ko-KR" altLang="en-US" dirty="0"/>
              <a:t>패턴을 활용해 뷰 템플릿 페이지 </a:t>
            </a:r>
            <a:r>
              <a:rPr lang="ko-KR" altLang="en-US" dirty="0" smtClean="0"/>
              <a:t>만들기</a:t>
            </a:r>
            <a:endParaRPr lang="en-US" altLang="ko-KR" dirty="0" smtClean="0"/>
          </a:p>
          <a:p>
            <a:r>
              <a:rPr lang="en-US" altLang="ko-KR" dirty="0" smtClean="0">
                <a:solidFill>
                  <a:schemeClr val="bg1"/>
                </a:solidFill>
              </a:rPr>
              <a:t>2.3</a:t>
            </a:r>
            <a:r>
              <a:rPr lang="en-US" altLang="ko-KR" dirty="0"/>
              <a:t> MVC</a:t>
            </a:r>
            <a:r>
              <a:rPr lang="ko-KR" altLang="en-US" dirty="0"/>
              <a:t>의 역할과 실행 흐름 </a:t>
            </a:r>
            <a:r>
              <a:rPr lang="ko-KR" altLang="en-US" dirty="0" smtClean="0"/>
              <a:t>이해하기</a:t>
            </a:r>
            <a:endParaRPr lang="en-US" altLang="ko-KR" dirty="0" smtClean="0"/>
          </a:p>
          <a:p>
            <a:r>
              <a:rPr lang="en-US" altLang="ko-KR" dirty="0" smtClean="0">
                <a:solidFill>
                  <a:schemeClr val="bg1"/>
                </a:solidFill>
              </a:rPr>
              <a:t>2.4</a:t>
            </a:r>
            <a:r>
              <a:rPr lang="en-US" altLang="ko-KR" dirty="0" smtClean="0"/>
              <a:t> </a:t>
            </a:r>
            <a:r>
              <a:rPr lang="ko-KR" altLang="en-US" dirty="0"/>
              <a:t>뷰 템플릿 페이지에 레이아웃 적용하기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815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 </a:t>
            </a:r>
            <a:r>
              <a:rPr lang="ko-KR" altLang="en-US" dirty="0" smtClean="0"/>
              <a:t>뷰 템플릿과  </a:t>
            </a:r>
            <a:r>
              <a:rPr lang="en-US" altLang="ko-KR" dirty="0" smtClean="0"/>
              <a:t>MVC </a:t>
            </a:r>
            <a:r>
              <a:rPr lang="ko-KR" altLang="en-US" dirty="0" smtClean="0"/>
              <a:t>패턴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1. </a:t>
            </a:r>
            <a:r>
              <a:rPr lang="ko-KR" altLang="en-US" dirty="0" smtClean="0"/>
              <a:t>뷰 템플릿이란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뷰 템플릿</a:t>
            </a:r>
            <a:r>
              <a:rPr lang="en-US" altLang="ko-KR" dirty="0" smtClean="0"/>
              <a:t>(View Template): </a:t>
            </a:r>
            <a:r>
              <a:rPr lang="ko-KR" altLang="en-US" dirty="0" smtClean="0"/>
              <a:t>웹 </a:t>
            </a:r>
            <a:r>
              <a:rPr lang="ko-KR" altLang="en-US" dirty="0"/>
              <a:t>페이지</a:t>
            </a:r>
            <a:r>
              <a:rPr lang="en-US" altLang="ko-KR" dirty="0"/>
              <a:t>(View)</a:t>
            </a:r>
            <a:r>
              <a:rPr lang="ko-KR" altLang="en-US" dirty="0"/>
              <a:t>를 하나의 틀</a:t>
            </a:r>
            <a:r>
              <a:rPr lang="en-US" altLang="ko-KR" dirty="0"/>
              <a:t>(Template)</a:t>
            </a:r>
            <a:r>
              <a:rPr lang="ko-KR" altLang="en-US" dirty="0"/>
              <a:t>로 만들고 </a:t>
            </a:r>
            <a:r>
              <a:rPr lang="ko-KR" altLang="en-US" dirty="0" smtClean="0"/>
              <a:t>여기에 변수를 </a:t>
            </a:r>
            <a:r>
              <a:rPr lang="ko-KR" altLang="en-US" dirty="0"/>
              <a:t>삽입해 서로 다른 페이지로 보여 </a:t>
            </a:r>
            <a:r>
              <a:rPr lang="ko-KR" altLang="en-US" dirty="0" smtClean="0"/>
              <a:t>주는 기술</a:t>
            </a:r>
            <a:endParaRPr lang="en-US" altLang="ko-KR" dirty="0" smtClean="0"/>
          </a:p>
          <a:p>
            <a:pPr lvl="1"/>
            <a:r>
              <a:rPr lang="ko-KR" altLang="en-US" dirty="0" err="1"/>
              <a:t>머스테치</a:t>
            </a:r>
            <a:r>
              <a:rPr lang="en-US" altLang="ko-KR" dirty="0"/>
              <a:t>(Mustache</a:t>
            </a:r>
            <a:r>
              <a:rPr lang="en-US" altLang="ko-KR" dirty="0" smtClean="0"/>
              <a:t>): </a:t>
            </a:r>
            <a:r>
              <a:rPr lang="ko-KR" altLang="en-US" dirty="0" smtClean="0"/>
              <a:t>뷰 </a:t>
            </a:r>
            <a:r>
              <a:rPr lang="ko-KR" altLang="en-US" dirty="0"/>
              <a:t>템플릿을 만드는 </a:t>
            </a:r>
            <a:r>
              <a:rPr lang="ko-KR" altLang="en-US" dirty="0" smtClean="0"/>
              <a:t>도구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7041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 </a:t>
            </a:r>
            <a:r>
              <a:rPr lang="ko-KR" altLang="en-US" dirty="0" smtClean="0"/>
              <a:t>뷰 템플릿과  </a:t>
            </a:r>
            <a:r>
              <a:rPr lang="en-US" altLang="ko-KR" dirty="0" smtClean="0"/>
              <a:t>MVC </a:t>
            </a:r>
            <a:r>
              <a:rPr lang="ko-KR" altLang="en-US" dirty="0" smtClean="0"/>
              <a:t>패턴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1. </a:t>
            </a:r>
            <a:r>
              <a:rPr lang="ko-KR" altLang="en-US" dirty="0" smtClean="0"/>
              <a:t>뷰 템플릿이란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37" y="2134454"/>
            <a:ext cx="8750980" cy="430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211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2.1 </a:t>
            </a:r>
            <a:r>
              <a:rPr lang="ko-KR" altLang="en-US" dirty="0" smtClean="0"/>
              <a:t>뷰 템플릿과  </a:t>
            </a:r>
            <a:r>
              <a:rPr lang="en-US" altLang="ko-KR" dirty="0" smtClean="0"/>
              <a:t>MVC </a:t>
            </a:r>
            <a:r>
              <a:rPr lang="ko-KR" altLang="en-US" dirty="0" smtClean="0"/>
              <a:t>패턴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2. MVC </a:t>
            </a:r>
            <a:r>
              <a:rPr lang="ko-KR" altLang="en-US" dirty="0" smtClean="0"/>
              <a:t>패턴</a:t>
            </a:r>
            <a:r>
              <a:rPr lang="en-US" altLang="ko-KR" dirty="0" smtClean="0"/>
              <a:t>(</a:t>
            </a:r>
            <a:r>
              <a:rPr lang="en-US" altLang="ko-KR" dirty="0"/>
              <a:t>Model-View-Controller Pattern)</a:t>
            </a:r>
            <a:endParaRPr lang="en-US" altLang="ko-KR" dirty="0" smtClean="0"/>
          </a:p>
          <a:p>
            <a:pPr lvl="1"/>
            <a:r>
              <a:rPr lang="ko-KR" altLang="en-US" dirty="0"/>
              <a:t>웹 페이지를 화면에 보여 </a:t>
            </a:r>
            <a:r>
              <a:rPr lang="ko-KR" altLang="en-US" dirty="0" smtClean="0"/>
              <a:t>주고</a:t>
            </a:r>
            <a:r>
              <a:rPr lang="en-US" altLang="ko-KR" dirty="0"/>
              <a:t>(View),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클라이언트의 </a:t>
            </a:r>
            <a:r>
              <a:rPr lang="ko-KR" altLang="en-US" dirty="0"/>
              <a:t>요청을 받아 처리하고</a:t>
            </a:r>
            <a:r>
              <a:rPr lang="en-US" altLang="ko-KR" dirty="0"/>
              <a:t>(Controller),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데이터를 </a:t>
            </a:r>
            <a:r>
              <a:rPr lang="ko-KR" altLang="en-US" dirty="0"/>
              <a:t>관리하는</a:t>
            </a:r>
            <a:r>
              <a:rPr lang="en-US" altLang="ko-KR" dirty="0"/>
              <a:t>(Model) </a:t>
            </a:r>
            <a:r>
              <a:rPr lang="ko-KR" altLang="en-US" dirty="0"/>
              <a:t>역할을 </a:t>
            </a:r>
            <a:r>
              <a:rPr lang="ko-KR" altLang="en-US" dirty="0" smtClean="0"/>
              <a:t>나누는 기법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4004841"/>
            <a:ext cx="7877175" cy="2786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36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215D3444-4F57-4BC7-AC33-487240F05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ko-KR" sz="3000" dirty="0">
                <a:solidFill>
                  <a:schemeClr val="bg1"/>
                </a:solidFill>
              </a:rPr>
              <a:t>1</a:t>
            </a:r>
            <a:r>
              <a:rPr lang="ko-KR" altLang="en-US" sz="3000" dirty="0">
                <a:solidFill>
                  <a:schemeClr val="bg1"/>
                </a:solidFill>
              </a:rPr>
              <a:t>장 </a:t>
            </a:r>
            <a:r>
              <a:rPr lang="en-US" altLang="ko-KR" sz="3000" dirty="0" smtClean="0">
                <a:solidFill>
                  <a:schemeClr val="bg1"/>
                </a:solidFill>
              </a:rPr>
              <a:t/>
            </a:r>
            <a:br>
              <a:rPr lang="en-US" altLang="ko-KR" sz="3000" dirty="0" smtClean="0">
                <a:solidFill>
                  <a:schemeClr val="bg1"/>
                </a:solidFill>
              </a:rPr>
            </a:br>
            <a:r>
              <a:rPr lang="ko-KR" altLang="en-US" sz="3000" dirty="0" smtClean="0"/>
              <a:t>스프링 부트 시작하기</a:t>
            </a:r>
            <a:endParaRPr lang="ko-KR" altLang="en-US" sz="3000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26D6767-5EF7-41A4-9E2A-CC91B4DC5B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1.1</a:t>
            </a:r>
            <a:r>
              <a:rPr lang="en-US" altLang="ko-KR" dirty="0"/>
              <a:t> </a:t>
            </a:r>
            <a:r>
              <a:rPr lang="ko-KR" altLang="en-US" dirty="0" smtClean="0"/>
              <a:t>스프링 </a:t>
            </a:r>
            <a:r>
              <a:rPr lang="ko-KR" altLang="en-US" dirty="0" err="1" smtClean="0"/>
              <a:t>부트란</a:t>
            </a:r>
            <a:endParaRPr lang="en-US" altLang="ko-KR" dirty="0" smtClean="0"/>
          </a:p>
          <a:p>
            <a:r>
              <a:rPr lang="en-US" altLang="ko-KR" dirty="0" smtClean="0">
                <a:solidFill>
                  <a:schemeClr val="bg1"/>
                </a:solidFill>
              </a:rPr>
              <a:t>1.2</a:t>
            </a:r>
            <a:r>
              <a:rPr lang="en-US" altLang="ko-KR" dirty="0" smtClean="0"/>
              <a:t> </a:t>
            </a:r>
            <a:r>
              <a:rPr lang="ko-KR" altLang="en-US" dirty="0" smtClean="0"/>
              <a:t>스프링 부트 개발 환경 설정하기</a:t>
            </a:r>
            <a:endParaRPr lang="en-US" altLang="ko-KR" dirty="0" smtClean="0"/>
          </a:p>
          <a:p>
            <a:r>
              <a:rPr lang="en-US" altLang="ko-KR" dirty="0" smtClean="0">
                <a:solidFill>
                  <a:schemeClr val="bg1"/>
                </a:solidFill>
              </a:rPr>
              <a:t>1.3</a:t>
            </a:r>
            <a:r>
              <a:rPr lang="en-US" altLang="ko-KR" dirty="0" smtClean="0"/>
              <a:t> </a:t>
            </a:r>
            <a:r>
              <a:rPr lang="ko-KR" altLang="en-US" dirty="0" smtClean="0"/>
              <a:t>웹 서비스의 동작 원리 이해하기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817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488951"/>
            <a:ext cx="8039100" cy="806449"/>
          </a:xfrm>
        </p:spPr>
        <p:txBody>
          <a:bodyPr>
            <a:normAutofit fontScale="90000"/>
          </a:bodyPr>
          <a:lstStyle/>
          <a:p>
            <a:r>
              <a:rPr lang="en-US" altLang="ko-KR" spc="-100" dirty="0"/>
              <a:t>2.2 MVC </a:t>
            </a:r>
            <a:r>
              <a:rPr lang="ko-KR" altLang="en-US" spc="-100" dirty="0"/>
              <a:t>패턴을 활용해 뷰 템플릿 페이지 만들기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587500"/>
            <a:ext cx="8039100" cy="5041900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1. </a:t>
            </a:r>
            <a:r>
              <a:rPr lang="ko-KR" altLang="en-US" dirty="0" smtClean="0"/>
              <a:t>뷰 템플릿 만들기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2</a:t>
            </a:r>
            <a:r>
              <a:rPr lang="en-US" altLang="ko-KR" dirty="0"/>
              <a:t>. </a:t>
            </a:r>
            <a:r>
              <a:rPr lang="ko-KR" altLang="en-US" dirty="0"/>
              <a:t>컨트롤러 만들고 실행하기 </a:t>
            </a:r>
          </a:p>
          <a:p>
            <a:pPr marL="0" indent="0">
              <a:buNone/>
            </a:pPr>
            <a:r>
              <a:rPr lang="en-US" altLang="ko-KR" dirty="0" smtClean="0"/>
              <a:t>3. </a:t>
            </a:r>
            <a:r>
              <a:rPr lang="ko-KR" altLang="en-US" dirty="0" smtClean="0"/>
              <a:t>모델 </a:t>
            </a:r>
            <a:r>
              <a:rPr lang="ko-KR" altLang="en-US" dirty="0"/>
              <a:t>추가하기 </a:t>
            </a:r>
            <a:endParaRPr lang="en-US" altLang="ko-KR" dirty="0"/>
          </a:p>
          <a:p>
            <a:pPr marL="447675" indent="-266700"/>
            <a:r>
              <a:rPr lang="ko-KR" altLang="en-US" dirty="0"/>
              <a:t>모델은 컨트롤러의 메서드에서 매개변수로 받아 옴</a:t>
            </a:r>
            <a:endParaRPr lang="en-US" altLang="ko-KR" dirty="0"/>
          </a:p>
          <a:p>
            <a:pPr marL="447675" indent="-266700"/>
            <a:r>
              <a:rPr lang="ko-KR" altLang="en-US" dirty="0"/>
              <a:t>모델에서 변수를 등록할 때는 </a:t>
            </a:r>
            <a:r>
              <a:rPr lang="en-US" altLang="ko-KR" dirty="0" err="1"/>
              <a:t>addAttribute</a:t>
            </a:r>
            <a:r>
              <a:rPr lang="en-US" altLang="ko-KR" dirty="0"/>
              <a:t>() </a:t>
            </a:r>
            <a:r>
              <a:rPr lang="ko-KR" altLang="en-US" dirty="0"/>
              <a:t>메서드 사용</a:t>
            </a:r>
            <a:endParaRPr lang="en-US" altLang="ko-KR" dirty="0"/>
          </a:p>
          <a:p>
            <a:pPr lvl="1"/>
            <a:endParaRPr lang="ko-KR" altLang="en-US" dirty="0"/>
          </a:p>
          <a:p>
            <a:pPr marL="457200" indent="-457200">
              <a:buAutoNum type="arabicPeriod"/>
            </a:pPr>
            <a:endParaRPr lang="en-US" altLang="ko-KR" dirty="0" smtClean="0"/>
          </a:p>
          <a:p>
            <a:pPr marL="457200" indent="-457200">
              <a:buAutoNum type="arabicPeriod"/>
            </a:pPr>
            <a:endParaRPr lang="en-US" altLang="ko-KR" dirty="0" smtClean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7770019" y="1311274"/>
            <a:ext cx="1266825" cy="32067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실습 </a:t>
            </a:r>
            <a:r>
              <a:rPr lang="en-US" altLang="ko-KR" sz="1400" dirty="0" smtClean="0">
                <a:solidFill>
                  <a:schemeClr val="tx1"/>
                </a:solidFill>
              </a:rPr>
              <a:t>61~72p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556" y="4523833"/>
            <a:ext cx="8586788" cy="946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39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488951"/>
            <a:ext cx="8039100" cy="806449"/>
          </a:xfrm>
        </p:spPr>
        <p:txBody>
          <a:bodyPr>
            <a:normAutofit fontScale="90000"/>
          </a:bodyPr>
          <a:lstStyle/>
          <a:p>
            <a:r>
              <a:rPr lang="en-US" altLang="ko-KR" spc="-100" dirty="0"/>
              <a:t>2.2 MVC </a:t>
            </a:r>
            <a:r>
              <a:rPr lang="ko-KR" altLang="en-US" spc="-100" dirty="0"/>
              <a:t>패턴을 활용해 뷰 템플릿 페이지 만들기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587500"/>
            <a:ext cx="8039100" cy="5041900"/>
          </a:xfrm>
        </p:spPr>
        <p:txBody>
          <a:bodyPr/>
          <a:lstStyle/>
          <a:p>
            <a:pPr marL="457200" indent="-457200">
              <a:buAutoNum type="arabicPeriod"/>
            </a:pPr>
            <a:endParaRPr lang="en-US" altLang="ko-KR" dirty="0" smtClean="0"/>
          </a:p>
          <a:p>
            <a:pPr marL="457200" indent="-457200">
              <a:buAutoNum type="arabicPeriod"/>
            </a:pP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88" y="1745187"/>
            <a:ext cx="8434388" cy="4436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09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2.3 MVC</a:t>
            </a:r>
            <a:r>
              <a:rPr lang="ko-KR" altLang="en-US" dirty="0"/>
              <a:t>의 역할과 실행 흐름 이해하기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식당의 주문 처리 과정과 </a:t>
            </a:r>
            <a:r>
              <a:rPr lang="en-US" altLang="ko-KR" dirty="0"/>
              <a:t>MVC </a:t>
            </a:r>
            <a:r>
              <a:rPr lang="ko-KR" altLang="en-US" dirty="0"/>
              <a:t>패턴 비유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354525"/>
            <a:ext cx="8186403" cy="41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73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2.3 MVC</a:t>
            </a:r>
            <a:r>
              <a:rPr lang="ko-KR" altLang="en-US" dirty="0"/>
              <a:t>의 역할과 실행 흐름 이해하기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식당의 주문 처리 과정과 </a:t>
            </a:r>
            <a:r>
              <a:rPr lang="en-US" altLang="ko-KR" dirty="0"/>
              <a:t>MVC </a:t>
            </a:r>
            <a:r>
              <a:rPr lang="ko-KR" altLang="en-US" dirty="0"/>
              <a:t>패턴 비유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2415976"/>
            <a:ext cx="8652693" cy="319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61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2.3 </a:t>
            </a:r>
            <a:r>
              <a:rPr lang="en-US" altLang="ko-KR" dirty="0"/>
              <a:t>MVC</a:t>
            </a:r>
            <a:r>
              <a:rPr lang="ko-KR" altLang="en-US" dirty="0"/>
              <a:t>의 역할과 실행 흐름 이해하기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AutoNum type="arabicPeriod"/>
            </a:pPr>
            <a:r>
              <a:rPr lang="en-US" altLang="ko-KR" dirty="0" smtClean="0"/>
              <a:t>/hi </a:t>
            </a:r>
            <a:r>
              <a:rPr lang="ko-KR" altLang="en-US" dirty="0"/>
              <a:t>페이지의 실행 </a:t>
            </a:r>
            <a:r>
              <a:rPr lang="ko-KR" altLang="en-US" dirty="0" smtClean="0"/>
              <a:t>흐름</a:t>
            </a:r>
            <a:endParaRPr lang="en-US" altLang="ko-KR" dirty="0" smtClean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 smtClean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 smtClean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 smtClean="0"/>
          </a:p>
          <a:p>
            <a:pPr marL="457200" indent="-457200">
              <a:buAutoNum type="arabicPeriod"/>
            </a:pPr>
            <a:endParaRPr lang="en-US" altLang="ko-KR" dirty="0" smtClean="0"/>
          </a:p>
          <a:p>
            <a:pPr marL="457200" indent="-457200">
              <a:buAutoNum type="arabicPeriod"/>
            </a:pPr>
            <a:endParaRPr lang="en-US" altLang="ko-KR" dirty="0" smtClean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altLang="ko-KR" dirty="0" smtClean="0"/>
              <a:t>/</a:t>
            </a:r>
            <a:r>
              <a:rPr lang="en-US" altLang="ko-KR" dirty="0"/>
              <a:t>bye </a:t>
            </a:r>
            <a:r>
              <a:rPr lang="ko-KR" altLang="en-US" dirty="0"/>
              <a:t>페이지의 실행 흐름</a:t>
            </a: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b="5603"/>
          <a:stretch/>
        </p:blipFill>
        <p:spPr>
          <a:xfrm>
            <a:off x="1162050" y="2103897"/>
            <a:ext cx="7165181" cy="3996405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7770019" y="1311274"/>
            <a:ext cx="1266825" cy="32067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실습 </a:t>
            </a:r>
            <a:r>
              <a:rPr lang="en-US" altLang="ko-KR" sz="1400" dirty="0" smtClean="0">
                <a:solidFill>
                  <a:schemeClr val="tx1"/>
                </a:solidFill>
              </a:rPr>
              <a:t>74~78p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5555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2.4 </a:t>
            </a:r>
            <a:r>
              <a:rPr lang="ko-KR" altLang="en-US" dirty="0"/>
              <a:t>뷰 템플릿 페이지에 레이아웃 적용하기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레이아웃</a:t>
            </a:r>
            <a:r>
              <a:rPr lang="en-US" altLang="ko-KR" dirty="0"/>
              <a:t>(layout</a:t>
            </a:r>
            <a:r>
              <a:rPr lang="en-US" altLang="ko-KR" dirty="0" smtClean="0"/>
              <a:t>): </a:t>
            </a:r>
            <a:r>
              <a:rPr lang="ko-KR" altLang="en-US" dirty="0" smtClean="0"/>
              <a:t>화면에 </a:t>
            </a:r>
            <a:r>
              <a:rPr lang="ko-KR" altLang="en-US" dirty="0"/>
              <a:t>요소를 배치하는 </a:t>
            </a:r>
            <a:r>
              <a:rPr lang="ko-KR" altLang="en-US" dirty="0" smtClean="0"/>
              <a:t>일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" y="2444031"/>
            <a:ext cx="8839202" cy="376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028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2.4 </a:t>
            </a:r>
            <a:r>
              <a:rPr lang="ko-KR" altLang="en-US" dirty="0"/>
              <a:t>뷰 템플릿 페이지에 레이아웃 적용하기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헤더</a:t>
            </a:r>
            <a:r>
              <a:rPr lang="en-US" altLang="ko-KR" dirty="0"/>
              <a:t>-</a:t>
            </a:r>
            <a:r>
              <a:rPr lang="ko-KR" altLang="en-US" dirty="0" err="1"/>
              <a:t>푸터</a:t>
            </a:r>
            <a:r>
              <a:rPr lang="ko-KR" altLang="en-US" dirty="0"/>
              <a:t> 레이아웃</a:t>
            </a:r>
            <a:r>
              <a:rPr lang="en-US" altLang="ko-KR" dirty="0"/>
              <a:t>(header-footer layout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/>
              <a:t>가장 기본이 되는 </a:t>
            </a:r>
            <a:r>
              <a:rPr lang="ko-KR" altLang="en-US" dirty="0" smtClean="0"/>
              <a:t>샌드위치 구조의 레이아웃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헤더 영역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ko-KR" altLang="en-US" dirty="0"/>
              <a:t>사이트 안내를 위한 </a:t>
            </a:r>
            <a:r>
              <a:rPr lang="ko-KR" altLang="en-US" dirty="0" smtClean="0"/>
              <a:t>내비게이션 배치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err="1" smtClean="0"/>
              <a:t>푸터</a:t>
            </a:r>
            <a:r>
              <a:rPr lang="ko-KR" altLang="en-US" dirty="0" smtClean="0"/>
              <a:t> 영역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ko-KR" altLang="en-US" dirty="0"/>
              <a:t>사이트 정보 </a:t>
            </a:r>
            <a:r>
              <a:rPr lang="ko-KR" altLang="en-US" dirty="0" smtClean="0"/>
              <a:t>등 배치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두 </a:t>
            </a:r>
            <a:r>
              <a:rPr lang="ko-KR" altLang="en-US" dirty="0"/>
              <a:t>영역 </a:t>
            </a:r>
            <a:r>
              <a:rPr lang="ko-KR" altLang="en-US" dirty="0" smtClean="0"/>
              <a:t>사이</a:t>
            </a:r>
            <a:r>
              <a:rPr lang="en-US" altLang="ko-KR" dirty="0" smtClean="0"/>
              <a:t>:</a:t>
            </a:r>
            <a:r>
              <a:rPr lang="ko-KR" altLang="en-US" dirty="0" smtClean="0"/>
              <a:t> 사용자가 </a:t>
            </a:r>
            <a:r>
              <a:rPr lang="ko-KR" altLang="en-US" dirty="0"/>
              <a:t>볼 </a:t>
            </a:r>
            <a:r>
              <a:rPr lang="ko-KR" altLang="en-US" dirty="0" smtClean="0"/>
              <a:t>핵심 내용</a:t>
            </a:r>
            <a:r>
              <a:rPr lang="en-US" altLang="ko-KR" dirty="0" smtClean="0"/>
              <a:t>(</a:t>
            </a:r>
            <a:r>
              <a:rPr lang="ko-KR" altLang="en-US" dirty="0" smtClean="0"/>
              <a:t>콘텐트</a:t>
            </a:r>
            <a:r>
              <a:rPr lang="en-US" altLang="ko-KR" dirty="0" smtClean="0"/>
              <a:t>)</a:t>
            </a:r>
            <a:r>
              <a:rPr lang="ko-KR" altLang="en-US" dirty="0" smtClean="0"/>
              <a:t> 배치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7831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2.4 </a:t>
            </a:r>
            <a:r>
              <a:rPr lang="ko-KR" altLang="en-US" dirty="0"/>
              <a:t>뷰 템플릿 페이지에 레이아웃 적용하기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헤더</a:t>
            </a:r>
            <a:r>
              <a:rPr lang="en-US" altLang="ko-KR" dirty="0"/>
              <a:t>-</a:t>
            </a:r>
            <a:r>
              <a:rPr lang="ko-KR" altLang="en-US" dirty="0" err="1"/>
              <a:t>푸터</a:t>
            </a:r>
            <a:r>
              <a:rPr lang="ko-KR" altLang="en-US" dirty="0"/>
              <a:t> 레이아웃</a:t>
            </a:r>
            <a:r>
              <a:rPr lang="en-US" altLang="ko-KR" dirty="0"/>
              <a:t>(header-footer layout</a:t>
            </a:r>
            <a:r>
              <a:rPr lang="en-US" altLang="ko-KR" dirty="0" smtClean="0"/>
              <a:t>)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371725"/>
            <a:ext cx="8157948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21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2.4 </a:t>
            </a:r>
            <a:r>
              <a:rPr lang="ko-KR" altLang="en-US" dirty="0"/>
              <a:t>뷰 템플릿 페이지에 레이아웃 적용하기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altLang="ko-KR" dirty="0" smtClean="0"/>
              <a:t>/hi </a:t>
            </a:r>
            <a:r>
              <a:rPr lang="ko-KR" altLang="en-US" dirty="0"/>
              <a:t>페이지에 헤더</a:t>
            </a:r>
            <a:r>
              <a:rPr lang="en-US" altLang="ko-KR" dirty="0"/>
              <a:t>-</a:t>
            </a:r>
            <a:r>
              <a:rPr lang="ko-KR" altLang="en-US" dirty="0" err="1"/>
              <a:t>푸터</a:t>
            </a:r>
            <a:r>
              <a:rPr lang="ko-KR" altLang="en-US" dirty="0"/>
              <a:t> 레이아웃 </a:t>
            </a:r>
            <a:r>
              <a:rPr lang="ko-KR" altLang="en-US" dirty="0" smtClean="0"/>
              <a:t>적용하기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부트스트랩</a:t>
            </a:r>
            <a:r>
              <a:rPr lang="en-US" altLang="ko-KR" dirty="0"/>
              <a:t>(</a:t>
            </a:r>
            <a:r>
              <a:rPr lang="en-US" altLang="ko-KR" dirty="0">
                <a:hlinkClick r:id="rId2"/>
              </a:rPr>
              <a:t>https://getbootstrap.com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 smtClean="0"/>
              <a:t>웹 페이지를 쉽게 만들 수 있도록 각종 레이아웃</a:t>
            </a:r>
            <a:r>
              <a:rPr lang="en-US" altLang="ko-KR" dirty="0" smtClean="0"/>
              <a:t>, </a:t>
            </a:r>
            <a:r>
              <a:rPr lang="ko-KR" altLang="en-US" dirty="0" smtClean="0"/>
              <a:t>버튼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입력창</a:t>
            </a:r>
            <a:r>
              <a:rPr lang="ko-KR" altLang="en-US" dirty="0" smtClean="0"/>
              <a:t> 등 디자인을 미리 만들어 놓은 것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사용자는 코드를 가져와 사용하기만 하면 되므로 편리하게 웹 페이지를 만들 수 있음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7770019" y="1311274"/>
            <a:ext cx="1266825" cy="32067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실습 </a:t>
            </a:r>
            <a:r>
              <a:rPr lang="en-US" altLang="ko-KR" sz="1400" dirty="0" smtClean="0">
                <a:solidFill>
                  <a:schemeClr val="tx1"/>
                </a:solidFill>
              </a:rPr>
              <a:t>80~90p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6231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2.4 </a:t>
            </a:r>
            <a:r>
              <a:rPr lang="ko-KR" altLang="en-US" dirty="0"/>
              <a:t>뷰 템플릿 페이지에 레이아웃 적용하기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2. /bye </a:t>
            </a:r>
            <a:r>
              <a:rPr lang="ko-KR" altLang="en-US" dirty="0"/>
              <a:t>페이지에 헤더</a:t>
            </a:r>
            <a:r>
              <a:rPr lang="en-US" altLang="ko-KR" dirty="0"/>
              <a:t>-</a:t>
            </a:r>
            <a:r>
              <a:rPr lang="ko-KR" altLang="en-US" dirty="0" err="1"/>
              <a:t>푸터</a:t>
            </a:r>
            <a:r>
              <a:rPr lang="ko-KR" altLang="en-US" dirty="0"/>
              <a:t> 레이아웃 </a:t>
            </a:r>
            <a:r>
              <a:rPr lang="ko-KR" altLang="en-US" dirty="0" smtClean="0"/>
              <a:t>적용하기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레이아웃 </a:t>
            </a:r>
            <a:r>
              <a:rPr lang="ko-KR" altLang="en-US" dirty="0"/>
              <a:t>템플릿 파일은 </a:t>
            </a:r>
            <a:r>
              <a:rPr lang="en-US" altLang="ko-KR" dirty="0" err="1"/>
              <a:t>src</a:t>
            </a:r>
            <a:r>
              <a:rPr lang="en-US" altLang="ko-KR" dirty="0"/>
              <a:t> &gt; main &gt; resources &gt; templates </a:t>
            </a:r>
            <a:r>
              <a:rPr lang="ko-KR" altLang="en-US" dirty="0"/>
              <a:t>디렉터리에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머스테치</a:t>
            </a:r>
            <a:r>
              <a:rPr lang="ko-KR" altLang="en-US" dirty="0" smtClean="0"/>
              <a:t> </a:t>
            </a:r>
            <a:r>
              <a:rPr lang="ko-KR" altLang="en-US" dirty="0"/>
              <a:t>템플릿 파일의 </a:t>
            </a:r>
            <a:r>
              <a:rPr lang="ko-KR" altLang="en-US" dirty="0" err="1"/>
              <a:t>확장자는</a:t>
            </a:r>
            <a:r>
              <a:rPr lang="ko-KR" altLang="en-US" dirty="0"/>
              <a:t> </a:t>
            </a:r>
            <a:r>
              <a:rPr lang="en-US" altLang="ko-KR" dirty="0"/>
              <a:t>.</a:t>
            </a:r>
            <a:r>
              <a:rPr lang="en-US" altLang="ko-KR" dirty="0" smtClean="0"/>
              <a:t>mustache</a:t>
            </a:r>
            <a:endParaRPr lang="en-US" altLang="ko-KR" dirty="0"/>
          </a:p>
          <a:p>
            <a:pPr lvl="1"/>
            <a:r>
              <a:rPr lang="ko-KR" altLang="en-US" dirty="0" smtClean="0"/>
              <a:t>레이아웃 </a:t>
            </a:r>
            <a:r>
              <a:rPr lang="ko-KR" altLang="en-US" dirty="0"/>
              <a:t>템플릿을 삽입할 때는 원하는 위치에서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{{&gt;</a:t>
            </a:r>
            <a:r>
              <a:rPr lang="ko-KR" altLang="en-US" dirty="0" err="1"/>
              <a:t>파일경로</a:t>
            </a:r>
            <a:r>
              <a:rPr lang="en-US" altLang="ko-KR" dirty="0"/>
              <a:t>/</a:t>
            </a:r>
            <a:r>
              <a:rPr lang="ko-KR" altLang="en-US" dirty="0"/>
              <a:t>파일명</a:t>
            </a:r>
            <a:r>
              <a:rPr lang="en-US" altLang="ko-KR" dirty="0"/>
              <a:t>}} </a:t>
            </a:r>
            <a:r>
              <a:rPr lang="ko-KR" altLang="en-US" dirty="0"/>
              <a:t>형식으로 작성</a:t>
            </a:r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31002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ko-KR" sz="3500" dirty="0">
                <a:solidFill>
                  <a:srgbClr val="7030A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1.1 </a:t>
            </a:r>
            <a:r>
              <a:rPr lang="ko-KR" altLang="en-US" sz="3500" dirty="0" smtClean="0">
                <a:solidFill>
                  <a:srgbClr val="7030A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스프링 </a:t>
            </a:r>
            <a:r>
              <a:rPr lang="ko-KR" altLang="en-US" sz="3500" dirty="0" err="1" smtClean="0">
                <a:solidFill>
                  <a:srgbClr val="7030A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부트란</a:t>
            </a:r>
            <a:endParaRPr lang="ko-KR" altLang="en-US" sz="3500" dirty="0">
              <a:solidFill>
                <a:srgbClr val="7030A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 smtClean="0"/>
              <a:t>자바 </a:t>
            </a:r>
            <a:r>
              <a:rPr lang="ko-KR" altLang="en-US" dirty="0"/>
              <a:t>웹 프로그램을 더욱 쉽고 빠르게 만들기 위한 </a:t>
            </a:r>
            <a:r>
              <a:rPr lang="ko-KR" altLang="en-US" dirty="0" smtClean="0"/>
              <a:t>도구</a:t>
            </a:r>
            <a:endParaRPr lang="en-US" altLang="ko-KR" dirty="0" smtClean="0"/>
          </a:p>
          <a:p>
            <a:pPr>
              <a:lnSpc>
                <a:spcPct val="120000"/>
              </a:lnSpc>
            </a:pPr>
            <a:r>
              <a:rPr lang="ko-KR" altLang="en-US" dirty="0" smtClean="0"/>
              <a:t>스프링 </a:t>
            </a:r>
            <a:r>
              <a:rPr lang="ko-KR" altLang="en-US" dirty="0"/>
              <a:t>프레임워크</a:t>
            </a:r>
            <a:r>
              <a:rPr lang="en-US" altLang="ko-KR" dirty="0"/>
              <a:t>(Spring framework)</a:t>
            </a:r>
            <a:r>
              <a:rPr lang="ko-KR" altLang="en-US" dirty="0"/>
              <a:t>를 개선한 </a:t>
            </a:r>
            <a:r>
              <a:rPr lang="ko-KR" altLang="en-US" dirty="0" smtClean="0"/>
              <a:t>것으로 대표적인 개선 사항은 다음과 같음</a:t>
            </a:r>
            <a:endParaRPr lang="en-US" altLang="ko-KR" dirty="0" smtClean="0"/>
          </a:p>
          <a:p>
            <a:pPr lvl="1">
              <a:lnSpc>
                <a:spcPct val="120000"/>
              </a:lnSpc>
            </a:pPr>
            <a:r>
              <a:rPr lang="ko-KR" altLang="en-US" dirty="0" smtClean="0"/>
              <a:t>개발 </a:t>
            </a:r>
            <a:r>
              <a:rPr lang="ko-KR" altLang="en-US" dirty="0"/>
              <a:t>환경 </a:t>
            </a:r>
            <a:r>
              <a:rPr lang="ko-KR" altLang="en-US" dirty="0" smtClean="0"/>
              <a:t>설정 간소화</a:t>
            </a:r>
            <a:endParaRPr lang="en-US" altLang="ko-KR" dirty="0" smtClean="0"/>
          </a:p>
          <a:p>
            <a:pPr lvl="1">
              <a:lnSpc>
                <a:spcPct val="120000"/>
              </a:lnSpc>
            </a:pPr>
            <a:r>
              <a:rPr lang="ko-KR" altLang="en-US" dirty="0" smtClean="0"/>
              <a:t>웹 </a:t>
            </a:r>
            <a:r>
              <a:rPr lang="ko-KR" altLang="en-US" dirty="0"/>
              <a:t>애플리케이션 </a:t>
            </a:r>
            <a:r>
              <a:rPr lang="ko-KR" altLang="en-US" dirty="0" smtClean="0"/>
              <a:t>서버 내장</a:t>
            </a:r>
            <a:endParaRPr lang="ko-KR" altLang="en-US" sz="20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598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ko-KR" sz="3500" dirty="0" smtClean="0">
                <a:solidFill>
                  <a:srgbClr val="7030A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1.2 </a:t>
            </a:r>
            <a:r>
              <a:rPr lang="ko-KR" altLang="en-US" sz="3500" dirty="0" smtClean="0">
                <a:solidFill>
                  <a:srgbClr val="7030A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스프링 부트 개발 환경 설정하기</a:t>
            </a:r>
            <a:endParaRPr lang="ko-KR" altLang="en-US" sz="3500" dirty="0">
              <a:solidFill>
                <a:srgbClr val="7030A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스프링 </a:t>
            </a:r>
            <a:r>
              <a:rPr lang="ko-KR" altLang="en-US" dirty="0" smtClean="0"/>
              <a:t>부트 </a:t>
            </a:r>
            <a:r>
              <a:rPr lang="ko-KR" altLang="en-US" dirty="0"/>
              <a:t>개발 환경 </a:t>
            </a:r>
            <a:r>
              <a:rPr lang="ko-KR" altLang="en-US" dirty="0" smtClean="0"/>
              <a:t>설정 </a:t>
            </a:r>
            <a:r>
              <a:rPr lang="en-US" altLang="ko-KR" dirty="0"/>
              <a:t>3</a:t>
            </a:r>
            <a:r>
              <a:rPr lang="ko-KR" altLang="en-US" dirty="0" smtClean="0"/>
              <a:t>단계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</a:t>
            </a:r>
            <a:r>
              <a:rPr lang="ko-KR" altLang="en-US" dirty="0" smtClean="0"/>
              <a:t>단계</a:t>
            </a:r>
            <a:r>
              <a:rPr lang="en-US" altLang="ko-KR" dirty="0" smtClean="0"/>
              <a:t>: JDK </a:t>
            </a:r>
            <a:r>
              <a:rPr lang="ko-KR" altLang="en-US" dirty="0" smtClean="0"/>
              <a:t>설치하기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2</a:t>
            </a:r>
            <a:r>
              <a:rPr lang="ko-KR" altLang="en-US" dirty="0" smtClean="0"/>
              <a:t>단계</a:t>
            </a:r>
            <a:r>
              <a:rPr lang="en-US" altLang="ko-KR" dirty="0" smtClean="0"/>
              <a:t>: IDE </a:t>
            </a:r>
            <a:r>
              <a:rPr lang="ko-KR" altLang="en-US" dirty="0" smtClean="0"/>
              <a:t>설치하기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3</a:t>
            </a:r>
            <a:r>
              <a:rPr lang="ko-KR" altLang="en-US" dirty="0" smtClean="0"/>
              <a:t>단계</a:t>
            </a:r>
            <a:r>
              <a:rPr lang="en-US" altLang="ko-KR" dirty="0" smtClean="0"/>
              <a:t>: </a:t>
            </a:r>
            <a:r>
              <a:rPr lang="ko-KR" altLang="en-US" dirty="0" smtClean="0"/>
              <a:t>스프링 부트 프로젝트 만들기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384" y="4108450"/>
            <a:ext cx="5939232" cy="2535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60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ko-KR" sz="3500" dirty="0" smtClean="0">
                <a:solidFill>
                  <a:srgbClr val="7030A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1.2 </a:t>
            </a:r>
            <a:r>
              <a:rPr lang="ko-KR" altLang="en-US" sz="3500" dirty="0" smtClean="0">
                <a:solidFill>
                  <a:srgbClr val="7030A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스프링 부트 개발 환경 설정하기</a:t>
            </a:r>
            <a:endParaRPr lang="ko-KR" altLang="en-US" sz="3500" dirty="0">
              <a:solidFill>
                <a:srgbClr val="7030A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altLang="ko-KR" dirty="0" smtClean="0"/>
              <a:t>JDK(Java Development Kit) </a:t>
            </a:r>
            <a:r>
              <a:rPr lang="ko-KR" altLang="en-US" dirty="0" smtClean="0"/>
              <a:t>설치하기</a:t>
            </a:r>
            <a:endParaRPr lang="en-US" altLang="ko-KR" dirty="0" smtClean="0"/>
          </a:p>
          <a:p>
            <a:pPr marL="444500" lvl="1" indent="-214313"/>
            <a:r>
              <a:rPr lang="en-US" altLang="ko-KR" dirty="0" smtClean="0"/>
              <a:t>JDK: </a:t>
            </a:r>
            <a:r>
              <a:rPr lang="ko-KR" altLang="en-US" dirty="0" smtClean="0"/>
              <a:t>자바 </a:t>
            </a:r>
            <a:r>
              <a:rPr lang="ko-KR" altLang="en-US" dirty="0"/>
              <a:t>코드의 번역과 실행을 담당하는 자바 개발 </a:t>
            </a:r>
            <a:r>
              <a:rPr lang="ko-KR" altLang="en-US" dirty="0" smtClean="0"/>
              <a:t>도구</a:t>
            </a:r>
            <a:endParaRPr lang="en-US" altLang="ko-KR" dirty="0" smtClean="0"/>
          </a:p>
          <a:p>
            <a:pPr marL="444500" lvl="1" indent="-214313"/>
            <a:r>
              <a:rPr lang="ko-KR" altLang="en-US" dirty="0"/>
              <a:t>스프링 부트 </a:t>
            </a:r>
            <a:r>
              <a:rPr lang="en-US" altLang="ko-KR" dirty="0"/>
              <a:t>3 </a:t>
            </a:r>
            <a:r>
              <a:rPr lang="ko-KR" altLang="en-US" dirty="0"/>
              <a:t>버전은 </a:t>
            </a:r>
            <a:r>
              <a:rPr lang="en-US" altLang="ko-KR" dirty="0"/>
              <a:t>JDK 17 </a:t>
            </a:r>
            <a:r>
              <a:rPr lang="ko-KR" altLang="en-US" dirty="0"/>
              <a:t>이상만 </a:t>
            </a:r>
            <a:r>
              <a:rPr lang="ko-KR" altLang="en-US" dirty="0" smtClean="0"/>
              <a:t>지원</a:t>
            </a:r>
            <a:endParaRPr lang="en-US" altLang="ko-KR" dirty="0" smtClean="0"/>
          </a:p>
          <a:p>
            <a:pPr marL="444500" lvl="1" indent="-214313"/>
            <a:r>
              <a:rPr lang="ko-KR" altLang="en-US" dirty="0" smtClean="0"/>
              <a:t>윈도우에 </a:t>
            </a:r>
            <a:r>
              <a:rPr lang="en-US" altLang="ko-KR" dirty="0" smtClean="0"/>
              <a:t>JDK 17 </a:t>
            </a:r>
            <a:r>
              <a:rPr lang="ko-KR" altLang="en-US" dirty="0" smtClean="0"/>
              <a:t>설치하기</a:t>
            </a:r>
            <a:r>
              <a:rPr lang="en-US" altLang="ko-KR" dirty="0" smtClean="0"/>
              <a:t>: </a:t>
            </a:r>
            <a:r>
              <a:rPr lang="ko-KR" altLang="en-US" dirty="0" smtClean="0"/>
              <a:t>교재 </a:t>
            </a:r>
            <a:r>
              <a:rPr lang="en-US" altLang="ko-KR" dirty="0" smtClean="0"/>
              <a:t>29~30p</a:t>
            </a:r>
          </a:p>
          <a:p>
            <a:pPr marL="444500" lvl="1" indent="-214313"/>
            <a:r>
              <a:rPr lang="ko-KR" altLang="en-US" dirty="0" smtClean="0"/>
              <a:t>맥</a:t>
            </a:r>
            <a:r>
              <a:rPr lang="en-US" altLang="ko-KR" dirty="0" smtClean="0"/>
              <a:t>OS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JDK 17</a:t>
            </a:r>
            <a:r>
              <a:rPr lang="ko-KR" altLang="en-US" dirty="0" smtClean="0"/>
              <a:t>설치하기</a:t>
            </a:r>
            <a:r>
              <a:rPr lang="en-US" altLang="ko-KR" dirty="0" smtClean="0"/>
              <a:t>: </a:t>
            </a:r>
            <a:r>
              <a:rPr lang="ko-KR" altLang="en-US" dirty="0" smtClean="0"/>
              <a:t>교재 </a:t>
            </a:r>
            <a:r>
              <a:rPr lang="en-US" altLang="ko-KR" dirty="0" smtClean="0"/>
              <a:t>31~34p</a:t>
            </a:r>
          </a:p>
          <a:p>
            <a:pPr marL="232200" lvl="1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74296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ko-KR" sz="3500" dirty="0" smtClean="0">
                <a:solidFill>
                  <a:srgbClr val="7030A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1.2 </a:t>
            </a:r>
            <a:r>
              <a:rPr lang="ko-KR" altLang="en-US" sz="3500" dirty="0" smtClean="0">
                <a:solidFill>
                  <a:srgbClr val="7030A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스프링 부트 개발 환경 설정하기</a:t>
            </a:r>
            <a:endParaRPr lang="ko-KR" altLang="en-US" sz="3500" dirty="0">
              <a:solidFill>
                <a:srgbClr val="7030A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2</a:t>
            </a:r>
            <a:r>
              <a:rPr lang="en-US" altLang="ko-KR" dirty="0"/>
              <a:t>. IDE(Integrated Development </a:t>
            </a:r>
            <a:r>
              <a:rPr lang="en-US" altLang="ko-KR" dirty="0" smtClean="0"/>
              <a:t>Environment</a:t>
            </a:r>
            <a:r>
              <a:rPr lang="en-US" altLang="ko-KR" dirty="0"/>
              <a:t>)</a:t>
            </a:r>
            <a:r>
              <a:rPr lang="en-US" altLang="ko-KR" dirty="0" smtClean="0"/>
              <a:t> </a:t>
            </a:r>
            <a:r>
              <a:rPr lang="ko-KR" altLang="en-US" dirty="0" smtClean="0"/>
              <a:t>설치하기</a:t>
            </a:r>
            <a:endParaRPr lang="en-US" altLang="ko-KR" dirty="0" smtClean="0"/>
          </a:p>
          <a:p>
            <a:pPr marL="444500" indent="-179388"/>
            <a:r>
              <a:rPr lang="en-US" altLang="ko-KR" dirty="0" smtClean="0"/>
              <a:t>IDE: </a:t>
            </a:r>
            <a:r>
              <a:rPr lang="ko-KR" altLang="en-US" dirty="0" smtClean="0"/>
              <a:t>개발 생산성을 높여 주는 도구</a:t>
            </a:r>
            <a:endParaRPr lang="en-US" altLang="ko-KR" dirty="0" smtClean="0"/>
          </a:p>
          <a:p>
            <a:pPr marL="444500" indent="-179388"/>
            <a:r>
              <a:rPr lang="ko-KR" altLang="en-US" dirty="0" smtClean="0"/>
              <a:t>이클립스나 </a:t>
            </a:r>
            <a:r>
              <a:rPr lang="ko-KR" altLang="en-US" dirty="0"/>
              <a:t>인텔리제이와 같은 </a:t>
            </a:r>
            <a:r>
              <a:rPr lang="ko-KR" altLang="en-US" dirty="0" smtClean="0"/>
              <a:t>프로그램이</a:t>
            </a:r>
            <a:r>
              <a:rPr lang="en-US" altLang="ko-KR" dirty="0"/>
              <a:t> </a:t>
            </a:r>
            <a:r>
              <a:rPr lang="ko-KR" altLang="en-US" dirty="0" smtClean="0"/>
              <a:t>있음</a:t>
            </a:r>
            <a:endParaRPr lang="en-US" altLang="ko-KR" dirty="0" smtClean="0"/>
          </a:p>
          <a:p>
            <a:pPr marL="444500" indent="-179388"/>
            <a:r>
              <a:rPr lang="ko-KR" altLang="en-US" dirty="0" err="1" smtClean="0"/>
              <a:t>인텔리제이</a:t>
            </a:r>
            <a:r>
              <a:rPr lang="ko-KR" altLang="en-US" dirty="0" smtClean="0"/>
              <a:t> 설치하기</a:t>
            </a:r>
            <a:r>
              <a:rPr lang="en-US" altLang="ko-KR" dirty="0" smtClean="0"/>
              <a:t>: </a:t>
            </a:r>
            <a:r>
              <a:rPr lang="ko-KR" altLang="en-US" dirty="0" smtClean="0"/>
              <a:t>교재 </a:t>
            </a:r>
            <a:r>
              <a:rPr lang="en-US" altLang="ko-KR" dirty="0" smtClean="0"/>
              <a:t>34~36p</a:t>
            </a:r>
          </a:p>
        </p:txBody>
      </p:sp>
    </p:spTree>
    <p:extLst>
      <p:ext uri="{BB962C8B-B14F-4D97-AF65-F5344CB8AC3E}">
        <p14:creationId xmlns:p14="http://schemas.microsoft.com/office/powerpoint/2010/main" val="2003640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ko-KR" sz="3500" dirty="0" smtClean="0">
                <a:solidFill>
                  <a:srgbClr val="7030A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1.2 </a:t>
            </a:r>
            <a:r>
              <a:rPr lang="ko-KR" altLang="en-US" sz="3500" dirty="0" smtClean="0">
                <a:solidFill>
                  <a:srgbClr val="7030A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스프링 부트 개발 환경 설정하기</a:t>
            </a:r>
            <a:endParaRPr lang="ko-KR" altLang="en-US" sz="3500" dirty="0">
              <a:solidFill>
                <a:srgbClr val="7030A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스프링 부트 프로젝트 만들기 </a:t>
            </a:r>
            <a:endParaRPr lang="en-US" altLang="ko-KR" dirty="0" smtClean="0"/>
          </a:p>
          <a:p>
            <a:pPr marL="444500" indent="-179388"/>
            <a:r>
              <a:rPr lang="en-US" altLang="ko-KR" dirty="0" smtClean="0"/>
              <a:t>Spring </a:t>
            </a:r>
            <a:r>
              <a:rPr lang="en-US" altLang="ko-KR" dirty="0" err="1" smtClean="0"/>
              <a:t>Initializr</a:t>
            </a:r>
            <a:r>
              <a:rPr lang="en-US" altLang="ko-KR" dirty="0" smtClean="0"/>
              <a:t> </a:t>
            </a:r>
            <a:r>
              <a:rPr lang="ko-KR" altLang="en-US" dirty="0"/>
              <a:t>페이지</a:t>
            </a:r>
            <a:r>
              <a:rPr lang="en-US" altLang="ko-KR" dirty="0"/>
              <a:t>(</a:t>
            </a:r>
            <a:r>
              <a:rPr lang="en-US" altLang="ko-KR" dirty="0">
                <a:hlinkClick r:id="rId2"/>
              </a:rPr>
              <a:t>https://start.spring.io</a:t>
            </a:r>
            <a:r>
              <a:rPr lang="en-US" altLang="ko-KR" dirty="0" smtClean="0"/>
              <a:t>) </a:t>
            </a:r>
            <a:r>
              <a:rPr lang="ko-KR" altLang="en-US" dirty="0" smtClean="0"/>
              <a:t>접속</a:t>
            </a:r>
            <a:endParaRPr lang="en-US" altLang="ko-KR" dirty="0" smtClean="0"/>
          </a:p>
          <a:p>
            <a:pPr marL="444500" indent="-179388"/>
            <a:r>
              <a:rPr lang="ko-KR" altLang="en-US" dirty="0" smtClean="0"/>
              <a:t>프로젝트 세부 항목 설정</a:t>
            </a:r>
            <a:endParaRPr lang="en-US" altLang="ko-KR" dirty="0" smtClean="0"/>
          </a:p>
          <a:p>
            <a:pPr marL="674900" lvl="1" indent="-179388"/>
            <a:r>
              <a:rPr lang="en-US" altLang="ko-KR" dirty="0"/>
              <a:t>Project: </a:t>
            </a:r>
            <a:r>
              <a:rPr lang="en-US" altLang="ko-KR" dirty="0" err="1"/>
              <a:t>Gradle</a:t>
            </a:r>
            <a:r>
              <a:rPr lang="en-US" altLang="ko-KR" dirty="0"/>
              <a:t> - Groovy</a:t>
            </a:r>
          </a:p>
          <a:p>
            <a:pPr marL="674900" lvl="1" indent="-179388"/>
            <a:r>
              <a:rPr lang="en-US" altLang="ko-KR" dirty="0"/>
              <a:t>Language: Java</a:t>
            </a:r>
          </a:p>
          <a:p>
            <a:pPr marL="674900" lvl="1" indent="-179388"/>
            <a:r>
              <a:rPr lang="en-US" altLang="ko-KR" dirty="0"/>
              <a:t>Spring Boot: 3.1.0(</a:t>
            </a:r>
            <a:r>
              <a:rPr lang="ko-KR" altLang="en-US" dirty="0"/>
              <a:t>없으면 기본값으로 선택</a:t>
            </a:r>
            <a:r>
              <a:rPr lang="en-US" altLang="ko-KR" dirty="0"/>
              <a:t>)</a:t>
            </a:r>
          </a:p>
          <a:p>
            <a:pPr marL="674900" lvl="1" indent="-179388"/>
            <a:r>
              <a:rPr lang="en-US" altLang="ko-KR" dirty="0"/>
              <a:t>Packaging: Jar</a:t>
            </a:r>
          </a:p>
          <a:p>
            <a:pPr marL="674900" lvl="1" indent="-179388"/>
            <a:r>
              <a:rPr lang="en-US" altLang="ko-KR" dirty="0"/>
              <a:t>Java: 17(</a:t>
            </a:r>
            <a:r>
              <a:rPr lang="ko-KR" altLang="en-US" dirty="0"/>
              <a:t>앞에서 설치한 </a:t>
            </a:r>
            <a:r>
              <a:rPr lang="en-US" altLang="ko-KR" dirty="0"/>
              <a:t>JDK </a:t>
            </a:r>
            <a:r>
              <a:rPr lang="ko-KR" altLang="en-US" dirty="0"/>
              <a:t>버전으로 선택</a:t>
            </a:r>
            <a:r>
              <a:rPr lang="en-US" altLang="ko-KR" dirty="0"/>
              <a:t>)</a:t>
            </a:r>
          </a:p>
          <a:p>
            <a:pPr marL="444500" indent="-179388"/>
            <a:endParaRPr lang="en-US" altLang="ko-KR" dirty="0" smtClean="0"/>
          </a:p>
          <a:p>
            <a:pPr marL="444500" indent="-179388"/>
            <a:endParaRPr lang="en-US" altLang="ko-KR" dirty="0" smtClean="0"/>
          </a:p>
          <a:p>
            <a:pPr marL="674900" lvl="1" indent="-179388"/>
            <a:endParaRPr lang="en-US" altLang="ko-KR" dirty="0" smtClean="0"/>
          </a:p>
          <a:p>
            <a:pPr marL="674900" lvl="1" indent="-179388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32692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ko-KR" sz="3500" dirty="0" smtClean="0">
                <a:solidFill>
                  <a:srgbClr val="7030A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1.2 </a:t>
            </a:r>
            <a:r>
              <a:rPr lang="ko-KR" altLang="en-US" sz="3500" dirty="0" smtClean="0">
                <a:solidFill>
                  <a:srgbClr val="7030A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스프링 부트 개발 환경 설정하기</a:t>
            </a:r>
            <a:endParaRPr lang="ko-KR" altLang="en-US" sz="3500" dirty="0">
              <a:solidFill>
                <a:srgbClr val="7030A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스프링 부트 프로젝트 만들기</a:t>
            </a:r>
            <a:endParaRPr lang="en-US" altLang="ko-KR" dirty="0" smtClean="0"/>
          </a:p>
          <a:p>
            <a:pPr marL="444500" indent="-179388"/>
            <a:r>
              <a:rPr lang="ko-KR" altLang="en-US" dirty="0" smtClean="0"/>
              <a:t>스프링 도구 추가하기</a:t>
            </a:r>
            <a:endParaRPr lang="en-US" altLang="ko-KR" dirty="0" smtClean="0"/>
          </a:p>
          <a:p>
            <a:pPr marL="674900" lvl="1" indent="-179388"/>
            <a:r>
              <a:rPr lang="en-US" altLang="ko-KR" dirty="0"/>
              <a:t>Spring Web: </a:t>
            </a:r>
            <a:r>
              <a:rPr lang="ko-KR" altLang="en-US" dirty="0"/>
              <a:t>스프링 웹 도구</a:t>
            </a:r>
          </a:p>
          <a:p>
            <a:pPr marL="674900" lvl="1" indent="-179388"/>
            <a:r>
              <a:rPr lang="en-US" altLang="ko-KR" dirty="0"/>
              <a:t>H2 Database: </a:t>
            </a:r>
            <a:r>
              <a:rPr lang="ko-KR" altLang="en-US" dirty="0"/>
              <a:t>자료를 저장하기 위한 데이터베이스</a:t>
            </a:r>
          </a:p>
          <a:p>
            <a:pPr marL="674900" lvl="1" indent="-179388"/>
            <a:r>
              <a:rPr lang="en-US" altLang="ko-KR" dirty="0"/>
              <a:t>Mustache: </a:t>
            </a:r>
            <a:r>
              <a:rPr lang="ko-KR" altLang="en-US" dirty="0"/>
              <a:t>화면을 만들기 위해 필요한 도구</a:t>
            </a:r>
          </a:p>
          <a:p>
            <a:pPr marL="674900" lvl="1" indent="-179388"/>
            <a:r>
              <a:rPr lang="en-US" altLang="ko-KR" dirty="0"/>
              <a:t>Spring Data JPA: </a:t>
            </a:r>
            <a:r>
              <a:rPr lang="ko-KR" altLang="en-US" dirty="0"/>
              <a:t>데이터베이스를 좀 더 편리하게 다룰 수 있게 해 주는 도구</a:t>
            </a:r>
          </a:p>
          <a:p>
            <a:pPr marL="444500" indent="-179388"/>
            <a:endParaRPr lang="en-US" altLang="ko-KR" dirty="0" smtClean="0"/>
          </a:p>
          <a:p>
            <a:pPr marL="674900" lvl="1" indent="-179388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3542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ko-KR" sz="3500" dirty="0" smtClean="0">
                <a:solidFill>
                  <a:srgbClr val="7030A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1.2 </a:t>
            </a:r>
            <a:r>
              <a:rPr lang="ko-KR" altLang="en-US" sz="3500" dirty="0" smtClean="0">
                <a:solidFill>
                  <a:srgbClr val="7030A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스프링 부트 개발 환경 설정하기</a:t>
            </a:r>
            <a:endParaRPr lang="ko-KR" altLang="en-US" sz="3500" dirty="0">
              <a:solidFill>
                <a:srgbClr val="7030A0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스프링 부트 프로젝트 만들기</a:t>
            </a:r>
            <a:endParaRPr lang="en-US" altLang="ko-KR" dirty="0" smtClean="0"/>
          </a:p>
          <a:p>
            <a:pPr marL="444500" indent="-179388"/>
            <a:r>
              <a:rPr lang="ko-KR" altLang="en-US" dirty="0" smtClean="0"/>
              <a:t>프로젝트 다운로드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&amp;</a:t>
            </a:r>
            <a:r>
              <a:rPr lang="ko-KR" altLang="en-US" dirty="0" smtClean="0"/>
              <a:t> 파일 확인</a:t>
            </a:r>
            <a:endParaRPr lang="en-US" altLang="ko-KR" dirty="0" smtClean="0"/>
          </a:p>
          <a:p>
            <a:pPr marL="444500" indent="-179388"/>
            <a:endParaRPr lang="en-US" altLang="ko-KR" dirty="0" smtClean="0"/>
          </a:p>
          <a:p>
            <a:pPr marL="674900" lvl="1" indent="-179388"/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9075" y="2261252"/>
            <a:ext cx="4867275" cy="4457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19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779</TotalTime>
  <Words>847</Words>
  <Application>Microsoft Office PowerPoint</Application>
  <PresentationFormat>화면 슬라이드 쇼(4:3)</PresentationFormat>
  <Paragraphs>140</Paragraphs>
  <Slides>29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7" baseType="lpstr">
      <vt:lpstr>Tmon몬소리 Black</vt:lpstr>
      <vt:lpstr>나눔스퀘어라운드 Bold</vt:lpstr>
      <vt:lpstr>나눔스퀘어라운드 Regular</vt:lpstr>
      <vt:lpstr>맑은 고딕</vt:lpstr>
      <vt:lpstr>Arial</vt:lpstr>
      <vt:lpstr>Calibri</vt:lpstr>
      <vt:lpstr>Calibri Light</vt:lpstr>
      <vt:lpstr>Office 테마</vt:lpstr>
      <vt:lpstr>스프링 부트 개요</vt:lpstr>
      <vt:lpstr>1장  스프링 부트 시작하기</vt:lpstr>
      <vt:lpstr>1.1 스프링 부트란</vt:lpstr>
      <vt:lpstr>1.2 스프링 부트 개발 환경 설정하기</vt:lpstr>
      <vt:lpstr>1.2 스프링 부트 개발 환경 설정하기</vt:lpstr>
      <vt:lpstr>1.2 스프링 부트 개발 환경 설정하기</vt:lpstr>
      <vt:lpstr>1.2 스프링 부트 개발 환경 설정하기</vt:lpstr>
      <vt:lpstr>1.2 스프링 부트 개발 환경 설정하기</vt:lpstr>
      <vt:lpstr>1.2 스프링 부트 개발 환경 설정하기</vt:lpstr>
      <vt:lpstr>1.2 스프링 부트 개발 환경 설정하기</vt:lpstr>
      <vt:lpstr>1.2 스프링 부트 개발 환경 설정하기</vt:lpstr>
      <vt:lpstr>1.2 스프링 부트 개발 환경 설정하기</vt:lpstr>
      <vt:lpstr>1.3 웹 서비스의 동작 원리 이해하기</vt:lpstr>
      <vt:lpstr>1.3 웹 서비스의 동작 원리 이해하기</vt:lpstr>
      <vt:lpstr>1.3 웹 서비스의 동작 원리 이해하기</vt:lpstr>
      <vt:lpstr>2장  MVC 패턴 이해와 실습</vt:lpstr>
      <vt:lpstr>2.1 뷰 템플릿과  MVC 패턴</vt:lpstr>
      <vt:lpstr>2.1 뷰 템플릿과  MVC 패턴</vt:lpstr>
      <vt:lpstr>2.1 뷰 템플릿과  MVC 패턴</vt:lpstr>
      <vt:lpstr>2.2 MVC 패턴을 활용해 뷰 템플릿 페이지 만들기</vt:lpstr>
      <vt:lpstr>2.2 MVC 패턴을 활용해 뷰 템플릿 페이지 만들기</vt:lpstr>
      <vt:lpstr>2.3 MVC의 역할과 실행 흐름 이해하기</vt:lpstr>
      <vt:lpstr>2.3 MVC의 역할과 실행 흐름 이해하기</vt:lpstr>
      <vt:lpstr>2.3 MVC의 역할과 실행 흐름 이해하기</vt:lpstr>
      <vt:lpstr>2.4 뷰 템플릿 페이지에 레이아웃 적용하기</vt:lpstr>
      <vt:lpstr>2.4 뷰 템플릿 페이지에 레이아웃 적용하기</vt:lpstr>
      <vt:lpstr>2.4 뷰 템플릿 페이지에 레이아웃 적용하기</vt:lpstr>
      <vt:lpstr>2.4 뷰 템플릿 페이지에 레이아웃 적용하기</vt:lpstr>
      <vt:lpstr>2.4 뷰 템플릿 페이지에 레이아웃 적용하기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 1 HTML로 웹 구조 설계하기</dc:title>
  <dc:creator>Jung Jiyeon</dc:creator>
  <cp:lastModifiedBy>김 영호</cp:lastModifiedBy>
  <cp:revision>104</cp:revision>
  <dcterms:created xsi:type="dcterms:W3CDTF">2022-04-12T05:19:26Z</dcterms:created>
  <dcterms:modified xsi:type="dcterms:W3CDTF">2023-06-18T07:40:56Z</dcterms:modified>
</cp:coreProperties>
</file>