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58" r:id="rId4"/>
    <p:sldId id="262" r:id="rId5"/>
    <p:sldId id="263" r:id="rId6"/>
    <p:sldId id="265" r:id="rId7"/>
    <p:sldId id="266" r:id="rId8"/>
    <p:sldId id="264" r:id="rId9"/>
    <p:sldId id="267" r:id="rId10"/>
    <p:sldId id="268" r:id="rId11"/>
    <p:sldId id="269" r:id="rId12"/>
    <p:sldId id="270" r:id="rId13"/>
    <p:sldId id="260" r:id="rId14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BCD09-AF71-485D-9CD0-EAD0688744E3}" v="13" dt="2024-08-19T08:20:55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2" autoAdjust="0"/>
    <p:restoredTop sz="94648" autoAdjust="0"/>
  </p:normalViewPr>
  <p:slideViewPr>
    <p:cSldViewPr snapToGrid="0">
      <p:cViewPr varScale="1">
        <p:scale>
          <a:sx n="63" d="100"/>
          <a:sy n="63" d="100"/>
        </p:scale>
        <p:origin x="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소평" userId="ab04918a-88b3-4f7c-99a9-b755a2f812bb" providerId="ADAL" clId="{54CBCD09-AF71-485D-9CD0-EAD0688744E3}"/>
    <pc:docChg chg="undo custSel addSld delSld modSld">
      <pc:chgData name="김소평" userId="ab04918a-88b3-4f7c-99a9-b755a2f812bb" providerId="ADAL" clId="{54CBCD09-AF71-485D-9CD0-EAD0688744E3}" dt="2024-08-19T08:25:50.181" v="2182" actId="113"/>
      <pc:docMkLst>
        <pc:docMk/>
      </pc:docMkLst>
      <pc:sldChg chg="del">
        <pc:chgData name="김소평" userId="ab04918a-88b3-4f7c-99a9-b755a2f812bb" providerId="ADAL" clId="{54CBCD09-AF71-485D-9CD0-EAD0688744E3}" dt="2024-08-19T08:18:52.645" v="669" actId="47"/>
        <pc:sldMkLst>
          <pc:docMk/>
          <pc:sldMk cId="4209322005" sldId="259"/>
        </pc:sldMkLst>
      </pc:sldChg>
      <pc:sldChg chg="modSp mod">
        <pc:chgData name="김소평" userId="ab04918a-88b3-4f7c-99a9-b755a2f812bb" providerId="ADAL" clId="{54CBCD09-AF71-485D-9CD0-EAD0688744E3}" dt="2024-08-19T08:19:16.565" v="751" actId="20577"/>
        <pc:sldMkLst>
          <pc:docMk/>
          <pc:sldMk cId="3501347425" sldId="260"/>
        </pc:sldMkLst>
        <pc:spChg chg="mod">
          <ac:chgData name="김소평" userId="ab04918a-88b3-4f7c-99a9-b755a2f812bb" providerId="ADAL" clId="{54CBCD09-AF71-485D-9CD0-EAD0688744E3}" dt="2024-08-19T08:19:16.565" v="751" actId="20577"/>
          <ac:spMkLst>
            <pc:docMk/>
            <pc:sldMk cId="3501347425" sldId="260"/>
            <ac:spMk id="3" creationId="{A9CB511D-EA45-4336-847C-1252667143B5}"/>
          </ac:spMkLst>
        </pc:spChg>
      </pc:sldChg>
      <pc:sldChg chg="modSp mod">
        <pc:chgData name="김소평" userId="ab04918a-88b3-4f7c-99a9-b755a2f812bb" providerId="ADAL" clId="{54CBCD09-AF71-485D-9CD0-EAD0688744E3}" dt="2024-08-19T08:01:15.141" v="398" actId="1076"/>
        <pc:sldMkLst>
          <pc:docMk/>
          <pc:sldMk cId="1996826071" sldId="265"/>
        </pc:sldMkLst>
        <pc:spChg chg="mod">
          <ac:chgData name="김소평" userId="ab04918a-88b3-4f7c-99a9-b755a2f812bb" providerId="ADAL" clId="{54CBCD09-AF71-485D-9CD0-EAD0688744E3}" dt="2024-08-19T08:01:15.141" v="398" actId="1076"/>
          <ac:spMkLst>
            <pc:docMk/>
            <pc:sldMk cId="1996826071" sldId="265"/>
            <ac:spMk id="4" creationId="{70FB8F1C-F72D-2450-202C-E8276A02A82A}"/>
          </ac:spMkLst>
        </pc:spChg>
      </pc:sldChg>
      <pc:sldChg chg="modSp mod">
        <pc:chgData name="김소평" userId="ab04918a-88b3-4f7c-99a9-b755a2f812bb" providerId="ADAL" clId="{54CBCD09-AF71-485D-9CD0-EAD0688744E3}" dt="2024-08-19T07:56:49.514" v="20" actId="14100"/>
        <pc:sldMkLst>
          <pc:docMk/>
          <pc:sldMk cId="346407228" sldId="267"/>
        </pc:sldMkLst>
        <pc:spChg chg="mod">
          <ac:chgData name="김소평" userId="ab04918a-88b3-4f7c-99a9-b755a2f812bb" providerId="ADAL" clId="{54CBCD09-AF71-485D-9CD0-EAD0688744E3}" dt="2024-08-19T07:56:49.514" v="20" actId="14100"/>
          <ac:spMkLst>
            <pc:docMk/>
            <pc:sldMk cId="346407228" sldId="267"/>
            <ac:spMk id="4" creationId="{70FB8F1C-F72D-2450-202C-E8276A02A82A}"/>
          </ac:spMkLst>
        </pc:spChg>
        <pc:spChg chg="mod">
          <ac:chgData name="김소평" userId="ab04918a-88b3-4f7c-99a9-b755a2f812bb" providerId="ADAL" clId="{54CBCD09-AF71-485D-9CD0-EAD0688744E3}" dt="2024-08-19T07:56:46.043" v="19" actId="14100"/>
          <ac:spMkLst>
            <pc:docMk/>
            <pc:sldMk cId="346407228" sldId="267"/>
            <ac:spMk id="9" creationId="{23EF462A-BBA8-BFAB-E288-211EC4CBA089}"/>
          </ac:spMkLst>
        </pc:spChg>
        <pc:picChg chg="mod">
          <ac:chgData name="김소평" userId="ab04918a-88b3-4f7c-99a9-b755a2f812bb" providerId="ADAL" clId="{54CBCD09-AF71-485D-9CD0-EAD0688744E3}" dt="2024-08-19T07:56:43.272" v="18" actId="14100"/>
          <ac:picMkLst>
            <pc:docMk/>
            <pc:sldMk cId="346407228" sldId="267"/>
            <ac:picMk id="6" creationId="{39A8D1AA-980E-3615-AAE9-0E9384EB2122}"/>
          </ac:picMkLst>
        </pc:picChg>
      </pc:sldChg>
      <pc:sldChg chg="addSp delSp modSp add mod">
        <pc:chgData name="김소평" userId="ab04918a-88b3-4f7c-99a9-b755a2f812bb" providerId="ADAL" clId="{54CBCD09-AF71-485D-9CD0-EAD0688744E3}" dt="2024-08-19T08:00:37.689" v="395" actId="27636"/>
        <pc:sldMkLst>
          <pc:docMk/>
          <pc:sldMk cId="2526478358" sldId="268"/>
        </pc:sldMkLst>
        <pc:spChg chg="add">
          <ac:chgData name="김소평" userId="ab04918a-88b3-4f7c-99a9-b755a2f812bb" providerId="ADAL" clId="{54CBCD09-AF71-485D-9CD0-EAD0688744E3}" dt="2024-08-19T07:58:17.481" v="91"/>
          <ac:spMkLst>
            <pc:docMk/>
            <pc:sldMk cId="2526478358" sldId="268"/>
            <ac:spMk id="3" creationId="{033C66BE-51BE-2D8D-7113-4E98FFC0659B}"/>
          </ac:spMkLst>
        </pc:spChg>
        <pc:spChg chg="mod">
          <ac:chgData name="김소평" userId="ab04918a-88b3-4f7c-99a9-b755a2f812bb" providerId="ADAL" clId="{54CBCD09-AF71-485D-9CD0-EAD0688744E3}" dt="2024-08-19T08:00:37.689" v="395" actId="27636"/>
          <ac:spMkLst>
            <pc:docMk/>
            <pc:sldMk cId="2526478358" sldId="268"/>
            <ac:spMk id="4" creationId="{70FB8F1C-F72D-2450-202C-E8276A02A82A}"/>
          </ac:spMkLst>
        </pc:spChg>
        <pc:spChg chg="del">
          <ac:chgData name="김소평" userId="ab04918a-88b3-4f7c-99a9-b755a2f812bb" providerId="ADAL" clId="{54CBCD09-AF71-485D-9CD0-EAD0688744E3}" dt="2024-08-19T07:57:35.568" v="24" actId="478"/>
          <ac:spMkLst>
            <pc:docMk/>
            <pc:sldMk cId="2526478358" sldId="268"/>
            <ac:spMk id="9" creationId="{23EF462A-BBA8-BFAB-E288-211EC4CBA089}"/>
          </ac:spMkLst>
        </pc:spChg>
        <pc:picChg chg="del">
          <ac:chgData name="김소평" userId="ab04918a-88b3-4f7c-99a9-b755a2f812bb" providerId="ADAL" clId="{54CBCD09-AF71-485D-9CD0-EAD0688744E3}" dt="2024-08-19T07:57:32.905" v="22" actId="478"/>
          <ac:picMkLst>
            <pc:docMk/>
            <pc:sldMk cId="2526478358" sldId="268"/>
            <ac:picMk id="6" creationId="{39A8D1AA-980E-3615-AAE9-0E9384EB2122}"/>
          </ac:picMkLst>
        </pc:picChg>
        <pc:picChg chg="del">
          <ac:chgData name="김소평" userId="ab04918a-88b3-4f7c-99a9-b755a2f812bb" providerId="ADAL" clId="{54CBCD09-AF71-485D-9CD0-EAD0688744E3}" dt="2024-08-19T07:57:33.626" v="23" actId="478"/>
          <ac:picMkLst>
            <pc:docMk/>
            <pc:sldMk cId="2526478358" sldId="268"/>
            <ac:picMk id="8" creationId="{4E098A8D-6156-4528-45B7-9909C1352A22}"/>
          </ac:picMkLst>
        </pc:picChg>
      </pc:sldChg>
      <pc:sldChg chg="addSp delSp modSp add mod">
        <pc:chgData name="김소평" userId="ab04918a-88b3-4f7c-99a9-b755a2f812bb" providerId="ADAL" clId="{54CBCD09-AF71-485D-9CD0-EAD0688744E3}" dt="2024-08-19T08:18:43.329" v="668" actId="1076"/>
        <pc:sldMkLst>
          <pc:docMk/>
          <pc:sldMk cId="3991961088" sldId="269"/>
        </pc:sldMkLst>
        <pc:spChg chg="mod">
          <ac:chgData name="김소평" userId="ab04918a-88b3-4f7c-99a9-b755a2f812bb" providerId="ADAL" clId="{54CBCD09-AF71-485D-9CD0-EAD0688744E3}" dt="2024-08-19T08:10:32.178" v="442" actId="20577"/>
          <ac:spMkLst>
            <pc:docMk/>
            <pc:sldMk cId="3991961088" sldId="269"/>
            <ac:spMk id="2" creationId="{921633EB-7DCB-4DDC-80AF-C885A3EE1245}"/>
          </ac:spMkLst>
        </pc:spChg>
        <pc:spChg chg="mod">
          <ac:chgData name="김소평" userId="ab04918a-88b3-4f7c-99a9-b755a2f812bb" providerId="ADAL" clId="{54CBCD09-AF71-485D-9CD0-EAD0688744E3}" dt="2024-08-19T08:15:52.015" v="665" actId="113"/>
          <ac:spMkLst>
            <pc:docMk/>
            <pc:sldMk cId="3991961088" sldId="269"/>
            <ac:spMk id="4" creationId="{70FB8F1C-F72D-2450-202C-E8276A02A82A}"/>
          </ac:spMkLst>
        </pc:spChg>
        <pc:spChg chg="mod">
          <ac:chgData name="김소평" userId="ab04918a-88b3-4f7c-99a9-b755a2f812bb" providerId="ADAL" clId="{54CBCD09-AF71-485D-9CD0-EAD0688744E3}" dt="2024-08-19T08:11:04.470" v="547" actId="20577"/>
          <ac:spMkLst>
            <pc:docMk/>
            <pc:sldMk cId="3991961088" sldId="269"/>
            <ac:spMk id="15" creationId="{A5BA2F01-7602-4043-5B2C-6856D12038BC}"/>
          </ac:spMkLst>
        </pc:spChg>
        <pc:picChg chg="add del mod">
          <ac:chgData name="김소평" userId="ab04918a-88b3-4f7c-99a9-b755a2f812bb" providerId="ADAL" clId="{54CBCD09-AF71-485D-9CD0-EAD0688744E3}" dt="2024-08-19T08:13:17.241" v="571" actId="478"/>
          <ac:picMkLst>
            <pc:docMk/>
            <pc:sldMk cId="3991961088" sldId="269"/>
            <ac:picMk id="5" creationId="{00502FFA-DE91-7170-753D-959E28C101EB}"/>
          </ac:picMkLst>
        </pc:picChg>
        <pc:picChg chg="add mod">
          <ac:chgData name="김소평" userId="ab04918a-88b3-4f7c-99a9-b755a2f812bb" providerId="ADAL" clId="{54CBCD09-AF71-485D-9CD0-EAD0688744E3}" dt="2024-08-19T08:18:43.329" v="668" actId="1076"/>
          <ac:picMkLst>
            <pc:docMk/>
            <pc:sldMk cId="3991961088" sldId="269"/>
            <ac:picMk id="7" creationId="{3FC0C2D8-DC33-208E-BA35-84CA9E2FD80F}"/>
          </ac:picMkLst>
        </pc:picChg>
      </pc:sldChg>
      <pc:sldChg chg="addSp delSp modSp add mod">
        <pc:chgData name="김소평" userId="ab04918a-88b3-4f7c-99a9-b755a2f812bb" providerId="ADAL" clId="{54CBCD09-AF71-485D-9CD0-EAD0688744E3}" dt="2024-08-19T08:25:50.181" v="2182" actId="113"/>
        <pc:sldMkLst>
          <pc:docMk/>
          <pc:sldMk cId="588371806" sldId="270"/>
        </pc:sldMkLst>
        <pc:spChg chg="add mod">
          <ac:chgData name="김소평" userId="ab04918a-88b3-4f7c-99a9-b755a2f812bb" providerId="ADAL" clId="{54CBCD09-AF71-485D-9CD0-EAD0688744E3}" dt="2024-08-19T08:20:35.322" v="780"/>
          <ac:spMkLst>
            <pc:docMk/>
            <pc:sldMk cId="588371806" sldId="270"/>
            <ac:spMk id="3" creationId="{FE802A19-B78D-3D9E-47DA-EC8FB8287A63}"/>
          </ac:spMkLst>
        </pc:spChg>
        <pc:spChg chg="add del mod">
          <ac:chgData name="김소평" userId="ab04918a-88b3-4f7c-99a9-b755a2f812bb" providerId="ADAL" clId="{54CBCD09-AF71-485D-9CD0-EAD0688744E3}" dt="2024-08-19T08:25:50.181" v="2182" actId="113"/>
          <ac:spMkLst>
            <pc:docMk/>
            <pc:sldMk cId="588371806" sldId="270"/>
            <ac:spMk id="4" creationId="{70FB8F1C-F72D-2450-202C-E8276A02A82A}"/>
          </ac:spMkLst>
        </pc:spChg>
        <pc:spChg chg="add mod">
          <ac:chgData name="김소평" userId="ab04918a-88b3-4f7c-99a9-b755a2f812bb" providerId="ADAL" clId="{54CBCD09-AF71-485D-9CD0-EAD0688744E3}" dt="2024-08-19T08:20:43.204" v="782"/>
          <ac:spMkLst>
            <pc:docMk/>
            <pc:sldMk cId="588371806" sldId="270"/>
            <ac:spMk id="5" creationId="{1544BC0C-51A0-4D9A-AC79-D80CFC282290}"/>
          </ac:spMkLst>
        </pc:spChg>
        <pc:spChg chg="add mod">
          <ac:chgData name="김소평" userId="ab04918a-88b3-4f7c-99a9-b755a2f812bb" providerId="ADAL" clId="{54CBCD09-AF71-485D-9CD0-EAD0688744E3}" dt="2024-08-19T08:20:55.251" v="784"/>
          <ac:spMkLst>
            <pc:docMk/>
            <pc:sldMk cId="588371806" sldId="270"/>
            <ac:spMk id="6" creationId="{3ACECCA5-307E-BB39-D31E-2740DF7DD651}"/>
          </ac:spMkLst>
        </pc:spChg>
        <pc:spChg chg="mod">
          <ac:chgData name="김소평" userId="ab04918a-88b3-4f7c-99a9-b755a2f812bb" providerId="ADAL" clId="{54CBCD09-AF71-485D-9CD0-EAD0688744E3}" dt="2024-08-19T08:20:08.705" v="773" actId="20577"/>
          <ac:spMkLst>
            <pc:docMk/>
            <pc:sldMk cId="588371806" sldId="270"/>
            <ac:spMk id="15" creationId="{A5BA2F01-7602-4043-5B2C-6856D12038BC}"/>
          </ac:spMkLst>
        </pc:spChg>
        <pc:picChg chg="del">
          <ac:chgData name="김소평" userId="ab04918a-88b3-4f7c-99a9-b755a2f812bb" providerId="ADAL" clId="{54CBCD09-AF71-485D-9CD0-EAD0688744E3}" dt="2024-08-19T08:20:11.147" v="774" actId="478"/>
          <ac:picMkLst>
            <pc:docMk/>
            <pc:sldMk cId="588371806" sldId="270"/>
            <ac:picMk id="7" creationId="{3FC0C2D8-DC33-208E-BA35-84CA9E2FD80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AEA40C-BE8C-4377-9057-6AF8F8AB43E9}" type="datetime1">
              <a:rPr lang="ko-KR" altLang="en-US" smtClean="0">
                <a:latin typeface="+mj-ea"/>
                <a:ea typeface="+mj-ea"/>
              </a:rPr>
              <a:t>2024-08-19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6B39DDF-7E14-426D-8F72-FA0AB6F5D978}" type="datetime1">
              <a:rPr lang="ko-KR" altLang="en-US" smtClean="0"/>
              <a:pPr/>
              <a:t>2024-08-19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6B3AB32-59DF-41F1-9618-EDFBF5049629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261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672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556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232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8961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157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5450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9533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908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33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548E0D2-8D2A-49DD-81C9-2DF06FB28E58}" type="datetime1">
              <a:rPr lang="ko-KR" altLang="en-US" noProof="0" smtClean="0"/>
              <a:t>2024-08-19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9AAF66-BE8D-40A6-9F92-F0D5431B4707}" type="datetime1">
              <a:rPr lang="ko-KR" altLang="en-US" noProof="0" smtClean="0"/>
              <a:t>2024-08-19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FC65031-79EB-4543-BA10-9DEB98B51A8A}" type="datetime1">
              <a:rPr lang="ko-KR" altLang="en-US" noProof="0" smtClean="0"/>
              <a:t>2024-08-19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10C2A-C0FE-4353-941B-694324488170}" type="datetime1">
              <a:rPr lang="ko-KR" altLang="en-US" noProof="0" smtClean="0"/>
              <a:t>2024-08-19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FA98800-4B48-4290-A2B4-EE590E4011A7}" type="datetime1">
              <a:rPr lang="ko-KR" altLang="en-US" noProof="0" smtClean="0"/>
              <a:t>2024-08-19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34A57C-F4F6-438F-A2CE-5CF31251A767}" type="datetime1">
              <a:rPr lang="ko-KR" altLang="en-US" noProof="0" smtClean="0"/>
              <a:t>2024-08-19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FCE773-4E4A-4873-9CE4-167E09725F50}" type="datetime1">
              <a:rPr lang="ko-KR" altLang="en-US" noProof="0" smtClean="0"/>
              <a:t>2024-08-19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66067D-0A04-4DE5-9C65-2C4CB39AD2AC}" type="datetime1">
              <a:rPr lang="ko-KR" altLang="en-US" noProof="0" smtClean="0"/>
              <a:t>2024-08-19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90752-A68E-4DDB-B9F3-64EFB3BAD45B}" type="datetime1">
              <a:rPr lang="ko-KR" altLang="en-US" noProof="0" smtClean="0"/>
              <a:t>2024-08-19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DE1092-F835-49D6-B89F-3300AAB9122B}" type="datetime1">
              <a:rPr lang="ko-KR" altLang="en-US" noProof="0" smtClean="0"/>
              <a:t>2024-08-19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F95DDD-93D4-4EA5-B9FF-AB32653D5712}" type="datetime1">
              <a:rPr lang="ko-KR" altLang="en-US" noProof="0" smtClean="0"/>
              <a:t>2024-08-19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2F5771C-AAAA-4498-A7FA-FDA0602C6663}" type="datetime1">
              <a:rPr lang="ko-KR" altLang="en-US" noProof="0" smtClean="0"/>
              <a:t>2024-08-19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직사각형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그림 6" descr="디지털 연결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6000" dirty="0">
                <a:solidFill>
                  <a:schemeClr val="bg1"/>
                </a:solidFill>
              </a:rPr>
              <a:t>SPRING FRAMEWORK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solidFill>
                  <a:srgbClr val="7CEBFF"/>
                </a:solidFill>
              </a:rPr>
              <a:t>2401340096 </a:t>
            </a:r>
            <a:r>
              <a:rPr lang="ko-KR" altLang="en-US" dirty="0">
                <a:solidFill>
                  <a:srgbClr val="7CEBFF"/>
                </a:solidFill>
              </a:rPr>
              <a:t>김소평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스프링 프레임워크의 철학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5BA2F01-7602-4043-5B2C-6856D1203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900" y="2054018"/>
            <a:ext cx="10742340" cy="553373"/>
          </a:xfrm>
        </p:spPr>
        <p:txBody>
          <a:bodyPr/>
          <a:lstStyle/>
          <a:p>
            <a:r>
              <a:rPr lang="ko-KR" altLang="en-US" sz="2400" dirty="0"/>
              <a:t>핵심 키워드 </a:t>
            </a:r>
            <a:r>
              <a:rPr lang="en-US" altLang="ko-KR" sz="2400" dirty="0"/>
              <a:t>– </a:t>
            </a:r>
            <a:r>
              <a:rPr lang="en-US" altLang="ko-KR" sz="2400" b="1" dirty="0"/>
              <a:t>PSA(Portable Service Abstraction)</a:t>
            </a:r>
            <a:endParaRPr lang="en-US" sz="24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B8F1C-F72D-2450-202C-E8276A02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899" y="2943419"/>
            <a:ext cx="10635661" cy="3396421"/>
          </a:xfrm>
        </p:spPr>
        <p:txBody>
          <a:bodyPr>
            <a:normAutofit fontScale="92500"/>
          </a:bodyPr>
          <a:lstStyle/>
          <a:p>
            <a:r>
              <a:rPr lang="en-US" altLang="ko-KR" b="1" dirty="0"/>
              <a:t>PSA </a:t>
            </a:r>
            <a:r>
              <a:rPr lang="ko-KR" altLang="en-US" b="1" dirty="0"/>
              <a:t>예시</a:t>
            </a:r>
            <a:endParaRPr lang="en-US" altLang="ko-KR" b="1" dirty="0"/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  Spring MVC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를 살펴보면 확인할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  기본적으로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Servlet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기반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Application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을 활용하지만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개발자는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Spring framework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를 사용하면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Servlet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을 </a:t>
            </a: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  직접적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으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로 코딩할 일이 거의 없다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@Controller, @Get(url) 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등의 </a:t>
            </a:r>
            <a:r>
              <a:rPr lang="ko-KR" altLang="en-US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어노테이션만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활용하게 되면 보이지 않는 곳에서 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Spring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이 우리가 원하는 기능을 </a:t>
            </a:r>
            <a:endParaRPr lang="en-US" altLang="ko-KR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 algn="l">
              <a:buNone/>
            </a:pP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편리하게 처리해 준다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즉 개발자는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HttpServlet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을 구현하여 모든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Mapping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에 대해 직접적으로 구현할 일이 없게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Service Abstraction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을 하여 도와주는 것이다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647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기타 스프링 관련 기술 내용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5BA2F01-7602-4043-5B2C-6856D1203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900" y="2054018"/>
            <a:ext cx="10742340" cy="553373"/>
          </a:xfrm>
        </p:spPr>
        <p:txBody>
          <a:bodyPr/>
          <a:lstStyle/>
          <a:p>
            <a:r>
              <a:rPr lang="ko-KR" altLang="en-US" sz="2400" dirty="0"/>
              <a:t>스프링 관련 기술 </a:t>
            </a:r>
            <a:r>
              <a:rPr lang="en-US" altLang="ko-KR" sz="2400" dirty="0"/>
              <a:t>– </a:t>
            </a:r>
            <a:r>
              <a:rPr lang="ko-KR" altLang="en-US" sz="2400" b="1" dirty="0" err="1"/>
              <a:t>스프링부트</a:t>
            </a:r>
            <a:r>
              <a:rPr lang="en-US" altLang="ko-KR" sz="2400" b="1" dirty="0"/>
              <a:t>(Spring Boot)</a:t>
            </a:r>
            <a:endParaRPr lang="en-US" sz="24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B8F1C-F72D-2450-202C-E8276A02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899" y="2943419"/>
            <a:ext cx="10635661" cy="3396421"/>
          </a:xfrm>
        </p:spPr>
        <p:txBody>
          <a:bodyPr>
            <a:norm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Pretendard Variable"/>
              </a:rPr>
              <a:t>스프링 부트는 스프링으로 애플리케이션을 만들 때에 필요한 설정을 간편하게 처리해주는 별도의 프레임워크다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Pretendard Variable"/>
              </a:rPr>
              <a:t>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Variable"/>
              </a:rPr>
              <a:t> </a:t>
            </a:r>
            <a:endParaRPr lang="en-US" altLang="ko-KR" b="0" i="0" dirty="0">
              <a:solidFill>
                <a:srgbClr val="333333"/>
              </a:solidFill>
              <a:effectLst/>
              <a:latin typeface="Pretendard Variable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Pretendard Variable"/>
              </a:rPr>
              <a:t>스프링 부트를 사용하면 기존에 어려운 초기 설정에 쏟아야 했을 시간과 노력을 절약하여 비즈니스 로직을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Pretendard Variable"/>
              </a:rPr>
              <a:t>구현하는데에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Variable"/>
              </a:rPr>
              <a:t> 집중할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Variable"/>
              </a:rPr>
              <a:t>.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Pretendard Variable"/>
              </a:rPr>
              <a:t>기존에는 배포를 할 때에 별도의 외장 웹 서버를 설치하고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Variabl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Variable"/>
              </a:rPr>
              <a:t>프로젝트를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Variable"/>
              </a:rPr>
              <a:t>War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Variable"/>
              </a:rPr>
              <a:t>파일로 빌드하여 배포를 진행했는데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Variabl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Variable"/>
              </a:rPr>
              <a:t>이러한 방식은 처리 속도가 느리며 번거롭다는 단점을 가집니다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Variable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333333"/>
                </a:solidFill>
                <a:latin typeface="Pretendard Variable"/>
              </a:rPr>
              <a:t>     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Variable"/>
              </a:rPr>
              <a:t>반면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Pretendard Variable"/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Pretendard Variable"/>
              </a:rPr>
              <a:t>스프링 부트는 자체적인 웹 서버를 내장하고 있어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Pretendard Variable"/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Pretendard Variable"/>
              </a:rPr>
              <a:t>빠르고 간편하게 배포를 진행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Variable"/>
              </a:rPr>
              <a:t>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Variable"/>
              </a:rPr>
              <a:t>.    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333333"/>
                </a:solidFill>
                <a:latin typeface="Pretendard Variable"/>
              </a:rPr>
              <a:t>     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Variable"/>
              </a:rPr>
              <a:t>또한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Variabl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Variable"/>
              </a:rPr>
              <a:t>스프링 부트를 사용하면 독립적으로 실행 가능한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Variable"/>
              </a:rPr>
              <a:t>Jar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Variable"/>
              </a:rPr>
              <a:t>파일로 프로젝트를 빌드할 수 있어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Variable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333333"/>
                </a:solidFill>
                <a:latin typeface="Pretendard Variable"/>
              </a:rPr>
              <a:t>     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Variable"/>
              </a:rPr>
              <a:t>클라우드 서비스 및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Pretendard Variable"/>
              </a:rPr>
              <a:t>도커와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Variable"/>
              </a:rPr>
              <a:t> 같은 가상화 환경에 빠르게 배포할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Variable"/>
              </a:rPr>
              <a:t>.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C0C2D8-DC33-208E-BA35-84CA9E2FD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411" y="1876470"/>
            <a:ext cx="2043398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6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기타 스프링 관련 기술 내용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5BA2F01-7602-4043-5B2C-6856D1203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900" y="2054018"/>
            <a:ext cx="10742340" cy="553373"/>
          </a:xfrm>
        </p:spPr>
        <p:txBody>
          <a:bodyPr/>
          <a:lstStyle/>
          <a:p>
            <a:r>
              <a:rPr lang="ko-KR" altLang="en-US" sz="2400" dirty="0"/>
              <a:t>스프링 관련 기술</a:t>
            </a:r>
            <a:endParaRPr lang="en-US" sz="24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B8F1C-F72D-2450-202C-E8276A02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899" y="2943419"/>
            <a:ext cx="10635661" cy="3396421"/>
          </a:xfrm>
        </p:spPr>
        <p:txBody>
          <a:bodyPr>
            <a:normAutofit/>
          </a:bodyPr>
          <a:lstStyle/>
          <a:p>
            <a:r>
              <a:rPr lang="en-US" altLang="ko-KR" b="1" dirty="0"/>
              <a:t>Spring MVC : </a:t>
            </a:r>
            <a:r>
              <a:rPr lang="ko-KR" altLang="en-US" dirty="0"/>
              <a:t>스프링</a:t>
            </a:r>
            <a:r>
              <a:rPr lang="en-US" altLang="ko-KR" dirty="0"/>
              <a:t> MVC</a:t>
            </a:r>
            <a:r>
              <a:rPr lang="ko-KR" altLang="en-US" dirty="0"/>
              <a:t>는 스프링 프레임워크의 주요 모듈 중 하나로</a:t>
            </a:r>
            <a:r>
              <a:rPr lang="en-US" altLang="ko-KR" dirty="0"/>
              <a:t>, </a:t>
            </a:r>
            <a:r>
              <a:rPr lang="ko-KR" altLang="en-US" dirty="0"/>
              <a:t>웹 애플리케이션의 모델</a:t>
            </a:r>
            <a:r>
              <a:rPr lang="en-US" altLang="ko-KR" dirty="0"/>
              <a:t>-</a:t>
            </a:r>
            <a:r>
              <a:rPr lang="ko-KR" altLang="en-US" dirty="0"/>
              <a:t>뷰</a:t>
            </a:r>
            <a:r>
              <a:rPr lang="en-US" altLang="ko-KR" dirty="0"/>
              <a:t>-</a:t>
            </a:r>
            <a:r>
              <a:rPr lang="ko-KR" altLang="en-US" dirty="0"/>
              <a:t>컨트롤러</a:t>
            </a:r>
            <a:r>
              <a:rPr lang="en-US" altLang="ko-KR" dirty="0"/>
              <a:t>(MVC) </a:t>
            </a:r>
            <a:r>
              <a:rPr lang="ko-KR" altLang="en-US" dirty="0"/>
              <a:t>아키텍처를 구현할 수 있도록 도와준다</a:t>
            </a:r>
            <a:r>
              <a:rPr lang="en-US" altLang="ko-KR" dirty="0"/>
              <a:t>. </a:t>
            </a:r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는 </a:t>
            </a:r>
            <a:r>
              <a:rPr lang="en-US" altLang="ko-KR" dirty="0"/>
              <a:t>HTTP </a:t>
            </a:r>
            <a:r>
              <a:rPr lang="ko-KR" altLang="en-US" dirty="0"/>
              <a:t>요청을 처리하고 응답을 생성하는데 사용된다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Spring Data : </a:t>
            </a:r>
            <a:r>
              <a:rPr lang="ko-KR" altLang="en-US" dirty="0"/>
              <a:t>스프링</a:t>
            </a:r>
            <a:r>
              <a:rPr lang="en-US" altLang="ko-KR" dirty="0"/>
              <a:t> </a:t>
            </a:r>
            <a:r>
              <a:rPr lang="ko-KR" altLang="en-US" dirty="0"/>
              <a:t>데이터는 데이터베이스와의 상호 작용을 쉽게 만들어주는 스프링 프레임워크의 서브 프로젝트이다</a:t>
            </a:r>
            <a:r>
              <a:rPr lang="en-US" altLang="ko-KR" dirty="0"/>
              <a:t>. </a:t>
            </a:r>
            <a:r>
              <a:rPr lang="ko-KR" altLang="en-US" dirty="0"/>
              <a:t>스프링 데이터를 사용하면 데이터베이스에 접근하기 위한 반복적인 코드를 줄이고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-</a:t>
            </a:r>
            <a:r>
              <a:rPr lang="ko-KR" altLang="en-US" dirty="0"/>
              <a:t>관계 매핑</a:t>
            </a:r>
            <a:r>
              <a:rPr lang="en-US" altLang="ko-KR" dirty="0"/>
              <a:t>(ORM)</a:t>
            </a:r>
            <a:r>
              <a:rPr lang="ko-KR" altLang="en-US" dirty="0"/>
              <a:t>을 통해 객체와 데이터베이스 간의 변환을 자동으로 처리할 수 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Spring Security</a:t>
            </a:r>
            <a:r>
              <a:rPr lang="en-US" altLang="ko-KR" dirty="0"/>
              <a:t> : </a:t>
            </a:r>
            <a:r>
              <a:rPr lang="ko-KR" altLang="en-US" dirty="0"/>
              <a:t>스프링 </a:t>
            </a:r>
            <a:r>
              <a:rPr lang="ko-KR" altLang="en-US" dirty="0" err="1"/>
              <a:t>시큐리티는</a:t>
            </a:r>
            <a:r>
              <a:rPr lang="ko-KR" altLang="en-US" dirty="0"/>
              <a:t> 스프링 프레임워크의 보안 기능을 제공하는 모듈이다</a:t>
            </a:r>
            <a:r>
              <a:rPr lang="en-US" altLang="ko-KR" dirty="0"/>
              <a:t>. </a:t>
            </a:r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/>
              <a:t>인가</a:t>
            </a:r>
            <a:r>
              <a:rPr lang="en-US" altLang="ko-KR" dirty="0"/>
              <a:t>, </a:t>
            </a:r>
            <a:r>
              <a:rPr lang="ko-KR" altLang="en-US" dirty="0"/>
              <a:t>권한 부여 등 다양한 보안 관련 작업을 처리할 수 있도록 도와준다</a:t>
            </a:r>
            <a:r>
              <a:rPr lang="en-US" altLang="ko-KR" dirty="0"/>
              <a:t>. </a:t>
            </a:r>
            <a:r>
              <a:rPr lang="ko-KR" altLang="en-US" dirty="0"/>
              <a:t>스프링 </a:t>
            </a:r>
            <a:r>
              <a:rPr lang="ko-KR" altLang="en-US" dirty="0" err="1"/>
              <a:t>시큐리티는</a:t>
            </a:r>
            <a:r>
              <a:rPr lang="ko-KR" altLang="en-US" dirty="0"/>
              <a:t> 웹 애플리케이션 및 </a:t>
            </a:r>
            <a:r>
              <a:rPr lang="en-US" altLang="ko-KR" dirty="0"/>
              <a:t>RESTful API</a:t>
            </a:r>
            <a:r>
              <a:rPr lang="ko-KR" altLang="en-US" dirty="0"/>
              <a:t>와 같은 다양한 애플리케이션 유형에 적용할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837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>
                <a:solidFill>
                  <a:srgbClr val="FFFFFF"/>
                </a:solidFill>
              </a:rPr>
              <a:t>감사합니다</a:t>
            </a:r>
            <a:r>
              <a:rPr lang="en-US" altLang="ko-KR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>
                <a:solidFill>
                  <a:schemeClr val="bg2"/>
                </a:solidFill>
              </a:rPr>
              <a:t>인공지능소프트웨어과</a:t>
            </a:r>
            <a:endParaRPr lang="en-US" altLang="ko-KR" dirty="0">
              <a:solidFill>
                <a:schemeClr val="bg2"/>
              </a:solidFill>
            </a:endParaRPr>
          </a:p>
          <a:p>
            <a:pPr rtl="0"/>
            <a:r>
              <a:rPr lang="en-US" altLang="ko-KR" dirty="0">
                <a:solidFill>
                  <a:schemeClr val="bg2"/>
                </a:solidFill>
              </a:rPr>
              <a:t>2401340096 </a:t>
            </a:r>
            <a:r>
              <a:rPr lang="ko-KR" altLang="en-US" dirty="0">
                <a:solidFill>
                  <a:schemeClr val="bg2"/>
                </a:solidFill>
              </a:rPr>
              <a:t>김소평</a:t>
            </a:r>
          </a:p>
          <a:p>
            <a:pPr rtl="0"/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5" name="그림 4" descr="디지털 숫자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직사각형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rgbClr val="FFFEFF"/>
                </a:solidFill>
              </a:rPr>
              <a:t>스프링 핵심 키워드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845DFF-44C3-7CCD-FDF3-976946A12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39" y="874643"/>
            <a:ext cx="11029615" cy="367830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스프링 프레임워크의 철학</a:t>
            </a:r>
            <a:r>
              <a:rPr lang="en-US" altLang="ko-KR" sz="3600" dirty="0"/>
              <a:t>(</a:t>
            </a:r>
            <a:r>
              <a:rPr lang="ko-KR" altLang="en-US" sz="3600" dirty="0">
                <a:solidFill>
                  <a:srgbClr val="00B0F0"/>
                </a:solidFill>
              </a:rPr>
              <a:t>키워드</a:t>
            </a:r>
            <a:r>
              <a:rPr lang="en-US" altLang="ko-KR" sz="3600" dirty="0"/>
              <a:t>)</a:t>
            </a:r>
          </a:p>
          <a:p>
            <a:pPr marL="0" indent="0">
              <a:buNone/>
            </a:pPr>
            <a:r>
              <a:rPr lang="en-US" altLang="ko-KR" sz="3600" dirty="0"/>
              <a:t>   → IoC / DI</a:t>
            </a:r>
          </a:p>
          <a:p>
            <a:pPr marL="0" indent="0">
              <a:buNone/>
            </a:pPr>
            <a:r>
              <a:rPr lang="en-US" altLang="ko-KR" sz="3600" dirty="0"/>
              <a:t>   → AOP</a:t>
            </a:r>
          </a:p>
          <a:p>
            <a:pPr marL="0" indent="0">
              <a:buNone/>
            </a:pPr>
            <a:r>
              <a:rPr lang="en-US" altLang="ko-KR" sz="3600" dirty="0"/>
              <a:t>   → PSA</a:t>
            </a:r>
          </a:p>
          <a:p>
            <a:r>
              <a:rPr lang="en-US" altLang="ko-KR" sz="3600" dirty="0"/>
              <a:t>2. </a:t>
            </a:r>
            <a:r>
              <a:rPr lang="ko-KR" altLang="en-US" sz="3600" dirty="0"/>
              <a:t>기타 스프링 관련 기술 내용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스프링 프레임워크의 철학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96C5FC3-14F9-C7F9-FF18-85868B5F7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pPr algn="ctr"/>
            <a:r>
              <a:rPr lang="ko-KR" altLang="en-US" dirty="0"/>
              <a:t>스프링의 특징</a:t>
            </a:r>
            <a:r>
              <a:rPr lang="en-US" altLang="ko-KR" dirty="0"/>
              <a:t>(</a:t>
            </a:r>
            <a:r>
              <a:rPr lang="ko-KR" altLang="en-US" dirty="0"/>
              <a:t>트라이앵글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8" name="내용 개체 틀 7" descr="폰트이(가) 표시된 사진&#10;&#10;자동 생성된 설명">
            <a:extLst>
              <a:ext uri="{FF2B5EF4-FFF2-40B4-BE49-F238E27FC236}">
                <a16:creationId xmlns:a16="http://schemas.microsoft.com/office/drawing/2014/main" id="{54ED9188-E82B-8F28-2240-FD48CA3996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81146" y="2926052"/>
            <a:ext cx="3993195" cy="2934999"/>
          </a:xfrm>
          <a:noFill/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5BA2F01-7602-4043-5B2C-6856D1203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ko-KR" altLang="en-US" dirty="0"/>
              <a:t>스프링 프레임워크의 </a:t>
            </a:r>
            <a:r>
              <a:rPr lang="ko-KR" altLang="en-US" b="1" dirty="0"/>
              <a:t>핵심 키워드</a:t>
            </a:r>
            <a:endParaRPr lang="en-US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7748934C-4F4F-7B00-7252-1877929A9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>
            <a:normAutofit/>
          </a:bodyPr>
          <a:lstStyle/>
          <a:p>
            <a:endParaRPr lang="en-US" sz="2700" dirty="0"/>
          </a:p>
          <a:p>
            <a:r>
              <a:rPr lang="en-US" sz="2700" dirty="0"/>
              <a:t>IoC / DI(Dependency Injection)</a:t>
            </a:r>
          </a:p>
          <a:p>
            <a:r>
              <a:rPr lang="en-US" sz="2700" dirty="0"/>
              <a:t>AOP</a:t>
            </a:r>
          </a:p>
          <a:p>
            <a:r>
              <a:rPr lang="en-US" sz="2700" dirty="0"/>
              <a:t>PSA(Portable Service Abstractions)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스프링 프레임워크의 철학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5BA2F01-7602-4043-5B2C-6856D1203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900" y="2054018"/>
            <a:ext cx="10742340" cy="553373"/>
          </a:xfrm>
        </p:spPr>
        <p:txBody>
          <a:bodyPr/>
          <a:lstStyle/>
          <a:p>
            <a:r>
              <a:rPr lang="ko-KR" altLang="en-US" sz="2400" dirty="0"/>
              <a:t>스프링 핵심 키워드 </a:t>
            </a:r>
            <a:r>
              <a:rPr lang="en-US" altLang="ko-KR" sz="2400" dirty="0"/>
              <a:t>– </a:t>
            </a:r>
            <a:r>
              <a:rPr lang="ko-KR" altLang="en-US" sz="2400" b="1" dirty="0"/>
              <a:t>제어 역전</a:t>
            </a:r>
            <a:r>
              <a:rPr lang="en-US" altLang="ko-KR" sz="2400" b="1" dirty="0"/>
              <a:t>(IoC, Inversion of Control) </a:t>
            </a:r>
            <a:endParaRPr lang="en-US" sz="24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7748934C-4F4F-7B00-7252-1877929A9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>
            <a:normAutofit/>
          </a:bodyPr>
          <a:lstStyle/>
          <a:p>
            <a:r>
              <a:rPr lang="ko-KR" altLang="en-US" dirty="0"/>
              <a:t>이를 스프링 컨테이너가 코드 대신 오브젝트에 대한 제어권을 갖고 있다고 해서 </a:t>
            </a:r>
            <a:r>
              <a:rPr lang="en-US" altLang="ko-KR" dirty="0"/>
              <a:t>IoC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코드와 같이 </a:t>
            </a:r>
            <a:r>
              <a:rPr lang="en-US" altLang="ko-KR" dirty="0" err="1"/>
              <a:t>OwnerController</a:t>
            </a:r>
            <a:r>
              <a:rPr lang="ko-KR" altLang="en-US" dirty="0"/>
              <a:t>에서 사용할 의존성을 직접 생성</a:t>
            </a:r>
            <a:r>
              <a:rPr lang="en-US" altLang="ko-KR" dirty="0"/>
              <a:t>(new </a:t>
            </a:r>
            <a:r>
              <a:rPr lang="en-US" altLang="ko-KR" dirty="0" err="1"/>
              <a:t>OwnerRepository</a:t>
            </a:r>
            <a:r>
              <a:rPr lang="en-US" altLang="ko-KR" dirty="0"/>
              <a:t>();)</a:t>
            </a:r>
            <a:r>
              <a:rPr lang="ko-KR" altLang="en-US" dirty="0"/>
              <a:t>해서 사용한다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B8F1C-F72D-2450-202C-E8276A02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900" y="2943419"/>
            <a:ext cx="5393100" cy="2934999"/>
          </a:xfrm>
        </p:spPr>
        <p:txBody>
          <a:bodyPr/>
          <a:lstStyle/>
          <a:p>
            <a:r>
              <a:rPr lang="ko-KR" altLang="en-US" dirty="0"/>
              <a:t>개발자가 직접적으로 생성하거나 의존관계에 대해 관여하는 게 아닌 </a:t>
            </a:r>
            <a:r>
              <a:rPr lang="en-US" altLang="ko-KR" dirty="0"/>
              <a:t>Spring</a:t>
            </a:r>
            <a:r>
              <a:rPr lang="ko-KR" altLang="en-US" dirty="0"/>
              <a:t>에 의해 객체가 생성되고 의존관계가 형성된다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스프링 애플리케이션에서는 오브젝트</a:t>
            </a:r>
            <a:r>
              <a:rPr lang="en-US" altLang="ko-KR" dirty="0"/>
              <a:t>(</a:t>
            </a:r>
            <a:r>
              <a:rPr lang="ko-KR" altLang="en-US" dirty="0"/>
              <a:t>빈</a:t>
            </a:r>
            <a:r>
              <a:rPr lang="en-US" altLang="ko-KR" dirty="0"/>
              <a:t>)</a:t>
            </a:r>
            <a:r>
              <a:rPr lang="ko-KR" altLang="en-US" dirty="0"/>
              <a:t>의 생성과 의존 관계 설정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제거 등의 작업을 애플리케이션 코드 대신 스프링 컨테이너가 담당한다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B787D2-13B1-6B55-B278-81EB74963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782" y="4937707"/>
            <a:ext cx="4918318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3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스프링 프레임워크의 철학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5BA2F01-7602-4043-5B2C-6856D1203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900" y="2054018"/>
            <a:ext cx="10742340" cy="553373"/>
          </a:xfrm>
        </p:spPr>
        <p:txBody>
          <a:bodyPr/>
          <a:lstStyle/>
          <a:p>
            <a:r>
              <a:rPr lang="ko-KR" altLang="en-US" sz="2400" dirty="0"/>
              <a:t>스프링 핵심 키워드 </a:t>
            </a:r>
            <a:r>
              <a:rPr lang="en-US" altLang="ko-KR" sz="2400" dirty="0"/>
              <a:t>– </a:t>
            </a:r>
            <a:r>
              <a:rPr lang="ko-KR" altLang="en-US" sz="2400" b="1" dirty="0"/>
              <a:t>제어 역전</a:t>
            </a:r>
            <a:r>
              <a:rPr lang="en-US" altLang="ko-KR" sz="2400" b="1" dirty="0"/>
              <a:t>(IoC, Inversion of Control) </a:t>
            </a:r>
            <a:endParaRPr lang="en-US" sz="24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7748934C-4F4F-7B00-7252-1877929A9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→ Person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Galaxy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혹은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Iphone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이라는 객체와 의존관계를 맺고 있다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→ Person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은 직접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Galaxy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혹은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Iphone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을 생성하여 사용하고 있다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이렇게 생성된 객체는 직접 생성을 통해 사용된다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B8F1C-F72D-2450-202C-E8276A02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900" y="2943419"/>
            <a:ext cx="5393100" cy="2934999"/>
          </a:xfrm>
        </p:spPr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의 설정대로만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하면 그에 따라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Bean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을 생성하고 의존관계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(Dependency Look up)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를 통해 주입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(Dependency Injection)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해준다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DECEF2-740D-73E1-20BC-DE779D878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65" y="3902791"/>
            <a:ext cx="5033215" cy="280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1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스프링 프레임워크의 철학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5BA2F01-7602-4043-5B2C-6856D1203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900" y="2054018"/>
            <a:ext cx="10742340" cy="553373"/>
          </a:xfrm>
        </p:spPr>
        <p:txBody>
          <a:bodyPr/>
          <a:lstStyle/>
          <a:p>
            <a:r>
              <a:rPr lang="ko-KR" altLang="en-US" sz="2400" dirty="0"/>
              <a:t>스프링 핵심 키워드 </a:t>
            </a:r>
            <a:r>
              <a:rPr lang="en-US" altLang="ko-KR" sz="2400" dirty="0"/>
              <a:t>– </a:t>
            </a:r>
            <a:r>
              <a:rPr lang="ko-KR" altLang="en-US" sz="2400" b="1" dirty="0"/>
              <a:t>의존성 주입</a:t>
            </a:r>
            <a:r>
              <a:rPr lang="en-US" altLang="ko-KR" sz="2400" b="1" dirty="0"/>
              <a:t>(DI, Dependency Injection) </a:t>
            </a:r>
            <a:endParaRPr lang="en-US" sz="24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B8F1C-F72D-2450-202C-E8276A02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490" y="3429000"/>
            <a:ext cx="5393100" cy="2387414"/>
          </a:xfrm>
        </p:spPr>
        <p:txBody>
          <a:bodyPr/>
          <a:lstStyle/>
          <a:p>
            <a:r>
              <a:rPr lang="ko-KR" altLang="en-US" dirty="0"/>
              <a:t>객체를 직접 생성하는 것이 아니라 외부에서 생성한 후 주입 시켜주는 방법을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제어권이 스프링 컨테이너로 넘어옴으로써 </a:t>
            </a:r>
            <a:r>
              <a:rPr lang="en-US" altLang="ko-KR" dirty="0"/>
              <a:t>DI</a:t>
            </a:r>
            <a:r>
              <a:rPr lang="ko-KR" altLang="en-US" dirty="0"/>
              <a:t>가 가능해진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 방식 </a:t>
            </a:r>
            <a:r>
              <a:rPr lang="en-US" altLang="ko-KR" dirty="0"/>
              <a:t>: </a:t>
            </a:r>
            <a:r>
              <a:rPr lang="ko-KR" altLang="en-US" dirty="0"/>
              <a:t>생성자 주입</a:t>
            </a:r>
            <a:r>
              <a:rPr lang="en-US" altLang="ko-KR" dirty="0"/>
              <a:t>, Setter </a:t>
            </a:r>
            <a:r>
              <a:rPr lang="ko-KR" altLang="en-US" dirty="0"/>
              <a:t>주입</a:t>
            </a:r>
            <a:r>
              <a:rPr lang="en-US" altLang="ko-KR" dirty="0"/>
              <a:t>, </a:t>
            </a:r>
            <a:r>
              <a:rPr lang="ko-KR" altLang="en-US" dirty="0"/>
              <a:t>필드 주입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B92EB6-3433-220A-F302-F44AF5972D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/>
              <a:t>Setter</a:t>
            </a:r>
            <a:r>
              <a:rPr lang="ko-KR" altLang="en-US" dirty="0"/>
              <a:t> 메서드 주입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DFC53C-FBA7-617C-4341-6D8E88ABA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709" y="3449973"/>
            <a:ext cx="568721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2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스프링 프레임워크의 철학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5BA2F01-7602-4043-5B2C-6856D1203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900" y="2054018"/>
            <a:ext cx="10742340" cy="553373"/>
          </a:xfrm>
        </p:spPr>
        <p:txBody>
          <a:bodyPr/>
          <a:lstStyle/>
          <a:p>
            <a:r>
              <a:rPr lang="ko-KR" altLang="en-US" sz="2400" dirty="0"/>
              <a:t>스프링 핵심 키워드 </a:t>
            </a:r>
            <a:r>
              <a:rPr lang="en-US" altLang="ko-KR" sz="2400" dirty="0"/>
              <a:t>– </a:t>
            </a:r>
            <a:r>
              <a:rPr lang="ko-KR" altLang="en-US" sz="2400" b="1" dirty="0"/>
              <a:t>의존성 주입</a:t>
            </a:r>
            <a:r>
              <a:rPr lang="en-US" altLang="ko-KR" sz="2400" b="1" dirty="0"/>
              <a:t>(DI, Dependency Injection) </a:t>
            </a:r>
            <a:endParaRPr lang="en-US" sz="2400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B92EB6-3433-220A-F302-F44AF5972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3829" y="2783110"/>
            <a:ext cx="5393100" cy="2934999"/>
          </a:xfrm>
        </p:spPr>
        <p:txBody>
          <a:bodyPr/>
          <a:lstStyle/>
          <a:p>
            <a:r>
              <a:rPr lang="ko-KR" altLang="en-US" dirty="0"/>
              <a:t>생성자 주입</a:t>
            </a:r>
            <a:r>
              <a:rPr lang="en-US" altLang="ko-KR" dirty="0"/>
              <a:t>(</a:t>
            </a:r>
            <a:r>
              <a:rPr lang="ko-KR" altLang="en-US" dirty="0"/>
              <a:t>권장</a:t>
            </a:r>
            <a:r>
              <a:rPr lang="en-US" altLang="ko-KR" dirty="0"/>
              <a:t>)</a:t>
            </a:r>
            <a:r>
              <a:rPr lang="ko-KR" altLang="en-US" dirty="0"/>
              <a:t> ★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081ED2E-2951-DFBC-42C7-91FB97EA2E36}"/>
              </a:ext>
            </a:extLst>
          </p:cNvPr>
          <p:cNvSpPr txBox="1">
            <a:spLocks/>
          </p:cNvSpPr>
          <p:nvPr/>
        </p:nvSpPr>
        <p:spPr>
          <a:xfrm>
            <a:off x="680970" y="2783110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필드 주입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BE17D6-8DF1-E6BC-D001-220D90EDA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89" y="3484150"/>
            <a:ext cx="4259852" cy="14231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972047-C784-208E-08F2-9356D3D70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828" y="3449722"/>
            <a:ext cx="6355291" cy="26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5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스프링 프레임워크의 철학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5BA2F01-7602-4043-5B2C-6856D1203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900" y="2054018"/>
            <a:ext cx="10742340" cy="553373"/>
          </a:xfrm>
        </p:spPr>
        <p:txBody>
          <a:bodyPr/>
          <a:lstStyle/>
          <a:p>
            <a:r>
              <a:rPr lang="ko-KR" altLang="en-US" sz="2400"/>
              <a:t>핵심 키워드 </a:t>
            </a:r>
            <a:r>
              <a:rPr lang="en-US" altLang="ko-KR" sz="2400"/>
              <a:t>– </a:t>
            </a:r>
            <a:r>
              <a:rPr lang="ko-KR" altLang="en-US" sz="2400" b="1"/>
              <a:t>관점 지향 프로그래밍</a:t>
            </a:r>
            <a:r>
              <a:rPr lang="en-US" altLang="ko-KR" sz="2400" b="1"/>
              <a:t>(AOP, Aspect Oriented Programming) </a:t>
            </a:r>
            <a:endParaRPr lang="en-US" sz="2400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7748934C-4F4F-7B00-7252-1877929A9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B8F1C-F72D-2450-202C-E8276A02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900" y="2943419"/>
            <a:ext cx="5393100" cy="3365941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애플리케이션 전반에 걸쳐 공통적으로 사용되는 기능들에 대한 관심사를 바로 </a:t>
            </a:r>
            <a:r>
              <a:rPr lang="ko-KR" altLang="en-US" b="1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공통 관심 사항</a:t>
            </a:r>
            <a:r>
              <a:rPr lang="en-US" altLang="ko-KR" b="1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(Cross-cutting concern)</a:t>
            </a:r>
            <a:r>
              <a:rPr lang="ko-KR" altLang="en-US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이라 부르며</a:t>
            </a:r>
            <a:r>
              <a:rPr lang="en-US" altLang="ko-KR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,</a:t>
            </a:r>
          </a:p>
          <a:p>
            <a:r>
              <a:rPr lang="ko-KR" altLang="en-US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애플리케이션의 주목적을 달성하기 위한 핵심 로직에 대한 관심사를 </a:t>
            </a:r>
            <a:r>
              <a:rPr lang="ko-KR" altLang="en-US" b="1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핵심 관심 사항</a:t>
            </a:r>
            <a:r>
              <a:rPr lang="en-US" altLang="ko-KR" b="1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(Core concern)</a:t>
            </a:r>
            <a:r>
              <a:rPr lang="ko-KR" altLang="en-US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이라 부른다</a:t>
            </a:r>
            <a:r>
              <a:rPr lang="en-US" altLang="ko-KR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.</a:t>
            </a:r>
          </a:p>
          <a:p>
            <a:r>
              <a:rPr lang="en-US" altLang="ko-KR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AOP</a:t>
            </a:r>
            <a:r>
              <a:rPr lang="ko-KR" altLang="en-US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를 간단하게 말하자면</a:t>
            </a:r>
            <a:r>
              <a:rPr lang="en-US" altLang="ko-KR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공통된 기능을 재사용하는 기법이라 말할 수 있다</a:t>
            </a:r>
            <a:r>
              <a:rPr lang="en-US" altLang="ko-KR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.</a:t>
            </a:r>
          </a:p>
          <a:p>
            <a:r>
              <a:rPr lang="ko-KR" altLang="en-US" dirty="0">
                <a:solidFill>
                  <a:srgbClr val="353638"/>
                </a:solidFill>
                <a:highlight>
                  <a:srgbClr val="FFFFFF"/>
                </a:highlight>
                <a:latin typeface="Noto Sans Demilight"/>
              </a:rPr>
              <a:t>이점 </a:t>
            </a:r>
            <a:r>
              <a:rPr lang="en-US" altLang="ko-KR" dirty="0">
                <a:solidFill>
                  <a:srgbClr val="353638"/>
                </a:solidFill>
                <a:highlight>
                  <a:srgbClr val="FFFFFF"/>
                </a:highlight>
                <a:latin typeface="Noto Sans Demilight"/>
              </a:rPr>
              <a:t>: </a:t>
            </a:r>
            <a:r>
              <a:rPr lang="ko-KR" altLang="en-US" dirty="0">
                <a:solidFill>
                  <a:srgbClr val="353638"/>
                </a:solidFill>
                <a:highlight>
                  <a:srgbClr val="FFFFFF"/>
                </a:highlight>
                <a:latin typeface="Noto Sans Demilight"/>
              </a:rPr>
              <a:t>코드의 간결성 유지</a:t>
            </a:r>
            <a:r>
              <a:rPr lang="en-US" altLang="ko-KR" dirty="0">
                <a:solidFill>
                  <a:srgbClr val="353638"/>
                </a:solidFill>
                <a:highlight>
                  <a:srgbClr val="FFFFFF"/>
                </a:highlight>
                <a:latin typeface="Noto Sans Demilight"/>
              </a:rPr>
              <a:t>, </a:t>
            </a:r>
            <a:r>
              <a:rPr lang="ko-KR" altLang="en-US" dirty="0">
                <a:solidFill>
                  <a:srgbClr val="353638"/>
                </a:solidFill>
                <a:highlight>
                  <a:srgbClr val="FFFFFF"/>
                </a:highlight>
                <a:latin typeface="Noto Sans Demilight"/>
              </a:rPr>
              <a:t>객체지향설계원칙에 맞는 코드 구현</a:t>
            </a:r>
            <a:r>
              <a:rPr lang="en-US" altLang="ko-KR" dirty="0">
                <a:solidFill>
                  <a:srgbClr val="353638"/>
                </a:solidFill>
                <a:highlight>
                  <a:srgbClr val="FFFFFF"/>
                </a:highlight>
                <a:latin typeface="Noto Sans Demilight"/>
              </a:rPr>
              <a:t>, </a:t>
            </a:r>
            <a:r>
              <a:rPr lang="ko-KR" altLang="en-US" dirty="0">
                <a:solidFill>
                  <a:srgbClr val="353638"/>
                </a:solidFill>
                <a:highlight>
                  <a:srgbClr val="FFFFFF"/>
                </a:highlight>
                <a:latin typeface="Noto Sans Demilight"/>
              </a:rPr>
              <a:t>코드의 재사용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A42CD3-1A0A-222A-0495-C904DEE71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829" y="2943419"/>
            <a:ext cx="5287980" cy="291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6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스프링 프레임워크의 철학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5BA2F01-7602-4043-5B2C-6856D1203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900" y="2054018"/>
            <a:ext cx="10742340" cy="553373"/>
          </a:xfrm>
        </p:spPr>
        <p:txBody>
          <a:bodyPr/>
          <a:lstStyle/>
          <a:p>
            <a:r>
              <a:rPr lang="ko-KR" altLang="en-US" sz="2400" dirty="0"/>
              <a:t>핵심 키워드 </a:t>
            </a:r>
            <a:r>
              <a:rPr lang="en-US" altLang="ko-KR" sz="2400" dirty="0"/>
              <a:t>– </a:t>
            </a:r>
            <a:r>
              <a:rPr lang="en-US" altLang="ko-KR" sz="2400" b="1" dirty="0"/>
              <a:t>PSA(Portable Service Abstraction)</a:t>
            </a:r>
            <a:endParaRPr lang="en-US" sz="24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B8F1C-F72D-2450-202C-E8276A02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900" y="2943419"/>
            <a:ext cx="6612300" cy="1307191"/>
          </a:xfrm>
        </p:spPr>
        <p:txBody>
          <a:bodyPr>
            <a:normAutofit lnSpcReduction="10000"/>
          </a:bodyPr>
          <a:lstStyle/>
          <a:p>
            <a:r>
              <a:rPr lang="ko-KR" altLang="en-US" b="1" dirty="0"/>
              <a:t>하나의</a:t>
            </a:r>
            <a:r>
              <a:rPr lang="en-US" altLang="ko-KR" b="1" dirty="0"/>
              <a:t> </a:t>
            </a:r>
            <a:r>
              <a:rPr lang="ko-KR" altLang="en-US" b="1" dirty="0"/>
              <a:t>추상화로 여러 서비스를 묶어둔 것</a:t>
            </a:r>
            <a:r>
              <a:rPr lang="en-US" altLang="ko-KR" dirty="0"/>
              <a:t>, </a:t>
            </a:r>
            <a:r>
              <a:rPr lang="ko-KR" altLang="en-US" dirty="0"/>
              <a:t>쉬운 설명으로 </a:t>
            </a:r>
            <a:r>
              <a:rPr lang="en-US" altLang="ko-KR" dirty="0"/>
              <a:t>‘</a:t>
            </a:r>
            <a:r>
              <a:rPr lang="ko-KR" altLang="en-US" dirty="0"/>
              <a:t>잘 만든 인터페이스</a:t>
            </a:r>
            <a:r>
              <a:rPr lang="en-US" altLang="ko-KR" dirty="0"/>
              <a:t>’</a:t>
            </a:r>
            <a:r>
              <a:rPr lang="ko-KR" altLang="en-US" dirty="0"/>
              <a:t>라고도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서비스 추상화로 제공되는 기술을 다른 기술 스택으로 간편하게 바꿀 수 있는 확장성을 갖고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A8D1AA-980E-3615-AAE9-0E9384EB2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560" y="2926051"/>
            <a:ext cx="4203958" cy="29349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098A8D-6156-4528-45B7-9909C1352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030" y="4393550"/>
            <a:ext cx="2781730" cy="2271362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EF462A-BBA8-BFAB-E288-211EC4CBA089}"/>
              </a:ext>
            </a:extLst>
          </p:cNvPr>
          <p:cNvSpPr txBox="1">
            <a:spLocks/>
          </p:cNvSpPr>
          <p:nvPr/>
        </p:nvSpPr>
        <p:spPr>
          <a:xfrm>
            <a:off x="3849030" y="4393550"/>
            <a:ext cx="3466170" cy="22713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이 코드로 </a:t>
            </a:r>
            <a:r>
              <a:rPr lang="en-US" altLang="ko-KR" sz="1600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JDBC </a:t>
            </a:r>
            <a:r>
              <a:rPr lang="ko-KR" altLang="en-US" sz="1600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기반의 </a:t>
            </a:r>
            <a:r>
              <a:rPr lang="en-US" altLang="ko-KR" sz="1600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DB</a:t>
            </a:r>
            <a:r>
              <a:rPr lang="ko-KR" altLang="en-US" sz="1600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에 접근할 수 있고</a:t>
            </a:r>
            <a:r>
              <a:rPr lang="en-US" altLang="ko-KR" sz="1600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, JPA</a:t>
            </a:r>
            <a:r>
              <a:rPr lang="ko-KR" altLang="en-US" sz="1600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를 활용하여 </a:t>
            </a:r>
            <a:r>
              <a:rPr lang="en-US" altLang="ko-KR" sz="1600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ORM </a:t>
            </a:r>
            <a:r>
              <a:rPr lang="ko-KR" altLang="en-US" sz="1600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접근을 할 수 있다</a:t>
            </a:r>
            <a:r>
              <a:rPr lang="en-US" altLang="ko-KR" sz="1600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Demilight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Spring Framework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에서 내부적으로 작동하는 기능들을 숨기고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추상화하여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개발자에게 제공하기 때문에 편리하다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lang="en-US" altLang="ko-KR" sz="1600" b="0" i="0" dirty="0">
              <a:solidFill>
                <a:srgbClr val="353638"/>
              </a:solidFill>
              <a:effectLst/>
              <a:highlight>
                <a:srgbClr val="FFFFFF"/>
              </a:highlight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46407228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3_TF56390039_Win32" id="{707A4A1A-4F78-4BC1-ACAA-72291CC81BA2}" vid="{618383A2-873E-4A97-9049-BE9F52CBC0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{A1315665-BC7F-4B2A-991B-E2FF15007AF1}tf56390039_win32</Template>
  <TotalTime>113</TotalTime>
  <Words>812</Words>
  <Application>Microsoft Office PowerPoint</Application>
  <PresentationFormat>와이드스크린</PresentationFormat>
  <Paragraphs>91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-apple-system</vt:lpstr>
      <vt:lpstr>Noto Sans Demilight</vt:lpstr>
      <vt:lpstr>Pretendard Variable</vt:lpstr>
      <vt:lpstr>맑은 고딕</vt:lpstr>
      <vt:lpstr>Arial</vt:lpstr>
      <vt:lpstr>Wingdings 2</vt:lpstr>
      <vt:lpstr>분할</vt:lpstr>
      <vt:lpstr>SPRING FRAMEWORK</vt:lpstr>
      <vt:lpstr>스프링 핵심 키워드</vt:lpstr>
      <vt:lpstr>스프링 프레임워크의 철학</vt:lpstr>
      <vt:lpstr>스프링 프레임워크의 철학</vt:lpstr>
      <vt:lpstr>스프링 프레임워크의 철학</vt:lpstr>
      <vt:lpstr>스프링 프레임워크의 철학</vt:lpstr>
      <vt:lpstr>스프링 프레임워크의 철학</vt:lpstr>
      <vt:lpstr>스프링 프레임워크의 철학</vt:lpstr>
      <vt:lpstr>스프링 프레임워크의 철학</vt:lpstr>
      <vt:lpstr>스프링 프레임워크의 철학</vt:lpstr>
      <vt:lpstr>기타 스프링 관련 기술 내용</vt:lpstr>
      <vt:lpstr>기타 스프링 관련 기술 내용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김소평</dc:creator>
  <cp:lastModifiedBy>김소평</cp:lastModifiedBy>
  <cp:revision>1</cp:revision>
  <dcterms:created xsi:type="dcterms:W3CDTF">2024-08-19T06:32:56Z</dcterms:created>
  <dcterms:modified xsi:type="dcterms:W3CDTF">2024-08-19T08:25:58Z</dcterms:modified>
</cp:coreProperties>
</file>