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63" r:id="rId5"/>
    <p:sldId id="264" r:id="rId6"/>
    <p:sldId id="265" r:id="rId7"/>
    <p:sldId id="262" r:id="rId8"/>
    <p:sldId id="268" r:id="rId9"/>
    <p:sldId id="269" r:id="rId10"/>
    <p:sldId id="271" r:id="rId11"/>
    <p:sldId id="272" r:id="rId12"/>
    <p:sldId id="270" r:id="rId13"/>
    <p:sldId id="258" r:id="rId14"/>
    <p:sldId id="273" r:id="rId15"/>
    <p:sldId id="274" r:id="rId16"/>
    <p:sldId id="261" r:id="rId17"/>
    <p:sldId id="267" r:id="rId18"/>
    <p:sldId id="259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4" r:id="rId30"/>
    <p:sldId id="287" r:id="rId31"/>
    <p:sldId id="266" r:id="rId32"/>
    <p:sldId id="275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352D-3776-4536-806E-27BC6A9C58BE}" type="datetimeFigureOut">
              <a:rPr kumimoji="1" lang="en-US" altLang="ja-JP"/>
              <a:t>9/22/2016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6BDF-CE26-4CF4-9930-2FDA1690AAC0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96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987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18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2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449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38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84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476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902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409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999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84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70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688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67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357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72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759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74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424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200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353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65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87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631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821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42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30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12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458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7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92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BDF-CE26-4CF4-9930-2FDA1690AAC0}" type="slidenum">
              <a:rPr kumimoji="1"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97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2016/9/22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rgbClr val="F2F2F2"/>
                </a:solidFill>
                <a:latin typeface="Segoe Light"/>
              </a:rPr>
              <a:t>Introduction to</a:t>
            </a:r>
            <a:r>
              <a:rPr kumimoji="1" lang="EN-US" altLang="JA-JP" dirty="0">
                <a:latin typeface="Segoe Light"/>
              </a:rPr>
              <a:t> </a:t>
            </a:r>
            <a:br>
              <a:rPr kumimoji="1" lang="en-US" altLang="ja-JP" dirty="0">
                <a:latin typeface="Segoe Light"/>
              </a:rPr>
            </a:br>
            <a:r>
              <a:rPr kumimoji="1" lang="EN-US" altLang="JA-JP" dirty="0">
                <a:latin typeface="Segoe Light"/>
              </a:rPr>
              <a:t>Introduction to</a:t>
            </a:r>
            <a:br>
              <a:rPr kumimoji="1" lang="en-US" altLang="ja-JP" dirty="0">
                <a:latin typeface="Segoe Light"/>
              </a:rPr>
            </a:br>
            <a:r>
              <a:rPr kumimoji="1" lang="JA-JP" altLang="EN-US">
                <a:latin typeface="Segoe Light"/>
              </a:rPr>
              <a:t>R</a:t>
            </a:r>
            <a:r>
              <a:rPr kumimoji="1" lang="EN-US" altLang="JA-JP" dirty="0" err="1">
                <a:latin typeface="Segoe Light"/>
              </a:rPr>
              <a:t>eal</a:t>
            </a:r>
            <a:r>
              <a:rPr kumimoji="1" lang="EN-US" altLang="JA-JP" dirty="0">
                <a:latin typeface="Segoe Light"/>
              </a:rPr>
              <a:t>-Time Programming</a:t>
            </a:r>
            <a:endParaRPr kumimoji="1" lang="ja-JP" altLang="en-US">
              <a:latin typeface="Segoe Ligh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>
              <a:latin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>
                <a:latin typeface="Segoe Light "/>
              </a:rPr>
              <a:t>GUI</a:t>
            </a:r>
            <a:endParaRPr kumimoji="1" lang="ja-JP" altLang="EN-US">
              <a:latin typeface="Segoe Light 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マウスでクリック </a:t>
            </a:r>
            <a:r>
              <a:rPr kumimoji="1" lang="EN-US" altLang="JA-JP" sz="4400" dirty="0">
                <a:latin typeface="ＭＳ Ｐゴシック"/>
              </a:rPr>
              <a:t>or </a:t>
            </a:r>
            <a:r>
              <a:rPr kumimoji="1" lang="JA-JP" altLang="EN-US" sz="4400">
                <a:latin typeface="ＭＳ Ｐゴシック"/>
              </a:rPr>
              <a:t>画面をタップ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↓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（</a:t>
            </a:r>
            <a:r>
              <a:rPr kumimoji="1" lang="JA-JP" altLang="en-US" sz="4400">
                <a:latin typeface="ＭＳ Ｐゴシック"/>
              </a:rPr>
              <a:t>適当な</a:t>
            </a:r>
            <a:r>
              <a:rPr kumimoji="1" lang="JA-JP" altLang="EN-US" sz="4400">
                <a:latin typeface="ＭＳ Ｐゴシック"/>
              </a:rPr>
              <a:t>処理）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↓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結果を画面に表示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endParaRPr kumimoji="1" lang="ja-JP" altLang="en-US" sz="280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2043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>
                <a:solidFill>
                  <a:srgbClr val="BFBFBF"/>
                </a:solidFill>
                <a:latin typeface="Segoe Light "/>
              </a:rPr>
              <a:t>GUI</a:t>
            </a:r>
            <a:endParaRPr kumimoji="1" lang="ja-JP" altLang="EN-US">
              <a:solidFill>
                <a:srgbClr val="BFBFBF"/>
              </a:solidFill>
              <a:latin typeface="Segoe Light 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マウスでクリック </a:t>
            </a:r>
            <a:r>
              <a:rPr kumimoji="1" lang="EN-US" altLang="JA-JP" sz="4400" dirty="0">
                <a:latin typeface="ＭＳ Ｐゴシック"/>
              </a:rPr>
              <a:t>or </a:t>
            </a:r>
            <a:r>
              <a:rPr kumimoji="1" lang="JA-JP" altLang="EN-US" sz="4400">
                <a:latin typeface="ＭＳ Ｐゴシック"/>
              </a:rPr>
              <a:t>画面をタップ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↓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（</a:t>
            </a:r>
            <a:r>
              <a:rPr kumimoji="1" lang="JA-JP" altLang="en-US" sz="4400">
                <a:latin typeface="ＭＳ Ｐゴシック"/>
              </a:rPr>
              <a:t>適当な</a:t>
            </a:r>
            <a:r>
              <a:rPr kumimoji="1" lang="JA-JP" altLang="EN-US" sz="4400">
                <a:latin typeface="ＭＳ Ｐゴシック"/>
              </a:rPr>
              <a:t>処理）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↓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結果を画面に表示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endParaRPr kumimoji="1" lang="ja-JP" altLang="en-US" sz="2800">
              <a:latin typeface="ＭＳ Ｐゴシック"/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 flipH="1">
            <a:off x="8943213" y="2638425"/>
            <a:ext cx="9330" cy="1884866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5785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kumimoji="1" lang="ja-JP" altLang="en-US" dirty="0">
                <a:latin typeface="Segoe Light"/>
              </a:rPr>
            </a:br>
            <a:r>
              <a:rPr kumimoji="1" lang="JA-JP" altLang="EN-US">
                <a:latin typeface="Segoe Light"/>
              </a:rPr>
              <a:t>この</a:t>
            </a:r>
            <a:r>
              <a:rPr kumimoji="1" lang="JA-JP" altLang="en-US">
                <a:latin typeface="Segoe Light"/>
              </a:rPr>
              <a:t>間に</a:t>
            </a:r>
            <a:r>
              <a:rPr kumimoji="1" lang="EN-US" altLang="EN-US" dirty="0">
                <a:latin typeface="Segoe Light"/>
              </a:rPr>
              <a:t>30</a:t>
            </a:r>
            <a:r>
              <a:rPr kumimoji="1" lang="JA-JP" altLang="EN-US">
                <a:latin typeface="Segoe Light"/>
              </a:rPr>
              <a:t>秒</a:t>
            </a:r>
            <a:r>
              <a:rPr kumimoji="1" lang="JA-JP" altLang="en-US">
                <a:latin typeface="Segoe Light"/>
              </a:rPr>
              <a:t>かかったら？</a:t>
            </a:r>
            <a:endParaRPr kumimoji="1" lang="EN-US" altLang="JA-JP">
              <a:latin typeface="ＭＳ Ｐゴシック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JA-JP" altLang="EN-US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2919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爆発: 14 pt 7"/>
          <p:cNvSpPr/>
          <p:nvPr/>
        </p:nvSpPr>
        <p:spPr>
          <a:xfrm>
            <a:off x="5091245" y="900386"/>
            <a:ext cx="7099300" cy="6167554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爆発: 14 pt 6"/>
          <p:cNvSpPr/>
          <p:nvPr/>
        </p:nvSpPr>
        <p:spPr>
          <a:xfrm>
            <a:off x="552450" y="1566863"/>
            <a:ext cx="5271083" cy="4795953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>
                <a:latin typeface="ＭＳ Ｐゴシック"/>
              </a:rPr>
              <a:t>こうなります</a:t>
            </a:r>
          </a:p>
        </p:txBody>
      </p:sp>
      <p:pic>
        <p:nvPicPr>
          <p:cNvPr id="3" name="コンテンツ プレースホルダー 2" descr="Application Not Respondi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451" y="1962150"/>
            <a:ext cx="2719586" cy="4351338"/>
          </a:xfrm>
        </p:spPr>
      </p:pic>
      <p:pic>
        <p:nvPicPr>
          <p:cNvPr id="6" name="図 5" descr="「windows app not responding」の画像検索結果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570" y="2133600"/>
            <a:ext cx="4765095" cy="36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6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kumimoji="1" lang="ja-JP" altLang="en-US" dirty="0">
                <a:latin typeface="Segoe Light "/>
              </a:rPr>
            </a:br>
            <a:r>
              <a:rPr kumimoji="1" lang="EN-US" altLang="JA-JP" dirty="0">
                <a:solidFill>
                  <a:srgbClr val="000000"/>
                </a:solidFill>
                <a:latin typeface="Segoe Light "/>
              </a:rPr>
              <a:t>GUI</a:t>
            </a:r>
            <a:r>
              <a:rPr kumimoji="1" lang="JA-JP" altLang="en-US">
                <a:latin typeface="Segoe Light "/>
              </a:rPr>
              <a:t>には制限時間がある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>
                <a:latin typeface="ＭＳ Ｐゴシック"/>
              </a:rPr>
              <a:t>（</a:t>
            </a:r>
            <a:r>
              <a:rPr kumimoji="1" lang="JA-JP" altLang="en-US">
                <a:latin typeface="ＭＳ Ｐゴシック"/>
              </a:rPr>
              <a:t>正確には</a:t>
            </a:r>
            <a:r>
              <a:rPr kumimoji="1" lang="JA-JP" altLang="EN-US">
                <a:latin typeface="ＭＳ Ｐゴシック"/>
              </a:rPr>
              <a:t>多少過ぎてもUX</a:t>
            </a:r>
            <a:r>
              <a:rPr kumimoji="1" lang="JA-JP" altLang="en-US">
                <a:latin typeface="ＭＳ Ｐゴシック"/>
              </a:rPr>
              <a:t>が</a:t>
            </a:r>
            <a:r>
              <a:rPr kumimoji="1" lang="JA-JP" altLang="EN-US">
                <a:latin typeface="ＭＳ Ｐゴシック"/>
              </a:rPr>
              <a:t>劣化するだけだけど</a:t>
            </a:r>
            <a:r>
              <a:rPr kumimoji="1" lang="JA-JP" altLang="en-US">
                <a:latin typeface="ＭＳ Ｐゴシック"/>
              </a:rPr>
              <a:t>・・・</a:t>
            </a:r>
            <a:r>
              <a:rPr kumimoji="1" lang="JA-JP" altLang="EN-US">
                <a:latin typeface="ＭＳ Ｐゴシック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3442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>
                <a:latin typeface="Segoe Light "/>
              </a:rPr>
              <a:t>制限時間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>
                <a:solidFill>
                  <a:srgbClr val="000000"/>
                </a:solidFill>
                <a:latin typeface="Segoe Light "/>
              </a:rPr>
              <a:t>（</a:t>
            </a:r>
            <a:r>
              <a:rPr kumimoji="1" lang="JA-JP" altLang="en-US">
                <a:solidFill>
                  <a:srgbClr val="000000"/>
                </a:solidFill>
                <a:latin typeface="Segoe Light "/>
              </a:rPr>
              <a:t>時間制約</a:t>
            </a:r>
            <a:r>
              <a:rPr kumimoji="1" lang="JA-JP" altLang="EN-US">
                <a:solidFill>
                  <a:srgbClr val="000000"/>
                </a:solidFill>
                <a:latin typeface="Segoe Light "/>
              </a:rPr>
              <a:t> </a:t>
            </a:r>
            <a:r>
              <a:rPr kumimoji="1" lang="EN-US" altLang="JA-JP" dirty="0">
                <a:solidFill>
                  <a:srgbClr val="000000"/>
                </a:solidFill>
                <a:latin typeface="Segoe Light "/>
              </a:rPr>
              <a:t>=</a:t>
            </a:r>
            <a:r>
              <a:rPr kumimoji="1" lang="JA-JP" altLang="EN-US">
                <a:solidFill>
                  <a:srgbClr val="000000"/>
                </a:solidFill>
                <a:latin typeface="Segoe Light "/>
              </a:rPr>
              <a:t> Time Constraint</a:t>
            </a:r>
            <a:r>
              <a:rPr kumimoji="1" lang="EN-US" altLang="JA-JP" dirty="0">
                <a:solidFill>
                  <a:srgbClr val="000000"/>
                </a:solidFill>
                <a:latin typeface="Segoe Light "/>
              </a:rPr>
              <a:t>s</a:t>
            </a:r>
            <a:r>
              <a:rPr kumimoji="1" lang="JA-JP" altLang="EN-US">
                <a:solidFill>
                  <a:srgbClr val="000000"/>
                </a:solidFill>
                <a:latin typeface="Segoe Light 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1338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>
                <a:latin typeface="ＭＳ Ｐゴシック"/>
              </a:rPr>
              <a:t>時間制約を</a:t>
            </a:r>
            <a:r>
              <a:rPr kumimoji="1" lang="JA-JP" altLang="en-US">
                <a:latin typeface="ＭＳ Ｐゴシック"/>
              </a:rPr>
              <a:t>保証する</a:t>
            </a:r>
            <a:r>
              <a:rPr kumimoji="1" lang="JA-JP" altLang="EN-US">
                <a:latin typeface="ＭＳ Ｐゴシック"/>
              </a:rPr>
              <a:t>には？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lvl="1" indent="0" algn="ctr">
              <a:buNone/>
            </a:pPr>
            <a:endParaRPr kumimoji="1" lang="ja-JP" altLang="en-US" sz="2800">
              <a:latin typeface="ＭＳ Ｐゴシック"/>
            </a:endParaRPr>
          </a:p>
          <a:p>
            <a:pPr marL="1200150" lvl="1" indent="-742950" algn="ctr">
              <a:buFont typeface="+mj-lt"/>
              <a:buAutoNum type="arabicPeriod"/>
            </a:pPr>
            <a:r>
              <a:rPr kumimoji="1" lang="JA-JP" altLang="EN-US" sz="3600">
                <a:latin typeface="ＭＳ Ｐゴシック"/>
              </a:rPr>
              <a:t>制限時間を超える処理</a:t>
            </a:r>
            <a:endParaRPr kumimoji="1" lang="JA-JP" altLang="EN-US" sz="2800">
              <a:latin typeface="ＭＳ Ｐゴシック"/>
            </a:endParaRPr>
          </a:p>
          <a:p>
            <a:pPr marL="1200150" lvl="1" indent="-742950" algn="ctr">
              <a:buFont typeface="+mj-lt"/>
              <a:buAutoNum type="arabicPeriod"/>
            </a:pPr>
            <a:r>
              <a:rPr kumimoji="1" lang="JA-JP" altLang="EN-US" sz="3600">
                <a:latin typeface="ＭＳ Ｐゴシック"/>
              </a:rPr>
              <a:t>制限時間を超えるか</a:t>
            </a:r>
            <a:r>
              <a:rPr kumimoji="1" lang="JA-JP" altLang="EN-US" sz="3600" u="sng">
                <a:latin typeface="ＭＳ Ｐゴシック"/>
              </a:rPr>
              <a:t>保証できない処理</a:t>
            </a:r>
          </a:p>
          <a:p>
            <a:pPr marL="1200150" lvl="1" indent="-742950" algn="ctr">
              <a:buFont typeface="+mj-lt"/>
              <a:buAutoNum type="arabicPeriod"/>
            </a:pPr>
            <a:endParaRPr kumimoji="1" lang="ja-JP" altLang="en-US" sz="3600" u="sng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3600">
                <a:latin typeface="ＭＳ Ｐゴシック"/>
              </a:rPr>
              <a:t>を</a:t>
            </a:r>
            <a:r>
              <a:rPr kumimoji="1" lang="JA-JP" altLang="en-US" sz="3600">
                <a:latin typeface="ＭＳ Ｐゴシック"/>
              </a:rPr>
              <a:t>呼ばないようにする</a:t>
            </a:r>
            <a:endParaRPr kumimoji="1" lang="ja-JP" altLang="en-US" sz="3600">
              <a:latin typeface="ＭＳ Ｐゴシック"/>
            </a:endParaRPr>
          </a:p>
          <a:p>
            <a:pPr marL="457200" lvl="1" indent="0" algn="ctr">
              <a:buNone/>
            </a:pPr>
            <a:endParaRPr kumimoji="1" lang="JA-JP" altLang="EN-US" sz="3600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526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>
                <a:latin typeface="Segoe Light"/>
                <a:ea typeface="MS PGothic"/>
              </a:rPr>
              <a:t>制限時間を超えるか</a:t>
            </a:r>
            <a:r>
              <a:rPr kumimoji="1" lang="JA-JP" altLang="EN-US">
                <a:latin typeface="Segoe Light"/>
                <a:ea typeface="MS PGothic"/>
              </a:rPr>
              <a:t>保証できない処理</a:t>
            </a:r>
            <a:r>
              <a:rPr kumimoji="1" lang="EN-US" altLang="JA-JP" dirty="0">
                <a:latin typeface="Segoe Light"/>
              </a:rPr>
              <a:t> </a:t>
            </a:r>
            <a:endParaRPr kumimoji="1" lang="JA-JP" altLang="EN-US">
              <a:latin typeface="Segoe Ligh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kumimoji="1" lang="JA-JP" altLang="EN-US">
                <a:latin typeface="Segoe Light"/>
              </a:rPr>
              <a:t>例えば</a:t>
            </a:r>
            <a:r>
              <a:rPr kumimoji="1" lang="JA-JP" altLang="en-US">
                <a:latin typeface="Segoe Light"/>
              </a:rPr>
              <a:t>・・・</a:t>
            </a:r>
            <a:endParaRPr kumimoji="1" lang="ja-JP" altLang="en-US">
              <a:latin typeface="Segoe Light"/>
            </a:endParaRPr>
          </a:p>
          <a:p>
            <a:pPr algn="ctr"/>
            <a:r>
              <a:rPr kumimoji="1" lang="JA-JP" altLang="EN-US" sz="4000">
                <a:latin typeface="Segoe Light"/>
              </a:rPr>
              <a:t>ネットワーキング</a:t>
            </a:r>
            <a:endParaRPr kumimoji="1" lang="en-US" altLang="ja-JP" sz="4000" dirty="0">
              <a:latin typeface="Segoe Light"/>
            </a:endParaRPr>
          </a:p>
          <a:p>
            <a:pPr marL="0" indent="0" algn="ctr">
              <a:buNone/>
            </a:pPr>
            <a:r>
              <a:rPr kumimoji="1" lang="EN-US" altLang="JA-JP" dirty="0">
                <a:solidFill>
                  <a:srgbClr val="7F7F7F"/>
                </a:solidFill>
                <a:latin typeface="Segoe Light"/>
              </a:rPr>
              <a:t>(</a:t>
            </a:r>
            <a:r>
              <a:rPr kumimoji="1" lang="EN-US" altLang="JA-JP" dirty="0" err="1">
                <a:solidFill>
                  <a:srgbClr val="7F7F7F"/>
                </a:solidFill>
                <a:latin typeface="Segoe Light"/>
              </a:rPr>
              <a:t>HttpURLConnection</a:t>
            </a:r>
            <a:r>
              <a:rPr kumimoji="1" lang="EN-US" altLang="JA-JP" dirty="0">
                <a:solidFill>
                  <a:srgbClr val="7F7F7F"/>
                </a:solidFill>
                <a:latin typeface="Segoe Light"/>
              </a:rPr>
              <a:t> )</a:t>
            </a:r>
            <a:endParaRPr kumimoji="1" lang="EN-US" altLang="EN-US" sz="4000" dirty="0">
              <a:solidFill>
                <a:srgbClr val="000000"/>
              </a:solidFill>
              <a:latin typeface="Segoe Light"/>
            </a:endParaRPr>
          </a:p>
          <a:p>
            <a:pPr algn="ctr"/>
            <a:r>
              <a:rPr kumimoji="1" lang="JA-JP" altLang="EN-US" sz="4000">
                <a:latin typeface="ＭＳ Ｐゴシック"/>
              </a:rPr>
              <a:t>顔</a:t>
            </a:r>
            <a:r>
              <a:rPr kumimoji="1" lang="JA-JP" altLang="EN-US" sz="4000">
                <a:latin typeface="Segoe Light"/>
              </a:rPr>
              <a:t>認識</a:t>
            </a:r>
            <a:endParaRPr kumimoji="1" lang="ja-JP" altLang="en-US" sz="4000">
              <a:latin typeface="Segoe Light"/>
            </a:endParaRPr>
          </a:p>
          <a:p>
            <a:pPr marL="0" indent="0" algn="ctr">
              <a:buNone/>
            </a:pPr>
            <a:r>
              <a:rPr kumimoji="1" lang="JA-JP" altLang="EN-US">
                <a:solidFill>
                  <a:srgbClr val="7F7F7F"/>
                </a:solidFill>
                <a:latin typeface="Segoe Light"/>
              </a:rPr>
              <a:t>(F</a:t>
            </a:r>
            <a:r>
              <a:rPr kumimoji="1" lang="EN-US" altLang="JA-JP" dirty="0" err="1">
                <a:solidFill>
                  <a:srgbClr val="7F7F7F"/>
                </a:solidFill>
                <a:latin typeface="Segoe Light"/>
              </a:rPr>
              <a:t>aceDetector</a:t>
            </a:r>
            <a:r>
              <a:rPr kumimoji="1" lang="JA-JP" altLang="EN-US">
                <a:solidFill>
                  <a:srgbClr val="7F7F7F"/>
                </a:solidFill>
                <a:latin typeface="Segoe Light"/>
              </a:rPr>
              <a:t>)</a:t>
            </a:r>
          </a:p>
          <a:p>
            <a:pPr algn="ctr"/>
            <a:r>
              <a:rPr kumimoji="1" lang="JA-JP" altLang="EN-US" sz="4000">
                <a:latin typeface="Segoe Light"/>
              </a:rPr>
              <a:t>オーディオ再生</a:t>
            </a:r>
            <a:endParaRPr kumimoji="1" lang="ja-JP" altLang="EN-US">
              <a:latin typeface="Segoe Light"/>
            </a:endParaRPr>
          </a:p>
          <a:p>
            <a:pPr marL="0" indent="0" algn="ctr">
              <a:buNone/>
            </a:pPr>
            <a:r>
              <a:rPr kumimoji="1" lang="JA-JP" altLang="EN-US">
                <a:solidFill>
                  <a:srgbClr val="7F7F7F"/>
                </a:solidFill>
                <a:latin typeface="Segoe Light"/>
              </a:rPr>
              <a:t>(</a:t>
            </a:r>
            <a:r>
              <a:rPr kumimoji="1" lang="EN-US" altLang="JA-JP" dirty="0" err="1">
                <a:solidFill>
                  <a:srgbClr val="7F7F7F"/>
                </a:solidFill>
                <a:latin typeface="Segoe Light"/>
              </a:rPr>
              <a:t>MediaPlayer</a:t>
            </a:r>
            <a:r>
              <a:rPr kumimoji="1" lang="JA-JP" altLang="EN-US">
                <a:solidFill>
                  <a:srgbClr val="7F7F7F"/>
                </a:solidFill>
                <a:latin typeface="Segoe Light"/>
              </a:rPr>
              <a:t>)</a:t>
            </a:r>
          </a:p>
          <a:p>
            <a:pPr algn="ctr"/>
            <a:endParaRPr kumimoji="1" lang="JA-JP" altLang="EN-US" dirty="0">
              <a:latin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792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>
                <a:latin typeface="Segoe Light"/>
              </a:rPr>
              <a:t>さらに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kumimoji="1" lang="JA-JP" altLang="EN-US">
                <a:latin typeface="Segoe Light"/>
              </a:rPr>
              <a:t>IPC</a:t>
            </a:r>
            <a:r>
              <a:rPr kumimoji="1" lang="JA-JP" altLang="en-US">
                <a:latin typeface="Segoe Light"/>
              </a:rPr>
              <a:t>（</a:t>
            </a:r>
            <a:r>
              <a:rPr kumimoji="1" lang="JA-JP" altLang="EN-US">
                <a:latin typeface="Segoe Light"/>
              </a:rPr>
              <a:t>プロセス間</a:t>
            </a:r>
            <a:r>
              <a:rPr kumimoji="1" lang="JA-JP" altLang="en-US">
                <a:latin typeface="Segoe Light"/>
              </a:rPr>
              <a:t>通信</a:t>
            </a:r>
            <a:r>
              <a:rPr kumimoji="1" lang="JA-JP" altLang="EN-US">
                <a:latin typeface="Segoe Light"/>
              </a:rPr>
              <a:t>）</a:t>
            </a:r>
            <a:endParaRPr kumimoji="1" lang="ja-JP" altLang="en-US">
              <a:solidFill>
                <a:srgbClr val="000000"/>
              </a:solidFill>
              <a:latin typeface="Segoe Light"/>
            </a:endParaRPr>
          </a:p>
          <a:p>
            <a:pPr marL="0" indent="0" algn="ctr">
              <a:buNone/>
            </a:pPr>
            <a:r>
              <a:rPr kumimoji="1" lang="JA-JP" altLang="EN-US">
                <a:solidFill>
                  <a:srgbClr val="7F7F7F"/>
                </a:solidFill>
                <a:latin typeface="Segoe Light"/>
              </a:rPr>
              <a:t>Binder・IntentSer</a:t>
            </a:r>
            <a:r>
              <a:rPr kumimoji="1" lang="EN-US" altLang="JA-JP" dirty="0">
                <a:solidFill>
                  <a:srgbClr val="7F7F7F"/>
                </a:solidFill>
                <a:latin typeface="Segoe Light"/>
              </a:rPr>
              <a:t>vice</a:t>
            </a:r>
            <a:endParaRPr kumimoji="1" lang="en-US" altLang="ja-JP" dirty="0">
              <a:solidFill>
                <a:srgbClr val="7F7F7F"/>
              </a:solidFill>
              <a:latin typeface="Segoe Light"/>
            </a:endParaRPr>
          </a:p>
          <a:p>
            <a:pPr marL="0" indent="0" algn="ctr">
              <a:buNone/>
            </a:pPr>
            <a:endParaRPr kumimoji="1" lang="EN-US" altLang="JA-JP" dirty="0">
              <a:solidFill>
                <a:srgbClr val="7F7F7F"/>
              </a:solidFill>
              <a:latin typeface="Segoe Light"/>
            </a:endParaRPr>
          </a:p>
          <a:p>
            <a:pPr marL="0" indent="0" algn="ctr">
              <a:buNone/>
            </a:pPr>
            <a:r>
              <a:rPr kumimoji="1" lang="JA-JP" altLang="EN-US">
                <a:latin typeface="Segoe Light"/>
              </a:rPr>
              <a:t>計算量</a:t>
            </a:r>
            <a:r>
              <a:rPr kumimoji="1" lang="JA-JP" altLang="en-US">
                <a:latin typeface="Segoe Light"/>
              </a:rPr>
              <a:t>が</a:t>
            </a:r>
            <a:r>
              <a:rPr kumimoji="1" lang="JA-JP" altLang="EN-US">
                <a:latin typeface="Segoe Light"/>
              </a:rPr>
              <a:t>莫大</a:t>
            </a:r>
            <a:r>
              <a:rPr kumimoji="1" lang="JA-JP" altLang="en-US">
                <a:latin typeface="Segoe Light"/>
              </a:rPr>
              <a:t>な処理</a:t>
            </a:r>
            <a:endParaRPr kumimoji="1" lang="JA-JP" altLang="EN-US">
              <a:latin typeface="Segoe Light"/>
            </a:endParaRPr>
          </a:p>
          <a:p>
            <a:pPr marL="457200" lvl="1" indent="0" algn="ctr">
              <a:buNone/>
            </a:pPr>
            <a:r>
              <a:rPr kumimoji="1" lang="JA-JP" altLang="EN-US" sz="2800">
                <a:solidFill>
                  <a:srgbClr val="7F7F7F"/>
                </a:solidFill>
                <a:latin typeface="Segoe Light"/>
              </a:rPr>
              <a:t>暗号化・経路探索・</a:t>
            </a:r>
            <a:r>
              <a:rPr kumimoji="1" lang="EN-US" altLang="EN-US" sz="2800" dirty="0">
                <a:solidFill>
                  <a:srgbClr val="7F7F7F"/>
                </a:solidFill>
                <a:latin typeface="Segoe Light"/>
              </a:rPr>
              <a:t>Computer Vision</a:t>
            </a:r>
            <a:endParaRPr kumimoji="1" lang="en-US" altLang="EN-US" sz="2800" dirty="0">
              <a:solidFill>
                <a:srgbClr val="7F7F7F"/>
              </a:solidFill>
              <a:latin typeface="Segoe Light"/>
            </a:endParaRPr>
          </a:p>
          <a:p>
            <a:pPr marL="457200" lvl="1" indent="0" algn="ctr">
              <a:buNone/>
            </a:pPr>
            <a:endParaRPr kumimoji="1" lang="EN-US" altLang="JA-JP" sz="2800">
              <a:solidFill>
                <a:srgbClr val="7F7F7F"/>
              </a:solidFill>
              <a:latin typeface="Segoe Light"/>
            </a:endParaRPr>
          </a:p>
          <a:p>
            <a:pPr marL="0" indent="0" algn="ctr">
              <a:buNone/>
            </a:pPr>
            <a:r>
              <a:rPr kumimoji="1" lang="JA-JP" altLang="EN-US">
                <a:latin typeface="Segoe Light"/>
              </a:rPr>
              <a:t>ディスクI/O</a:t>
            </a:r>
          </a:p>
          <a:p>
            <a:pPr marL="457200" lvl="1" indent="0" algn="ctr">
              <a:buNone/>
            </a:pPr>
            <a:r>
              <a:rPr kumimoji="1" lang="JA-JP" altLang="EN-US" sz="2800">
                <a:solidFill>
                  <a:srgbClr val="7F7F7F"/>
                </a:solidFill>
                <a:latin typeface="Segoe Light"/>
              </a:rPr>
              <a:t>File</a:t>
            </a:r>
            <a:r>
              <a:rPr kumimoji="1" lang="EN-US" altLang="JA-JP" sz="2800" dirty="0" err="1">
                <a:solidFill>
                  <a:srgbClr val="7F7F7F"/>
                </a:solidFill>
                <a:latin typeface="Segoe Light"/>
              </a:rPr>
              <a:t>InputStream・SQLite・SharedPreferences</a:t>
            </a:r>
            <a:endParaRPr kumimoji="1" lang="en-US" altLang="ja-JP" sz="2800" dirty="0" err="1">
              <a:solidFill>
                <a:srgbClr val="7F7F7F"/>
              </a:solidFill>
              <a:latin typeface="Segoe Light"/>
            </a:endParaRPr>
          </a:p>
          <a:p>
            <a:pPr marL="457200" lvl="1" indent="0" algn="ctr">
              <a:buNone/>
            </a:pPr>
            <a:endParaRPr kumimoji="1" lang="EN-US" altLang="JA-JP" sz="2800" dirty="0">
              <a:solidFill>
                <a:srgbClr val="7F7F7F"/>
              </a:solidFill>
              <a:latin typeface="Segoe Light"/>
            </a:endParaRPr>
          </a:p>
          <a:p>
            <a:pPr marL="0" indent="0" algn="ctr">
              <a:buNone/>
            </a:pPr>
            <a:r>
              <a:rPr kumimoji="1" lang="EN-US" altLang="EN-US" dirty="0" err="1">
                <a:solidFill>
                  <a:srgbClr val="000000"/>
                </a:solidFill>
                <a:latin typeface="Segoe Light"/>
              </a:rPr>
              <a:t>デバイスI</a:t>
            </a:r>
            <a:r>
              <a:rPr kumimoji="1" lang="EN-US" altLang="EN-US" dirty="0">
                <a:solidFill>
                  <a:srgbClr val="000000"/>
                </a:solidFill>
                <a:latin typeface="Segoe Light"/>
              </a:rPr>
              <a:t>/O</a:t>
            </a:r>
            <a:endParaRPr kumimoji="1" lang="en-US" altLang="EN-US" dirty="0">
              <a:solidFill>
                <a:srgbClr val="000000"/>
              </a:solidFill>
              <a:latin typeface="Segoe Light"/>
            </a:endParaRPr>
          </a:p>
          <a:p>
            <a:pPr marL="457200" lvl="1" indent="0" algn="ctr">
              <a:buNone/>
            </a:pPr>
            <a:r>
              <a:rPr kumimoji="1" lang="EN-US" altLang="JA-JP" sz="2800" dirty="0" err="1">
                <a:solidFill>
                  <a:srgbClr val="7F7F7F"/>
                </a:solidFill>
                <a:latin typeface="Segoe Light"/>
              </a:rPr>
              <a:t>カメラ</a:t>
            </a:r>
            <a:r>
              <a:rPr kumimoji="1" lang="JA-JP" altLang="EN-US" sz="2800">
                <a:solidFill>
                  <a:srgbClr val="7F7F7F"/>
                </a:solidFill>
                <a:latin typeface="Segoe Light"/>
              </a:rPr>
              <a:t>・</a:t>
            </a:r>
            <a:r>
              <a:rPr kumimoji="1" lang="EN-US" altLang="JA-JP" sz="2800" dirty="0">
                <a:solidFill>
                  <a:srgbClr val="7F7F7F"/>
                </a:solidFill>
                <a:latin typeface="Segoe Light"/>
              </a:rPr>
              <a:t>NFC</a:t>
            </a:r>
            <a:r>
              <a:rPr kumimoji="1" lang="JA-JP" altLang="EN-US" sz="2800">
                <a:solidFill>
                  <a:srgbClr val="7F7F7F"/>
                </a:solidFill>
                <a:latin typeface="Segoe Light"/>
              </a:rPr>
              <a:t>・オーディオ</a:t>
            </a:r>
            <a:endParaRPr kumimoji="1" lang="JA-JP" altLang="EN-US" sz="2800" dirty="0">
              <a:solidFill>
                <a:srgbClr val="7F7F7F"/>
              </a:solidFill>
              <a:latin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231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>
                <a:latin typeface="ＭＳ Ｐゴシック"/>
              </a:rPr>
              <a:t>Q. これらを呼びたいときは？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>
                <a:solidFill>
                  <a:srgbClr val="000000"/>
                </a:solidFill>
                <a:latin typeface="ＭＳ Ｐゴシック"/>
              </a:rPr>
              <a:t>ヒント：Linux</a:t>
            </a:r>
            <a:r>
              <a:rPr kumimoji="1" lang="JA-JP" altLang="en-US">
                <a:solidFill>
                  <a:srgbClr val="000000"/>
                </a:solidFill>
                <a:latin typeface="ＭＳ Ｐゴシック"/>
              </a:rPr>
              <a:t>は</a:t>
            </a:r>
            <a:r>
              <a:rPr kumimoji="1" lang="JA-JP" altLang="EN-US">
                <a:solidFill>
                  <a:srgbClr val="000000"/>
                </a:solidFill>
                <a:latin typeface="ＭＳ Ｐゴシック"/>
              </a:rPr>
              <a:t>マルチタスク</a:t>
            </a:r>
            <a:r>
              <a:rPr kumimoji="1" lang="EN-US" altLang="JA-JP" dirty="0">
                <a:solidFill>
                  <a:srgbClr val="000000"/>
                </a:solidFill>
                <a:latin typeface="ＭＳ Ｐゴシック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2194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>
                <a:latin typeface="Segoe Light"/>
              </a:rPr>
              <a:t>リアルタイム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>
                <a:latin typeface="Segoe Light"/>
              </a:rPr>
              <a:t>Real-Time</a:t>
            </a:r>
          </a:p>
        </p:txBody>
      </p:sp>
    </p:spTree>
    <p:extLst>
      <p:ext uri="{BB962C8B-B14F-4D97-AF65-F5344CB8AC3E}">
        <p14:creationId xmlns:p14="http://schemas.microsoft.com/office/powerpoint/2010/main" val="2971663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>
                <a:latin typeface="ＭＳ Ｐゴシック"/>
              </a:rPr>
              <a:t>A. 別タスク</a:t>
            </a:r>
            <a:r>
              <a:rPr kumimoji="1" lang="JA-JP" altLang="en-US" sz="5400">
                <a:latin typeface="ＭＳ Ｐゴシック"/>
              </a:rPr>
              <a:t>から</a:t>
            </a:r>
            <a:r>
              <a:rPr kumimoji="1" lang="JA-JP" altLang="EN-US" sz="5400">
                <a:latin typeface="ＭＳ Ｐゴシック"/>
              </a:rPr>
              <a:t>呼ぶ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EN-US" altLang="JA-JP" dirty="0" err="1">
              <a:solidFill>
                <a:srgbClr val="000000"/>
              </a:solidFill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58144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kumimoji="1" lang="JA-JP" altLang="EN-US">
              <a:latin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（そもそも</a:t>
            </a:r>
            <a:r>
              <a:rPr kumimoji="1" lang="JA-JP" altLang="en-US" sz="4400">
                <a:latin typeface="ＭＳ Ｐゴシック"/>
              </a:rPr>
              <a:t>）制限時間</a:t>
            </a:r>
            <a:r>
              <a:rPr kumimoji="1" lang="JA-JP" altLang="EN-US" sz="4400">
                <a:latin typeface="ＭＳ Ｐゴシック"/>
              </a:rPr>
              <a:t>以内に</a:t>
            </a:r>
            <a:r>
              <a:rPr kumimoji="1" lang="JA-JP" altLang="en-US" sz="4400">
                <a:latin typeface="ＭＳ Ｐゴシック"/>
              </a:rPr>
              <a:t>終わらせ</a:t>
            </a:r>
            <a:br>
              <a:rPr kumimoji="1" lang="ja-JP" altLang="en-US" sz="4400" dirty="0">
                <a:latin typeface="ＭＳ Ｐゴシック"/>
              </a:rPr>
            </a:br>
            <a:r>
              <a:rPr kumimoji="1" lang="JA-JP" altLang="en-US" sz="4400">
                <a:latin typeface="ＭＳ Ｐゴシック"/>
              </a:rPr>
              <a:t>なければいけないのは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↓</a:t>
            </a:r>
          </a:p>
          <a:p>
            <a:pPr marL="457200" lvl="1" indent="0" algn="ctr">
              <a:buNone/>
            </a:pPr>
            <a:r>
              <a:rPr kumimoji="1" lang="EN-US" altLang="EN-US" sz="4400" dirty="0">
                <a:latin typeface="ＭＳ Ｐゴシック"/>
              </a:rPr>
              <a:t>UI</a:t>
            </a:r>
            <a:r>
              <a:rPr kumimoji="1" lang="JA-JP" altLang="EN-US" sz="4400">
                <a:latin typeface="ＭＳ Ｐゴシック"/>
              </a:rPr>
              <a:t>の</a:t>
            </a:r>
            <a:r>
              <a:rPr kumimoji="1" lang="JA-JP" altLang="en-US" sz="4400">
                <a:latin typeface="ＭＳ Ｐゴシック"/>
              </a:rPr>
              <a:t>操作</a:t>
            </a:r>
            <a:r>
              <a:rPr kumimoji="1" lang="JA-JP" altLang="EN-US" sz="4400">
                <a:latin typeface="ＭＳ Ｐゴシック"/>
              </a:rPr>
              <a:t>・</a:t>
            </a:r>
            <a:r>
              <a:rPr kumimoji="1" lang="JA-JP" altLang="en-US" sz="4400">
                <a:latin typeface="ＭＳ Ｐゴシック"/>
              </a:rPr>
              <a:t>表示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endParaRPr kumimoji="1" lang="JA-JP" altLang="EN-US" sz="4400" dirty="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400">
                <a:latin typeface="ＭＳ Ｐゴシック"/>
              </a:rPr>
              <a:t>例）ネットワーク</a:t>
            </a:r>
            <a:r>
              <a:rPr kumimoji="1" lang="JA-JP" altLang="en-US" sz="4400">
                <a:latin typeface="ＭＳ Ｐゴシック"/>
              </a:rPr>
              <a:t>の</a:t>
            </a:r>
            <a:r>
              <a:rPr kumimoji="1" lang="JA-JP" altLang="EN-US" sz="4400">
                <a:latin typeface="ＭＳ Ｐゴシック"/>
              </a:rPr>
              <a:t>送受信</a:t>
            </a:r>
            <a:r>
              <a:rPr kumimoji="1" lang="JA-JP" altLang="en-US" sz="4400">
                <a:latin typeface="ＭＳ Ｐゴシック"/>
              </a:rPr>
              <a:t>に</a:t>
            </a:r>
            <a:r>
              <a:rPr kumimoji="1" lang="JA-JP" altLang="EN-US" sz="4400">
                <a:latin typeface="ＭＳ Ｐゴシック"/>
              </a:rPr>
              <a:t>制限時間はない</a:t>
            </a:r>
            <a:endParaRPr kumimoji="1" lang="ja-JP" altLang="EN-US" sz="44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3600">
                <a:latin typeface="ＭＳ Ｐゴシック"/>
              </a:rPr>
              <a:t>→制限時間が異なる＝別のタスクとして管理すべき</a:t>
            </a:r>
          </a:p>
        </p:txBody>
      </p:sp>
    </p:spTree>
    <p:extLst>
      <p:ext uri="{BB962C8B-B14F-4D97-AF65-F5344CB8AC3E}">
        <p14:creationId xmlns:p14="http://schemas.microsoft.com/office/powerpoint/2010/main" val="357793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kumimoji="1" lang="JA-JP" altLang="EN-US">
              <a:latin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r>
              <a:rPr kumimoji="1" lang="JA-JP" altLang="EN-US" sz="3600">
                <a:latin typeface="ＭＳ Ｐゴシック"/>
              </a:rPr>
              <a:t>Android</a:t>
            </a:r>
            <a:r>
              <a:rPr kumimoji="1" lang="JA-JP" altLang="en-US" sz="3600">
                <a:latin typeface="ＭＳ Ｐゴシック"/>
              </a:rPr>
              <a:t>では、</a:t>
            </a:r>
            <a:endParaRPr kumimoji="1" lang="ja-JP" altLang="en-US" sz="36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3600">
                <a:solidFill>
                  <a:srgbClr val="7F7F7F"/>
                </a:solidFill>
                <a:latin typeface="ＭＳ Ｐゴシック"/>
              </a:rPr>
              <a:t>（通称）</a:t>
            </a:r>
            <a:r>
              <a:rPr kumimoji="1" lang="JA-JP" altLang="EN-US" sz="3600" b="1" i="1" u="sng">
                <a:solidFill>
                  <a:srgbClr val="000000"/>
                </a:solidFill>
                <a:latin typeface="ＭＳ Ｐゴシック"/>
              </a:rPr>
              <a:t>メインスレッド</a:t>
            </a:r>
            <a:endParaRPr kumimoji="1" lang="ja-JP" altLang="en-US" sz="3600" b="1" i="1" u="sng">
              <a:solidFill>
                <a:srgbClr val="000000"/>
              </a:solidFill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3600">
                <a:latin typeface="ＭＳ Ｐゴシック"/>
              </a:rPr>
              <a:t>と呼ばれる</a:t>
            </a:r>
            <a:r>
              <a:rPr kumimoji="1" lang="JA-JP" altLang="en-US" sz="3600">
                <a:latin typeface="ＭＳ Ｐゴシック"/>
              </a:rPr>
              <a:t>スレッドが</a:t>
            </a:r>
            <a:r>
              <a:rPr kumimoji="1" lang="JA-JP" altLang="EN-US" sz="3600">
                <a:latin typeface="ＭＳ Ｐゴシック"/>
              </a:rPr>
              <a:t>あらゆる</a:t>
            </a:r>
            <a:r>
              <a:rPr kumimoji="1" lang="EN-US" altLang="JA-JP" sz="3600" dirty="0">
                <a:latin typeface="ＭＳ Ｐゴシック"/>
              </a:rPr>
              <a:t>UI</a:t>
            </a:r>
            <a:r>
              <a:rPr kumimoji="1" lang="JA-JP" altLang="EN-US" sz="3600">
                <a:latin typeface="ＭＳ Ｐゴシック"/>
              </a:rPr>
              <a:t>操作</a:t>
            </a:r>
            <a:r>
              <a:rPr kumimoji="1" lang="JA-JP" altLang="en-US" sz="3600">
                <a:latin typeface="ＭＳ Ｐゴシック"/>
              </a:rPr>
              <a:t>を</a:t>
            </a:r>
            <a:r>
              <a:rPr kumimoji="1" lang="JA-JP" altLang="EN-US" sz="3600">
                <a:latin typeface="ＭＳ Ｐゴシック"/>
              </a:rPr>
              <a:t>行っている</a:t>
            </a:r>
            <a:endParaRPr kumimoji="1" lang="ja-JP" altLang="en-US" sz="36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3600">
                <a:latin typeface="ＭＳ Ｐゴシック"/>
              </a:rPr>
              <a:t>（</a:t>
            </a:r>
            <a:r>
              <a:rPr kumimoji="1" lang="EN-US" altLang="JA-JP" sz="3600" dirty="0">
                <a:latin typeface="ＭＳ Ｐゴシック"/>
              </a:rPr>
              <a:t>View</a:t>
            </a:r>
            <a:r>
              <a:rPr kumimoji="1" lang="JA-JP" altLang="EN-US" sz="3600">
                <a:latin typeface="ＭＳ Ｐゴシック"/>
              </a:rPr>
              <a:t>の</a:t>
            </a:r>
            <a:r>
              <a:rPr kumimoji="1" lang="JA-JP" altLang="en-US" sz="3600">
                <a:latin typeface="ＭＳ Ｐゴシック"/>
              </a:rPr>
              <a:t>操作・</a:t>
            </a:r>
            <a:r>
              <a:rPr kumimoji="1" lang="EN-US" altLang="JA-JP" sz="3600" dirty="0">
                <a:latin typeface="ＭＳ Ｐゴシック"/>
                <a:ea typeface="MS PGothic"/>
              </a:rPr>
              <a:t>Activity</a:t>
            </a:r>
            <a:r>
              <a:rPr kumimoji="1" lang="JA-JP" altLang="EN-US" sz="3600">
                <a:latin typeface="ＭＳ Ｐゴシック"/>
                <a:ea typeface="MS PGothic"/>
              </a:rPr>
              <a:t>の</a:t>
            </a:r>
            <a:r>
              <a:rPr kumimoji="1" lang="JA-JP" altLang="en-US" sz="3600">
                <a:latin typeface="ＭＳ Ｐゴシック"/>
                <a:ea typeface="MS PGothic"/>
              </a:rPr>
              <a:t>制御・</a:t>
            </a:r>
            <a:r>
              <a:rPr kumimoji="1" lang="JA-JP" altLang="EN-US" sz="3600">
                <a:latin typeface="ＭＳ Ｐゴシック"/>
                <a:ea typeface="MS PGothic"/>
              </a:rPr>
              <a:t>描画要求</a:t>
            </a:r>
            <a:r>
              <a:rPr kumimoji="1" lang="JA-JP" altLang="EN-US" sz="3600">
                <a:latin typeface="ＭＳ Ｐゴシック"/>
              </a:rPr>
              <a:t>）</a:t>
            </a:r>
            <a:endParaRPr kumimoji="1" lang="ja-JP" altLang="en-US" sz="3600">
              <a:latin typeface="ＭＳ Ｐゴシック"/>
            </a:endParaRPr>
          </a:p>
          <a:p>
            <a:pPr marL="457200" lvl="1" indent="0" algn="ctr">
              <a:buNone/>
            </a:pPr>
            <a:endParaRPr kumimoji="1" lang="ja-JP" altLang="en-US" sz="36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3600" dirty="0">
                <a:latin typeface="ＭＳ Ｐゴシック"/>
              </a:rPr>
              <a:t>Acti</a:t>
            </a:r>
            <a:r>
              <a:rPr kumimoji="1" lang="EN-US" altLang="JA-JP" sz="3600" dirty="0">
                <a:latin typeface="ＭＳ Ｐゴシック"/>
              </a:rPr>
              <a:t>vity.o</a:t>
            </a:r>
            <a:r>
              <a:rPr kumimoji="1" lang="JA-JP" altLang="EN-US" sz="3600">
                <a:latin typeface="ＭＳ Ｐゴシック"/>
              </a:rPr>
              <a:t>nCreate()</a:t>
            </a:r>
            <a:r>
              <a:rPr kumimoji="1" lang="JA-JP" altLang="en-US" sz="3600">
                <a:latin typeface="ＭＳ Ｐゴシック"/>
              </a:rPr>
              <a:t>、</a:t>
            </a:r>
            <a:r>
              <a:rPr kumimoji="1" lang="EN-US" altLang="JA-JP" sz="3600" dirty="0" err="1">
                <a:latin typeface="ＭＳ Ｐゴシック"/>
              </a:rPr>
              <a:t>View.OnClickListener.onClick</a:t>
            </a:r>
            <a:r>
              <a:rPr kumimoji="1" lang="EN-US" altLang="JA-JP" sz="3600" dirty="0">
                <a:latin typeface="ＭＳ Ｐゴシック"/>
              </a:rPr>
              <a:t>()</a:t>
            </a:r>
            <a:endParaRPr kumimoji="1" lang="en-US" altLang="JA-JP" sz="3600" dirty="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3600">
                <a:latin typeface="ＭＳ Ｐゴシック"/>
              </a:rPr>
              <a:t>など</a:t>
            </a:r>
            <a:r>
              <a:rPr kumimoji="1" lang="EN-US" altLang="JA-JP" sz="3600" dirty="0">
                <a:latin typeface="ＭＳ Ｐゴシック"/>
              </a:rPr>
              <a:t>UI</a:t>
            </a:r>
            <a:r>
              <a:rPr kumimoji="1" lang="JA-JP" altLang="en-US" sz="3600">
                <a:latin typeface="ＭＳ Ｐゴシック"/>
              </a:rPr>
              <a:t>ハンドラ</a:t>
            </a:r>
            <a:r>
              <a:rPr kumimoji="1" lang="JA-JP" altLang="EN-US" sz="3600">
                <a:latin typeface="ＭＳ Ｐゴシック"/>
              </a:rPr>
              <a:t>はすべて</a:t>
            </a:r>
            <a:r>
              <a:rPr kumimoji="1" lang="JA-JP" altLang="en-US" sz="3600">
                <a:latin typeface="ＭＳ Ｐゴシック"/>
              </a:rPr>
              <a:t>メインスレッド</a:t>
            </a:r>
            <a:r>
              <a:rPr kumimoji="1" lang="JA-JP" altLang="EN-US" sz="3600">
                <a:latin typeface="ＭＳ Ｐゴシック"/>
              </a:rPr>
              <a:t>で</a:t>
            </a:r>
            <a:r>
              <a:rPr kumimoji="1" lang="JA-JP" altLang="en-US" sz="3600">
                <a:latin typeface="ＭＳ Ｐゴシック"/>
              </a:rPr>
              <a:t>実行される</a:t>
            </a:r>
            <a:endParaRPr kumimoji="1" lang="ja-JP" altLang="EN-US" sz="360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5464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>
                <a:latin typeface="ＭＳ Ｐゴシック"/>
              </a:rPr>
              <a:t>つまり</a:t>
            </a:r>
            <a:r>
              <a:rPr kumimoji="1" lang="EN-US" altLang="JA-JP" sz="5400" dirty="0">
                <a:latin typeface="ＭＳ Ｐゴシック"/>
              </a:rPr>
              <a:t>...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EN-US" altLang="JA-JP" dirty="0" err="1">
              <a:solidFill>
                <a:srgbClr val="000000"/>
              </a:solidFill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87764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kumimoji="1" lang="JA-JP" altLang="EN-US">
              <a:latin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endParaRPr kumimoji="1" lang="ja-JP" altLang="EN-US" sz="48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800">
                <a:latin typeface="ＭＳ Ｐゴシック"/>
              </a:rPr>
              <a:t>UIの更新  </a:t>
            </a:r>
            <a:endParaRPr kumimoji="1" lang="JA-JP" altLang="en-US" sz="4800" dirty="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800">
                <a:latin typeface="ＭＳ Ｐゴシック"/>
              </a:rPr>
              <a:t>→ メインスレッド</a:t>
            </a:r>
            <a:endParaRPr kumimoji="1" lang="ja-JP" altLang="en-US" sz="4800">
              <a:latin typeface="ＭＳ Ｐゴシック"/>
            </a:endParaRPr>
          </a:p>
          <a:p>
            <a:pPr marL="457200" lvl="1" indent="0" algn="ctr">
              <a:buNone/>
            </a:pPr>
            <a:endParaRPr kumimoji="1" lang="ja-JP" altLang="en-US" sz="3600" dirty="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800">
                <a:latin typeface="ＭＳ Ｐゴシック"/>
              </a:rPr>
              <a:t>ネット</a:t>
            </a:r>
            <a:r>
              <a:rPr kumimoji="1" lang="JA-JP" altLang="en-US" sz="4800">
                <a:latin typeface="ＭＳ Ｐゴシック"/>
              </a:rPr>
              <a:t>ワーク</a:t>
            </a:r>
            <a:r>
              <a:rPr kumimoji="1" lang="JA-JP" altLang="EN-US" sz="4800">
                <a:latin typeface="ＭＳ Ｐゴシック"/>
              </a:rPr>
              <a:t>通信</a:t>
            </a:r>
            <a:endParaRPr kumimoji="1" lang="ja-JP" altLang="en-US" sz="48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800">
                <a:latin typeface="ＭＳ Ｐゴシック"/>
              </a:rPr>
              <a:t>→</a:t>
            </a:r>
            <a:r>
              <a:rPr kumimoji="1" lang="JA-JP" altLang="en-US" sz="4800">
                <a:latin typeface="ＭＳ Ｐゴシック"/>
              </a:rPr>
              <a:t> </a:t>
            </a:r>
            <a:r>
              <a:rPr kumimoji="1" lang="JA-JP" altLang="EN-US" sz="4800">
                <a:latin typeface="ＭＳ Ｐゴシック"/>
              </a:rPr>
              <a:t>独立したタスク（スレッド）</a:t>
            </a:r>
            <a:endParaRPr kumimoji="1" lang="ja-JP" altLang="EN-US" sz="480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33523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>
                <a:latin typeface="ＭＳ Ｐゴシック"/>
              </a:rPr>
              <a:t>機能によって</a:t>
            </a:r>
            <a:r>
              <a:rPr kumimoji="1" lang="JA-JP" altLang="EN-US" u="sng">
                <a:latin typeface="ＭＳ Ｐゴシック"/>
              </a:rPr>
              <a:t>タスク</a:t>
            </a:r>
            <a:r>
              <a:rPr kumimoji="1" lang="JA-JP" altLang="en-US">
                <a:latin typeface="ＭＳ Ｐゴシック"/>
              </a:rPr>
              <a:t>を</a:t>
            </a:r>
            <a:r>
              <a:rPr kumimoji="1" lang="JA-JP" altLang="EN-US">
                <a:latin typeface="ＭＳ Ｐゴシック"/>
              </a:rPr>
              <a:t>分割</a:t>
            </a:r>
            <a:r>
              <a:rPr kumimoji="1" lang="JA-JP" altLang="en-US">
                <a:latin typeface="ＭＳ Ｐゴシック"/>
              </a:rPr>
              <a:t>できた</a:t>
            </a:r>
            <a:r>
              <a:rPr kumimoji="1" lang="JA-JP" altLang="EN-US">
                <a:latin typeface="ＭＳ Ｐゴシック"/>
              </a:rPr>
              <a:t>！</a:t>
            </a:r>
            <a:br>
              <a:rPr kumimoji="1" lang="ja-JP" altLang="en-US" dirty="0">
                <a:latin typeface="ＭＳ Ｐゴシック"/>
              </a:rPr>
            </a:br>
            <a:r>
              <a:rPr kumimoji="1" lang="JA-JP" altLang="EN-US">
                <a:solidFill>
                  <a:srgbClr val="7F7F7F"/>
                </a:solidFill>
                <a:latin typeface="ＭＳ Ｐゴシック"/>
              </a:rPr>
              <a:t>（マルチタスク設計）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endParaRPr kumimoji="1" lang="ja-JP" altLang="EN-US" sz="48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800">
                <a:latin typeface="ＭＳ Ｐゴシック"/>
              </a:rPr>
              <a:t>UIの更新  </a:t>
            </a:r>
            <a:endParaRPr kumimoji="1" lang="JA-JP" altLang="en-US" sz="4800" dirty="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800">
                <a:latin typeface="ＭＳ Ｐゴシック"/>
              </a:rPr>
              <a:t>→</a:t>
            </a:r>
            <a:r>
              <a:rPr kumimoji="1" lang="JA-JP" altLang="en-US" sz="4800">
                <a:latin typeface="ＭＳ Ｐゴシック"/>
              </a:rPr>
              <a:t> </a:t>
            </a:r>
            <a:r>
              <a:rPr kumimoji="1" lang="JA-JP" altLang="EN-US" sz="4800">
                <a:latin typeface="ＭＳ Ｐゴシック"/>
              </a:rPr>
              <a:t>メインスレッド</a:t>
            </a:r>
            <a:endParaRPr kumimoji="1" lang="ja-JP" altLang="en-US" sz="4800">
              <a:latin typeface="ＭＳ Ｐゴシック"/>
            </a:endParaRPr>
          </a:p>
          <a:p>
            <a:pPr marL="457200" lvl="1" indent="0" algn="ctr">
              <a:buNone/>
            </a:pPr>
            <a:endParaRPr kumimoji="1" lang="ja-JP" altLang="en-US" sz="3600" dirty="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800">
                <a:latin typeface="ＭＳ Ｐゴシック"/>
                <a:ea typeface="MS PGothic"/>
              </a:rPr>
              <a:t>ネットワーク通信</a:t>
            </a:r>
            <a:endParaRPr kumimoji="1" lang="ja-JP" altLang="en-US" sz="48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800">
                <a:latin typeface="ＭＳ Ｐゴシック"/>
              </a:rPr>
              <a:t>→</a:t>
            </a:r>
            <a:r>
              <a:rPr kumimoji="1" lang="JA-JP" altLang="en-US" sz="4800">
                <a:latin typeface="ＭＳ Ｐゴシック"/>
              </a:rPr>
              <a:t> </a:t>
            </a:r>
            <a:r>
              <a:rPr kumimoji="1" lang="JA-JP" altLang="EN-US" sz="4800">
                <a:latin typeface="ＭＳ Ｐゴシック"/>
              </a:rPr>
              <a:t>独立したタスク（スレッド）</a:t>
            </a:r>
            <a:endParaRPr kumimoji="1" lang="ja-JP" altLang="EN-US" sz="480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145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7F7F7F"/>
                </a:solidFill>
                <a:latin typeface="ＭＳ Ｐゴシック"/>
              </a:rPr>
              <a:t>実は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r>
              <a:rPr kumimoji="1" lang="JA-JP" altLang="EN-US" sz="4800">
                <a:latin typeface="ＭＳ Ｐゴシック"/>
              </a:rPr>
              <a:t>Android</a:t>
            </a:r>
            <a:r>
              <a:rPr kumimoji="1" lang="JA-JP" altLang="en-US" sz="4800">
                <a:latin typeface="ＭＳ Ｐゴシック"/>
              </a:rPr>
              <a:t>は</a:t>
            </a:r>
            <a:r>
              <a:rPr kumimoji="1" lang="JA-JP" altLang="EN-US" sz="4800">
                <a:latin typeface="ＭＳ Ｐゴシック"/>
              </a:rPr>
              <a:t>そもそもこういう</a:t>
            </a:r>
            <a:r>
              <a:rPr kumimoji="1" lang="JA-JP" altLang="en-US" sz="4800">
                <a:latin typeface="ＭＳ Ｐゴシック"/>
              </a:rPr>
              <a:t>マルチタスク</a:t>
            </a:r>
            <a:r>
              <a:rPr kumimoji="1" lang="JA-JP" altLang="EN-US" sz="4800">
                <a:latin typeface="ＭＳ Ｐゴシック"/>
              </a:rPr>
              <a:t>設計</a:t>
            </a:r>
            <a:r>
              <a:rPr kumimoji="1" lang="JA-JP" altLang="en-US" sz="4800">
                <a:latin typeface="ＭＳ Ｐゴシック"/>
              </a:rPr>
              <a:t>に</a:t>
            </a:r>
            <a:r>
              <a:rPr kumimoji="1" lang="JA-JP" altLang="EN-US" sz="4800">
                <a:latin typeface="ＭＳ Ｐゴシック"/>
              </a:rPr>
              <a:t>なること</a:t>
            </a:r>
            <a:r>
              <a:rPr kumimoji="1" lang="JA-JP" altLang="en-US" sz="4800">
                <a:latin typeface="ＭＳ Ｐゴシック"/>
              </a:rPr>
              <a:t>が</a:t>
            </a:r>
            <a:r>
              <a:rPr kumimoji="1" lang="JA-JP" altLang="EN-US" sz="4800">
                <a:latin typeface="ＭＳ Ｐゴシック"/>
              </a:rPr>
              <a:t>意図されている</a:t>
            </a:r>
            <a:endParaRPr kumimoji="1" lang="EN-US" altLang="EN-US" sz="4800">
              <a:latin typeface="MS PGothic"/>
            </a:endParaRPr>
          </a:p>
          <a:p>
            <a:pPr marL="457200" lvl="1" indent="0" algn="ctr">
              <a:buNone/>
            </a:pPr>
            <a:endParaRPr kumimoji="1" lang="ja-JP" altLang="en-US" sz="4800" dirty="0">
              <a:latin typeface="ＭＳ Ｐゴシック"/>
            </a:endParaRPr>
          </a:p>
          <a:p>
            <a:pPr marL="457200" lvl="1" indent="0" algn="ctr">
              <a:buNone/>
            </a:pPr>
            <a:endParaRPr kumimoji="1" lang="JA-JP" altLang="EN-US" sz="4800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9240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dirty="0" err="1">
                <a:solidFill>
                  <a:srgbClr val="000000"/>
                </a:solidFill>
                <a:latin typeface="MS PGothic"/>
                <a:ea typeface="MS PGothic"/>
              </a:rPr>
              <a:t>Async</a:t>
            </a:r>
            <a:r>
              <a:rPr kumimoji="1" lang="EN-US" altLang="JA-JP" b="1" dirty="0" err="1">
                <a:solidFill>
                  <a:srgbClr val="000000"/>
                </a:solidFill>
                <a:latin typeface="MS PGothic"/>
                <a:ea typeface="MS PGothic"/>
              </a:rPr>
              <a:t>Task</a:t>
            </a:r>
            <a:endParaRPr kumimoji="1" lang="ja-JP" altLang="JA-JP" dirty="0" err="1">
              <a:latin typeface="MS PGothic"/>
              <a:ea typeface="MS PGothic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endParaRPr kumimoji="1" lang="EN-US" altLang="EN-US" sz="4800">
              <a:latin typeface="MS PGothic"/>
            </a:endParaRPr>
          </a:p>
          <a:p>
            <a:pPr lvl="1"/>
            <a:endParaRPr kumimoji="1" lang="EN-US" altLang="EN-US" sz="4800">
              <a:latin typeface="MS PGothic"/>
            </a:endParaRPr>
          </a:p>
          <a:p>
            <a:pPr marL="457200" lvl="1" indent="0" algn="ctr">
              <a:buNone/>
            </a:pPr>
            <a:endParaRPr kumimoji="1" lang="JA-JP" altLang="EN-US" sz="4800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3516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dirty="0" err="1">
                <a:solidFill>
                  <a:srgbClr val="000000"/>
                </a:solidFill>
                <a:latin typeface="MS PGothic"/>
                <a:ea typeface="MS PGothic"/>
              </a:rPr>
              <a:t>Async</a:t>
            </a:r>
            <a:r>
              <a:rPr kumimoji="1" lang="EN-US" altLang="JA-JP" b="1" dirty="0" err="1">
                <a:solidFill>
                  <a:srgbClr val="000000"/>
                </a:solidFill>
                <a:latin typeface="MS PGothic"/>
                <a:ea typeface="MS PGothic"/>
              </a:rPr>
              <a:t>Task</a:t>
            </a:r>
            <a:endParaRPr kumimoji="1" lang="ja-JP" altLang="JA-JP" dirty="0" err="1">
              <a:latin typeface="MS PGothic"/>
              <a:ea typeface="MS PGothic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r>
              <a:rPr kumimoji="1" lang="EN-US" altLang="EN-US" sz="4800" dirty="0" err="1">
                <a:solidFill>
                  <a:srgbClr val="7F7F7F"/>
                </a:solidFill>
                <a:latin typeface="MS PGothic"/>
              </a:rPr>
              <a:t>Asyncronized</a:t>
            </a:r>
            <a:r>
              <a:rPr kumimoji="1" lang="EN-US" altLang="EN-US" sz="4800" dirty="0">
                <a:solidFill>
                  <a:srgbClr val="7F7F7F"/>
                </a:solidFill>
                <a:latin typeface="MS PGothic"/>
              </a:rPr>
              <a:t> = </a:t>
            </a:r>
            <a:r>
              <a:rPr kumimoji="1" lang="JA-JP" altLang="EN-US" sz="4800">
                <a:solidFill>
                  <a:srgbClr val="7F7F7F"/>
                </a:solidFill>
                <a:latin typeface="MS PGothic"/>
              </a:rPr>
              <a:t>非同期</a:t>
            </a:r>
          </a:p>
        </p:txBody>
      </p:sp>
    </p:spTree>
    <p:extLst>
      <p:ext uri="{BB962C8B-B14F-4D97-AF65-F5344CB8AC3E}">
        <p14:creationId xmlns:p14="http://schemas.microsoft.com/office/powerpoint/2010/main" val="57765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  <a:latin typeface="ＭＳ Ｐゴシック"/>
              </a:rPr>
              <a:t>android.os.</a:t>
            </a:r>
            <a:r>
              <a:rPr kumimoji="1" lang="EN-US" altLang="JA-JP" dirty="0" err="1">
                <a:solidFill>
                  <a:srgbClr val="000000"/>
                </a:solidFill>
                <a:latin typeface="ＭＳ Ｐゴシック"/>
              </a:rPr>
              <a:t>AsyncTask</a:t>
            </a:r>
            <a:br>
              <a:rPr kumimoji="1" lang="en-US" altLang="ja-JP" dirty="0">
                <a:latin typeface="ＭＳ Ｐゴシック"/>
              </a:rPr>
            </a:br>
            <a:r>
              <a:rPr kumimoji="1" lang="EN-US" altLang="JA-JP" dirty="0">
                <a:solidFill>
                  <a:srgbClr val="000000"/>
                </a:solidFill>
                <a:latin typeface="ＭＳ Ｐゴシック"/>
              </a:rPr>
              <a:t>&lt;</a:t>
            </a:r>
            <a:r>
              <a:rPr kumimoji="1" lang="EN-US" altLang="JA-JP" dirty="0" err="1">
                <a:solidFill>
                  <a:srgbClr val="000000"/>
                </a:solidFill>
                <a:latin typeface="ＭＳ Ｐゴシック"/>
              </a:rPr>
              <a:t>Params</a:t>
            </a:r>
            <a:r>
              <a:rPr kumimoji="1" lang="EN-US" altLang="JA-JP" dirty="0">
                <a:solidFill>
                  <a:srgbClr val="000000"/>
                </a:solidFill>
                <a:latin typeface="ＭＳ Ｐゴシック"/>
              </a:rPr>
              <a:t>, Progress, Result&gt;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lvl="1" indent="0" algn="ctr">
              <a:buNone/>
            </a:pPr>
            <a:endParaRPr kumimoji="1" lang="EN-US" altLang="ja-JP" sz="4800" dirty="0">
              <a:latin typeface="MS PGothic"/>
            </a:endParaRPr>
          </a:p>
          <a:p>
            <a:pPr marL="457200" lvl="1" indent="0" algn="ctr">
              <a:buNone/>
            </a:pPr>
            <a:r>
              <a:rPr kumimoji="1" lang="EN-US" altLang="JA-JP" sz="4800" i="1" dirty="0">
                <a:solidFill>
                  <a:srgbClr val="7F7F7F"/>
                </a:solidFill>
                <a:latin typeface="MS PGothic"/>
              </a:rPr>
              <a:t>"</a:t>
            </a:r>
            <a:r>
              <a:rPr kumimoji="1" lang="EN-US" altLang="JA-JP" sz="4800" i="1" dirty="0" err="1">
                <a:solidFill>
                  <a:srgbClr val="7F7F7F"/>
                </a:solidFill>
                <a:latin typeface="MS PGothic"/>
              </a:rPr>
              <a:t>AsyncTask</a:t>
            </a:r>
            <a:r>
              <a:rPr kumimoji="1" lang="EN-US" altLang="JA-JP" sz="4800" i="1" dirty="0">
                <a:solidFill>
                  <a:srgbClr val="7F7F7F"/>
                </a:solidFill>
                <a:latin typeface="MS PGothic"/>
              </a:rPr>
              <a:t> enables </a:t>
            </a:r>
            <a:r>
              <a:rPr kumimoji="1" lang="EN-US" altLang="JA-JP" sz="4800" i="1" u="sng" dirty="0">
                <a:solidFill>
                  <a:srgbClr val="7F7F7F"/>
                </a:solidFill>
                <a:latin typeface="MS PGothic"/>
              </a:rPr>
              <a:t>proper</a:t>
            </a:r>
            <a:r>
              <a:rPr kumimoji="1" lang="EN-US" altLang="JA-JP" sz="4800" i="1" dirty="0">
                <a:solidFill>
                  <a:srgbClr val="7F7F7F"/>
                </a:solidFill>
                <a:latin typeface="MS PGothic"/>
              </a:rPr>
              <a:t> and easy use of the UI thread. This class allows you to perform background operations and publish results on the UI thread without having to manipulate threads and/or handlers." </a:t>
            </a:r>
          </a:p>
          <a:p>
            <a:pPr marL="457200" lvl="1" indent="0" algn="ctr">
              <a:buNone/>
            </a:pPr>
            <a:r>
              <a:rPr kumimoji="1" lang="EN-US" altLang="JA-JP" sz="3600" dirty="0">
                <a:latin typeface="ＭＳ Ｐゴシック"/>
              </a:rPr>
              <a:t>-- https://developer.android.com/reference/android/os/AsyncTask.html</a:t>
            </a:r>
          </a:p>
          <a:p>
            <a:pPr marL="457200" lvl="1" indent="0" algn="ctr">
              <a:buNone/>
            </a:pPr>
            <a:endParaRPr kumimoji="1" lang="ja-JP" altLang="en-US" sz="4800" dirty="0">
              <a:latin typeface="ＭＳ Ｐゴシック"/>
            </a:endParaRPr>
          </a:p>
          <a:p>
            <a:pPr marL="457200" lvl="1" indent="0" algn="ctr">
              <a:buNone/>
            </a:pPr>
            <a:endParaRPr kumimoji="1" lang="JA-JP" altLang="EN-US" sz="4800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1393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400" i="1" dirty="0">
                <a:solidFill>
                  <a:srgbClr val="7F7F7F"/>
                </a:solidFill>
                <a:latin typeface="Segoe Light"/>
              </a:rPr>
              <a:t>In computer science, </a:t>
            </a:r>
            <a:r>
              <a:rPr lang="EN-US" altLang="JA-JP" sz="4400" b="1" i="1" dirty="0">
                <a:solidFill>
                  <a:srgbClr val="7F7F7F"/>
                </a:solidFill>
                <a:latin typeface="Segoe Light"/>
              </a:rPr>
              <a:t>real-time computing</a:t>
            </a:r>
            <a:r>
              <a:rPr lang="EN-US" altLang="JA-JP" sz="4400" i="1" dirty="0">
                <a:solidFill>
                  <a:srgbClr val="7F7F7F"/>
                </a:solidFill>
                <a:latin typeface="Segoe Light"/>
              </a:rPr>
              <a:t> (</a:t>
            </a:r>
            <a:r>
              <a:rPr lang="EN-US" altLang="JA-JP" sz="4400" b="1" i="1" dirty="0">
                <a:solidFill>
                  <a:srgbClr val="7F7F7F"/>
                </a:solidFill>
                <a:latin typeface="Segoe Light"/>
              </a:rPr>
              <a:t>RTC</a:t>
            </a:r>
            <a:r>
              <a:rPr lang="EN-US" altLang="JA-JP" sz="4400" i="1" dirty="0">
                <a:solidFill>
                  <a:srgbClr val="7F7F7F"/>
                </a:solidFill>
                <a:latin typeface="Segoe Light"/>
              </a:rPr>
              <a:t>), or </a:t>
            </a:r>
            <a:r>
              <a:rPr lang="EN-US" altLang="JA-JP" sz="4400" b="1" i="1" dirty="0">
                <a:solidFill>
                  <a:srgbClr val="7F7F7F"/>
                </a:solidFill>
                <a:latin typeface="Segoe Light"/>
              </a:rPr>
              <a:t>reactive computing</a:t>
            </a:r>
            <a:r>
              <a:rPr lang="EN-US" altLang="JA-JP" sz="4400" i="1" dirty="0">
                <a:solidFill>
                  <a:srgbClr val="7F7F7F"/>
                </a:solidFill>
                <a:latin typeface="Segoe Light"/>
              </a:rPr>
              <a:t> describes hardware and software systems subject to </a:t>
            </a:r>
            <a:r>
              <a:rPr kumimoji="1" lang="EN-US" altLang="JA-JP" sz="4400" i="1" dirty="0">
                <a:solidFill>
                  <a:srgbClr val="7F7F7F"/>
                </a:solidFill>
                <a:latin typeface="Segoe Light"/>
              </a:rPr>
              <a:t>a "</a:t>
            </a:r>
            <a:r>
              <a:rPr kumimoji="1" lang="EN-US" altLang="JA-JP" sz="4400" i="1" u="sng" dirty="0">
                <a:solidFill>
                  <a:srgbClr val="7F7F7F"/>
                </a:solidFill>
                <a:latin typeface="Segoe Light"/>
              </a:rPr>
              <a:t>real-time constraint</a:t>
            </a:r>
            <a:r>
              <a:rPr kumimoji="1" lang="EN-US" altLang="JA-JP" sz="4400" i="1" dirty="0">
                <a:solidFill>
                  <a:srgbClr val="7F7F7F"/>
                </a:solidFill>
                <a:latin typeface="Segoe Light"/>
              </a:rPr>
              <a:t>" 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dirty="0">
                <a:solidFill>
                  <a:srgbClr val="000000"/>
                </a:solidFill>
                <a:latin typeface="Segoe Light"/>
              </a:rPr>
              <a:t>-- https://en.</a:t>
            </a:r>
            <a:r>
              <a:rPr kumimoji="1" lang="EN-US" altLang="JA-JP" b="1" dirty="0">
                <a:solidFill>
                  <a:srgbClr val="000000"/>
                </a:solidFill>
                <a:latin typeface="Segoe Light"/>
              </a:rPr>
              <a:t>wikipedia</a:t>
            </a:r>
            <a:r>
              <a:rPr kumimoji="1" lang="EN-US" altLang="JA-JP" dirty="0">
                <a:solidFill>
                  <a:srgbClr val="000000"/>
                </a:solidFill>
                <a:latin typeface="Segoe Light"/>
              </a:rPr>
              <a:t>.org/wiki/Real-time_computing</a:t>
            </a:r>
          </a:p>
        </p:txBody>
      </p:sp>
    </p:spTree>
    <p:extLst>
      <p:ext uri="{BB962C8B-B14F-4D97-AF65-F5344CB8AC3E}">
        <p14:creationId xmlns:p14="http://schemas.microsoft.com/office/powerpoint/2010/main" val="350020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7F7F7F"/>
                </a:solidFill>
                <a:latin typeface="ＭＳ Ｐゴシック"/>
              </a:rPr>
              <a:t>だから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r>
              <a:rPr kumimoji="1" lang="JA-JP" altLang="EN-US" sz="4800">
                <a:latin typeface="ＭＳ Ｐゴシック"/>
              </a:rPr>
              <a:t>A</a:t>
            </a:r>
            <a:r>
              <a:rPr kumimoji="1" lang="EN-US" altLang="JA-JP" sz="4800" dirty="0" err="1">
                <a:latin typeface="ＭＳ Ｐゴシック"/>
              </a:rPr>
              <a:t>ndroid</a:t>
            </a:r>
            <a:r>
              <a:rPr kumimoji="1" lang="JA-JP" altLang="en-US" sz="4800">
                <a:latin typeface="ＭＳ Ｐゴシック"/>
              </a:rPr>
              <a:t>で</a:t>
            </a:r>
            <a:r>
              <a:rPr kumimoji="1" lang="JA-JP" altLang="EN-US" sz="4800">
                <a:latin typeface="ＭＳ Ｐゴシック"/>
              </a:rPr>
              <a:t>コードを</a:t>
            </a:r>
            <a:r>
              <a:rPr kumimoji="1" lang="JA-JP" altLang="en-US" sz="4800">
                <a:latin typeface="ＭＳ Ｐゴシック"/>
              </a:rPr>
              <a:t>組むときは</a:t>
            </a:r>
            <a:endParaRPr kumimoji="1" lang="ja-JP" altLang="en-US" sz="4800">
              <a:latin typeface="ＭＳ Ｐゴシック"/>
            </a:endParaRPr>
          </a:p>
          <a:p>
            <a:pPr lvl="1" algn="ctr"/>
            <a:endParaRPr kumimoji="1" lang="ja-JP" altLang="en-US" sz="4800">
              <a:latin typeface="ＭＳ Ｐゴシック"/>
            </a:endParaRPr>
          </a:p>
          <a:p>
            <a:pPr lvl="1" algn="ctr"/>
            <a:r>
              <a:rPr kumimoji="1" lang="JA-JP" altLang="EN-US" sz="4800">
                <a:latin typeface="ＭＳ Ｐゴシック"/>
              </a:rPr>
              <a:t>重い処理は</a:t>
            </a:r>
            <a:r>
              <a:rPr kumimoji="1" lang="JA-JP" altLang="en-US" sz="4800">
                <a:latin typeface="ＭＳ Ｐゴシック"/>
              </a:rPr>
              <a:t>メインスレッドから</a:t>
            </a:r>
            <a:endParaRPr kumimoji="1" lang="ja-JP" altLang="en-US" sz="4800">
              <a:latin typeface="ＭＳ Ｐゴシック"/>
            </a:endParaRPr>
          </a:p>
          <a:p>
            <a:pPr marL="457200" lvl="1" indent="0" algn="ctr">
              <a:buNone/>
            </a:pPr>
            <a:r>
              <a:rPr kumimoji="1" lang="JA-JP" altLang="EN-US" sz="4800">
                <a:latin typeface="ＭＳ Ｐゴシック"/>
              </a:rPr>
              <a:t>呼ばない</a:t>
            </a:r>
          </a:p>
          <a:p>
            <a:pPr lvl="1" algn="ctr"/>
            <a:r>
              <a:rPr kumimoji="1" lang="JA-JP" altLang="EN-US" sz="4800">
                <a:latin typeface="ＭＳ Ｐゴシック"/>
              </a:rPr>
              <a:t>重い処理はAsyncTask</a:t>
            </a:r>
          </a:p>
        </p:txBody>
      </p:sp>
    </p:spTree>
    <p:extLst>
      <p:ext uri="{BB962C8B-B14F-4D97-AF65-F5344CB8AC3E}">
        <p14:creationId xmlns:p14="http://schemas.microsoft.com/office/powerpoint/2010/main" val="2687706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>
                <a:latin typeface="Segoe Light"/>
              </a:rPr>
              <a:t>今回</a:t>
            </a:r>
            <a:r>
              <a:rPr kumimoji="1" lang="JA-JP" altLang="en-US">
                <a:latin typeface="Segoe Light"/>
              </a:rPr>
              <a:t>つたえたかったこと</a:t>
            </a:r>
            <a:br>
              <a:rPr kumimoji="1" lang="ja-JP" altLang="en-US" dirty="0">
                <a:latin typeface="Segoe Light"/>
              </a:rPr>
            </a:br>
            <a:r>
              <a:rPr kumimoji="1" lang="JA-JP" altLang="EN-US" sz="3600">
                <a:solidFill>
                  <a:srgbClr val="7F7F7F"/>
                </a:solidFill>
                <a:latin typeface="ＭＳ Ｐゴシック"/>
              </a:rPr>
              <a:t>（</a:t>
            </a:r>
            <a:r>
              <a:rPr kumimoji="1" lang="JA-JP" altLang="EN-US" sz="3600">
                <a:solidFill>
                  <a:srgbClr val="7F7F7F"/>
                </a:solidFill>
                <a:latin typeface="ＭＳ Ｐゴシック"/>
                <a:ea typeface="MS PGothic"/>
              </a:rPr>
              <a:t>ご清聴ありがとうございましたスライド</a:t>
            </a:r>
            <a:r>
              <a:rPr kumimoji="1" lang="JA-JP" altLang="EN-US" sz="3600">
                <a:solidFill>
                  <a:srgbClr val="7F7F7F"/>
                </a:solidFill>
                <a:latin typeface="ＭＳ Ｐゴシック"/>
              </a:rPr>
              <a:t>）</a:t>
            </a:r>
            <a:endParaRPr kumimoji="1" lang="JA-JP" altLang="en-US">
              <a:solidFill>
                <a:srgbClr val="7F7F7F"/>
              </a:solidFill>
              <a:latin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kumimoji="1" lang="ja-JP" altLang="en-US" sz="3600">
              <a:solidFill>
                <a:srgbClr val="7F7F7F"/>
              </a:solidFill>
              <a:latin typeface="ＭＳ Ｐゴシック"/>
            </a:endParaRPr>
          </a:p>
          <a:p>
            <a:pPr algn="ctr"/>
            <a:r>
              <a:rPr kumimoji="1" lang="JA-JP" altLang="EN-US" sz="3600">
                <a:solidFill>
                  <a:srgbClr val="7F7F7F"/>
                </a:solidFill>
                <a:latin typeface="Segoe Light"/>
              </a:rPr>
              <a:t>「リアルタイム」という考え方が存在すること</a:t>
            </a:r>
            <a:endParaRPr kumimoji="1" lang="JA-JP" altLang="EN-US" sz="3600" dirty="0">
              <a:solidFill>
                <a:srgbClr val="7F7F7F"/>
              </a:solidFill>
              <a:latin typeface="Segoe Light"/>
            </a:endParaRPr>
          </a:p>
          <a:p>
            <a:pPr algn="ctr"/>
            <a:r>
              <a:rPr kumimoji="1" lang="JA-JP" altLang="EN-US" sz="3600">
                <a:solidFill>
                  <a:srgbClr val="000000"/>
                </a:solidFill>
                <a:latin typeface="Segoe Light"/>
              </a:rPr>
              <a:t>「リアルタイム性」は必ずしも組み込み分野</a:t>
            </a:r>
            <a:br>
              <a:rPr kumimoji="1" lang="ja-JP" altLang="en-US" sz="4400" dirty="0">
                <a:latin typeface="Segoe Light"/>
              </a:rPr>
            </a:br>
            <a:r>
              <a:rPr kumimoji="1" lang="JA-JP" altLang="EN-US" sz="3600" b="1" i="1">
                <a:solidFill>
                  <a:srgbClr val="000000"/>
                </a:solidFill>
                <a:latin typeface="Segoe Light"/>
              </a:rPr>
              <a:t>だけ</a:t>
            </a:r>
            <a:r>
              <a:rPr kumimoji="1" lang="JA-JP" altLang="EN-US" sz="3600">
                <a:solidFill>
                  <a:srgbClr val="000000"/>
                </a:solidFill>
                <a:latin typeface="Segoe Light"/>
              </a:rPr>
              <a:t>で求められているわけではない</a:t>
            </a:r>
            <a:endParaRPr kumimoji="1" lang="ja-JP" altLang="en-US" sz="3600">
              <a:solidFill>
                <a:srgbClr val="000000"/>
              </a:solidFill>
              <a:latin typeface="Segoe Light"/>
            </a:endParaRPr>
          </a:p>
          <a:p>
            <a:pPr algn="ctr"/>
            <a:endParaRPr kumimoji="1" lang="ja-JP" altLang="en-US" sz="4400">
              <a:latin typeface="Segoe Light"/>
            </a:endParaRPr>
          </a:p>
          <a:p>
            <a:pPr algn="ctr"/>
            <a:r>
              <a:rPr kumimoji="1" lang="JA-JP" altLang="EN-US" sz="3600">
                <a:solidFill>
                  <a:srgbClr val="000000"/>
                </a:solidFill>
                <a:latin typeface="Segoe Light"/>
              </a:rPr>
              <a:t>どれだけ処理を抽象化しても</a:t>
            </a:r>
            <a:br>
              <a:rPr kumimoji="1" lang="ja-JP" altLang="en-US" sz="4400" dirty="0">
                <a:latin typeface="Segoe Light"/>
              </a:rPr>
            </a:br>
            <a:r>
              <a:rPr kumimoji="1" lang="EN-US" altLang="JA-JP" sz="3600" dirty="0">
                <a:solidFill>
                  <a:srgbClr val="000000"/>
                </a:solidFill>
                <a:latin typeface="Segoe Light"/>
                <a:ea typeface="MS PGothic"/>
              </a:rPr>
              <a:t>GUI</a:t>
            </a:r>
            <a:r>
              <a:rPr kumimoji="1" lang="JA-JP" altLang="EN-US" sz="3600">
                <a:solidFill>
                  <a:srgbClr val="000000"/>
                </a:solidFill>
                <a:latin typeface="Segoe Light"/>
                <a:ea typeface="MS PGothic"/>
              </a:rPr>
              <a:t>開発</a:t>
            </a:r>
            <a:r>
              <a:rPr kumimoji="1" lang="JA-JP" altLang="EN-US" sz="3600">
                <a:solidFill>
                  <a:srgbClr val="000000"/>
                </a:solidFill>
                <a:latin typeface="Segoe Light"/>
              </a:rPr>
              <a:t>はマルチコンテキストから離れられない</a:t>
            </a:r>
          </a:p>
        </p:txBody>
      </p:sp>
    </p:spTree>
    <p:extLst>
      <p:ext uri="{BB962C8B-B14F-4D97-AF65-F5344CB8AC3E}">
        <p14:creationId xmlns:p14="http://schemas.microsoft.com/office/powerpoint/2010/main" val="3476344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>
                <a:latin typeface="ＭＳ Ｐゴシック"/>
              </a:rPr>
              <a:t>E</a:t>
            </a:r>
            <a:r>
              <a:rPr kumimoji="1" lang="EN-US" altLang="JA-JP" dirty="0">
                <a:latin typeface="ＭＳ Ｐゴシック"/>
              </a:rPr>
              <a:t>OF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ja-JP" altLang="en-US">
              <a:solidFill>
                <a:srgbClr val="000000"/>
              </a:solidFill>
              <a:latin typeface="Segoe Light "/>
            </a:endParaRPr>
          </a:p>
          <a:p>
            <a:endParaRPr kumimoji="1" lang="JA-JP" altLang="EN-US">
              <a:latin typeface="Segoe Light "/>
            </a:endParaRPr>
          </a:p>
        </p:txBody>
      </p:sp>
    </p:spTree>
    <p:extLst>
      <p:ext uri="{BB962C8B-B14F-4D97-AF65-F5344CB8AC3E}">
        <p14:creationId xmlns:p14="http://schemas.microsoft.com/office/powerpoint/2010/main" val="20175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i="1" dirty="0">
                <a:solidFill>
                  <a:srgbClr val="7F7F7F"/>
                </a:solidFill>
                <a:latin typeface="Segoe Light"/>
              </a:rPr>
              <a:t>Real-time programs </a:t>
            </a:r>
            <a:r>
              <a:rPr kumimoji="1" lang="EN-US" altLang="JA-JP" sz="4400" i="1" u="sng" dirty="0">
                <a:solidFill>
                  <a:srgbClr val="7F7F7F"/>
                </a:solidFill>
                <a:latin typeface="Segoe Light"/>
              </a:rPr>
              <a:t>must guarantee response within specified time constraints</a:t>
            </a:r>
            <a:r>
              <a:rPr kumimoji="1" lang="EN-US" altLang="JA-JP" sz="4400" i="1" dirty="0">
                <a:solidFill>
                  <a:srgbClr val="7F7F7F"/>
                </a:solidFill>
                <a:latin typeface="Segoe Light"/>
              </a:rPr>
              <a:t>, often referred to as "deadlines".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Segoe Light"/>
              </a:rPr>
              <a:t>-- https://en.</a:t>
            </a:r>
            <a:r>
              <a:rPr lang="EN-US" altLang="JA-JP" b="1" dirty="0">
                <a:solidFill>
                  <a:srgbClr val="000000"/>
                </a:solidFill>
                <a:latin typeface="Segoe Light"/>
              </a:rPr>
              <a:t>wikipedia</a:t>
            </a:r>
            <a:r>
              <a:rPr lang="EN-US" altLang="JA-JP" dirty="0">
                <a:solidFill>
                  <a:srgbClr val="000000"/>
                </a:solidFill>
                <a:latin typeface="Segoe Light"/>
              </a:rPr>
              <a:t>.org/wiki/Real-time_computing</a:t>
            </a:r>
            <a:endParaRPr kumimoji="1" lang="ja-JP" altLang="en-US">
              <a:latin typeface="Segoe Light"/>
            </a:endParaRPr>
          </a:p>
          <a:p>
            <a:endParaRPr kumimoji="1" lang="JA-JP" altLang="EN-US" dirty="0">
              <a:latin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725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>
                <a:latin typeface="ＭＳ Ｐゴシック"/>
              </a:rPr>
              <a:t>要するに</a:t>
            </a:r>
            <a:r>
              <a:rPr kumimoji="1" lang="JA-JP" altLang="en-US">
                <a:latin typeface="ＭＳ Ｐゴシック"/>
              </a:rPr>
              <a:t>？</a:t>
            </a:r>
            <a:endParaRPr kumimoji="1" lang="JA-JP" altLang="EN-US">
              <a:latin typeface="ＭＳ Ｐゴシック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JA-JP" altLang="EN-US">
              <a:latin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98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>
                <a:latin typeface="ＭＳ Ｐゴシック"/>
                <a:ea typeface="MS PGothic"/>
              </a:rPr>
              <a:t>リアルタイム性が求められている</a:t>
            </a:r>
            <a:br>
              <a:rPr kumimoji="1" lang="ja-JP" altLang="en-US" sz="4400" dirty="0">
                <a:latin typeface="ＭＳ Ｐゴシック"/>
                <a:ea typeface="MS PGothic"/>
              </a:rPr>
            </a:br>
            <a:r>
              <a:rPr kumimoji="1" lang="JA-JP" altLang="EN-US" sz="4400">
                <a:solidFill>
                  <a:srgbClr val="000000"/>
                </a:solidFill>
                <a:latin typeface="ＭＳ Ｐゴシック"/>
              </a:rPr>
              <a:t>||</a:t>
            </a:r>
            <a:br>
              <a:rPr kumimoji="1" lang="ja-JP" altLang="en-US" sz="4400" dirty="0">
                <a:latin typeface="ＭＳ Ｐゴシック"/>
              </a:rPr>
            </a:br>
            <a:r>
              <a:rPr kumimoji="1" lang="JA-JP" altLang="EN-US" sz="4400">
                <a:solidFill>
                  <a:srgbClr val="000000"/>
                </a:solidFill>
                <a:latin typeface="ＭＳ Ｐゴシック"/>
              </a:rPr>
              <a:t>処理に</a:t>
            </a:r>
            <a:r>
              <a:rPr kumimoji="1" lang="JA-JP" altLang="EN-US" sz="4400">
                <a:solidFill>
                  <a:srgbClr val="000000"/>
                </a:solidFill>
                <a:latin typeface="MS PGothic"/>
              </a:rPr>
              <a:t>制限時間がある</a:t>
            </a:r>
            <a:endParaRPr kumimoji="1" lang="ja-JP" altLang="en-US" sz="4400">
              <a:latin typeface="MS PGothic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ja-JP" altLang="en-US">
              <a:latin typeface="Segoe Light"/>
            </a:endParaRPr>
          </a:p>
          <a:p>
            <a:r>
              <a:rPr kumimoji="1" lang="JA-JP" altLang="EN-US">
                <a:latin typeface="ＭＳ Ｐゴシック"/>
              </a:rPr>
              <a:t>組み込み</a:t>
            </a:r>
            <a:r>
              <a:rPr kumimoji="1" lang="JA-JP" altLang="en-US">
                <a:latin typeface="ＭＳ Ｐゴシック"/>
              </a:rPr>
              <a:t>分野の</a:t>
            </a:r>
            <a:r>
              <a:rPr kumimoji="1" lang="JA-JP" altLang="EN-US">
                <a:latin typeface="ＭＳ Ｐゴシック"/>
              </a:rPr>
              <a:t>ソフトウェア</a:t>
            </a:r>
            <a:r>
              <a:rPr kumimoji="1" lang="JA-JP" altLang="en-US">
                <a:latin typeface="ＭＳ Ｐゴシック"/>
              </a:rPr>
              <a:t>で</a:t>
            </a:r>
            <a:r>
              <a:rPr kumimoji="1" lang="JA-JP" altLang="EN-US">
                <a:latin typeface="ＭＳ Ｐゴシック"/>
              </a:rPr>
              <a:t>よく使われる</a:t>
            </a:r>
            <a:endParaRPr kumimoji="1" lang="ja-JP" altLang="en-US">
              <a:latin typeface="ＭＳ Ｐゴシック"/>
            </a:endParaRPr>
          </a:p>
          <a:p>
            <a:r>
              <a:rPr kumimoji="1" lang="JA-JP" altLang="EN-US">
                <a:latin typeface="ＭＳ Ｐゴシック"/>
              </a:rPr>
              <a:t>→</a:t>
            </a:r>
            <a:r>
              <a:rPr kumimoji="1" lang="JA-JP" altLang="en-US">
                <a:latin typeface="ＭＳ Ｐゴシック"/>
              </a:rPr>
              <a:t> </a:t>
            </a:r>
            <a:r>
              <a:rPr kumimoji="1" lang="JA-JP" altLang="EN-US">
                <a:latin typeface="ＭＳ Ｐゴシック"/>
              </a:rPr>
              <a:t>例えば、機器の制御</a:t>
            </a:r>
            <a:r>
              <a:rPr kumimoji="1" lang="JA-JP" altLang="en-US">
                <a:latin typeface="ＭＳ Ｐゴシック"/>
              </a:rPr>
              <a:t>は</a:t>
            </a:r>
            <a:r>
              <a:rPr kumimoji="1" lang="JA-JP" altLang="EN-US">
                <a:latin typeface="ＭＳ Ｐゴシック"/>
              </a:rPr>
              <a:t>確実に</a:t>
            </a:r>
            <a:r>
              <a:rPr kumimoji="1" lang="JA-JP" altLang="en-US">
                <a:latin typeface="ＭＳ Ｐゴシック"/>
              </a:rPr>
              <a:t>時間内</a:t>
            </a:r>
            <a:r>
              <a:rPr kumimoji="1" lang="JA-JP" altLang="EN-US">
                <a:latin typeface="ＭＳ Ｐゴシック"/>
              </a:rPr>
              <a:t>に</a:t>
            </a:r>
            <a:r>
              <a:rPr kumimoji="1" lang="JA-JP" altLang="en-US">
                <a:latin typeface="ＭＳ Ｐゴシック"/>
              </a:rPr>
              <a:t>応答することが</a:t>
            </a:r>
            <a:r>
              <a:rPr kumimoji="1" lang="JA-JP" altLang="EN-US">
                <a:latin typeface="ＭＳ Ｐゴシック"/>
              </a:rPr>
              <a:t>求められる</a:t>
            </a:r>
            <a:endParaRPr kumimoji="1" lang="ja-JP" altLang="EN-US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4992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ja-JP" altLang="en-US" dirty="0">
                <a:latin typeface="Segoe Light"/>
              </a:rPr>
            </a:br>
            <a:r>
              <a:rPr kumimoji="1" lang="JA-JP" altLang="en-US">
                <a:solidFill>
                  <a:srgbClr val="000000"/>
                </a:solidFill>
                <a:latin typeface="ＭＳ Ｐゴシック"/>
              </a:rPr>
              <a:t>組み込み</a:t>
            </a:r>
            <a:r>
              <a:rPr kumimoji="1" lang="JA-JP" altLang="EN-US">
                <a:solidFill>
                  <a:srgbClr val="000000"/>
                </a:solidFill>
                <a:latin typeface="ＭＳ Ｐゴシック"/>
              </a:rPr>
              <a:t>分野以外は</a:t>
            </a:r>
            <a:br>
              <a:rPr kumimoji="1" lang="ja-JP" altLang="en-US" dirty="0">
                <a:latin typeface="ＭＳ Ｐゴシック"/>
              </a:rPr>
            </a:br>
            <a:r>
              <a:rPr kumimoji="1" lang="JA-JP" altLang="en-US">
                <a:solidFill>
                  <a:srgbClr val="000000"/>
                </a:solidFill>
                <a:latin typeface="ＭＳ Ｐゴシック"/>
              </a:rPr>
              <a:t>関係ない</a:t>
            </a:r>
            <a:r>
              <a:rPr kumimoji="1" lang="JA-JP" altLang="EN-US">
                <a:solidFill>
                  <a:srgbClr val="000000"/>
                </a:solidFill>
                <a:latin typeface="ＭＳ Ｐゴシック"/>
              </a:rPr>
              <a:t>のでは</a:t>
            </a:r>
            <a:r>
              <a:rPr kumimoji="1" lang="JA-JP" altLang="en-US">
                <a:solidFill>
                  <a:srgbClr val="000000"/>
                </a:solidFill>
                <a:latin typeface="ＭＳ Ｐゴシック"/>
              </a:rPr>
              <a:t>？</a:t>
            </a:r>
            <a:endParaRPr kumimoji="1" lang="JA-JP" altLang="EN-US">
              <a:solidFill>
                <a:srgbClr val="000000"/>
              </a:solidFill>
              <a:latin typeface="ＭＳ Ｐゴシック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JA-JP" altLang="EN-US">
              <a:latin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251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kumimoji="1" lang="ja-JP" altLang="en-US" dirty="0">
                <a:latin typeface="Segoe Light"/>
              </a:rPr>
            </a:br>
            <a:r>
              <a:rPr kumimoji="1" lang="JA-JP" altLang="EN-US">
                <a:solidFill>
                  <a:srgbClr val="000000"/>
                </a:solidFill>
                <a:latin typeface="ＭＳ Ｐゴシック"/>
              </a:rPr>
              <a:t>本当に？</a:t>
            </a:r>
            <a:endParaRPr kumimoji="1" lang="JA-JP" altLang="EN-US">
              <a:latin typeface="ＭＳ Ｐゴシック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JA-JP" altLang="EN-US">
              <a:latin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83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kumimoji="1" lang="ja-JP" altLang="en-US" dirty="0">
                <a:latin typeface="Segoe Light "/>
              </a:rPr>
            </a:br>
            <a:r>
              <a:rPr kumimoji="1" lang="JA-JP" altLang="EN-US">
                <a:solidFill>
                  <a:srgbClr val="000000"/>
                </a:solidFill>
                <a:latin typeface="Segoe Light "/>
              </a:rPr>
              <a:t>G</a:t>
            </a:r>
            <a:r>
              <a:rPr kumimoji="1" lang="EN-US" altLang="JA-JP" dirty="0" err="1">
                <a:solidFill>
                  <a:srgbClr val="000000"/>
                </a:solidFill>
                <a:latin typeface="Segoe Light "/>
              </a:rPr>
              <a:t>raphical</a:t>
            </a:r>
            <a:r>
              <a:rPr kumimoji="1" lang="JA-JP" altLang="EN-US" dirty="0">
                <a:solidFill>
                  <a:srgbClr val="000000"/>
                </a:solidFill>
                <a:latin typeface="Segoe Light "/>
              </a:rPr>
              <a:t> </a:t>
            </a:r>
            <a:r>
              <a:rPr kumimoji="1" lang="EN-US" altLang="JA-JP" dirty="0">
                <a:solidFill>
                  <a:srgbClr val="000000"/>
                </a:solidFill>
                <a:latin typeface="Segoe Light "/>
              </a:rPr>
              <a:t>User</a:t>
            </a:r>
            <a:r>
              <a:rPr kumimoji="1" lang="JA-JP" altLang="EN-US" dirty="0">
                <a:solidFill>
                  <a:srgbClr val="000000"/>
                </a:solidFill>
                <a:latin typeface="Segoe Light "/>
              </a:rPr>
              <a:t> </a:t>
            </a:r>
            <a:r>
              <a:rPr kumimoji="1" lang="EN-US" altLang="JA-JP" dirty="0">
                <a:solidFill>
                  <a:srgbClr val="000000"/>
                </a:solidFill>
                <a:latin typeface="Segoe Light "/>
              </a:rPr>
              <a:t>Interface</a:t>
            </a:r>
            <a:endParaRPr kumimoji="1" lang="EN-US" altLang="JA-JP" dirty="0">
              <a:latin typeface="Segoe Light 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JA-JP" altLang="EN-US">
              <a:latin typeface="Segoe Light "/>
            </a:endParaRPr>
          </a:p>
        </p:txBody>
      </p:sp>
    </p:spTree>
    <p:extLst>
      <p:ext uri="{BB962C8B-B14F-4D97-AF65-F5344CB8AC3E}">
        <p14:creationId xmlns:p14="http://schemas.microsoft.com/office/powerpoint/2010/main" val="221664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32</Slides>
  <Notes>32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Office テーマ</vt:lpstr>
      <vt:lpstr>Introduction to  Introduction to Real-Time Programming</vt:lpstr>
      <vt:lpstr>リアルタイム</vt:lpstr>
      <vt:lpstr>In computer science, real-time computing (RTC), or reactive computing describes hardware and software systems subject to a "real-time constraint" </vt:lpstr>
      <vt:lpstr>Real-time programs must guarantee response within specified time constraints, often referred to as "deadlines".</vt:lpstr>
      <vt:lpstr>要するに？</vt:lpstr>
      <vt:lpstr>リアルタイム性が求められている || 処理に制限時間がある</vt:lpstr>
      <vt:lpstr> 組み込み分野以外は 関係ないのでは？</vt:lpstr>
      <vt:lpstr> 本当に？</vt:lpstr>
      <vt:lpstr> Graphical User Interface</vt:lpstr>
      <vt:lpstr>GUI</vt:lpstr>
      <vt:lpstr>GUI</vt:lpstr>
      <vt:lpstr> この間に30秒かかったら？</vt:lpstr>
      <vt:lpstr>こうなります</vt:lpstr>
      <vt:lpstr> GUIには制限時間がある</vt:lpstr>
      <vt:lpstr>制限時間</vt:lpstr>
      <vt:lpstr>時間制約を保証するには？</vt:lpstr>
      <vt:lpstr>制限時間を超えるか保証できない処理 </vt:lpstr>
      <vt:lpstr>さらに</vt:lpstr>
      <vt:lpstr>Q. これらを呼びたいときは？</vt:lpstr>
      <vt:lpstr>A. 別タスクから呼ぶ</vt:lpstr>
      <vt:lpstr>PowerPoint プレゼンテーション</vt:lpstr>
      <vt:lpstr>PowerPoint プレゼンテーション</vt:lpstr>
      <vt:lpstr>つまり...</vt:lpstr>
      <vt:lpstr>PowerPoint プレゼンテーション</vt:lpstr>
      <vt:lpstr>機能によってタスクを分割できた！ （マルチタスク設計）</vt:lpstr>
      <vt:lpstr>実は</vt:lpstr>
      <vt:lpstr>AsyncTask</vt:lpstr>
      <vt:lpstr>AsyncTask</vt:lpstr>
      <vt:lpstr>android.os.AsyncTask &lt;Params, Progress, Result&gt;</vt:lpstr>
      <vt:lpstr>だから</vt:lpstr>
      <vt:lpstr>今回つたえたかったこと （ご清聴ありがとうございましたスライド）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Real-Time Programming</dc:title>
  <dc:creator/>
  <cp:lastModifiedBy/>
  <cp:revision>9</cp:revision>
  <dcterms:created xsi:type="dcterms:W3CDTF">2012-07-27T23:28:17Z</dcterms:created>
  <dcterms:modified xsi:type="dcterms:W3CDTF">2016-09-22T04:56:21Z</dcterms:modified>
</cp:coreProperties>
</file>