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639" r:id="rId5"/>
    <p:sldId id="647" r:id="rId6"/>
    <p:sldId id="665" r:id="rId7"/>
    <p:sldId id="666" r:id="rId8"/>
    <p:sldId id="667" r:id="rId9"/>
    <p:sldId id="668" r:id="rId10"/>
    <p:sldId id="641" r:id="rId11"/>
    <p:sldId id="646" r:id="rId12"/>
    <p:sldId id="645" r:id="rId13"/>
    <p:sldId id="669" r:id="rId14"/>
    <p:sldId id="643" r:id="rId15"/>
    <p:sldId id="642" r:id="rId16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CC"/>
    <a:srgbClr val="FF9966"/>
    <a:srgbClr val="FF9900"/>
    <a:srgbClr val="FFCC66"/>
    <a:srgbClr val="FFFFFF"/>
    <a:srgbClr val="F0DBCB"/>
    <a:srgbClr val="DE3819"/>
    <a:srgbClr val="0D915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518" autoAdjust="0"/>
    <p:restoredTop sz="94289" autoAdjust="0"/>
  </p:normalViewPr>
  <p:slideViewPr>
    <p:cSldViewPr snapToObjects="1" showGuides="1">
      <p:cViewPr varScale="1">
        <p:scale>
          <a:sx n="82" d="100"/>
          <a:sy n="82" d="100"/>
        </p:scale>
        <p:origin x="893" y="82"/>
      </p:cViewPr>
      <p:guideLst>
        <p:guide orient="horz" pos="482"/>
        <p:guide orient="horz" pos="30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5" d="100"/>
          <a:sy n="65" d="100"/>
        </p:scale>
        <p:origin x="-3420" y="-102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AE031D-26DC-4A12-992B-1948497EC52C}" type="datetimeFigureOut">
              <a:rPr lang="fr-FR"/>
              <a:pPr>
                <a:defRPr/>
              </a:pPr>
              <a:t>12/12/2017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15F70E4-804D-4CA2-8785-F0E76A21F3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9F751F-2334-41B8-9B3F-45D88CAADC22}" type="datetimeFigureOut">
              <a:rPr lang="fr-FR"/>
              <a:pPr>
                <a:defRPr/>
              </a:pPr>
              <a:t>12/12/2017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64" y="4716193"/>
            <a:ext cx="5438748" cy="4466755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2B0BA24-48B3-48DC-87EC-9822738FF6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4"/>
          <p:cNvGrpSpPr>
            <a:grpSpLocks/>
          </p:cNvGrpSpPr>
          <p:nvPr userDrawn="1"/>
        </p:nvGrpSpPr>
        <p:grpSpPr bwMode="auto">
          <a:xfrm>
            <a:off x="2963753" y="6161906"/>
            <a:ext cx="6022975" cy="579462"/>
            <a:chOff x="2664000" y="5711319"/>
            <a:chExt cx="6480000" cy="61918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384706" y="6093942"/>
              <a:ext cx="5759294" cy="73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824530" y="5838331"/>
              <a:ext cx="4319470" cy="365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103824" y="5966931"/>
              <a:ext cx="5040176" cy="539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664000" y="6240006"/>
              <a:ext cx="6480000" cy="90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543647" y="5711319"/>
              <a:ext cx="3600353" cy="174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3" name="Freeform 2"/>
          <p:cNvSpPr>
            <a:spLocks noChangeAspect="1"/>
          </p:cNvSpPr>
          <p:nvPr userDrawn="1"/>
        </p:nvSpPr>
        <p:spPr bwMode="gray">
          <a:xfrm>
            <a:off x="1085136" y="962161"/>
            <a:ext cx="7884000" cy="579615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sz="2400" b="1"/>
          </a:p>
        </p:txBody>
      </p:sp>
      <p:pic>
        <p:nvPicPr>
          <p:cNvPr id="24" name="Image 6" descr="logo SOGET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43508" y="154596"/>
            <a:ext cx="1992862" cy="448344"/>
          </a:xfrm>
          <a:prstGeom prst="rect">
            <a:avLst/>
          </a:prstGeom>
          <a:effectLst/>
        </p:spPr>
      </p:pic>
      <p:sp>
        <p:nvSpPr>
          <p:cNvPr id="26" name="Titre 1"/>
          <p:cNvSpPr>
            <a:spLocks noGrp="1"/>
          </p:cNvSpPr>
          <p:nvPr>
            <p:ph type="ctrTitle"/>
          </p:nvPr>
        </p:nvSpPr>
        <p:spPr>
          <a:xfrm>
            <a:off x="404036" y="1253827"/>
            <a:ext cx="6883716" cy="1470025"/>
          </a:xfrm>
        </p:spPr>
        <p:txBody>
          <a:bodyPr/>
          <a:lstStyle>
            <a:lvl1pPr algn="l">
              <a:defRPr>
                <a:latin typeface="Trebuchet MS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404036" y="2780928"/>
            <a:ext cx="621104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 bwMode="auto">
          <a:xfrm rot="10800000" flipH="1" flipV="1">
            <a:off x="-1" y="544984"/>
            <a:ext cx="9140825" cy="3600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35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D0000"/>
              </a:buClr>
              <a:defRPr/>
            </a:pPr>
            <a:endParaRPr lang="fr-FR" sz="2000">
              <a:latin typeface="Trebuchet MS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712" y="6421438"/>
            <a:ext cx="6411813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API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63" y="6421438"/>
            <a:ext cx="500062" cy="365125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22FE3F-E2FD-43A3-86C3-811836842AB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63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onsul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l.io/downloa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Consul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100" y="3552242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Consul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Surveillance des applications</a:t>
            </a:r>
            <a:endParaRPr kumimoji="0" lang="fr-FR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618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085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Consul – </a:t>
            </a:r>
            <a:r>
              <a:rPr lang="fr-FR" sz="2800" dirty="0" err="1">
                <a:solidFill>
                  <a:schemeClr val="accent4"/>
                </a:solidFill>
              </a:rPr>
              <a:t>Failure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detection</a:t>
            </a:r>
            <a:r>
              <a:rPr lang="fr-FR" sz="2800" dirty="0">
                <a:solidFill>
                  <a:schemeClr val="accent4"/>
                </a:solidFill>
              </a:rPr>
              <a:t> ( </a:t>
            </a:r>
            <a:r>
              <a:rPr lang="fr-FR" sz="2800" dirty="0" err="1">
                <a:solidFill>
                  <a:schemeClr val="accent4"/>
                </a:solidFill>
              </a:rPr>
              <a:t>health</a:t>
            </a:r>
            <a:r>
              <a:rPr lang="fr-FR" sz="2800" dirty="0">
                <a:solidFill>
                  <a:schemeClr val="accent4"/>
                </a:solidFill>
              </a:rPr>
              <a:t> </a:t>
            </a:r>
            <a:r>
              <a:rPr lang="fr-FR" sz="2800" dirty="0" err="1">
                <a:solidFill>
                  <a:schemeClr val="accent4"/>
                </a:solidFill>
              </a:rPr>
              <a:t>checking</a:t>
            </a:r>
            <a:r>
              <a:rPr lang="fr-FR" sz="2800" dirty="0">
                <a:solidFill>
                  <a:schemeClr val="accent4"/>
                </a:solidFill>
              </a:rPr>
              <a:t> )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" y="3369527"/>
            <a:ext cx="2078316" cy="893970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2197946" y="2556485"/>
            <a:ext cx="4354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174213" y="1695187"/>
            <a:ext cx="419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S’enregistre (se déclare) dans Consul</a:t>
            </a:r>
            <a:br>
              <a:rPr lang="fr-FR" i="1" dirty="0"/>
            </a:br>
            <a:r>
              <a:rPr lang="fr-FR" i="1" dirty="0"/>
              <a:t>et communique l’URI pour les checks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174213" y="3327109"/>
            <a:ext cx="48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Exécute les </a:t>
            </a:r>
            <a:r>
              <a:rPr lang="fr-FR" i="1" dirty="0" err="1"/>
              <a:t>checks</a:t>
            </a:r>
            <a:r>
              <a:rPr lang="fr-FR" i="1" dirty="0"/>
              <a:t> (toutes les n secondes)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29081" y="4405734"/>
            <a:ext cx="22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Répond aux </a:t>
            </a:r>
            <a:r>
              <a:rPr lang="fr-FR" i="1" dirty="0" err="1"/>
              <a:t>checks</a:t>
            </a:r>
            <a:endParaRPr lang="fr-FR" i="1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197946" y="3945526"/>
            <a:ext cx="4354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174214" y="4750558"/>
            <a:ext cx="4378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3784328"/>
            <a:ext cx="2181529" cy="9907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222817" y="3602768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http://192.0.2.23:9091/api/v1/check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0119" y="1412776"/>
            <a:ext cx="2078316" cy="4620198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r="1310"/>
          <a:stretch/>
        </p:blipFill>
        <p:spPr>
          <a:xfrm>
            <a:off x="179512" y="5102008"/>
            <a:ext cx="5214551" cy="1376580"/>
          </a:xfrm>
          <a:prstGeom prst="rect">
            <a:avLst/>
          </a:prstGeom>
        </p:spPr>
      </p:pic>
      <p:sp>
        <p:nvSpPr>
          <p:cNvPr id="28" name="Rectangle à coins arrondis 27"/>
          <p:cNvSpPr/>
          <p:nvPr/>
        </p:nvSpPr>
        <p:spPr>
          <a:xfrm>
            <a:off x="6552220" y="1412776"/>
            <a:ext cx="2366348" cy="4620198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6696236" y="2341518"/>
            <a:ext cx="222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Implémente un</a:t>
            </a:r>
            <a:br>
              <a:rPr lang="fr-FR" i="1" dirty="0"/>
            </a:br>
            <a:r>
              <a:rPr lang="fr-FR" i="1" dirty="0"/>
              <a:t>traitement de réponse à un check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6696236" y="1506022"/>
            <a:ext cx="207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716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+mn-lt"/>
              </a:rPr>
              <a:t>Consul – </a:t>
            </a:r>
            <a:r>
              <a:rPr lang="fr-FR" sz="2800" dirty="0" err="1">
                <a:solidFill>
                  <a:schemeClr val="accent4"/>
                </a:solidFill>
                <a:latin typeface="+mn-lt"/>
              </a:rPr>
              <a:t>Failure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fr-FR" sz="2800" dirty="0" err="1">
                <a:solidFill>
                  <a:schemeClr val="accent4"/>
                </a:solidFill>
                <a:latin typeface="+mn-lt"/>
              </a:rPr>
              <a:t>detection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 ( </a:t>
            </a:r>
            <a:r>
              <a:rPr lang="fr-FR" sz="2800" dirty="0" err="1">
                <a:solidFill>
                  <a:schemeClr val="accent4"/>
                </a:solidFill>
                <a:latin typeface="+mn-lt"/>
              </a:rPr>
              <a:t>health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fr-FR" sz="2800" dirty="0" err="1">
                <a:solidFill>
                  <a:schemeClr val="accent4"/>
                </a:solidFill>
                <a:latin typeface="+mn-lt"/>
              </a:rPr>
              <a:t>checking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 )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9512" y="1658707"/>
            <a:ext cx="4000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Surveillance de toutes les</a:t>
            </a:r>
            <a:br>
              <a:rPr lang="fr-FR" sz="2000" dirty="0"/>
            </a:br>
            <a:r>
              <a:rPr lang="fr-FR" sz="2000" dirty="0"/>
              <a:t>applications enregistrées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Tableau de bord global</a:t>
            </a:r>
            <a:br>
              <a:rPr lang="fr-FR" sz="2000" dirty="0"/>
            </a:br>
            <a:r>
              <a:rPr lang="fr-FR" sz="2000" dirty="0"/>
              <a:t>ou détaillé :</a:t>
            </a:r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96" y="872716"/>
            <a:ext cx="5274729" cy="40944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86527"/>
            <a:ext cx="4621223" cy="23920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716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+mn-lt"/>
              </a:rPr>
              <a:t>Consul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5976" y="5877272"/>
            <a:ext cx="482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cf</a:t>
            </a:r>
            <a:r>
              <a:rPr lang="fr-FR" sz="2000" dirty="0"/>
              <a:t>  </a:t>
            </a:r>
            <a:r>
              <a:rPr lang="fr-FR" sz="2000" dirty="0">
                <a:hlinkClick r:id="rId2"/>
              </a:rPr>
              <a:t>https://www.consul.io/</a:t>
            </a:r>
            <a:r>
              <a:rPr lang="fr-FR" sz="20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8702" y="751629"/>
            <a:ext cx="6228878" cy="16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976" y="2564904"/>
            <a:ext cx="8783180" cy="314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+mn-lt"/>
              </a:rPr>
              <a:t>Consul – Les fonctionnalités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Consul propose </a:t>
            </a:r>
            <a:r>
              <a:rPr lang="fr-FR" sz="2000" b="1" dirty="0"/>
              <a:t>4 grandes fonctionnalités </a:t>
            </a:r>
            <a:r>
              <a:rPr lang="fr-FR" sz="2000" dirty="0"/>
              <a:t>:</a:t>
            </a:r>
          </a:p>
          <a:p>
            <a:r>
              <a:rPr lang="fr-FR" sz="2000" dirty="0"/>
              <a:t> </a:t>
            </a:r>
          </a:p>
          <a:p>
            <a:r>
              <a:rPr lang="fr-FR" sz="2000" dirty="0"/>
              <a:t>« </a:t>
            </a:r>
            <a:r>
              <a:rPr lang="fr-FR" sz="2000" b="1" dirty="0"/>
              <a:t>Service Discovery</a:t>
            </a:r>
            <a:r>
              <a:rPr lang="fr-FR" sz="2000" dirty="0"/>
              <a:t> » : enregistrement de nouveaux services (ou nouvelles applications) et découverte des services existants (ou applications existantes)</a:t>
            </a:r>
          </a:p>
          <a:p>
            <a:endParaRPr lang="fr-FR" sz="2000" dirty="0"/>
          </a:p>
          <a:p>
            <a:r>
              <a:rPr lang="fr-FR" sz="2000" dirty="0"/>
              <a:t>« </a:t>
            </a:r>
            <a:r>
              <a:rPr lang="fr-FR" sz="2000" b="1" dirty="0"/>
              <a:t>Multi Datacenter</a:t>
            </a:r>
            <a:r>
              <a:rPr lang="fr-FR" sz="2000" dirty="0"/>
              <a:t> » : scalabilité multi-datacenters</a:t>
            </a:r>
          </a:p>
          <a:p>
            <a:endParaRPr lang="fr-FR" sz="2000" dirty="0"/>
          </a:p>
          <a:p>
            <a:r>
              <a:rPr lang="fr-FR" sz="2000" dirty="0"/>
              <a:t>« </a:t>
            </a:r>
            <a:r>
              <a:rPr lang="fr-FR" sz="2000" b="1" dirty="0"/>
              <a:t>Failure </a:t>
            </a:r>
            <a:r>
              <a:rPr lang="fr-FR" sz="2000" b="1" dirty="0" err="1"/>
              <a:t>Detection</a:t>
            </a:r>
            <a:r>
              <a:rPr lang="fr-FR" sz="2000" dirty="0"/>
              <a:t> » : détection des services actifs (ou applications actives) par un système de « </a:t>
            </a:r>
            <a:r>
              <a:rPr lang="fr-FR" sz="2000" dirty="0" err="1"/>
              <a:t>health</a:t>
            </a:r>
            <a:r>
              <a:rPr lang="fr-FR" sz="2000" dirty="0"/>
              <a:t>-check »</a:t>
            </a:r>
          </a:p>
          <a:p>
            <a:endParaRPr lang="fr-FR" sz="2000" dirty="0"/>
          </a:p>
          <a:p>
            <a:r>
              <a:rPr lang="fr-FR" sz="2000" dirty="0"/>
              <a:t>« </a:t>
            </a:r>
            <a:r>
              <a:rPr lang="fr-FR" sz="2000" b="1" dirty="0">
                <a:solidFill>
                  <a:srgbClr val="C00000"/>
                </a:solidFill>
              </a:rPr>
              <a:t>Key-Value Storage</a:t>
            </a:r>
            <a:r>
              <a:rPr lang="fr-FR" sz="2000" dirty="0"/>
              <a:t> » : stockage des informations de configuration sous la forme « clé-valeur »</a:t>
            </a:r>
          </a:p>
          <a:p>
            <a:endParaRPr lang="fr-FR" sz="2000" dirty="0"/>
          </a:p>
          <a:p>
            <a:r>
              <a:rPr lang="fr-FR" sz="2000" dirty="0"/>
              <a:t>La fonctionnalité «</a:t>
            </a:r>
            <a:r>
              <a:rPr lang="fr-FR" sz="2000" dirty="0">
                <a:solidFill>
                  <a:srgbClr val="C00000"/>
                </a:solidFill>
              </a:rPr>
              <a:t> </a:t>
            </a:r>
            <a:r>
              <a:rPr lang="fr-FR" sz="2000" b="1" dirty="0">
                <a:solidFill>
                  <a:srgbClr val="C00000"/>
                </a:solidFill>
              </a:rPr>
              <a:t>Key-Value Storage</a:t>
            </a:r>
            <a:r>
              <a:rPr lang="fr-FR" sz="2000" dirty="0"/>
              <a:t> » est celle qui permet d’</a:t>
            </a:r>
            <a:r>
              <a:rPr lang="fr-FR" sz="2000" b="1" dirty="0"/>
              <a:t>externaliser et de centraliser la configuration des applications</a:t>
            </a:r>
            <a:r>
              <a:rPr lang="fr-FR" sz="2000" dirty="0"/>
              <a:t> et qui est donc la plus </a:t>
            </a:r>
            <a:r>
              <a:rPr lang="fr-FR" sz="2000" b="1" dirty="0"/>
              <a:t>intéressante à court terme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/>
              <a:t>Les autres fonctionnalités peuvent avoir un intérêt à plus long terme.</a:t>
            </a:r>
          </a:p>
        </p:txBody>
      </p:sp>
    </p:spTree>
    <p:extLst>
      <p:ext uri="{BB962C8B-B14F-4D97-AF65-F5344CB8AC3E}">
        <p14:creationId xmlns:p14="http://schemas.microsoft.com/office/powerpoint/2010/main" val="424240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+mn-lt"/>
              </a:rPr>
              <a:t>Consul – Installation et fonctionnement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L’installation de Consul est extrêmement simple :</a:t>
            </a:r>
          </a:p>
          <a:p>
            <a:endParaRPr lang="fr-FR" sz="2000" dirty="0"/>
          </a:p>
          <a:p>
            <a:r>
              <a:rPr lang="fr-FR" sz="2000" dirty="0"/>
              <a:t>Il suffit de le télécharger un fichier « .zip » </a:t>
            </a:r>
            <a:br>
              <a:rPr lang="fr-FR" sz="2000" dirty="0"/>
            </a:br>
            <a:r>
              <a:rPr lang="fr-FR" sz="2000" dirty="0"/>
              <a:t>(</a:t>
            </a:r>
            <a:r>
              <a:rPr lang="fr-FR" sz="2000" dirty="0" err="1"/>
              <a:t>cf</a:t>
            </a:r>
            <a:r>
              <a:rPr lang="fr-FR" sz="2000" dirty="0"/>
              <a:t>  </a:t>
            </a:r>
            <a:r>
              <a:rPr lang="fr-FR" sz="2000" dirty="0">
                <a:hlinkClick r:id="rId2"/>
              </a:rPr>
              <a:t>https://www.consul.io/downloads.html</a:t>
            </a:r>
            <a:r>
              <a:rPr lang="fr-FR" sz="2000" dirty="0"/>
              <a:t> ) </a:t>
            </a:r>
          </a:p>
          <a:p>
            <a:r>
              <a:rPr lang="fr-FR" sz="2000" dirty="0"/>
              <a:t>qui contient simplement l’exécutable « consul »</a:t>
            </a:r>
          </a:p>
          <a:p>
            <a:endParaRPr lang="fr-FR" sz="2000" dirty="0"/>
          </a:p>
          <a:p>
            <a:r>
              <a:rPr lang="fr-FR" sz="2000" dirty="0"/>
              <a:t>Consul est écrit en « Go », il n’a donc aucune dépendance (pas de JVM ni de runtime).</a:t>
            </a:r>
          </a:p>
          <a:p>
            <a:endParaRPr lang="fr-FR" sz="2000" dirty="0"/>
          </a:p>
          <a:p>
            <a:r>
              <a:rPr lang="fr-FR" sz="2000" dirty="0"/>
              <a:t>Pour tester l’utilisation de Consul en « mode développement » (c’est-à-dire sans cluster) il suffit d’exécuter :</a:t>
            </a:r>
          </a:p>
          <a:p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 consul agent -dev</a:t>
            </a:r>
          </a:p>
          <a:p>
            <a:endParaRPr lang="fr-FR" sz="2000" dirty="0"/>
          </a:p>
          <a:p>
            <a:r>
              <a:rPr lang="fr-FR" sz="2000" dirty="0"/>
              <a:t>Une fois lancé Consul est un simple </a:t>
            </a:r>
            <a:r>
              <a:rPr lang="fr-FR" sz="2000" b="1" dirty="0"/>
              <a:t>serveur http</a:t>
            </a: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dirty="0"/>
              <a:t>qui écoute sur le port 8500 par défaut </a:t>
            </a:r>
          </a:p>
          <a:p>
            <a:endParaRPr lang="fr-FR" sz="2000" dirty="0"/>
          </a:p>
          <a:p>
            <a:r>
              <a:rPr lang="fr-FR" sz="2000" dirty="0"/>
              <a:t>Il est donc administrable via un navigateur.</a:t>
            </a:r>
          </a:p>
        </p:txBody>
      </p:sp>
    </p:spTree>
    <p:extLst>
      <p:ext uri="{BB962C8B-B14F-4D97-AF65-F5344CB8AC3E}">
        <p14:creationId xmlns:p14="http://schemas.microsoft.com/office/powerpoint/2010/main" val="357087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+mn-lt"/>
              </a:rPr>
              <a:t>Consul – Installation et fonctionnement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Fonctionnement </a:t>
            </a:r>
            <a:r>
              <a:rPr lang="fr-FR" sz="2000" u="sng" dirty="0"/>
              <a:t>en production </a:t>
            </a:r>
            <a:r>
              <a:rPr lang="fr-FR" sz="2000" dirty="0"/>
              <a:t>:</a:t>
            </a:r>
          </a:p>
          <a:p>
            <a:endParaRPr lang="fr-FR" sz="2000" dirty="0"/>
          </a:p>
          <a:p>
            <a:r>
              <a:rPr lang="fr-FR" sz="2000" dirty="0"/>
              <a:t>Afin de garantir la </a:t>
            </a:r>
            <a:r>
              <a:rPr lang="fr-FR" sz="2000" b="1" dirty="0"/>
              <a:t>haute disponibilité </a:t>
            </a:r>
            <a:r>
              <a:rPr lang="fr-FR" sz="2000" dirty="0"/>
              <a:t>de Consul en production</a:t>
            </a:r>
            <a:br>
              <a:rPr lang="fr-FR" sz="2000" dirty="0"/>
            </a:br>
            <a:r>
              <a:rPr lang="fr-FR" sz="2000" dirty="0"/>
              <a:t>il faut créer un </a:t>
            </a:r>
            <a:r>
              <a:rPr lang="fr-FR" sz="2000" b="1" dirty="0"/>
              <a:t>cluster de 3 ou 5 serveurs </a:t>
            </a:r>
            <a:r>
              <a:rPr lang="fr-FR" sz="2000" dirty="0"/>
              <a:t>dans chaque datacenter.</a:t>
            </a:r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0E230ED-9E76-46B5-92C4-AB7962005D3F}"/>
              </a:ext>
            </a:extLst>
          </p:cNvPr>
          <p:cNvGrpSpPr/>
          <p:nvPr/>
        </p:nvGrpSpPr>
        <p:grpSpPr>
          <a:xfrm>
            <a:off x="802572" y="5138876"/>
            <a:ext cx="1336774" cy="720080"/>
            <a:chOff x="2155105" y="3861048"/>
            <a:chExt cx="1336774" cy="72008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902" y="3998451"/>
              <a:ext cx="1035180" cy="445274"/>
            </a:xfrm>
            <a:prstGeom prst="rect">
              <a:avLst/>
            </a:prstGeom>
          </p:spPr>
        </p:pic>
        <p:sp>
          <p:nvSpPr>
            <p:cNvPr id="5" name="Rectangle à coins arrondis 28">
              <a:extLst>
                <a:ext uri="{FF2B5EF4-FFF2-40B4-BE49-F238E27FC236}">
                  <a16:creationId xmlns:a16="http://schemas.microsoft.com/office/drawing/2014/main" id="{D95582EE-8B26-42D1-A65F-CB3D8ACB3AAF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AFBF50DF-B574-4261-8C91-7DB0C69400C9}"/>
              </a:ext>
            </a:extLst>
          </p:cNvPr>
          <p:cNvGrpSpPr/>
          <p:nvPr/>
        </p:nvGrpSpPr>
        <p:grpSpPr>
          <a:xfrm>
            <a:off x="1704789" y="4012178"/>
            <a:ext cx="1336774" cy="720080"/>
            <a:chOff x="2155105" y="3861048"/>
            <a:chExt cx="1336774" cy="72008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31891B1-C828-4976-9FF1-65AC1CBC9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902" y="3998451"/>
              <a:ext cx="1035180" cy="445274"/>
            </a:xfrm>
            <a:prstGeom prst="rect">
              <a:avLst/>
            </a:prstGeom>
          </p:spPr>
        </p:pic>
        <p:sp>
          <p:nvSpPr>
            <p:cNvPr id="11" name="Rectangle à coins arrondis 28">
              <a:extLst>
                <a:ext uri="{FF2B5EF4-FFF2-40B4-BE49-F238E27FC236}">
                  <a16:creationId xmlns:a16="http://schemas.microsoft.com/office/drawing/2014/main" id="{8A4861F3-3648-4041-BBFF-4AAA68264099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A065994-C247-4261-906D-DCD374E90CB6}"/>
              </a:ext>
            </a:extLst>
          </p:cNvPr>
          <p:cNvGrpSpPr/>
          <p:nvPr/>
        </p:nvGrpSpPr>
        <p:grpSpPr>
          <a:xfrm>
            <a:off x="2607006" y="5138876"/>
            <a:ext cx="1336774" cy="720080"/>
            <a:chOff x="2155105" y="3861048"/>
            <a:chExt cx="1336774" cy="72008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C405094-784D-4B05-9831-FB1C0C45E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902" y="3998451"/>
              <a:ext cx="1035180" cy="445274"/>
            </a:xfrm>
            <a:prstGeom prst="rect">
              <a:avLst/>
            </a:prstGeom>
          </p:spPr>
        </p:pic>
        <p:sp>
          <p:nvSpPr>
            <p:cNvPr id="14" name="Rectangle à coins arrondis 28">
              <a:extLst>
                <a:ext uri="{FF2B5EF4-FFF2-40B4-BE49-F238E27FC236}">
                  <a16:creationId xmlns:a16="http://schemas.microsoft.com/office/drawing/2014/main" id="{39EF6DF5-5B2C-46F6-9EF9-79BC9ADA4131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Rectangle à coins arrondis 28">
            <a:extLst>
              <a:ext uri="{FF2B5EF4-FFF2-40B4-BE49-F238E27FC236}">
                <a16:creationId xmlns:a16="http://schemas.microsoft.com/office/drawing/2014/main" id="{73A81684-A042-48EE-B7E8-F8866E052C48}"/>
              </a:ext>
            </a:extLst>
          </p:cNvPr>
          <p:cNvSpPr/>
          <p:nvPr/>
        </p:nvSpPr>
        <p:spPr>
          <a:xfrm>
            <a:off x="643148" y="3146194"/>
            <a:ext cx="3521391" cy="3004100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Datacenter 1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671D7D3-4838-4656-8E59-51270B18B09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470959" y="4764956"/>
            <a:ext cx="517590" cy="37392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0689A2F-8150-4EE8-86E5-36A4AD124EC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832391" y="4732258"/>
            <a:ext cx="443002" cy="40661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453646B-968B-4E94-817D-C619B10B0028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H="1">
            <a:off x="2139346" y="5498916"/>
            <a:ext cx="46766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A627370-8134-4E0B-8829-6873B6126E64}"/>
              </a:ext>
            </a:extLst>
          </p:cNvPr>
          <p:cNvGrpSpPr/>
          <p:nvPr/>
        </p:nvGrpSpPr>
        <p:grpSpPr>
          <a:xfrm>
            <a:off x="5134191" y="5138876"/>
            <a:ext cx="1336774" cy="720080"/>
            <a:chOff x="2155105" y="3861048"/>
            <a:chExt cx="1336774" cy="720080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368DDB9-6BD6-4E29-BC95-94A8A9582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902" y="3998451"/>
              <a:ext cx="1035180" cy="445274"/>
            </a:xfrm>
            <a:prstGeom prst="rect">
              <a:avLst/>
            </a:prstGeom>
          </p:spPr>
        </p:pic>
        <p:sp>
          <p:nvSpPr>
            <p:cNvPr id="29" name="Rectangle à coins arrondis 28">
              <a:extLst>
                <a:ext uri="{FF2B5EF4-FFF2-40B4-BE49-F238E27FC236}">
                  <a16:creationId xmlns:a16="http://schemas.microsoft.com/office/drawing/2014/main" id="{D47C45C4-5834-4F74-8C09-98D5330167B8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25991D5-7B2B-4509-852E-F224074E8EFC}"/>
              </a:ext>
            </a:extLst>
          </p:cNvPr>
          <p:cNvGrpSpPr/>
          <p:nvPr/>
        </p:nvGrpSpPr>
        <p:grpSpPr>
          <a:xfrm>
            <a:off x="6036408" y="4012178"/>
            <a:ext cx="1336774" cy="720080"/>
            <a:chOff x="2155105" y="3861048"/>
            <a:chExt cx="1336774" cy="720080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CF7A5DCD-7C3A-4CD5-8348-2E1B2A4C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902" y="3998451"/>
              <a:ext cx="1035180" cy="445274"/>
            </a:xfrm>
            <a:prstGeom prst="rect">
              <a:avLst/>
            </a:prstGeom>
          </p:spPr>
        </p:pic>
        <p:sp>
          <p:nvSpPr>
            <p:cNvPr id="32" name="Rectangle à coins arrondis 28">
              <a:extLst>
                <a:ext uri="{FF2B5EF4-FFF2-40B4-BE49-F238E27FC236}">
                  <a16:creationId xmlns:a16="http://schemas.microsoft.com/office/drawing/2014/main" id="{6223F3DA-FC71-4D11-9AC8-80094BCD2F31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13C8B8A-BD18-4FBC-AEF7-1B610346F303}"/>
              </a:ext>
            </a:extLst>
          </p:cNvPr>
          <p:cNvGrpSpPr/>
          <p:nvPr/>
        </p:nvGrpSpPr>
        <p:grpSpPr>
          <a:xfrm>
            <a:off x="6938625" y="5138876"/>
            <a:ext cx="1336774" cy="720080"/>
            <a:chOff x="2155105" y="3861048"/>
            <a:chExt cx="1336774" cy="720080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1DF372D-E239-4BB3-8ACA-452276EC2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902" y="3998451"/>
              <a:ext cx="1035180" cy="445274"/>
            </a:xfrm>
            <a:prstGeom prst="rect">
              <a:avLst/>
            </a:prstGeom>
          </p:spPr>
        </p:pic>
        <p:sp>
          <p:nvSpPr>
            <p:cNvPr id="35" name="Rectangle à coins arrondis 28">
              <a:extLst>
                <a:ext uri="{FF2B5EF4-FFF2-40B4-BE49-F238E27FC236}">
                  <a16:creationId xmlns:a16="http://schemas.microsoft.com/office/drawing/2014/main" id="{C8F0EA5D-012D-4B8E-9B3D-CBD287D497BA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Rectangle à coins arrondis 28">
            <a:extLst>
              <a:ext uri="{FF2B5EF4-FFF2-40B4-BE49-F238E27FC236}">
                <a16:creationId xmlns:a16="http://schemas.microsoft.com/office/drawing/2014/main" id="{74EE3465-A5B1-47C0-A53B-75CC358AEE8A}"/>
              </a:ext>
            </a:extLst>
          </p:cNvPr>
          <p:cNvSpPr/>
          <p:nvPr/>
        </p:nvSpPr>
        <p:spPr>
          <a:xfrm>
            <a:off x="4974767" y="3146194"/>
            <a:ext cx="3521391" cy="3004100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Datacenter 2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9C10D04-1B6A-44C4-B1FC-8FF7C0F6E76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802578" y="4764956"/>
            <a:ext cx="517590" cy="37392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FA7AC31-EE00-4157-BB64-27FB116D3944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7164010" y="4732258"/>
            <a:ext cx="443002" cy="40661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A4B168B-44FC-4CD7-A850-1FF2F223701C}"/>
              </a:ext>
            </a:extLst>
          </p:cNvPr>
          <p:cNvCxnSpPr>
            <a:cxnSpLocks/>
            <a:stCxn id="35" idx="3"/>
            <a:endCxn id="29" idx="1"/>
          </p:cNvCxnSpPr>
          <p:nvPr/>
        </p:nvCxnSpPr>
        <p:spPr>
          <a:xfrm flipH="1">
            <a:off x="6470965" y="5498916"/>
            <a:ext cx="467660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2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Consul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</a:b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Configuration centralisée</a:t>
            </a:r>
            <a:endParaRPr kumimoji="0" lang="fr-FR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90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+mn-lt"/>
              </a:rPr>
              <a:t>Consul – Configuration centralisée  ( KV Storage )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9653" y="780287"/>
            <a:ext cx="8821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Principe de stockage « Key </a:t>
            </a:r>
            <a:r>
              <a:rPr lang="fr-FR" sz="2000" dirty="0">
                <a:sym typeface="Wingdings" pitchFamily="2" charset="2"/>
              </a:rPr>
              <a:t> Value »</a:t>
            </a:r>
          </a:p>
          <a:p>
            <a:endParaRPr lang="fr-FR" sz="2000" dirty="0">
              <a:sym typeface="Wingdings" pitchFamily="2" charset="2"/>
            </a:endParaRPr>
          </a:p>
          <a:p>
            <a:r>
              <a:rPr lang="fr-FR" sz="2000" dirty="0">
                <a:sym typeface="Wingdings" pitchFamily="2" charset="2"/>
              </a:rPr>
              <a:t>En général les « </a:t>
            </a:r>
            <a:r>
              <a:rPr lang="fr-FR" sz="2000" b="1" dirty="0">
                <a:sym typeface="Wingdings" pitchFamily="2" charset="2"/>
              </a:rPr>
              <a:t> clés </a:t>
            </a:r>
            <a:r>
              <a:rPr lang="fr-FR" sz="2000" dirty="0">
                <a:sym typeface="Wingdings" pitchFamily="2" charset="2"/>
              </a:rPr>
              <a:t>» sont organisées comme des </a:t>
            </a:r>
            <a:r>
              <a:rPr lang="fr-FR" sz="2000" dirty="0" err="1">
                <a:sym typeface="Wingdings" pitchFamily="2" charset="2"/>
              </a:rPr>
              <a:t>paths</a:t>
            </a:r>
            <a:r>
              <a:rPr lang="fr-FR" sz="2000" dirty="0">
                <a:sym typeface="Wingdings" pitchFamily="2" charset="2"/>
              </a:rPr>
              <a:t> de répertoire </a:t>
            </a:r>
            <a:br>
              <a:rPr lang="fr-FR" sz="2000" dirty="0">
                <a:sym typeface="Wingdings" pitchFamily="2" charset="2"/>
              </a:rPr>
            </a:br>
            <a:r>
              <a:rPr lang="fr-FR" sz="2000" dirty="0">
                <a:sym typeface="Wingdings" pitchFamily="2" charset="2"/>
              </a:rPr>
              <a:t>( avec des « / » ) ce qui permet d’avoir 1 à N configurations par application</a:t>
            </a:r>
          </a:p>
          <a:p>
            <a:r>
              <a:rPr lang="fr-FR" sz="2000" dirty="0">
                <a:sym typeface="Wingdings" pitchFamily="2" charset="2"/>
              </a:rPr>
              <a:t>Les « </a:t>
            </a:r>
            <a:r>
              <a:rPr lang="fr-FR" sz="2000" b="1" dirty="0">
                <a:sym typeface="Wingdings" pitchFamily="2" charset="2"/>
              </a:rPr>
              <a:t>valeurs</a:t>
            </a:r>
            <a:r>
              <a:rPr lang="fr-FR" sz="2000" dirty="0">
                <a:sym typeface="Wingdings" pitchFamily="2" charset="2"/>
              </a:rPr>
              <a:t> » contiennent un texte généralement au format JSON </a:t>
            </a:r>
            <a:br>
              <a:rPr lang="fr-FR" sz="2000" dirty="0">
                <a:sym typeface="Wingdings" pitchFamily="2" charset="2"/>
              </a:rPr>
            </a:br>
            <a:r>
              <a:rPr lang="fr-FR" sz="2000" dirty="0">
                <a:sym typeface="Wingdings" pitchFamily="2" charset="2"/>
              </a:rPr>
              <a:t>ce qui permet d’avoir plusieurs informations regroupées pour une même clé </a:t>
            </a:r>
          </a:p>
          <a:p>
            <a:endParaRPr lang="fr-FR" sz="2000" dirty="0">
              <a:sym typeface="Wingdings" pitchFamily="2" charset="2"/>
            </a:endParaRPr>
          </a:p>
          <a:p>
            <a:r>
              <a:rPr lang="fr-FR" sz="2000" dirty="0">
                <a:sym typeface="Wingdings" pitchFamily="2" charset="2"/>
              </a:rPr>
              <a:t> </a:t>
            </a:r>
            <a:endParaRPr lang="fr-FR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D6E987-C460-4FEC-9DB0-4F583166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3032956"/>
            <a:ext cx="6629400" cy="3495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EA8EF23-CF11-4754-A00C-FDF13015882A}"/>
              </a:ext>
            </a:extLst>
          </p:cNvPr>
          <p:cNvSpPr txBox="1"/>
          <p:nvPr/>
        </p:nvSpPr>
        <p:spPr>
          <a:xfrm>
            <a:off x="5076056" y="3465004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C00000"/>
                </a:solidFill>
              </a:rPr>
              <a:t>Clé (</a:t>
            </a:r>
            <a:r>
              <a:rPr lang="fr-FR" sz="2000" dirty="0" err="1">
                <a:solidFill>
                  <a:srgbClr val="C00000"/>
                </a:solidFill>
              </a:rPr>
              <a:t>path</a:t>
            </a:r>
            <a:r>
              <a:rPr lang="fr-FR" sz="2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Rectangle à coins arrondis 28">
            <a:extLst>
              <a:ext uri="{FF2B5EF4-FFF2-40B4-BE49-F238E27FC236}">
                <a16:creationId xmlns:a16="http://schemas.microsoft.com/office/drawing/2014/main" id="{260AE531-5543-4608-8F7A-5B00F9571F3E}"/>
              </a:ext>
            </a:extLst>
          </p:cNvPr>
          <p:cNvSpPr/>
          <p:nvPr/>
        </p:nvSpPr>
        <p:spPr>
          <a:xfrm>
            <a:off x="2231740" y="3465003"/>
            <a:ext cx="2645983" cy="400111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28">
            <a:extLst>
              <a:ext uri="{FF2B5EF4-FFF2-40B4-BE49-F238E27FC236}">
                <a16:creationId xmlns:a16="http://schemas.microsoft.com/office/drawing/2014/main" id="{7B2E966A-D2DB-4BDE-8F5D-BCC08F20D2BD}"/>
              </a:ext>
            </a:extLst>
          </p:cNvPr>
          <p:cNvSpPr/>
          <p:nvPr/>
        </p:nvSpPr>
        <p:spPr>
          <a:xfrm>
            <a:off x="2198105" y="4067391"/>
            <a:ext cx="2645983" cy="1305825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481AAF-E380-4087-BB40-593ACA8E8388}"/>
              </a:ext>
            </a:extLst>
          </p:cNvPr>
          <p:cNvSpPr txBox="1"/>
          <p:nvPr/>
        </p:nvSpPr>
        <p:spPr>
          <a:xfrm>
            <a:off x="4968044" y="4432077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C00000"/>
                </a:solidFill>
              </a:rPr>
              <a:t>Valeur (texte)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75AFEE-D792-4896-BDD8-7E96CAF8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3" y="4181422"/>
            <a:ext cx="1616994" cy="15006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+mn-lt"/>
              </a:rPr>
              <a:t>Consul – Configuration centralisée  ( KV Storage )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87" y="3316240"/>
            <a:ext cx="2304256" cy="991156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>
            <a:off x="2537619" y="3568268"/>
            <a:ext cx="33123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2537619" y="3964312"/>
            <a:ext cx="33123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40930" y="1024179"/>
            <a:ext cx="8658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Au démarrage chaque application interroge Consul via un appel REST </a:t>
            </a:r>
            <a:br>
              <a:rPr lang="fr-FR" sz="2000" dirty="0"/>
            </a:br>
            <a:r>
              <a:rPr lang="fr-FR" sz="2000" dirty="0"/>
              <a:t>pour récupérer sa configuration</a:t>
            </a:r>
          </a:p>
        </p:txBody>
      </p:sp>
      <p:sp>
        <p:nvSpPr>
          <p:cNvPr id="18" name="Carré corné 17"/>
          <p:cNvSpPr/>
          <p:nvPr/>
        </p:nvSpPr>
        <p:spPr>
          <a:xfrm>
            <a:off x="3725751" y="3850196"/>
            <a:ext cx="914400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24" name="Carré corné 23"/>
          <p:cNvSpPr/>
          <p:nvPr/>
        </p:nvSpPr>
        <p:spPr>
          <a:xfrm>
            <a:off x="6630243" y="4342514"/>
            <a:ext cx="914400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Carré corné 24"/>
          <p:cNvSpPr/>
          <p:nvPr/>
        </p:nvSpPr>
        <p:spPr>
          <a:xfrm>
            <a:off x="6782643" y="4494914"/>
            <a:ext cx="914400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Carré corné 25"/>
          <p:cNvSpPr/>
          <p:nvPr/>
        </p:nvSpPr>
        <p:spPr>
          <a:xfrm>
            <a:off x="6935043" y="4647314"/>
            <a:ext cx="914400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7087443" y="4799714"/>
            <a:ext cx="914400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Carré corné 22"/>
          <p:cNvSpPr/>
          <p:nvPr/>
        </p:nvSpPr>
        <p:spPr>
          <a:xfrm>
            <a:off x="7239843" y="4952114"/>
            <a:ext cx="914400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105717" y="2334622"/>
            <a:ext cx="2268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Centralisation</a:t>
            </a:r>
            <a:br>
              <a:rPr lang="fr-FR" sz="2000" dirty="0"/>
            </a:br>
            <a:r>
              <a:rPr lang="fr-FR" sz="2000" dirty="0"/>
              <a:t>de la configuration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5849987" y="2128108"/>
            <a:ext cx="2645983" cy="3865654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72250" y="2128108"/>
            <a:ext cx="2052228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Application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1061144" y="5561714"/>
            <a:ext cx="2052228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Application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672250" y="4494914"/>
            <a:ext cx="2052228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Application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85391" y="3316240"/>
            <a:ext cx="2052228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Application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6AF8D42-5137-433B-A781-E648EFFA126C}"/>
              </a:ext>
            </a:extLst>
          </p:cNvPr>
          <p:cNvSpPr txBox="1"/>
          <p:nvPr/>
        </p:nvSpPr>
        <p:spPr>
          <a:xfrm>
            <a:off x="3460984" y="3086286"/>
            <a:ext cx="143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http REST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41581" y="872716"/>
            <a:ext cx="8821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Récupération de la configuration par une API.</a:t>
            </a:r>
          </a:p>
          <a:p>
            <a:r>
              <a:rPr lang="fr-FR" sz="2000" dirty="0"/>
              <a:t>Consul fournit des librairies pour les principaux langages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Exemple en Java 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" y="2312876"/>
            <a:ext cx="9063096" cy="378671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+mn-lt"/>
              </a:rPr>
              <a:t>Consul – Configuration centralisée  ( KV Storage 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GETI - Presentation 2010 v3">
  <a:themeElements>
    <a:clrScheme name="Soget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117"/>
      </a:accent1>
      <a:accent2>
        <a:srgbClr val="AF2626"/>
      </a:accent2>
      <a:accent3>
        <a:srgbClr val="D8D8D8"/>
      </a:accent3>
      <a:accent4>
        <a:srgbClr val="6B5E4F"/>
      </a:accent4>
      <a:accent5>
        <a:srgbClr val="C1B5AD"/>
      </a:accent5>
      <a:accent6>
        <a:srgbClr val="D88C0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F5C96A9C233488EAEF86BAE9BB0DC" ma:contentTypeVersion="0" ma:contentTypeDescription="Crée un document." ma:contentTypeScope="" ma:versionID="c8256f7601edc3bbc79255dd618ac8b0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39A281-CC84-49AC-A49D-86BCB30113A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EC21DD8-FAB6-4DD4-BCDC-FCBD54F1B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B12FB4F-A943-493B-B875-6D5D04C611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19159</TotalTime>
  <Words>193</Words>
  <Application>Microsoft Office PowerPoint</Application>
  <PresentationFormat>Affichage à l'écran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Verdana</vt:lpstr>
      <vt:lpstr>Wingdings</vt:lpstr>
      <vt:lpstr>SOGETI - Presentation 2010 v3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Sogeti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Ateliers_04_Fil rouge</dc:title>
  <dc:subject>Fonctions EIMS</dc:subject>
  <dc:creator>SOGETI</dc:creator>
  <cp:lastModifiedBy>Guerin, Laurent</cp:lastModifiedBy>
  <cp:revision>1368</cp:revision>
  <dcterms:created xsi:type="dcterms:W3CDTF">2010-05-20T13:53:11Z</dcterms:created>
  <dcterms:modified xsi:type="dcterms:W3CDTF">2017-12-12T18:08:39Z</dcterms:modified>
</cp:coreProperties>
</file>