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39" r:id="rId5"/>
    <p:sldId id="670" r:id="rId6"/>
    <p:sldId id="665" r:id="rId7"/>
    <p:sldId id="671" r:id="rId8"/>
    <p:sldId id="675" r:id="rId9"/>
    <p:sldId id="676" r:id="rId10"/>
    <p:sldId id="673" r:id="rId11"/>
    <p:sldId id="674" r:id="rId12"/>
    <p:sldId id="672" r:id="rId13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9" d="100"/>
          <a:sy n="89" d="100"/>
        </p:scale>
        <p:origin x="725" y="91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Mise</a:t>
            </a:r>
            <a:r>
              <a:rPr kumimoji="0" lang="fr-FR" sz="6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en place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Agent Consul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7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agent Consul peut être soit un serveur, soit un client.</a:t>
            </a:r>
          </a:p>
          <a:p>
            <a:endParaRPr lang="fr-FR" sz="2000" dirty="0"/>
          </a:p>
          <a:p>
            <a:r>
              <a:rPr lang="fr-FR" sz="2000" dirty="0" smtClean="0"/>
              <a:t>Pour mettre en place un agent, il faut au minimum les 5 options suivantes dans le fichier de configuration :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smtClean="0"/>
              <a:t>server</a:t>
            </a:r>
            <a:r>
              <a:rPr lang="fr-FR" sz="2000" dirty="0" smtClean="0"/>
              <a:t> » : Définit si l’agent est un serveur ou un client.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data_dir</a:t>
            </a:r>
            <a:r>
              <a:rPr lang="fr-FR" sz="2000" dirty="0" smtClean="0"/>
              <a:t> » : Chemin du répertoire où seront stockées les données pour la persistance.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: Liste des adresses IP des autres serveurs du cluster.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: Adresse IP de la machine sur le réseau</a:t>
            </a:r>
          </a:p>
          <a:p>
            <a:endParaRPr lang="fr-FR" sz="2000" dirty="0" smtClean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encrypt</a:t>
            </a:r>
            <a:r>
              <a:rPr lang="fr-FR" sz="2000" dirty="0" smtClean="0"/>
              <a:t> » : La clé secrète de chiffrement pour le trafic réseau de Consul</a:t>
            </a:r>
          </a:p>
          <a:p>
            <a:r>
              <a:rPr lang="fr-FR" sz="2000" dirty="0" smtClean="0"/>
              <a:t>	La clé peut être générée avec la commande « consul </a:t>
            </a:r>
            <a:r>
              <a:rPr lang="fr-FR" sz="2000" dirty="0" err="1" smtClean="0"/>
              <a:t>keygen</a:t>
            </a:r>
            <a:r>
              <a:rPr lang="fr-FR" sz="2000" dirty="0" smtClean="0"/>
              <a:t> »</a:t>
            </a:r>
          </a:p>
          <a:p>
            <a:r>
              <a:rPr lang="fr-FR" sz="2000" dirty="0" smtClean="0"/>
              <a:t>	(Paramètre optionnel)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serveur, il faut aussi ajouter </a:t>
            </a:r>
            <a:r>
              <a:rPr lang="fr-FR" sz="2000" dirty="0" smtClean="0"/>
              <a:t>l’option :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Lance un serveur avec le droit de prendre des décisions sans se concerter avec les autres serveurs du cluster. Cela lui permet entre autre de se lancer en leader.</a:t>
            </a:r>
          </a:p>
          <a:p>
            <a:r>
              <a:rPr lang="fr-FR" sz="2000" dirty="0" smtClean="0"/>
              <a:t>Les options 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et 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ne sont pas à mettre dans le fichier de configuration dans le cas du serveur 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Laisser à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sz="2000" dirty="0" smtClean="0"/>
              <a:t> pour le lancement de serveurs standards.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4096703"/>
            <a:ext cx="88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client, </a:t>
            </a:r>
            <a:r>
              <a:rPr lang="fr-FR" sz="2000" dirty="0" smtClean="0"/>
              <a:t>on peut ajouter l’option 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 err="1"/>
              <a:t>ui</a:t>
            </a:r>
            <a:r>
              <a:rPr lang="fr-FR" sz="2000" dirty="0"/>
              <a:t> » : Définit si l’agent implémente une interface utilisateur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L’interface Web est accessible via l’URL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http</a:t>
            </a:r>
            <a:r>
              <a:rPr lang="fr-FR" sz="2000" dirty="0"/>
              <a:t>://</a:t>
            </a:r>
            <a:r>
              <a:rPr lang="fr-FR" sz="2000" dirty="0" smtClean="0"/>
              <a:t>localhost:8500/ui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00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Exemple de fichier de configuration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Exemple de fichier JSON de configuration pour un serveur :</a:t>
            </a:r>
          </a:p>
          <a:p>
            <a:endParaRPr lang="fr-FR" sz="2000" dirty="0" smtClean="0"/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server":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&lt;adresse IP du serveur 1 de consul&gt;,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adresse IP du serveur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 consul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"&lt;adresse IP de la machine hôte&gt;"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8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Exemple de fichier de configuration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Exemple de fichier JSON de configuration pour un </a:t>
            </a:r>
            <a:r>
              <a:rPr lang="fr-FR" sz="2000" dirty="0" smtClean="0"/>
              <a:t>client: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server":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&lt;adresse IP du serveur 1 de consul&gt;,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adresse IP du serveur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 consul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"&lt;adresse IP de la machine hôte&gt;"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40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Démarrer un cluster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519539" y="2520452"/>
            <a:ext cx="4266524" cy="27112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Rectangle à coins arrondis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4861F3-3648-4041-BBFF-4AAA68264099}"/>
              </a:ext>
            </a:extLst>
          </p:cNvPr>
          <p:cNvSpPr/>
          <p:nvPr/>
        </p:nvSpPr>
        <p:spPr>
          <a:xfrm flipH="1">
            <a:off x="3717989" y="1873706"/>
            <a:ext cx="1871142" cy="972779"/>
          </a:xfrm>
          <a:prstGeom prst="roundRect">
            <a:avLst>
              <a:gd name="adj" fmla="val 9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A81684-A042-48EE-B7E8-F8866E052C48}"/>
              </a:ext>
            </a:extLst>
          </p:cNvPr>
          <p:cNvSpPr/>
          <p:nvPr/>
        </p:nvSpPr>
        <p:spPr>
          <a:xfrm>
            <a:off x="1342258" y="1736812"/>
            <a:ext cx="6732748" cy="42357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5" y="1935009"/>
            <a:ext cx="876286" cy="363783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042558" y="22924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Server-A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1391735" y="178754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Cluster Consul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714274" y="2843634"/>
            <a:ext cx="1871142" cy="972779"/>
            <a:chOff x="1411867" y="3212974"/>
            <a:chExt cx="1871142" cy="972779"/>
          </a:xfrm>
        </p:grpSpPr>
        <p:grpSp>
          <p:nvGrpSpPr>
            <p:cNvPr id="15" name="Groupe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1411867" y="3212974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26" name="Image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4" y="3905903"/>
                <a:ext cx="612028" cy="263259"/>
              </a:xfrm>
              <a:prstGeom prst="rect">
                <a:avLst/>
              </a:prstGeom>
              <a:grpFill/>
            </p:spPr>
          </p:pic>
          <p:sp>
            <p:nvSpPr>
              <p:cNvPr id="27" name="Rectangle à coins arrondis 2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0" name="ZoneTexte 39"/>
            <p:cNvSpPr txBox="1"/>
            <p:nvPr/>
          </p:nvSpPr>
          <p:spPr>
            <a:xfrm>
              <a:off x="1789376" y="3629215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Server-B</a:t>
              </a:r>
              <a:endParaRPr lang="fr-FR" dirty="0" smtClean="0"/>
            </a:p>
          </p:txBody>
        </p:sp>
        <p:pic>
          <p:nvPicPr>
            <p:cNvPr id="55" name="Image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122" y="3251822"/>
              <a:ext cx="876286" cy="363783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2311088" y="4375039"/>
            <a:ext cx="1871142" cy="972779"/>
            <a:chOff x="2548410" y="4549332"/>
            <a:chExt cx="1871142" cy="972779"/>
          </a:xfrm>
        </p:grpSpPr>
        <p:grpSp>
          <p:nvGrpSpPr>
            <p:cNvPr id="45" name="Group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2548410" y="4549332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46" name="Image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47" name="Rectangle à coins arrondis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2925919" y="4926263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dirty="0" smtClean="0"/>
                <a:t>Client-A</a:t>
              </a:r>
              <a:endParaRPr lang="fr-FR" dirty="0" smtClean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3" y="4584994"/>
              <a:ext cx="876286" cy="363783"/>
            </a:xfrm>
            <a:prstGeom prst="rect">
              <a:avLst/>
            </a:prstGeom>
          </p:spPr>
        </p:pic>
      </p:grpSp>
      <p:grpSp>
        <p:nvGrpSpPr>
          <p:cNvPr id="13" name="Groupe 12"/>
          <p:cNvGrpSpPr/>
          <p:nvPr/>
        </p:nvGrpSpPr>
        <p:grpSpPr>
          <a:xfrm>
            <a:off x="5151059" y="4375039"/>
            <a:ext cx="1871142" cy="972779"/>
            <a:chOff x="4801076" y="4549333"/>
            <a:chExt cx="1871142" cy="972779"/>
          </a:xfrm>
        </p:grpSpPr>
        <p:grpSp>
          <p:nvGrpSpPr>
            <p:cNvPr id="49" name="Group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4801076" y="4549333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50" name="Image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51" name="Rectangle à coins arrondis 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52" name="ZoneTexte 51"/>
            <p:cNvSpPr txBox="1"/>
            <p:nvPr/>
          </p:nvSpPr>
          <p:spPr>
            <a:xfrm>
              <a:off x="5172867" y="4926263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Client-C</a:t>
              </a:r>
              <a:endParaRPr lang="fr-FR" dirty="0" smtClean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77" y="4576416"/>
              <a:ext cx="876286" cy="363783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5837815" y="2777530"/>
            <a:ext cx="1871142" cy="972779"/>
            <a:chOff x="5891328" y="3212974"/>
            <a:chExt cx="1871142" cy="972779"/>
          </a:xfrm>
        </p:grpSpPr>
        <p:sp>
          <p:nvSpPr>
            <p:cNvPr id="23" name="Rectangle à coins arrondis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9EF6DF5-5B2C-46F6-9EF9-79BC9ADA4131}"/>
                </a:ext>
              </a:extLst>
            </p:cNvPr>
            <p:cNvSpPr/>
            <p:nvPr/>
          </p:nvSpPr>
          <p:spPr>
            <a:xfrm flipH="1">
              <a:off x="5891328" y="3212974"/>
              <a:ext cx="1871142" cy="972779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205247" y="3579432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Server-C</a:t>
              </a:r>
              <a:endParaRPr lang="fr-FR" dirty="0" smtClean="0"/>
            </a:p>
          </p:txBody>
        </p:sp>
        <p:pic>
          <p:nvPicPr>
            <p:cNvPr id="58" name="Imag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613" y="3237770"/>
              <a:ext cx="876286" cy="363783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5714587" y="236009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Protocole </a:t>
            </a:r>
            <a:r>
              <a:rPr lang="fr-FR" dirty="0" err="1" smtClean="0">
                <a:solidFill>
                  <a:srgbClr val="7030A0"/>
                </a:solidFill>
              </a:rPr>
              <a:t>Gossip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Afin de démarrer un cluster Consul il faut procéder comme suit :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un premier serveur en t	</a:t>
            </a:r>
            <a:r>
              <a:rPr lang="fr-FR" sz="2000" dirty="0" err="1" smtClean="0"/>
              <a:t>ant</a:t>
            </a:r>
            <a:r>
              <a:rPr lang="fr-FR" sz="2000" dirty="0" smtClean="0"/>
              <a:t> que leader avec un fichier de configuration avec l’option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à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les autres serveurs, en mode normal, une fois que le leader est initialisé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Couper le serveur lancé en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et le relancer de façon normale afin que tous les serveurs soient au même niveau hiérarchique et que ce dernier ne prenne pas de décisions seul.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 Lancer les clients en leur </a:t>
            </a:r>
            <a:r>
              <a:rPr lang="fr-FR" sz="2000" dirty="0" smtClean="0"/>
              <a:t>indiquant les adresses IP </a:t>
            </a:r>
            <a:r>
              <a:rPr lang="fr-FR" sz="2000" smtClean="0"/>
              <a:t>des serveurs.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958763911"/>
      </p:ext>
    </p:extLst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19457</TotalTime>
  <Words>278</Words>
  <Application>Microsoft Office PowerPoint</Application>
  <PresentationFormat>Affichage à l'écran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1394</cp:revision>
  <dcterms:created xsi:type="dcterms:W3CDTF">2010-05-20T13:53:11Z</dcterms:created>
  <dcterms:modified xsi:type="dcterms:W3CDTF">2018-03-28T09:47:44Z</dcterms:modified>
</cp:coreProperties>
</file>