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639" r:id="rId5"/>
    <p:sldId id="670" r:id="rId6"/>
    <p:sldId id="665" r:id="rId7"/>
    <p:sldId id="680" r:id="rId8"/>
    <p:sldId id="681" r:id="rId9"/>
    <p:sldId id="671" r:id="rId10"/>
    <p:sldId id="675" r:id="rId11"/>
    <p:sldId id="676" r:id="rId12"/>
    <p:sldId id="677" r:id="rId13"/>
    <p:sldId id="672" r:id="rId14"/>
    <p:sldId id="679" r:id="rId15"/>
    <p:sldId id="673" r:id="rId16"/>
    <p:sldId id="682" r:id="rId17"/>
    <p:sldId id="683" r:id="rId18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30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CC"/>
    <a:srgbClr val="FF9966"/>
    <a:srgbClr val="FF9900"/>
    <a:srgbClr val="FFCC66"/>
    <a:srgbClr val="FFFFFF"/>
    <a:srgbClr val="F0DBCB"/>
    <a:srgbClr val="DE3819"/>
    <a:srgbClr val="0D915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0518" autoAdjust="0"/>
    <p:restoredTop sz="94289" autoAdjust="0"/>
  </p:normalViewPr>
  <p:slideViewPr>
    <p:cSldViewPr snapToObjects="1" showGuides="1">
      <p:cViewPr varScale="1">
        <p:scale>
          <a:sx n="89" d="100"/>
          <a:sy n="89" d="100"/>
        </p:scale>
        <p:origin x="725" y="91"/>
      </p:cViewPr>
      <p:guideLst>
        <p:guide orient="horz" pos="482"/>
        <p:guide orient="horz" pos="300"/>
        <p:guide pos="2880"/>
      </p:guideLst>
    </p:cSldViewPr>
  </p:slideViewPr>
  <p:outlineViewPr>
    <p:cViewPr>
      <p:scale>
        <a:sx n="33" d="100"/>
        <a:sy n="33" d="100"/>
      </p:scale>
      <p:origin x="0" y="3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65" d="100"/>
          <a:sy n="65" d="100"/>
        </p:scale>
        <p:origin x="-3420" y="-102"/>
      </p:cViewPr>
      <p:guideLst>
        <p:guide orient="horz" pos="3128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AE031D-26DC-4A12-992B-1948497EC52C}" type="datetimeFigureOut">
              <a:rPr lang="fr-FR"/>
              <a:pPr>
                <a:defRPr/>
              </a:pPr>
              <a:t>27/03/2018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7766"/>
            <a:ext cx="2945862" cy="49733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15F70E4-804D-4CA2-8785-F0E76A21F3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79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79F751F-2334-41B8-9B3F-45D88CAADC22}" type="datetimeFigureOut">
              <a:rPr lang="fr-FR"/>
              <a:pPr>
                <a:defRPr/>
              </a:pPr>
              <a:t>27/03/2018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5" tIns="47772" rIns="95545" bIns="47772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64" y="4716193"/>
            <a:ext cx="5438748" cy="4466755"/>
          </a:xfrm>
          <a:prstGeom prst="rect">
            <a:avLst/>
          </a:prstGeom>
        </p:spPr>
        <p:txBody>
          <a:bodyPr vert="horz" lIns="95545" tIns="47772" rIns="95545" bIns="47772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7766"/>
            <a:ext cx="2945862" cy="497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2B0BA24-48B3-48DC-87EC-9822738FF6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778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4"/>
          <p:cNvGrpSpPr>
            <a:grpSpLocks/>
          </p:cNvGrpSpPr>
          <p:nvPr userDrawn="1"/>
        </p:nvGrpSpPr>
        <p:grpSpPr bwMode="auto">
          <a:xfrm>
            <a:off x="2963753" y="6161906"/>
            <a:ext cx="6022975" cy="579462"/>
            <a:chOff x="2664000" y="5711319"/>
            <a:chExt cx="6480000" cy="61918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384706" y="6093942"/>
              <a:ext cx="5759294" cy="730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824530" y="5838331"/>
              <a:ext cx="4319470" cy="365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103824" y="5966931"/>
              <a:ext cx="5040176" cy="5398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2664000" y="6240006"/>
              <a:ext cx="6480000" cy="90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5543647" y="5711319"/>
              <a:ext cx="3600353" cy="1746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23" name="Freeform 2"/>
          <p:cNvSpPr>
            <a:spLocks noChangeAspect="1"/>
          </p:cNvSpPr>
          <p:nvPr userDrawn="1"/>
        </p:nvSpPr>
        <p:spPr bwMode="gray">
          <a:xfrm>
            <a:off x="1085136" y="962161"/>
            <a:ext cx="7884000" cy="579615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sz="2400" b="1"/>
          </a:p>
        </p:txBody>
      </p:sp>
      <p:pic>
        <p:nvPicPr>
          <p:cNvPr id="24" name="Image 6" descr="logo SOGETI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43508" y="154596"/>
            <a:ext cx="1992862" cy="448344"/>
          </a:xfrm>
          <a:prstGeom prst="rect">
            <a:avLst/>
          </a:prstGeom>
          <a:effectLst/>
        </p:spPr>
      </p:pic>
      <p:sp>
        <p:nvSpPr>
          <p:cNvPr id="26" name="Titre 1"/>
          <p:cNvSpPr>
            <a:spLocks noGrp="1"/>
          </p:cNvSpPr>
          <p:nvPr>
            <p:ph type="ctrTitle"/>
          </p:nvPr>
        </p:nvSpPr>
        <p:spPr>
          <a:xfrm>
            <a:off x="404036" y="1253827"/>
            <a:ext cx="6883716" cy="1470025"/>
          </a:xfrm>
        </p:spPr>
        <p:txBody>
          <a:bodyPr/>
          <a:lstStyle>
            <a:lvl1pPr algn="l">
              <a:defRPr>
                <a:latin typeface="Trebuchet MS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7" name="Sous-titre 2"/>
          <p:cNvSpPr>
            <a:spLocks noGrp="1"/>
          </p:cNvSpPr>
          <p:nvPr>
            <p:ph type="subTitle" idx="1"/>
          </p:nvPr>
        </p:nvSpPr>
        <p:spPr>
          <a:xfrm>
            <a:off x="404036" y="2780928"/>
            <a:ext cx="621104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/>
          <p:nvPr userDrawn="1"/>
        </p:nvSpPr>
        <p:spPr bwMode="auto">
          <a:xfrm rot="10800000" flipH="1" flipV="1">
            <a:off x="-1" y="544984"/>
            <a:ext cx="9140825" cy="36000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350000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ED0000"/>
              </a:buClr>
              <a:defRPr/>
            </a:pPr>
            <a:endParaRPr lang="fr-FR" sz="2000">
              <a:latin typeface="Trebuchet MS" pitchFamily="34" charset="0"/>
            </a:endParaRPr>
          </a:p>
        </p:txBody>
      </p:sp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8496436" y="6492875"/>
            <a:ext cx="647564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2353-0395-4985-A4E5-242D1F990A9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8496436" y="6492875"/>
            <a:ext cx="647564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2353-0395-4985-A4E5-242D1F990A9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3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79712" y="6421438"/>
            <a:ext cx="6411813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API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63" y="6421438"/>
            <a:ext cx="500062" cy="365125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22FE3F-E2FD-43A3-86C3-811836842AB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2" r:id="rId2"/>
    <p:sldLayoutId id="2147483763" r:id="rId3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Point d’accès wifi</a:t>
            </a:r>
            <a:r>
              <a:rPr lang="fr-FR" sz="6600" b="1" noProof="0" dirty="0">
                <a:latin typeface="Trebuchet MS" pitchFamily="34" charset="0"/>
                <a:ea typeface="+mj-ea"/>
                <a:cs typeface="+mj-cs"/>
              </a:rPr>
              <a:t> </a:t>
            </a:r>
            <a:r>
              <a:rPr lang="fr-FR" sz="6600" b="1" noProof="0" dirty="0" smtClean="0">
                <a:latin typeface="Trebuchet MS" pitchFamily="34" charset="0"/>
                <a:ea typeface="+mj-ea"/>
                <a:cs typeface="+mj-cs"/>
              </a:rPr>
              <a:t>– </a:t>
            </a:r>
            <a:r>
              <a:rPr lang="fr-FR" sz="6600" b="1" noProof="0" dirty="0" err="1" smtClean="0">
                <a:latin typeface="Trebuchet MS" pitchFamily="34" charset="0"/>
                <a:ea typeface="+mj-ea"/>
                <a:cs typeface="+mj-cs"/>
              </a:rPr>
              <a:t>Raspberry</a:t>
            </a:r>
            <a:r>
              <a:rPr lang="fr-FR" sz="6600" b="1" noProof="0" dirty="0" smtClean="0">
                <a:latin typeface="Trebuchet MS" pitchFamily="34" charset="0"/>
                <a:ea typeface="+mj-ea"/>
                <a:cs typeface="+mj-cs"/>
              </a:rPr>
              <a:t> Pi 3</a:t>
            </a:r>
            <a:endParaRPr kumimoji="0" lang="fr-FR" sz="6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4256139"/>
            <a:ext cx="226695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55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fr-FR" sz="5400" b="1" dirty="0" smtClean="0">
              <a:solidFill>
                <a:prstClr val="black"/>
              </a:solidFill>
              <a:latin typeface="Trebuchet MS" pitchFamily="34" charset="0"/>
            </a:endParaRPr>
          </a:p>
          <a:p>
            <a:pPr algn="ctr" eaLnBrk="0" hangingPunct="0">
              <a:defRPr/>
            </a:pPr>
            <a:r>
              <a:rPr lang="fr-FR" sz="4000" b="1" dirty="0" smtClean="0">
                <a:solidFill>
                  <a:prstClr val="black"/>
                </a:solidFill>
                <a:latin typeface="Trebuchet MS" pitchFamily="34" charset="0"/>
              </a:rPr>
              <a:t>Configurer le DHCP</a:t>
            </a:r>
            <a:endParaRPr lang="fr-FR" sz="4000" b="1" dirty="0">
              <a:solidFill>
                <a:prstClr val="black"/>
              </a:solidFill>
              <a:latin typeface="Trebuchet MS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80628"/>
            <a:ext cx="1495525" cy="133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Point d’accès wifi – DHCP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i="1" dirty="0" smtClean="0"/>
              <a:t>Fichier : /</a:t>
            </a:r>
            <a:r>
              <a:rPr lang="fr-FR" sz="2000" i="1" dirty="0" err="1" smtClean="0"/>
              <a:t>etc</a:t>
            </a:r>
            <a:r>
              <a:rPr lang="fr-FR" sz="2000" i="1" dirty="0" smtClean="0"/>
              <a:t>/</a:t>
            </a:r>
            <a:r>
              <a:rPr lang="fr-FR" sz="2000" i="1" dirty="0" err="1" smtClean="0"/>
              <a:t>dnsmasq.conf</a:t>
            </a:r>
            <a:endParaRPr lang="fr-FR" sz="2000" i="1" dirty="0" smtClean="0"/>
          </a:p>
          <a:p>
            <a:pPr lvl="1"/>
            <a:r>
              <a:rPr lang="fr-FR" sz="2000" dirty="0" smtClean="0"/>
              <a:t>Dans ce fichier on va configurer le DHCP pour le réseau local du point d’accès. Les </a:t>
            </a:r>
            <a:r>
              <a:rPr lang="fr-FR" sz="2000" dirty="0"/>
              <a:t>options sont les suivantes : </a:t>
            </a:r>
            <a:endParaRPr lang="fr-FR" sz="2000" dirty="0" smtClean="0"/>
          </a:p>
          <a:p>
            <a:pPr lvl="1"/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« </a:t>
            </a:r>
            <a:r>
              <a:rPr lang="fr-FR" sz="2000" b="1" dirty="0"/>
              <a:t>interface</a:t>
            </a:r>
            <a:r>
              <a:rPr lang="fr-FR" sz="2000" dirty="0"/>
              <a:t> » : L’interface réseau concernée par la configuration DHCP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« </a:t>
            </a:r>
            <a:r>
              <a:rPr lang="fr-FR" sz="2000" b="1" dirty="0" err="1" smtClean="0"/>
              <a:t>dhcp</a:t>
            </a:r>
            <a:r>
              <a:rPr lang="fr-FR" sz="2000" b="1" dirty="0" smtClean="0"/>
              <a:t>-range</a:t>
            </a:r>
            <a:r>
              <a:rPr lang="fr-FR" sz="2000" dirty="0"/>
              <a:t> » : Plage d’adresses à distribuer parmi les machines clientes avec le masque réseau et la durée de validité d’une adresse après déconnexion du client.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« </a:t>
            </a:r>
            <a:r>
              <a:rPr lang="fr-FR" sz="2000" b="1" dirty="0" err="1"/>
              <a:t>dhcp</a:t>
            </a:r>
            <a:r>
              <a:rPr lang="fr-FR" sz="2000" b="1" dirty="0"/>
              <a:t>-host</a:t>
            </a:r>
            <a:r>
              <a:rPr lang="fr-FR" sz="2000" dirty="0"/>
              <a:t> » : Permet de fixer une adresse IP fixe pour une adresse MAC donnée et de lui fixer un nom </a:t>
            </a:r>
            <a:r>
              <a:rPr lang="fr-FR" sz="2000" dirty="0" smtClean="0"/>
              <a:t>d’hôte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19572" y="3284984"/>
            <a:ext cx="586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35356" y="4905164"/>
            <a:ext cx="88215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Exemple de fichier de configuration :</a:t>
            </a:r>
          </a:p>
          <a:p>
            <a:pPr lvl="1"/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interface=wlan0</a:t>
            </a:r>
          </a:p>
          <a:p>
            <a:pPr lvl="1"/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-range=192.168.0.10,192.168.0.254,255.255.255.0,12h</a:t>
            </a:r>
          </a:p>
          <a:p>
            <a:pPr lvl="1"/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-host=F0:03:8C:BD:85:57,&lt;nom de machine&gt;,192.168.0.10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55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fr-FR" sz="5400" b="1" dirty="0" smtClean="0">
              <a:solidFill>
                <a:prstClr val="black"/>
              </a:solidFill>
              <a:latin typeface="Trebuchet MS" pitchFamily="34" charset="0"/>
            </a:endParaRPr>
          </a:p>
          <a:p>
            <a:pPr algn="ctr" eaLnBrk="0" hangingPunct="0">
              <a:defRPr/>
            </a:pPr>
            <a:r>
              <a:rPr lang="fr-FR" sz="4000" b="1" dirty="0" smtClean="0">
                <a:solidFill>
                  <a:prstClr val="black"/>
                </a:solidFill>
                <a:latin typeface="Trebuchet MS" pitchFamily="34" charset="0"/>
              </a:rPr>
              <a:t>Configuration du pare-feu</a:t>
            </a:r>
            <a:endParaRPr lang="fr-FR" sz="4000" b="1" dirty="0">
              <a:solidFill>
                <a:prstClr val="black"/>
              </a:solidFill>
              <a:latin typeface="Trebuchet MS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80628"/>
            <a:ext cx="1495525" cy="133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Point d’accès wifi – Pare-feu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Il faut en premier temps autoriser le « port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 » afin que les paquets puissent passer d’une interface réseau à l’autre :</a:t>
            </a:r>
          </a:p>
          <a:p>
            <a:pPr lvl="1"/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fr-FR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sysctl</a:t>
            </a:r>
            <a:r>
              <a:rPr lang="fr-FR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–w net.ipv4.ip_forward=1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41581" y="2132856"/>
            <a:ext cx="882151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Ensuite il faut ajouter les règles de passage d’une interface à l’autre.</a:t>
            </a:r>
          </a:p>
          <a:p>
            <a:pPr lvl="1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Pour autoriser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chaque paquet et quel que soit le protocole utilisé à passer de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wlan0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à une autre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 :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fr-FR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fr-FR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--append FORWARD -–</a:t>
            </a:r>
            <a:r>
              <a:rPr lang="fr-FR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protoco</a:t>
            </a:r>
            <a:r>
              <a:rPr 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fr-FR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0 -–in-interface wlan0 –-jump ACCEPT</a:t>
            </a:r>
          </a:p>
          <a:p>
            <a:pPr lvl="1"/>
            <a:endParaRPr lang="fr-FR" sz="1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autoriser chaque paquet et quel que soit le protocole utilisé à passer de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eth0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à une autre interface sous ces conditions :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fr-FR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Il initie une nouvelle connexion mais est associé à une connexion existante.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fr-FR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Il est associé à une connexion qui a déjà vu transiter des paquets dans les deux sens</a:t>
            </a:r>
          </a:p>
          <a:p>
            <a:pPr lvl="1"/>
            <a:r>
              <a:rPr lang="fr-FR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fr-FR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fr-FR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–-append FORWARD –-in-interface eth0 –m state –state RELATED, ESTABLISHED -–jump ACCEPT</a:t>
            </a:r>
          </a:p>
          <a:p>
            <a:pPr lvl="1"/>
            <a:endParaRPr lang="fr-FR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sz="1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Point d’accès wifi – Pare-feu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159653" y="872716"/>
            <a:ext cx="88215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Puis finalement activer le « 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masquerading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 » qui permet de changer l’adresse source du paquet en l’adresse publique du réseau :</a:t>
            </a:r>
          </a:p>
          <a:p>
            <a:pPr lvl="1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-–append POSTROUTING –out-interface –j MASQUERADE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159653" y="2450590"/>
            <a:ext cx="8821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Et pour finir, il faut sauvegarder cette configuration car de base le système vide les tables à chaque redémarrage.</a:t>
            </a:r>
          </a:p>
          <a:p>
            <a:pPr lvl="1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Pour cela il faut installer le paquet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-persistent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son installation il va automatiquement sauvegarder l’état actuel de vos tables. Puis si vous faites des modifications par la suite il faut les enregistrer comme suit :</a:t>
            </a:r>
          </a:p>
          <a:p>
            <a:pPr lvl="1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iptables-save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/</a:t>
            </a:r>
            <a:r>
              <a:rPr lang="fr-FR" altLang="fr-FR" sz="1600" dirty="0" err="1" smtClean="0">
                <a:solidFill>
                  <a:srgbClr val="3F40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altLang="fr-FR" sz="1600" dirty="0" smtClean="0">
                <a:solidFill>
                  <a:srgbClr val="3F40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altLang="fr-FR" sz="1600" dirty="0" err="1" smtClean="0">
                <a:solidFill>
                  <a:srgbClr val="3F40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fr-FR" altLang="fr-FR" sz="1600" dirty="0" smtClean="0">
                <a:solidFill>
                  <a:srgbClr val="3F40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/rules.v4 </a:t>
            </a:r>
            <a:r>
              <a:rPr lang="fr-FR" altLang="fr-FR" sz="2000" dirty="0" smtClean="0">
                <a:solidFill>
                  <a:srgbClr val="3F4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(ou .v6 pour les règles </a:t>
            </a:r>
            <a:r>
              <a:rPr lang="fr-FR" altLang="fr-FR" sz="1600" dirty="0" smtClean="0">
                <a:solidFill>
                  <a:srgbClr val="3F40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</a:t>
            </a:r>
            <a:r>
              <a:rPr lang="fr-FR" altLang="fr-FR" sz="2000" dirty="0" smtClean="0">
                <a:solidFill>
                  <a:srgbClr val="3F4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fr-F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4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55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fr-FR" sz="5400" b="1" dirty="0" smtClean="0">
              <a:solidFill>
                <a:prstClr val="black"/>
              </a:solidFill>
              <a:latin typeface="Trebuchet MS" pitchFamily="34" charset="0"/>
            </a:endParaRPr>
          </a:p>
          <a:p>
            <a:pPr algn="ctr" eaLnBrk="0" hangingPunct="0">
              <a:defRPr/>
            </a:pPr>
            <a:r>
              <a:rPr lang="fr-FR" sz="4000" b="1" dirty="0" smtClean="0">
                <a:solidFill>
                  <a:prstClr val="black"/>
                </a:solidFill>
                <a:latin typeface="Trebuchet MS" pitchFamily="34" charset="0"/>
              </a:rPr>
              <a:t>Prérequis</a:t>
            </a:r>
            <a:endParaRPr lang="fr-FR" sz="4000" b="1" dirty="0">
              <a:solidFill>
                <a:prstClr val="black"/>
              </a:solidFill>
              <a:latin typeface="Trebuchet MS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80628"/>
            <a:ext cx="1495525" cy="133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Point d’accès wifi – Prérequis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Afin de configurer un point d’accès wifi sur une </a:t>
            </a:r>
            <a:r>
              <a:rPr lang="fr-FR" sz="2000" dirty="0" err="1" smtClean="0"/>
              <a:t>raspberry</a:t>
            </a:r>
            <a:r>
              <a:rPr lang="fr-FR" sz="2000" dirty="0" smtClean="0"/>
              <a:t> pi 3 il est nécessaire d’avoir :</a:t>
            </a:r>
          </a:p>
          <a:p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Raspiban</a:t>
            </a:r>
            <a:r>
              <a:rPr lang="fr-FR" sz="2000" dirty="0" smtClean="0"/>
              <a:t> Stretch LITE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Les paquets </a:t>
            </a:r>
            <a:r>
              <a:rPr lang="fr-FR" sz="2000" dirty="0" err="1" smtClean="0"/>
              <a:t>hostapd</a:t>
            </a:r>
            <a:r>
              <a:rPr lang="fr-FR" sz="2000" dirty="0" smtClean="0"/>
              <a:t>, </a:t>
            </a:r>
            <a:r>
              <a:rPr lang="fr-FR" sz="2000" dirty="0" err="1" smtClean="0"/>
              <a:t>dnsmasq</a:t>
            </a:r>
            <a:r>
              <a:rPr lang="fr-FR" sz="2000" dirty="0" smtClean="0"/>
              <a:t> et </a:t>
            </a:r>
            <a:r>
              <a:rPr lang="fr-FR" sz="2000" dirty="0" err="1" smtClean="0"/>
              <a:t>iptables</a:t>
            </a:r>
            <a:endParaRPr lang="fr-FR" sz="2000" dirty="0" smtClean="0"/>
          </a:p>
          <a:p>
            <a:pPr lvl="1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424240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55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fr-FR" sz="5400" b="1" dirty="0" smtClean="0">
              <a:solidFill>
                <a:prstClr val="black"/>
              </a:solidFill>
              <a:latin typeface="Trebuchet MS" pitchFamily="34" charset="0"/>
            </a:endParaRPr>
          </a:p>
          <a:p>
            <a:pPr algn="ctr" eaLnBrk="0" hangingPunct="0">
              <a:defRPr/>
            </a:pPr>
            <a:r>
              <a:rPr lang="fr-FR" sz="4000" b="1" dirty="0" smtClean="0">
                <a:solidFill>
                  <a:prstClr val="black"/>
                </a:solidFill>
                <a:latin typeface="Trebuchet MS" pitchFamily="34" charset="0"/>
              </a:rPr>
              <a:t>Configurer les interfaces réseau</a:t>
            </a:r>
            <a:endParaRPr lang="fr-FR" sz="4000" b="1" dirty="0">
              <a:solidFill>
                <a:prstClr val="black"/>
              </a:solidFill>
              <a:latin typeface="Trebuchet MS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80628"/>
            <a:ext cx="1495525" cy="133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Point d’accès wifi – Interfaces réseau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i="1" dirty="0" smtClean="0"/>
              <a:t>Fichier /</a:t>
            </a:r>
            <a:r>
              <a:rPr lang="fr-FR" sz="2000" i="1" dirty="0" err="1" smtClean="0"/>
              <a:t>etc</a:t>
            </a:r>
            <a:r>
              <a:rPr lang="fr-FR" sz="2000" i="1" dirty="0" smtClean="0"/>
              <a:t>/network/interfaces</a:t>
            </a:r>
          </a:p>
          <a:p>
            <a:pPr lvl="1"/>
            <a:r>
              <a:rPr lang="fr-FR" sz="2000" dirty="0" smtClean="0"/>
              <a:t>Il faut configurer le réseau local du point d’accès. Pour cela on va définir une adresse fixe, un masque réseau et une adresse de broadcast sur l’interface wifi du </a:t>
            </a:r>
            <a:r>
              <a:rPr lang="fr-FR" sz="2000" dirty="0" err="1" smtClean="0"/>
              <a:t>hostspot</a:t>
            </a:r>
            <a:r>
              <a:rPr lang="fr-FR" sz="2000" dirty="0" smtClean="0"/>
              <a:t> (ici wlan0).</a:t>
            </a:r>
          </a:p>
          <a:p>
            <a:pPr lvl="1"/>
            <a:endParaRPr lang="fr-FR" sz="2000" dirty="0" smtClean="0"/>
          </a:p>
          <a:p>
            <a:pPr lvl="1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uto wlan0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wlan0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static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192.168.0.1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netmask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255.255.255.0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broadcast 192.168.0.255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wireless-power off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sz="2000" dirty="0" smtClean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41580" y="4437112"/>
            <a:ext cx="8821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/>
              <a:t>L’option « auto » précise que l’interface doit être configurée au démarrage du système d’exploitation.</a:t>
            </a:r>
          </a:p>
          <a:p>
            <a:pPr lvl="1"/>
            <a:endParaRPr lang="fr-FR" sz="2000" dirty="0" smtClean="0"/>
          </a:p>
          <a:p>
            <a:pPr lvl="1"/>
            <a:r>
              <a:rPr lang="fr-FR" sz="2000" dirty="0" smtClean="0"/>
              <a:t>L’option  « </a:t>
            </a:r>
            <a:r>
              <a:rPr lang="fr-FR" sz="2000" dirty="0" err="1" smtClean="0"/>
              <a:t>wireless</a:t>
            </a:r>
            <a:r>
              <a:rPr lang="fr-FR" sz="2000" dirty="0" smtClean="0"/>
              <a:t>-power » désactive la gestion automatique de l’alimentation du module wifi (option facultative mais il peut arriver que cette gestion d’alimentation pose des problèmes de coupure du module)</a:t>
            </a:r>
          </a:p>
        </p:txBody>
      </p:sp>
    </p:spTree>
    <p:extLst>
      <p:ext uri="{BB962C8B-B14F-4D97-AF65-F5344CB8AC3E}">
        <p14:creationId xmlns:p14="http://schemas.microsoft.com/office/powerpoint/2010/main" val="19865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55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fr-FR" sz="5400" b="1" dirty="0" smtClean="0">
              <a:solidFill>
                <a:prstClr val="black"/>
              </a:solidFill>
              <a:latin typeface="Trebuchet MS" pitchFamily="34" charset="0"/>
            </a:endParaRPr>
          </a:p>
          <a:p>
            <a:pPr algn="ctr" eaLnBrk="0" hangingPunct="0">
              <a:defRPr/>
            </a:pPr>
            <a:r>
              <a:rPr lang="fr-FR" sz="4000" b="1" dirty="0" smtClean="0">
                <a:solidFill>
                  <a:prstClr val="black"/>
                </a:solidFill>
                <a:latin typeface="Trebuchet MS" pitchFamily="34" charset="0"/>
              </a:rPr>
              <a:t>Configurer </a:t>
            </a:r>
            <a:r>
              <a:rPr lang="fr-FR" sz="4000" b="1" dirty="0" err="1" smtClean="0">
                <a:solidFill>
                  <a:prstClr val="black"/>
                </a:solidFill>
                <a:latin typeface="Trebuchet MS" pitchFamily="34" charset="0"/>
              </a:rPr>
              <a:t>hostapd</a:t>
            </a:r>
            <a:endParaRPr lang="fr-FR" sz="4000" b="1" dirty="0">
              <a:solidFill>
                <a:prstClr val="black"/>
              </a:solidFill>
              <a:latin typeface="Trebuchet MS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80628"/>
            <a:ext cx="1495525" cy="133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Point d’accès wifi – </a:t>
            </a:r>
            <a:r>
              <a:rPr lang="fr-FR" sz="2800" dirty="0" err="1" smtClean="0">
                <a:solidFill>
                  <a:schemeClr val="accent4"/>
                </a:solidFill>
                <a:latin typeface="+mn-lt"/>
              </a:rPr>
              <a:t>Hostapd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i="1" dirty="0" smtClean="0"/>
              <a:t>Fichier /</a:t>
            </a:r>
            <a:r>
              <a:rPr lang="fr-FR" sz="2000" i="1" dirty="0" err="1" smtClean="0"/>
              <a:t>etc</a:t>
            </a:r>
            <a:r>
              <a:rPr lang="fr-FR" sz="2000" i="1" dirty="0" smtClean="0"/>
              <a:t>/</a:t>
            </a:r>
            <a:r>
              <a:rPr lang="fr-FR" sz="2000" i="1" dirty="0" err="1" smtClean="0"/>
              <a:t>hostapd</a:t>
            </a:r>
            <a:r>
              <a:rPr lang="fr-FR" sz="2000" i="1" dirty="0" smtClean="0"/>
              <a:t>/</a:t>
            </a:r>
            <a:r>
              <a:rPr lang="fr-FR" sz="2000" i="1" dirty="0" err="1" smtClean="0"/>
              <a:t>hostapd.conf</a:t>
            </a:r>
            <a:endParaRPr lang="fr-FR" sz="2000" i="1" dirty="0" smtClean="0"/>
          </a:p>
          <a:p>
            <a:pPr lvl="1"/>
            <a:r>
              <a:rPr lang="fr-FR" sz="2000" dirty="0" smtClean="0"/>
              <a:t>Options nécessaires :</a:t>
            </a:r>
          </a:p>
          <a:p>
            <a:pPr lvl="1"/>
            <a:endParaRPr lang="fr-FR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« interface » : Interface réseau sur laquelle </a:t>
            </a:r>
            <a:r>
              <a:rPr lang="fr-FR" sz="2000" dirty="0" err="1" smtClean="0"/>
              <a:t>bind</a:t>
            </a:r>
            <a:r>
              <a:rPr lang="fr-FR" sz="2000" dirty="0" smtClean="0"/>
              <a:t> le point d’accès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« </a:t>
            </a:r>
            <a:r>
              <a:rPr lang="fr-FR" sz="2000" dirty="0" err="1" smtClean="0"/>
              <a:t>ssid</a:t>
            </a:r>
            <a:r>
              <a:rPr lang="fr-FR" sz="2000" dirty="0" smtClean="0"/>
              <a:t> » : SSID (nom) du réseau wifi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«</a:t>
            </a:r>
            <a:r>
              <a:rPr lang="fr-FR" sz="2000" dirty="0"/>
              <a:t> </a:t>
            </a:r>
            <a:r>
              <a:rPr lang="fr-FR" sz="2000" dirty="0" err="1" smtClean="0"/>
              <a:t>channel</a:t>
            </a:r>
            <a:r>
              <a:rPr lang="fr-FR" sz="2000" dirty="0" smtClean="0"/>
              <a:t> » : Canal wifi à utiliser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« </a:t>
            </a:r>
            <a:r>
              <a:rPr lang="fr-FR" sz="2000" dirty="0" err="1" smtClean="0"/>
              <a:t>wpa</a:t>
            </a:r>
            <a:r>
              <a:rPr lang="fr-FR" sz="2000" dirty="0" smtClean="0"/>
              <a:t> » : Niveau de sécurité de la clé de sécurité (1 ou 2)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« </a:t>
            </a:r>
            <a:r>
              <a:rPr lang="fr-FR" sz="2000" dirty="0" err="1" smtClean="0"/>
              <a:t>wpa_passphrase</a:t>
            </a:r>
            <a:r>
              <a:rPr lang="fr-FR" sz="2000" dirty="0" smtClean="0"/>
              <a:t> » : Clé de sécurité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« </a:t>
            </a:r>
            <a:r>
              <a:rPr lang="fr-FR" sz="2000" dirty="0" err="1" smtClean="0"/>
              <a:t>country_code</a:t>
            </a:r>
            <a:r>
              <a:rPr lang="fr-FR" sz="2000" dirty="0" smtClean="0"/>
              <a:t> » : Code pays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39807" y="4437112"/>
            <a:ext cx="8821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/>
              <a:t>Pour vérifier si la configuration est correcte :</a:t>
            </a:r>
          </a:p>
          <a:p>
            <a:pPr lvl="1"/>
            <a:r>
              <a:rPr lang="fr-FR" sz="2000" dirty="0" smtClean="0"/>
              <a:t>	</a:t>
            </a:r>
            <a:r>
              <a:rPr lang="fr-FR" sz="2000" b="1" dirty="0" smtClean="0"/>
              <a:t>&gt;</a:t>
            </a:r>
            <a:r>
              <a:rPr lang="fr-FR" sz="2000" dirty="0" smtClean="0"/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hostapd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hostapd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hostapd.conf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Point d’accès wifi – </a:t>
            </a:r>
            <a:r>
              <a:rPr lang="fr-FR" sz="2800" dirty="0" err="1" smtClean="0">
                <a:solidFill>
                  <a:schemeClr val="accent4"/>
                </a:solidFill>
                <a:latin typeface="+mn-lt"/>
              </a:rPr>
              <a:t>Hostapd</a:t>
            </a:r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 (fichier de configuration)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/>
              <a:t>Exemple de fichier de </a:t>
            </a:r>
            <a:r>
              <a:rPr lang="fr-FR" sz="2000" dirty="0"/>
              <a:t>configuration </a:t>
            </a:r>
            <a:r>
              <a:rPr lang="fr-FR" sz="2000" dirty="0" smtClean="0"/>
              <a:t>:</a:t>
            </a:r>
          </a:p>
          <a:p>
            <a:pPr lvl="1"/>
            <a:endParaRPr lang="fr-FR" sz="2000" dirty="0"/>
          </a:p>
          <a:p>
            <a:pPr lvl="1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Interface utilisée</a:t>
            </a:r>
          </a:p>
          <a:p>
            <a:pPr lvl="1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interface=wlan0</a:t>
            </a:r>
          </a:p>
          <a:p>
            <a:pPr lvl="1"/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SSID du point 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d'accès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=wifi-consulting</a:t>
            </a:r>
          </a:p>
          <a:p>
            <a:pPr lvl="1"/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Cannal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wifi</a:t>
            </a: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=6</a:t>
            </a:r>
          </a:p>
          <a:p>
            <a:pPr lvl="1"/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Niveau de 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sécurité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lvl="1"/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Clef de 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sécurité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wpa_passphrase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=Sogeti44</a:t>
            </a:r>
          </a:p>
          <a:p>
            <a:pPr lvl="1"/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Code pays</a:t>
            </a: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country_code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=FR</a:t>
            </a:r>
          </a:p>
          <a:p>
            <a:pPr lvl="1"/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5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Point d’accès wifi – </a:t>
            </a:r>
            <a:r>
              <a:rPr lang="fr-FR" sz="2800" dirty="0" err="1" smtClean="0">
                <a:solidFill>
                  <a:schemeClr val="accent4"/>
                </a:solidFill>
                <a:latin typeface="+mn-lt"/>
              </a:rPr>
              <a:t>Hostapd</a:t>
            </a:r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 (lancement au </a:t>
            </a:r>
            <a:r>
              <a:rPr lang="fr-FR" sz="2800" dirty="0" err="1" smtClean="0">
                <a:solidFill>
                  <a:schemeClr val="accent4"/>
                </a:solidFill>
                <a:latin typeface="+mn-lt"/>
              </a:rPr>
              <a:t>demarrage</a:t>
            </a:r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)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/>
              <a:t>Maintenant qu’</a:t>
            </a:r>
            <a:r>
              <a:rPr lang="fr-FR" sz="2000" dirty="0" err="1" smtClean="0"/>
              <a:t>hostapd</a:t>
            </a:r>
            <a:r>
              <a:rPr lang="fr-FR" sz="2000" dirty="0" smtClean="0"/>
              <a:t> est configuré il faut qu’il se lance automatiquement au démarrage de la </a:t>
            </a:r>
            <a:r>
              <a:rPr lang="fr-FR" sz="2000" dirty="0" err="1" smtClean="0"/>
              <a:t>raspberry</a:t>
            </a:r>
            <a:r>
              <a:rPr lang="fr-FR" sz="2000" dirty="0" smtClean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37857" y="2240868"/>
            <a:ext cx="8821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/>
              <a:t>Pour cela il faut d’abord modifier le fichier « /</a:t>
            </a:r>
            <a:r>
              <a:rPr lang="fr-FR" sz="2000" dirty="0" err="1" smtClean="0"/>
              <a:t>etc</a:t>
            </a:r>
            <a:r>
              <a:rPr lang="fr-FR" sz="2000" dirty="0" smtClean="0"/>
              <a:t>/default/</a:t>
            </a:r>
            <a:r>
              <a:rPr lang="fr-FR" sz="2000" dirty="0" err="1" smtClean="0"/>
              <a:t>hostapd</a:t>
            </a:r>
            <a:r>
              <a:rPr lang="fr-FR" sz="2000" dirty="0" smtClean="0"/>
              <a:t> » :</a:t>
            </a:r>
          </a:p>
          <a:p>
            <a:pPr lvl="1"/>
            <a:r>
              <a:rPr lang="fr-FR" sz="2000" dirty="0"/>
              <a:t>	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DAEMON_CONF="/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hostapd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hostapd.conf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37856" y="3951387"/>
            <a:ext cx="8821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/>
              <a:t>Ensuite, il suffit de lancer la commande :</a:t>
            </a:r>
          </a:p>
          <a:p>
            <a:pPr lvl="1"/>
            <a:r>
              <a:rPr lang="fr-FR" sz="2000" dirty="0"/>
              <a:t>	</a:t>
            </a:r>
            <a:r>
              <a:rPr lang="fr-FR" sz="2000" b="1" dirty="0" smtClean="0"/>
              <a:t>&gt;</a:t>
            </a:r>
            <a:r>
              <a:rPr lang="fr-FR" sz="2000" dirty="0" smtClean="0"/>
              <a:t>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hostapd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GETI - Presentation 2010 v3">
  <a:themeElements>
    <a:clrScheme name="Soget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A5117"/>
      </a:accent1>
      <a:accent2>
        <a:srgbClr val="AF2626"/>
      </a:accent2>
      <a:accent3>
        <a:srgbClr val="D8D8D8"/>
      </a:accent3>
      <a:accent4>
        <a:srgbClr val="6B5E4F"/>
      </a:accent4>
      <a:accent5>
        <a:srgbClr val="C1B5AD"/>
      </a:accent5>
      <a:accent6>
        <a:srgbClr val="D88C0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9F5C96A9C233488EAEF86BAE9BB0DC" ma:contentTypeVersion="0" ma:contentTypeDescription="Crée un document." ma:contentTypeScope="" ma:versionID="c8256f7601edc3bbc79255dd618ac8b0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39A281-CC84-49AC-A49D-86BCB30113A3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EC21DD8-FAB6-4DD4-BCDC-FCBD54F1B1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B12FB4F-A943-493B-B875-6D5D04C611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19765</TotalTime>
  <Words>387</Words>
  <Application>Microsoft Office PowerPoint</Application>
  <PresentationFormat>Affichage à l'écran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Trebuchet MS</vt:lpstr>
      <vt:lpstr>Verdana</vt:lpstr>
      <vt:lpstr>Wingdings</vt:lpstr>
      <vt:lpstr>SOGETI - Presentation 2010 v3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Sogeti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Ateliers_04_Fil rouge</dc:title>
  <dc:subject>Fonctions EIMS</dc:subject>
  <dc:creator>SOGETI</dc:creator>
  <cp:lastModifiedBy>ELAIN, TRISTAN</cp:lastModifiedBy>
  <cp:revision>1407</cp:revision>
  <dcterms:created xsi:type="dcterms:W3CDTF">2010-05-20T13:53:11Z</dcterms:created>
  <dcterms:modified xsi:type="dcterms:W3CDTF">2018-03-27T15:18:31Z</dcterms:modified>
</cp:coreProperties>
</file>