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639" r:id="rId5"/>
    <p:sldId id="670" r:id="rId6"/>
    <p:sldId id="665" r:id="rId7"/>
    <p:sldId id="671" r:id="rId8"/>
    <p:sldId id="675" r:id="rId9"/>
    <p:sldId id="673" r:id="rId10"/>
    <p:sldId id="674" r:id="rId11"/>
    <p:sldId id="672" r:id="rId12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CC"/>
    <a:srgbClr val="FF9966"/>
    <a:srgbClr val="FF9900"/>
    <a:srgbClr val="FFCC66"/>
    <a:srgbClr val="FFFFFF"/>
    <a:srgbClr val="F0DBCB"/>
    <a:srgbClr val="DE3819"/>
    <a:srgbClr val="0D915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518" autoAdjust="0"/>
    <p:restoredTop sz="94289" autoAdjust="0"/>
  </p:normalViewPr>
  <p:slideViewPr>
    <p:cSldViewPr snapToObjects="1" showGuides="1">
      <p:cViewPr varScale="1">
        <p:scale>
          <a:sx n="89" d="100"/>
          <a:sy n="89" d="100"/>
        </p:scale>
        <p:origin x="725" y="91"/>
      </p:cViewPr>
      <p:guideLst>
        <p:guide orient="horz" pos="482"/>
        <p:guide orient="horz" pos="30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5" d="100"/>
          <a:sy n="65" d="100"/>
        </p:scale>
        <p:origin x="-3420" y="-102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AE031D-26DC-4A12-992B-1948497EC52C}" type="datetimeFigureOut">
              <a:rPr lang="fr-FR"/>
              <a:pPr>
                <a:defRPr/>
              </a:pPr>
              <a:t>27/03/2018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15F70E4-804D-4CA2-8785-F0E76A21F3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9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9F751F-2334-41B8-9B3F-45D88CAADC22}" type="datetimeFigureOut">
              <a:rPr lang="fr-FR"/>
              <a:pPr>
                <a:defRPr/>
              </a:pPr>
              <a:t>27/03/2018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64" y="4716193"/>
            <a:ext cx="5438748" cy="4466755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2B0BA24-48B3-48DC-87EC-9822738FF6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7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4"/>
          <p:cNvGrpSpPr>
            <a:grpSpLocks/>
          </p:cNvGrpSpPr>
          <p:nvPr userDrawn="1"/>
        </p:nvGrpSpPr>
        <p:grpSpPr bwMode="auto">
          <a:xfrm>
            <a:off x="2963753" y="6161906"/>
            <a:ext cx="6022975" cy="579462"/>
            <a:chOff x="2664000" y="5711319"/>
            <a:chExt cx="6480000" cy="61918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384706" y="6093942"/>
              <a:ext cx="5759294" cy="73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824530" y="5838331"/>
              <a:ext cx="4319470" cy="365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103824" y="5966931"/>
              <a:ext cx="5040176" cy="539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664000" y="6240006"/>
              <a:ext cx="6480000" cy="90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543647" y="5711319"/>
              <a:ext cx="3600353" cy="174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3" name="Freeform 2"/>
          <p:cNvSpPr>
            <a:spLocks noChangeAspect="1"/>
          </p:cNvSpPr>
          <p:nvPr userDrawn="1"/>
        </p:nvSpPr>
        <p:spPr bwMode="gray">
          <a:xfrm>
            <a:off x="1085136" y="962161"/>
            <a:ext cx="7884000" cy="579615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sz="2400" b="1"/>
          </a:p>
        </p:txBody>
      </p:sp>
      <p:pic>
        <p:nvPicPr>
          <p:cNvPr id="24" name="Image 6" descr="logo SOGET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43508" y="154596"/>
            <a:ext cx="1992862" cy="448344"/>
          </a:xfrm>
          <a:prstGeom prst="rect">
            <a:avLst/>
          </a:prstGeom>
          <a:effectLst/>
        </p:spPr>
      </p:pic>
      <p:sp>
        <p:nvSpPr>
          <p:cNvPr id="26" name="Titre 1"/>
          <p:cNvSpPr>
            <a:spLocks noGrp="1"/>
          </p:cNvSpPr>
          <p:nvPr>
            <p:ph type="ctrTitle"/>
          </p:nvPr>
        </p:nvSpPr>
        <p:spPr>
          <a:xfrm>
            <a:off x="404036" y="1253827"/>
            <a:ext cx="6883716" cy="1470025"/>
          </a:xfrm>
        </p:spPr>
        <p:txBody>
          <a:bodyPr/>
          <a:lstStyle>
            <a:lvl1pPr algn="l">
              <a:defRPr>
                <a:latin typeface="Trebuchet MS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404036" y="2780928"/>
            <a:ext cx="621104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 bwMode="auto">
          <a:xfrm rot="10800000" flipH="1" flipV="1">
            <a:off x="-1" y="544984"/>
            <a:ext cx="9140825" cy="3600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35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D0000"/>
              </a:buClr>
              <a:defRPr/>
            </a:pPr>
            <a:endParaRPr lang="fr-FR" sz="2000">
              <a:latin typeface="Trebuchet MS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712" y="6421438"/>
            <a:ext cx="6411813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API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63" y="6421438"/>
            <a:ext cx="500062" cy="365125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22FE3F-E2FD-43A3-86C3-811836842AB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63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Mise</a:t>
            </a:r>
            <a:r>
              <a:rPr kumimoji="0" lang="fr-FR" sz="6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en place </a:t>
            </a: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Consul</a:t>
            </a: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100" y="3552242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54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Agent Consul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7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Agent Consul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 agent Consul peut être soit un serveur, soit un client.</a:t>
            </a:r>
          </a:p>
          <a:p>
            <a:endParaRPr lang="fr-FR" sz="2000" dirty="0"/>
          </a:p>
          <a:p>
            <a:r>
              <a:rPr lang="fr-FR" sz="2000" dirty="0" smtClean="0"/>
              <a:t>Pour mettre en place un agent, il faut au minimum les 5 options suivantes dans le fichier de configuration :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smtClean="0"/>
              <a:t>server</a:t>
            </a:r>
            <a:r>
              <a:rPr lang="fr-FR" sz="2000" dirty="0" smtClean="0"/>
              <a:t> » : Définit si l’agent est un serveur ou un client.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data_dir</a:t>
            </a:r>
            <a:r>
              <a:rPr lang="fr-FR" sz="2000" dirty="0" smtClean="0"/>
              <a:t> » : Chemin du répertoire où seront stockées les données pour la persistance.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start_join</a:t>
            </a:r>
            <a:r>
              <a:rPr lang="fr-FR" sz="2000" dirty="0" smtClean="0"/>
              <a:t> » : Liste des adresses IP des autres serveurs du cluster.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bind_addr</a:t>
            </a:r>
            <a:r>
              <a:rPr lang="fr-FR" sz="2000" dirty="0" smtClean="0"/>
              <a:t> » : Adresse IP de la machine sur le réseau</a:t>
            </a:r>
          </a:p>
          <a:p>
            <a:endParaRPr lang="fr-FR" sz="2000" dirty="0" smtClean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encrypt</a:t>
            </a:r>
            <a:r>
              <a:rPr lang="fr-FR" sz="2000" dirty="0" smtClean="0"/>
              <a:t> » : La clé secrète de chiffrement pour le trafic réseau de Consul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La clé peut être générée avec la commande « consul </a:t>
            </a:r>
            <a:r>
              <a:rPr lang="fr-FR" sz="2000" dirty="0" err="1" smtClean="0"/>
              <a:t>keygen</a:t>
            </a:r>
            <a:r>
              <a:rPr lang="fr-FR" sz="2000" dirty="0" smtClean="0"/>
              <a:t> »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4240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Agent Consul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 l’agent est un serveur, il faut aussi ajouter </a:t>
            </a:r>
            <a:r>
              <a:rPr lang="fr-FR" sz="2000" dirty="0" smtClean="0"/>
              <a:t>l’option :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Lance un serveur avec le droit de prendre des décisions sans se concerter avec les autres serveurs du cluster. Cela lui permet entre autre de se lancer en leader.</a:t>
            </a:r>
          </a:p>
          <a:p>
            <a:r>
              <a:rPr lang="fr-FR" sz="2000" dirty="0" smtClean="0"/>
              <a:t>Les options « </a:t>
            </a:r>
            <a:r>
              <a:rPr lang="fr-FR" sz="2000" b="1" dirty="0" err="1" smtClean="0"/>
              <a:t>start_join</a:t>
            </a:r>
            <a:r>
              <a:rPr lang="fr-FR" sz="2000" dirty="0" smtClean="0"/>
              <a:t> » et « </a:t>
            </a:r>
            <a:r>
              <a:rPr lang="fr-FR" sz="2000" b="1" dirty="0" err="1" smtClean="0"/>
              <a:t>bind_addr</a:t>
            </a:r>
            <a:r>
              <a:rPr lang="fr-FR" sz="2000" dirty="0" smtClean="0"/>
              <a:t> » ne sont pas à mettre dans le fichier de configuration dans le cas du serveur </a:t>
            </a:r>
            <a:r>
              <a:rPr lang="fr-FR" sz="2000" dirty="0" err="1" smtClean="0"/>
              <a:t>bootstrap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Laisser à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FR" sz="2000" dirty="0" smtClean="0"/>
              <a:t> pour le lancement de serveurs standards.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7386" y="4545124"/>
            <a:ext cx="8821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 l’agent est un client, </a:t>
            </a:r>
            <a:r>
              <a:rPr lang="fr-FR" sz="2000" dirty="0" smtClean="0"/>
              <a:t>on peut ajouter l’option </a:t>
            </a:r>
            <a:r>
              <a:rPr lang="fr-FR" sz="2000" dirty="0"/>
              <a:t>:</a:t>
            </a:r>
          </a:p>
          <a:p>
            <a:endParaRPr lang="fr-FR" sz="2000" dirty="0"/>
          </a:p>
          <a:p>
            <a:r>
              <a:rPr lang="fr-FR" sz="2000" dirty="0"/>
              <a:t>« </a:t>
            </a:r>
            <a:r>
              <a:rPr lang="fr-FR" sz="2000" b="1" dirty="0" err="1"/>
              <a:t>ui</a:t>
            </a:r>
            <a:r>
              <a:rPr lang="fr-FR" sz="2000" dirty="0"/>
              <a:t> » : Définit si l’agent implémente une interface utilisateur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 smtClean="0"/>
              <a:t>L’interface Web est accessible via l’URL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« http</a:t>
            </a:r>
            <a:r>
              <a:rPr lang="fr-FR" sz="2000" dirty="0"/>
              <a:t>://</a:t>
            </a:r>
            <a:r>
              <a:rPr lang="fr-FR" sz="2000" dirty="0" smtClean="0"/>
              <a:t>localhost:8500/ui »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0003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Exemple de fichier de configuration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Exemple de fichier JSON de configuration pour un serveur :</a:t>
            </a:r>
          </a:p>
          <a:p>
            <a:endParaRPr lang="fr-FR" sz="2000" dirty="0" smtClean="0"/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server":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"/var/consul",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start_join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&lt;adresse IP du serveur 1 de consul&gt;,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adresse IP du serveur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 consul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],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bind_addr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"&lt;adresse IP de la machine hôte&gt;"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8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40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Démarrer un cluster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6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405694" y="2310041"/>
            <a:ext cx="4266524" cy="27112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– Démarrer un cluster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5" name="Rectangle à coins arrondis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4861F3-3648-4041-BBFF-4AAA68264099}"/>
              </a:ext>
            </a:extLst>
          </p:cNvPr>
          <p:cNvSpPr/>
          <p:nvPr/>
        </p:nvSpPr>
        <p:spPr>
          <a:xfrm flipH="1">
            <a:off x="3604144" y="1663295"/>
            <a:ext cx="1871142" cy="972779"/>
          </a:xfrm>
          <a:prstGeom prst="roundRect">
            <a:avLst>
              <a:gd name="adj" fmla="val 96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Rectangle à coins arrondis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A81684-A042-48EE-B7E8-F8866E052C48}"/>
              </a:ext>
            </a:extLst>
          </p:cNvPr>
          <p:cNvSpPr/>
          <p:nvPr/>
        </p:nvSpPr>
        <p:spPr>
          <a:xfrm>
            <a:off x="1228413" y="1526401"/>
            <a:ext cx="6732748" cy="42357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70" y="1724598"/>
            <a:ext cx="876286" cy="363783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3928713" y="214968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Server-A</a:t>
            </a:r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80581" y="4306357"/>
            <a:ext cx="1040530" cy="705037"/>
            <a:chOff x="2963716" y="6030052"/>
            <a:chExt cx="1040530" cy="705037"/>
          </a:xfrm>
        </p:grpSpPr>
        <p:sp>
          <p:nvSpPr>
            <p:cNvPr id="65" name="Rectangle à coins arrondis 6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95582EE-8B26-42D1-A65F-CB3D8ACB3AAF}"/>
                </a:ext>
              </a:extLst>
            </p:cNvPr>
            <p:cNvSpPr/>
            <p:nvPr/>
          </p:nvSpPr>
          <p:spPr>
            <a:xfrm flipH="1">
              <a:off x="2963716" y="6030052"/>
              <a:ext cx="1040530" cy="705037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061715" y="6158781"/>
              <a:ext cx="866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Machine 3</a:t>
              </a:r>
              <a:endParaRPr lang="fr-FR" sz="1200" dirty="0"/>
            </a:p>
          </p:txBody>
        </p:sp>
      </p:grpSp>
      <p:sp>
        <p:nvSpPr>
          <p:cNvPr id="67" name="Rectangle à coins arrondis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5582EE-8B26-42D1-A65F-CB3D8ACB3AAF}"/>
              </a:ext>
            </a:extLst>
          </p:cNvPr>
          <p:cNvSpPr/>
          <p:nvPr/>
        </p:nvSpPr>
        <p:spPr>
          <a:xfrm flipH="1">
            <a:off x="8038505" y="4249905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8125271" y="4366979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</a:t>
            </a:r>
            <a:r>
              <a:rPr lang="fr-FR" sz="1200" dirty="0" smtClean="0"/>
              <a:t>5</a:t>
            </a:r>
            <a:endParaRPr lang="fr-FR" sz="12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8044478" y="2708256"/>
            <a:ext cx="1040530" cy="705037"/>
            <a:chOff x="8152590" y="2571362"/>
            <a:chExt cx="1040530" cy="705037"/>
          </a:xfrm>
        </p:grpSpPr>
        <p:sp>
          <p:nvSpPr>
            <p:cNvPr id="69" name="Rectangle à coins arrondis 6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95582EE-8B26-42D1-A65F-CB3D8ACB3AAF}"/>
                </a:ext>
              </a:extLst>
            </p:cNvPr>
            <p:cNvSpPr/>
            <p:nvPr/>
          </p:nvSpPr>
          <p:spPr>
            <a:xfrm flipH="1">
              <a:off x="8152590" y="2571362"/>
              <a:ext cx="1040530" cy="705037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8239356" y="2704350"/>
              <a:ext cx="866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Machine </a:t>
              </a:r>
              <a:endParaRPr lang="fr-FR" sz="1200" dirty="0" smtClean="0"/>
            </a:p>
            <a:p>
              <a:pPr algn="ctr"/>
              <a:r>
                <a:rPr lang="fr-FR" sz="1200" dirty="0"/>
                <a:t>6</a:t>
              </a:r>
              <a:endParaRPr lang="fr-FR" sz="1200" dirty="0"/>
            </a:p>
          </p:txBody>
        </p:sp>
      </p:grpSp>
      <p:sp>
        <p:nvSpPr>
          <p:cNvPr id="71" name="Rectangle à coins arrondis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5582EE-8B26-42D1-A65F-CB3D8ACB3AAF}"/>
              </a:ext>
            </a:extLst>
          </p:cNvPr>
          <p:cNvSpPr/>
          <p:nvPr/>
        </p:nvSpPr>
        <p:spPr>
          <a:xfrm flipH="1">
            <a:off x="103881" y="2706498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184783" y="2896535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2</a:t>
            </a:r>
            <a:endParaRPr lang="fr-FR" sz="1200" dirty="0"/>
          </a:p>
        </p:txBody>
      </p:sp>
      <p:sp>
        <p:nvSpPr>
          <p:cNvPr id="73" name="Rectangle à coins arrondis 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5582EE-8B26-42D1-A65F-CB3D8ACB3AAF}"/>
              </a:ext>
            </a:extLst>
          </p:cNvPr>
          <p:cNvSpPr/>
          <p:nvPr/>
        </p:nvSpPr>
        <p:spPr>
          <a:xfrm flipH="1">
            <a:off x="4019450" y="704306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4106216" y="860903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1</a:t>
            </a:r>
            <a:endParaRPr lang="fr-FR" sz="12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flipV="1">
            <a:off x="4539715" y="1409343"/>
            <a:ext cx="0" cy="25395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71" idx="1"/>
            <a:endCxn id="27" idx="3"/>
          </p:cNvCxnSpPr>
          <p:nvPr/>
        </p:nvCxnSpPr>
        <p:spPr>
          <a:xfrm>
            <a:off x="1144411" y="3059017"/>
            <a:ext cx="466334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23" idx="1"/>
            <a:endCxn id="69" idx="3"/>
          </p:cNvCxnSpPr>
          <p:nvPr/>
        </p:nvCxnSpPr>
        <p:spPr>
          <a:xfrm>
            <a:off x="7595112" y="3053509"/>
            <a:ext cx="449366" cy="726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65" idx="1"/>
            <a:endCxn id="47" idx="3"/>
          </p:cNvCxnSpPr>
          <p:nvPr/>
        </p:nvCxnSpPr>
        <p:spPr>
          <a:xfrm flipV="1">
            <a:off x="1121111" y="4263326"/>
            <a:ext cx="494687" cy="39555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 flipH="1" flipV="1">
            <a:off x="7611351" y="4193911"/>
            <a:ext cx="427154" cy="40851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277890" y="15771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Cluster Consul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610745" y="2572627"/>
            <a:ext cx="1871142" cy="972779"/>
            <a:chOff x="1411867" y="3212974"/>
            <a:chExt cx="1871142" cy="972779"/>
          </a:xfrm>
        </p:grpSpPr>
        <p:grpSp>
          <p:nvGrpSpPr>
            <p:cNvPr id="15" name="Groupe 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1411867" y="3212974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26" name="Image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4" y="3905903"/>
                <a:ext cx="612028" cy="263259"/>
              </a:xfrm>
              <a:prstGeom prst="rect">
                <a:avLst/>
              </a:prstGeom>
              <a:grpFill/>
            </p:spPr>
          </p:pic>
          <p:sp>
            <p:nvSpPr>
              <p:cNvPr id="27" name="Rectangle à coins arrondis 2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40" name="ZoneTexte 39"/>
            <p:cNvSpPr txBox="1"/>
            <p:nvPr/>
          </p:nvSpPr>
          <p:spPr>
            <a:xfrm>
              <a:off x="1789376" y="3629215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Server-B</a:t>
              </a:r>
              <a:endParaRPr lang="fr-FR" dirty="0"/>
            </a:p>
          </p:txBody>
        </p:sp>
        <p:pic>
          <p:nvPicPr>
            <p:cNvPr id="55" name="Image 5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122" y="3251822"/>
              <a:ext cx="876286" cy="363783"/>
            </a:xfrm>
            <a:prstGeom prst="rect">
              <a:avLst/>
            </a:prstGeom>
          </p:spPr>
        </p:pic>
      </p:grpSp>
      <p:grpSp>
        <p:nvGrpSpPr>
          <p:cNvPr id="4" name="Groupe 3"/>
          <p:cNvGrpSpPr/>
          <p:nvPr/>
        </p:nvGrpSpPr>
        <p:grpSpPr>
          <a:xfrm>
            <a:off x="1615798" y="3776936"/>
            <a:ext cx="1871142" cy="972779"/>
            <a:chOff x="2548410" y="4549332"/>
            <a:chExt cx="1871142" cy="972779"/>
          </a:xfrm>
        </p:grpSpPr>
        <p:grpSp>
          <p:nvGrpSpPr>
            <p:cNvPr id="45" name="Groupe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2548410" y="4549332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46" name="Image 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5" y="3905903"/>
                <a:ext cx="517589" cy="222637"/>
              </a:xfrm>
              <a:prstGeom prst="rect">
                <a:avLst/>
              </a:prstGeom>
              <a:grpFill/>
            </p:spPr>
          </p:pic>
          <p:sp>
            <p:nvSpPr>
              <p:cNvPr id="47" name="Rectangle à coins arrondis 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48" name="ZoneTexte 47"/>
            <p:cNvSpPr txBox="1"/>
            <p:nvPr/>
          </p:nvSpPr>
          <p:spPr>
            <a:xfrm>
              <a:off x="2925919" y="4926263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Client-UI</a:t>
              </a:r>
              <a:endParaRPr lang="fr-FR" sz="1200" i="1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983" y="4584994"/>
              <a:ext cx="876286" cy="363783"/>
            </a:xfrm>
            <a:prstGeom prst="rect">
              <a:avLst/>
            </a:prstGeom>
          </p:spPr>
        </p:pic>
      </p:grpSp>
      <p:grpSp>
        <p:nvGrpSpPr>
          <p:cNvPr id="13" name="Groupe 12"/>
          <p:cNvGrpSpPr/>
          <p:nvPr/>
        </p:nvGrpSpPr>
        <p:grpSpPr>
          <a:xfrm>
            <a:off x="5740209" y="3707521"/>
            <a:ext cx="1871142" cy="972779"/>
            <a:chOff x="4801076" y="4549333"/>
            <a:chExt cx="1871142" cy="972779"/>
          </a:xfrm>
        </p:grpSpPr>
        <p:grpSp>
          <p:nvGrpSpPr>
            <p:cNvPr id="49" name="Groupe 4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4801076" y="4549333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50" name="Image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5" y="3905903"/>
                <a:ext cx="517589" cy="222637"/>
              </a:xfrm>
              <a:prstGeom prst="rect">
                <a:avLst/>
              </a:prstGeom>
              <a:grpFill/>
            </p:spPr>
          </p:pic>
          <p:sp>
            <p:nvSpPr>
              <p:cNvPr id="51" name="Rectangle à coins arrondis 5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52" name="ZoneTexte 51"/>
            <p:cNvSpPr txBox="1"/>
            <p:nvPr/>
          </p:nvSpPr>
          <p:spPr>
            <a:xfrm>
              <a:off x="5172867" y="4926263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Client-B</a:t>
              </a:r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277" y="4576416"/>
              <a:ext cx="876286" cy="363783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5723970" y="2567119"/>
            <a:ext cx="1871142" cy="972779"/>
            <a:chOff x="5891328" y="3212974"/>
            <a:chExt cx="1871142" cy="972779"/>
          </a:xfrm>
        </p:grpSpPr>
        <p:sp>
          <p:nvSpPr>
            <p:cNvPr id="23" name="Rectangle à coins arrondis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9EF6DF5-5B2C-46F6-9EF9-79BC9ADA4131}"/>
                </a:ext>
              </a:extLst>
            </p:cNvPr>
            <p:cNvSpPr/>
            <p:nvPr/>
          </p:nvSpPr>
          <p:spPr>
            <a:xfrm flipH="1">
              <a:off x="5891328" y="3212974"/>
              <a:ext cx="1871142" cy="972779"/>
            </a:xfrm>
            <a:prstGeom prst="roundRect">
              <a:avLst>
                <a:gd name="adj" fmla="val 96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205247" y="3579432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Server-C</a:t>
              </a:r>
              <a:endParaRPr lang="fr-FR" dirty="0"/>
            </a:p>
          </p:txBody>
        </p:sp>
        <p:pic>
          <p:nvPicPr>
            <p:cNvPr id="58" name="Image 5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613" y="3237770"/>
              <a:ext cx="876286" cy="363783"/>
            </a:xfrm>
            <a:prstGeom prst="rect">
              <a:avLst/>
            </a:prstGeom>
          </p:spPr>
        </p:pic>
      </p:grpSp>
      <p:sp>
        <p:nvSpPr>
          <p:cNvPr id="6" name="ZoneTexte 5"/>
          <p:cNvSpPr txBox="1"/>
          <p:nvPr/>
        </p:nvSpPr>
        <p:spPr>
          <a:xfrm>
            <a:off x="5600742" y="214968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Protocole </a:t>
            </a:r>
            <a:r>
              <a:rPr lang="fr-FR" dirty="0" err="1" smtClean="0">
                <a:solidFill>
                  <a:srgbClr val="7030A0"/>
                </a:solidFill>
              </a:rPr>
              <a:t>Gossip</a:t>
            </a:r>
            <a:endParaRPr lang="fr-FR" dirty="0">
              <a:solidFill>
                <a:srgbClr val="7030A0"/>
              </a:solidFill>
            </a:endParaRPr>
          </a:p>
        </p:txBody>
      </p:sp>
      <p:grpSp>
        <p:nvGrpSpPr>
          <p:cNvPr id="60" name="Groupe 59"/>
          <p:cNvGrpSpPr/>
          <p:nvPr/>
        </p:nvGrpSpPr>
        <p:grpSpPr>
          <a:xfrm>
            <a:off x="3634104" y="4513372"/>
            <a:ext cx="1871142" cy="972779"/>
            <a:chOff x="4801076" y="4549333"/>
            <a:chExt cx="1871142" cy="972779"/>
          </a:xfrm>
        </p:grpSpPr>
        <p:grpSp>
          <p:nvGrpSpPr>
            <p:cNvPr id="61" name="Groupe 6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230ED-9E76-46B5-92C4-AB7962005D3F}"/>
                </a:ext>
              </a:extLst>
            </p:cNvPr>
            <p:cNvGrpSpPr/>
            <p:nvPr/>
          </p:nvGrpSpPr>
          <p:grpSpPr>
            <a:xfrm>
              <a:off x="4801076" y="4549333"/>
              <a:ext cx="1871142" cy="972779"/>
              <a:chOff x="2155105" y="3861048"/>
              <a:chExt cx="1336774" cy="720080"/>
            </a:xfrm>
            <a:solidFill>
              <a:schemeClr val="bg1"/>
            </a:solidFill>
          </p:grpSpPr>
          <p:pic>
            <p:nvPicPr>
              <p:cNvPr id="64" name="Image 6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095" y="3905903"/>
                <a:ext cx="517589" cy="222637"/>
              </a:xfrm>
              <a:prstGeom prst="rect">
                <a:avLst/>
              </a:prstGeom>
              <a:grpFill/>
            </p:spPr>
          </p:pic>
          <p:sp>
            <p:nvSpPr>
              <p:cNvPr id="76" name="Rectangle à coins arrondis 7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95582EE-8B26-42D1-A65F-CB3D8ACB3AAF}"/>
                  </a:ext>
                </a:extLst>
              </p:cNvPr>
              <p:cNvSpPr/>
              <p:nvPr/>
            </p:nvSpPr>
            <p:spPr>
              <a:xfrm flipH="1">
                <a:off x="2155105" y="3861048"/>
                <a:ext cx="1336774" cy="720080"/>
              </a:xfrm>
              <a:prstGeom prst="roundRect">
                <a:avLst>
                  <a:gd name="adj" fmla="val 964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62" name="ZoneTexte 61"/>
            <p:cNvSpPr txBox="1"/>
            <p:nvPr/>
          </p:nvSpPr>
          <p:spPr>
            <a:xfrm>
              <a:off x="5172867" y="4926263"/>
              <a:ext cx="111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Client-A</a:t>
              </a:r>
              <a:endParaRPr lang="fr-FR" dirty="0"/>
            </a:p>
          </p:txBody>
        </p:sp>
        <p:pic>
          <p:nvPicPr>
            <p:cNvPr id="63" name="Image 6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277" y="4576416"/>
              <a:ext cx="876286" cy="363783"/>
            </a:xfrm>
            <a:prstGeom prst="rect">
              <a:avLst/>
            </a:prstGeom>
          </p:spPr>
        </p:pic>
      </p:grpSp>
      <p:sp>
        <p:nvSpPr>
          <p:cNvPr id="77" name="Rectangle à coins arrondis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5582EE-8B26-42D1-A65F-CB3D8ACB3AAF}"/>
              </a:ext>
            </a:extLst>
          </p:cNvPr>
          <p:cNvSpPr/>
          <p:nvPr/>
        </p:nvSpPr>
        <p:spPr>
          <a:xfrm flipH="1">
            <a:off x="4050146" y="5940434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161288" y="6062121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4</a:t>
            </a:r>
            <a:endParaRPr lang="fr-FR" sz="12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71D7D3-4838-4656-8E59-51270B18B09E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H="1" flipV="1">
            <a:off x="4569675" y="5486151"/>
            <a:ext cx="736" cy="45428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– Démarrer un cluster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Afin de démarrer un cluster Consul il faut procéder comme suit :</a:t>
            </a:r>
          </a:p>
          <a:p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Démarrer un premier serveur en t	</a:t>
            </a:r>
            <a:r>
              <a:rPr lang="fr-FR" sz="2000" dirty="0" err="1" smtClean="0"/>
              <a:t>ant</a:t>
            </a:r>
            <a:r>
              <a:rPr lang="fr-FR" sz="2000" dirty="0" smtClean="0"/>
              <a:t> que leader avec un fichier de configuration avec l’option 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à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Démarrer les autres serveurs, en mode normal, une fois que le leader est initialisé</a:t>
            </a:r>
          </a:p>
          <a:p>
            <a:pPr lvl="1"/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Couper le serveur lancé en 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et le relancer de façon normale afin que tous les serveurs soient au même niveau hiérarchique et que ce dernier ne prenne pas de décisions seul.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 Lancer les clients en leur indiquant dans leur fichier de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958763911"/>
      </p:ext>
    </p:extLst>
  </p:cSld>
  <p:clrMapOvr>
    <a:masterClrMapping/>
  </p:clrMapOvr>
</p:sld>
</file>

<file path=ppt/theme/theme1.xml><?xml version="1.0" encoding="utf-8"?>
<a:theme xmlns:a="http://schemas.openxmlformats.org/drawingml/2006/main" name="SOGETI - Presentation 2010 v3">
  <a:themeElements>
    <a:clrScheme name="Soget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117"/>
      </a:accent1>
      <a:accent2>
        <a:srgbClr val="AF2626"/>
      </a:accent2>
      <a:accent3>
        <a:srgbClr val="D8D8D8"/>
      </a:accent3>
      <a:accent4>
        <a:srgbClr val="6B5E4F"/>
      </a:accent4>
      <a:accent5>
        <a:srgbClr val="C1B5AD"/>
      </a:accent5>
      <a:accent6>
        <a:srgbClr val="D88C0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F5C96A9C233488EAEF86BAE9BB0DC" ma:contentTypeVersion="0" ma:contentTypeDescription="Crée un document." ma:contentTypeScope="" ma:versionID="c8256f7601edc3bbc79255dd618ac8b0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B12FB4F-A943-493B-B875-6D5D04C611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C21DD8-FAB6-4DD4-BCDC-FCBD54F1B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39A281-CC84-49AC-A49D-86BCB30113A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19331</TotalTime>
  <Words>216</Words>
  <Application>Microsoft Office PowerPoint</Application>
  <PresentationFormat>Affichage à l'écran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Verdana</vt:lpstr>
      <vt:lpstr>SOGETI - Presentation 2010 v3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Sogeti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Ateliers_04_Fil rouge</dc:title>
  <dc:subject>Fonctions EIMS</dc:subject>
  <dc:creator>SOGETI</dc:creator>
  <cp:lastModifiedBy>ELAIN, TRISTAN</cp:lastModifiedBy>
  <cp:revision>1388</cp:revision>
  <dcterms:created xsi:type="dcterms:W3CDTF">2010-05-20T13:53:11Z</dcterms:created>
  <dcterms:modified xsi:type="dcterms:W3CDTF">2018-03-27T15:08:11Z</dcterms:modified>
</cp:coreProperties>
</file>