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639" r:id="rId5"/>
    <p:sldId id="670" r:id="rId6"/>
    <p:sldId id="665" r:id="rId7"/>
    <p:sldId id="671" r:id="rId8"/>
    <p:sldId id="675" r:id="rId9"/>
    <p:sldId id="673" r:id="rId10"/>
    <p:sldId id="674" r:id="rId11"/>
    <p:sldId id="672" r:id="rId12"/>
  </p:sldIdLst>
  <p:sldSz cx="9144000" cy="6858000" type="screen4x3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2">
          <p15:clr>
            <a:srgbClr val="A4A3A4"/>
          </p15:clr>
        </p15:guide>
        <p15:guide id="2" orient="horz" pos="30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FFFFCC"/>
    <a:srgbClr val="FF9966"/>
    <a:srgbClr val="FF9900"/>
    <a:srgbClr val="FFCC66"/>
    <a:srgbClr val="FFFFFF"/>
    <a:srgbClr val="F0DBCB"/>
    <a:srgbClr val="DE3819"/>
    <a:srgbClr val="0D915C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0518" autoAdjust="0"/>
    <p:restoredTop sz="94289" autoAdjust="0"/>
  </p:normalViewPr>
  <p:slideViewPr>
    <p:cSldViewPr snapToObjects="1" showGuides="1">
      <p:cViewPr varScale="1">
        <p:scale>
          <a:sx n="89" d="100"/>
          <a:sy n="89" d="100"/>
        </p:scale>
        <p:origin x="725" y="91"/>
      </p:cViewPr>
      <p:guideLst>
        <p:guide orient="horz" pos="482"/>
        <p:guide orient="horz" pos="300"/>
        <p:guide pos="2880"/>
      </p:guideLst>
    </p:cSldViewPr>
  </p:slideViewPr>
  <p:outlineViewPr>
    <p:cViewPr>
      <p:scale>
        <a:sx n="33" d="100"/>
        <a:sy n="33" d="100"/>
      </p:scale>
      <p:origin x="0" y="373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65" d="100"/>
          <a:sy n="65" d="100"/>
        </p:scale>
        <p:origin x="-3420" y="-102"/>
      </p:cViewPr>
      <p:guideLst>
        <p:guide orient="horz" pos="3128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7333"/>
          </a:xfrm>
          <a:prstGeom prst="rect">
            <a:avLst/>
          </a:prstGeom>
        </p:spPr>
        <p:txBody>
          <a:bodyPr vert="horz" lIns="91423" tIns="45712" rIns="91423" bIns="4571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294" y="1"/>
            <a:ext cx="2945862" cy="497333"/>
          </a:xfrm>
          <a:prstGeom prst="rect">
            <a:avLst/>
          </a:prstGeom>
        </p:spPr>
        <p:txBody>
          <a:bodyPr vert="horz" lIns="91423" tIns="45712" rIns="91423" bIns="4571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1AE031D-26DC-4A12-992B-1948497EC52C}" type="datetimeFigureOut">
              <a:rPr lang="fr-FR"/>
              <a:pPr>
                <a:defRPr/>
              </a:pPr>
              <a:t>22/01/2018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7766"/>
            <a:ext cx="2945862" cy="497332"/>
          </a:xfrm>
          <a:prstGeom prst="rect">
            <a:avLst/>
          </a:prstGeom>
        </p:spPr>
        <p:txBody>
          <a:bodyPr vert="horz" lIns="91423" tIns="45712" rIns="91423" bIns="4571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294" y="9427766"/>
            <a:ext cx="2945862" cy="497332"/>
          </a:xfrm>
          <a:prstGeom prst="rect">
            <a:avLst/>
          </a:prstGeom>
        </p:spPr>
        <p:txBody>
          <a:bodyPr vert="horz" lIns="91423" tIns="45712" rIns="91423" bIns="4571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15F70E4-804D-4CA2-8785-F0E76A21F30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79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7333"/>
          </a:xfrm>
          <a:prstGeom prst="rect">
            <a:avLst/>
          </a:prstGeom>
        </p:spPr>
        <p:txBody>
          <a:bodyPr vert="horz" lIns="95545" tIns="47772" rIns="95545" bIns="4777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294" y="1"/>
            <a:ext cx="2945862" cy="497333"/>
          </a:xfrm>
          <a:prstGeom prst="rect">
            <a:avLst/>
          </a:prstGeom>
        </p:spPr>
        <p:txBody>
          <a:bodyPr vert="horz" lIns="95545" tIns="47772" rIns="95545" bIns="4777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479F751F-2334-41B8-9B3F-45D88CAADC22}" type="datetimeFigureOut">
              <a:rPr lang="fr-FR"/>
              <a:pPr>
                <a:defRPr/>
              </a:pPr>
              <a:t>22/01/2018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2950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45" tIns="47772" rIns="95545" bIns="47772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464" y="4716193"/>
            <a:ext cx="5438748" cy="4466755"/>
          </a:xfrm>
          <a:prstGeom prst="rect">
            <a:avLst/>
          </a:prstGeom>
        </p:spPr>
        <p:txBody>
          <a:bodyPr vert="horz" lIns="95545" tIns="47772" rIns="95545" bIns="47772" rtlCol="0">
            <a:normAutofit/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7766"/>
            <a:ext cx="2945862" cy="497332"/>
          </a:xfrm>
          <a:prstGeom prst="rect">
            <a:avLst/>
          </a:prstGeom>
        </p:spPr>
        <p:txBody>
          <a:bodyPr vert="horz" lIns="95545" tIns="47772" rIns="95545" bIns="4777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294" y="9427766"/>
            <a:ext cx="2945862" cy="497332"/>
          </a:xfrm>
          <a:prstGeom prst="rect">
            <a:avLst/>
          </a:prstGeom>
        </p:spPr>
        <p:txBody>
          <a:bodyPr vert="horz" lIns="95545" tIns="47772" rIns="95545" bIns="4777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32B0BA24-48B3-48DC-87EC-9822738FF64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47782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4"/>
          <p:cNvGrpSpPr>
            <a:grpSpLocks/>
          </p:cNvGrpSpPr>
          <p:nvPr userDrawn="1"/>
        </p:nvGrpSpPr>
        <p:grpSpPr bwMode="auto">
          <a:xfrm>
            <a:off x="2963753" y="6161906"/>
            <a:ext cx="6022975" cy="579462"/>
            <a:chOff x="2664000" y="5711319"/>
            <a:chExt cx="6480000" cy="61918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3384706" y="6093942"/>
              <a:ext cx="5759294" cy="7303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85000"/>
                  </a:schemeClr>
                </a:gs>
                <a:gs pos="50000">
                  <a:schemeClr val="bg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4824530" y="5838331"/>
              <a:ext cx="4319470" cy="3651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85000"/>
                  </a:schemeClr>
                </a:gs>
                <a:gs pos="50000">
                  <a:schemeClr val="bg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4103824" y="5966931"/>
              <a:ext cx="5040176" cy="5398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85000"/>
                  </a:schemeClr>
                </a:gs>
                <a:gs pos="50000">
                  <a:schemeClr val="bg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2664000" y="6240006"/>
              <a:ext cx="6480000" cy="9049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85000"/>
                  </a:schemeClr>
                </a:gs>
                <a:gs pos="50000">
                  <a:schemeClr val="bg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5543647" y="5711319"/>
              <a:ext cx="3600353" cy="1746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85000"/>
                  </a:schemeClr>
                </a:gs>
                <a:gs pos="50000">
                  <a:schemeClr val="bg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</p:grpSp>
      <p:sp>
        <p:nvSpPr>
          <p:cNvPr id="23" name="Freeform 2"/>
          <p:cNvSpPr>
            <a:spLocks noChangeAspect="1"/>
          </p:cNvSpPr>
          <p:nvPr userDrawn="1"/>
        </p:nvSpPr>
        <p:spPr bwMode="gray">
          <a:xfrm>
            <a:off x="1085136" y="962161"/>
            <a:ext cx="7884000" cy="5796151"/>
          </a:xfrm>
          <a:custGeom>
            <a:avLst/>
            <a:gdLst/>
            <a:ahLst/>
            <a:cxnLst>
              <a:cxn ang="0">
                <a:pos x="633" y="2936"/>
              </a:cxn>
              <a:cxn ang="0">
                <a:pos x="724" y="2862"/>
              </a:cxn>
              <a:cxn ang="0">
                <a:pos x="814" y="2794"/>
              </a:cxn>
              <a:cxn ang="0">
                <a:pos x="907" y="2731"/>
              </a:cxn>
              <a:cxn ang="0">
                <a:pos x="1002" y="2671"/>
              </a:cxn>
              <a:cxn ang="0">
                <a:pos x="1098" y="2617"/>
              </a:cxn>
              <a:cxn ang="0">
                <a:pos x="1294" y="2520"/>
              </a:cxn>
              <a:cxn ang="0">
                <a:pos x="1494" y="2435"/>
              </a:cxn>
              <a:cxn ang="0">
                <a:pos x="1702" y="2361"/>
              </a:cxn>
              <a:cxn ang="0">
                <a:pos x="1913" y="2296"/>
              </a:cxn>
              <a:cxn ang="0">
                <a:pos x="2127" y="2235"/>
              </a:cxn>
              <a:cxn ang="0">
                <a:pos x="2238" y="2207"/>
              </a:cxn>
              <a:cxn ang="0">
                <a:pos x="2484" y="2149"/>
              </a:cxn>
              <a:cxn ang="0">
                <a:pos x="2729" y="2096"/>
              </a:cxn>
              <a:cxn ang="0">
                <a:pos x="3214" y="2001"/>
              </a:cxn>
              <a:cxn ang="0">
                <a:pos x="3207" y="2001"/>
              </a:cxn>
              <a:cxn ang="0">
                <a:pos x="3938" y="1849"/>
              </a:cxn>
              <a:cxn ang="0">
                <a:pos x="4238" y="1778"/>
              </a:cxn>
              <a:cxn ang="0">
                <a:pos x="4418" y="1729"/>
              </a:cxn>
              <a:cxn ang="0">
                <a:pos x="4582" y="1677"/>
              </a:cxn>
              <a:cxn ang="0">
                <a:pos x="4734" y="1621"/>
              </a:cxn>
              <a:cxn ang="0">
                <a:pos x="4876" y="1558"/>
              </a:cxn>
              <a:cxn ang="0">
                <a:pos x="5009" y="1487"/>
              </a:cxn>
              <a:cxn ang="0">
                <a:pos x="5134" y="1406"/>
              </a:cxn>
              <a:cxn ang="0">
                <a:pos x="5254" y="1314"/>
              </a:cxn>
              <a:cxn ang="0">
                <a:pos x="5371" y="1209"/>
              </a:cxn>
              <a:cxn ang="0">
                <a:pos x="5484" y="1090"/>
              </a:cxn>
              <a:cxn ang="0">
                <a:pos x="5596" y="954"/>
              </a:cxn>
              <a:cxn ang="0">
                <a:pos x="5711" y="801"/>
              </a:cxn>
              <a:cxn ang="0">
                <a:pos x="5769" y="0"/>
              </a:cxn>
              <a:cxn ang="0">
                <a:pos x="9" y="4032"/>
              </a:cxn>
              <a:cxn ang="0">
                <a:pos x="29" y="4032"/>
              </a:cxn>
              <a:cxn ang="0">
                <a:pos x="64" y="3864"/>
              </a:cxn>
              <a:cxn ang="0">
                <a:pos x="111" y="3702"/>
              </a:cxn>
              <a:cxn ang="0">
                <a:pos x="133" y="3646"/>
              </a:cxn>
              <a:cxn ang="0">
                <a:pos x="178" y="3540"/>
              </a:cxn>
              <a:cxn ang="0">
                <a:pos x="229" y="3435"/>
              </a:cxn>
              <a:cxn ang="0">
                <a:pos x="287" y="3337"/>
              </a:cxn>
              <a:cxn ang="0">
                <a:pos x="351" y="3240"/>
              </a:cxn>
              <a:cxn ang="0">
                <a:pos x="424" y="3148"/>
              </a:cxn>
              <a:cxn ang="0">
                <a:pos x="502" y="3059"/>
              </a:cxn>
              <a:cxn ang="0">
                <a:pos x="587" y="2977"/>
              </a:cxn>
              <a:cxn ang="0">
                <a:pos x="633" y="2936"/>
              </a:cxn>
            </a:cxnLst>
            <a:rect l="0" t="0" r="r" b="b"/>
            <a:pathLst>
              <a:path w="5769" h="4032">
                <a:moveTo>
                  <a:pt x="633" y="2936"/>
                </a:moveTo>
                <a:lnTo>
                  <a:pt x="633" y="2936"/>
                </a:lnTo>
                <a:lnTo>
                  <a:pt x="678" y="2899"/>
                </a:lnTo>
                <a:lnTo>
                  <a:pt x="724" y="2862"/>
                </a:lnTo>
                <a:lnTo>
                  <a:pt x="769" y="2827"/>
                </a:lnTo>
                <a:lnTo>
                  <a:pt x="814" y="2794"/>
                </a:lnTo>
                <a:lnTo>
                  <a:pt x="862" y="2762"/>
                </a:lnTo>
                <a:lnTo>
                  <a:pt x="907" y="2731"/>
                </a:lnTo>
                <a:lnTo>
                  <a:pt x="954" y="2701"/>
                </a:lnTo>
                <a:lnTo>
                  <a:pt x="1002" y="2671"/>
                </a:lnTo>
                <a:lnTo>
                  <a:pt x="1051" y="2643"/>
                </a:lnTo>
                <a:lnTo>
                  <a:pt x="1098" y="2617"/>
                </a:lnTo>
                <a:lnTo>
                  <a:pt x="1194" y="2565"/>
                </a:lnTo>
                <a:lnTo>
                  <a:pt x="1294" y="2520"/>
                </a:lnTo>
                <a:lnTo>
                  <a:pt x="1394" y="2475"/>
                </a:lnTo>
                <a:lnTo>
                  <a:pt x="1494" y="2435"/>
                </a:lnTo>
                <a:lnTo>
                  <a:pt x="1598" y="2397"/>
                </a:lnTo>
                <a:lnTo>
                  <a:pt x="1702" y="2361"/>
                </a:lnTo>
                <a:lnTo>
                  <a:pt x="1807" y="2328"/>
                </a:lnTo>
                <a:lnTo>
                  <a:pt x="1913" y="2296"/>
                </a:lnTo>
                <a:lnTo>
                  <a:pt x="2020" y="2266"/>
                </a:lnTo>
                <a:lnTo>
                  <a:pt x="2127" y="2235"/>
                </a:lnTo>
                <a:lnTo>
                  <a:pt x="2238" y="2207"/>
                </a:lnTo>
                <a:lnTo>
                  <a:pt x="2238" y="2207"/>
                </a:lnTo>
                <a:lnTo>
                  <a:pt x="2360" y="2177"/>
                </a:lnTo>
                <a:lnTo>
                  <a:pt x="2484" y="2149"/>
                </a:lnTo>
                <a:lnTo>
                  <a:pt x="2605" y="2121"/>
                </a:lnTo>
                <a:lnTo>
                  <a:pt x="2729" y="2096"/>
                </a:lnTo>
                <a:lnTo>
                  <a:pt x="2973" y="2047"/>
                </a:lnTo>
                <a:lnTo>
                  <a:pt x="3214" y="2001"/>
                </a:lnTo>
                <a:lnTo>
                  <a:pt x="3207" y="2001"/>
                </a:lnTo>
                <a:lnTo>
                  <a:pt x="3207" y="2001"/>
                </a:lnTo>
                <a:lnTo>
                  <a:pt x="3714" y="1897"/>
                </a:lnTo>
                <a:lnTo>
                  <a:pt x="3938" y="1849"/>
                </a:lnTo>
                <a:lnTo>
                  <a:pt x="4142" y="1804"/>
                </a:lnTo>
                <a:lnTo>
                  <a:pt x="4238" y="1778"/>
                </a:lnTo>
                <a:lnTo>
                  <a:pt x="4329" y="1754"/>
                </a:lnTo>
                <a:lnTo>
                  <a:pt x="4418" y="1729"/>
                </a:lnTo>
                <a:lnTo>
                  <a:pt x="4502" y="1705"/>
                </a:lnTo>
                <a:lnTo>
                  <a:pt x="4582" y="1677"/>
                </a:lnTo>
                <a:lnTo>
                  <a:pt x="4660" y="1649"/>
                </a:lnTo>
                <a:lnTo>
                  <a:pt x="4734" y="1621"/>
                </a:lnTo>
                <a:lnTo>
                  <a:pt x="4807" y="1590"/>
                </a:lnTo>
                <a:lnTo>
                  <a:pt x="4876" y="1558"/>
                </a:lnTo>
                <a:lnTo>
                  <a:pt x="4944" y="1522"/>
                </a:lnTo>
                <a:lnTo>
                  <a:pt x="5009" y="1487"/>
                </a:lnTo>
                <a:lnTo>
                  <a:pt x="5073" y="1448"/>
                </a:lnTo>
                <a:lnTo>
                  <a:pt x="5134" y="1406"/>
                </a:lnTo>
                <a:lnTo>
                  <a:pt x="5196" y="1362"/>
                </a:lnTo>
                <a:lnTo>
                  <a:pt x="5254" y="1314"/>
                </a:lnTo>
                <a:lnTo>
                  <a:pt x="5313" y="1263"/>
                </a:lnTo>
                <a:lnTo>
                  <a:pt x="5371" y="1209"/>
                </a:lnTo>
                <a:lnTo>
                  <a:pt x="5427" y="1152"/>
                </a:lnTo>
                <a:lnTo>
                  <a:pt x="5484" y="1090"/>
                </a:lnTo>
                <a:lnTo>
                  <a:pt x="5540" y="1023"/>
                </a:lnTo>
                <a:lnTo>
                  <a:pt x="5596" y="954"/>
                </a:lnTo>
                <a:lnTo>
                  <a:pt x="5653" y="881"/>
                </a:lnTo>
                <a:lnTo>
                  <a:pt x="5711" y="801"/>
                </a:lnTo>
                <a:lnTo>
                  <a:pt x="5769" y="718"/>
                </a:lnTo>
                <a:lnTo>
                  <a:pt x="5769" y="0"/>
                </a:lnTo>
                <a:lnTo>
                  <a:pt x="0" y="9"/>
                </a:lnTo>
                <a:lnTo>
                  <a:pt x="9" y="4032"/>
                </a:lnTo>
                <a:lnTo>
                  <a:pt x="29" y="4032"/>
                </a:lnTo>
                <a:lnTo>
                  <a:pt x="29" y="4032"/>
                </a:lnTo>
                <a:lnTo>
                  <a:pt x="44" y="3950"/>
                </a:lnTo>
                <a:lnTo>
                  <a:pt x="64" y="3864"/>
                </a:lnTo>
                <a:lnTo>
                  <a:pt x="85" y="3784"/>
                </a:lnTo>
                <a:lnTo>
                  <a:pt x="111" y="3702"/>
                </a:lnTo>
                <a:lnTo>
                  <a:pt x="111" y="3702"/>
                </a:lnTo>
                <a:lnTo>
                  <a:pt x="133" y="3646"/>
                </a:lnTo>
                <a:lnTo>
                  <a:pt x="154" y="3592"/>
                </a:lnTo>
                <a:lnTo>
                  <a:pt x="178" y="3540"/>
                </a:lnTo>
                <a:lnTo>
                  <a:pt x="202" y="3487"/>
                </a:lnTo>
                <a:lnTo>
                  <a:pt x="229" y="3435"/>
                </a:lnTo>
                <a:lnTo>
                  <a:pt x="256" y="3387"/>
                </a:lnTo>
                <a:lnTo>
                  <a:pt x="287" y="3337"/>
                </a:lnTo>
                <a:lnTo>
                  <a:pt x="318" y="3288"/>
                </a:lnTo>
                <a:lnTo>
                  <a:pt x="351" y="3240"/>
                </a:lnTo>
                <a:lnTo>
                  <a:pt x="387" y="3193"/>
                </a:lnTo>
                <a:lnTo>
                  <a:pt x="424" y="3148"/>
                </a:lnTo>
                <a:lnTo>
                  <a:pt x="462" y="3104"/>
                </a:lnTo>
                <a:lnTo>
                  <a:pt x="502" y="3059"/>
                </a:lnTo>
                <a:lnTo>
                  <a:pt x="544" y="3018"/>
                </a:lnTo>
                <a:lnTo>
                  <a:pt x="587" y="2977"/>
                </a:lnTo>
                <a:lnTo>
                  <a:pt x="633" y="2936"/>
                </a:lnTo>
                <a:lnTo>
                  <a:pt x="633" y="2936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85000"/>
              </a:lnSpc>
              <a:defRPr/>
            </a:pPr>
            <a:endParaRPr lang="en-US" sz="2400" b="1"/>
          </a:p>
        </p:txBody>
      </p:sp>
      <p:pic>
        <p:nvPicPr>
          <p:cNvPr id="24" name="Image 6" descr="logo SOGETI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43508" y="154596"/>
            <a:ext cx="1992862" cy="448344"/>
          </a:xfrm>
          <a:prstGeom prst="rect">
            <a:avLst/>
          </a:prstGeom>
          <a:effectLst/>
        </p:spPr>
      </p:pic>
      <p:sp>
        <p:nvSpPr>
          <p:cNvPr id="26" name="Titre 1"/>
          <p:cNvSpPr>
            <a:spLocks noGrp="1"/>
          </p:cNvSpPr>
          <p:nvPr>
            <p:ph type="ctrTitle"/>
          </p:nvPr>
        </p:nvSpPr>
        <p:spPr>
          <a:xfrm>
            <a:off x="404036" y="1253827"/>
            <a:ext cx="6883716" cy="1470025"/>
          </a:xfrm>
        </p:spPr>
        <p:txBody>
          <a:bodyPr/>
          <a:lstStyle>
            <a:lvl1pPr algn="l">
              <a:defRPr>
                <a:latin typeface="Trebuchet MS" pitchFamily="34" charset="0"/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27" name="Sous-titre 2"/>
          <p:cNvSpPr>
            <a:spLocks noGrp="1"/>
          </p:cNvSpPr>
          <p:nvPr>
            <p:ph type="subTitle" idx="1"/>
          </p:nvPr>
        </p:nvSpPr>
        <p:spPr>
          <a:xfrm>
            <a:off x="404036" y="2780928"/>
            <a:ext cx="6211045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style des sous-titres du masque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/>
          <p:nvPr userDrawn="1"/>
        </p:nvSpPr>
        <p:spPr bwMode="auto">
          <a:xfrm rot="10800000" flipH="1" flipV="1">
            <a:off x="-1" y="544984"/>
            <a:ext cx="9140825" cy="36000"/>
          </a:xfrm>
          <a:prstGeom prst="rect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3500000" scaled="1"/>
            <a:tileRect/>
          </a:gra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fontAlgn="auto" hangingPunct="0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ED0000"/>
              </a:buClr>
              <a:defRPr/>
            </a:pPr>
            <a:endParaRPr lang="fr-FR" sz="2000">
              <a:latin typeface="Trebuchet MS" pitchFamily="34" charset="0"/>
            </a:endParaRPr>
          </a:p>
        </p:txBody>
      </p:sp>
      <p:sp>
        <p:nvSpPr>
          <p:cNvPr id="10" name="Espace réservé du pied de page 4"/>
          <p:cNvSpPr txBox="1">
            <a:spLocks/>
          </p:cNvSpPr>
          <p:nvPr userDrawn="1"/>
        </p:nvSpPr>
        <p:spPr>
          <a:xfrm>
            <a:off x="8496436" y="6492875"/>
            <a:ext cx="647564" cy="365125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562353-0395-4985-A4E5-242D1F990A93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pied de page 4"/>
          <p:cNvSpPr txBox="1">
            <a:spLocks/>
          </p:cNvSpPr>
          <p:nvPr userDrawn="1"/>
        </p:nvSpPr>
        <p:spPr>
          <a:xfrm>
            <a:off x="8496436" y="6492875"/>
            <a:ext cx="647564" cy="365125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562353-0395-4985-A4E5-242D1F990A93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1030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979712" y="6421438"/>
            <a:ext cx="6411813" cy="365125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fr-FR"/>
              <a:t>API</a:t>
            </a:r>
            <a:endParaRPr lang="fr-FR" dirty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63" y="6421438"/>
            <a:ext cx="500062" cy="365125"/>
          </a:xfrm>
          <a:prstGeom prst="rect">
            <a:avLst/>
          </a:prstGeom>
        </p:spPr>
        <p:txBody>
          <a:bodyPr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D22FE3F-E2FD-43A3-86C3-811836842AB5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62" r:id="rId2"/>
    <p:sldLayoutId id="2147483763" r:id="rId3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Trebuchet MS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 bwMode="auto">
          <a:xfrm>
            <a:off x="1" y="2096852"/>
            <a:ext cx="9143999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rPr>
              <a:t>Mise</a:t>
            </a:r>
            <a:r>
              <a:rPr kumimoji="0" lang="fr-FR" sz="6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rPr>
              <a:t> en place </a:t>
            </a:r>
            <a:r>
              <a:rPr kumimoji="0" lang="fr-FR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rPr>
              <a:t>Consul</a:t>
            </a:r>
            <a:endParaRPr kumimoji="0" lang="fr-FR" sz="6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j-ea"/>
              <a:cs typeface="+mj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48100" y="3552242"/>
            <a:ext cx="144780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 bwMode="auto">
          <a:xfrm>
            <a:off x="1" y="2096852"/>
            <a:ext cx="9143999" cy="2556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fr-FR" sz="5400" b="1" dirty="0" smtClean="0">
              <a:solidFill>
                <a:prstClr val="black"/>
              </a:solidFill>
              <a:latin typeface="Trebuchet MS" pitchFamily="34" charset="0"/>
            </a:endParaRPr>
          </a:p>
          <a:p>
            <a:pPr algn="ctr" eaLnBrk="0" hangingPunct="0">
              <a:defRPr/>
            </a:pPr>
            <a:r>
              <a:rPr lang="fr-FR" sz="4000" b="1" dirty="0" smtClean="0">
                <a:solidFill>
                  <a:prstClr val="black"/>
                </a:solidFill>
                <a:latin typeface="Trebuchet MS" pitchFamily="34" charset="0"/>
              </a:rPr>
              <a:t>Agent Consul</a:t>
            </a:r>
            <a:endParaRPr lang="fr-FR" sz="4000" b="1" dirty="0">
              <a:solidFill>
                <a:prstClr val="black"/>
              </a:solidFill>
              <a:latin typeface="Trebuchet MS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188640"/>
            <a:ext cx="144780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2780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-1" y="0"/>
            <a:ext cx="9140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accent4"/>
                </a:solidFill>
                <a:latin typeface="+mn-lt"/>
              </a:rPr>
              <a:t>Mise en place </a:t>
            </a:r>
            <a:r>
              <a:rPr lang="fr-FR" sz="2800" dirty="0">
                <a:solidFill>
                  <a:schemeClr val="accent4"/>
                </a:solidFill>
                <a:latin typeface="+mn-lt"/>
              </a:rPr>
              <a:t>– </a:t>
            </a:r>
            <a:r>
              <a:rPr lang="fr-FR" sz="2800" dirty="0" smtClean="0">
                <a:solidFill>
                  <a:schemeClr val="accent4"/>
                </a:solidFill>
                <a:latin typeface="+mn-lt"/>
              </a:rPr>
              <a:t>Agent </a:t>
            </a:r>
            <a:r>
              <a:rPr lang="fr-FR" sz="2800" dirty="0" smtClean="0">
                <a:solidFill>
                  <a:schemeClr val="accent4"/>
                </a:solidFill>
                <a:latin typeface="+mn-lt"/>
              </a:rPr>
              <a:t>Consul</a:t>
            </a:r>
            <a:endParaRPr lang="fr-FR" sz="2800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="" xmlns:a16="http://schemas.microsoft.com/office/drawing/2014/main" id="{02012D19-F34D-4179-AA25-13C4AC886B01}"/>
              </a:ext>
            </a:extLst>
          </p:cNvPr>
          <p:cNvSpPr txBox="1"/>
          <p:nvPr/>
        </p:nvSpPr>
        <p:spPr>
          <a:xfrm>
            <a:off x="241581" y="872716"/>
            <a:ext cx="882151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Un agent Consul peut être soit un serveur, soit un client.</a:t>
            </a:r>
          </a:p>
          <a:p>
            <a:endParaRPr lang="fr-FR" sz="2000" dirty="0"/>
          </a:p>
          <a:p>
            <a:r>
              <a:rPr lang="fr-FR" sz="2000" dirty="0" smtClean="0"/>
              <a:t>Pour </a:t>
            </a:r>
            <a:r>
              <a:rPr lang="fr-FR" sz="2000" dirty="0" smtClean="0"/>
              <a:t>mettre en place un </a:t>
            </a:r>
            <a:r>
              <a:rPr lang="fr-FR" sz="2000" dirty="0" smtClean="0"/>
              <a:t>agent, </a:t>
            </a:r>
            <a:r>
              <a:rPr lang="fr-FR" sz="2000" dirty="0" smtClean="0"/>
              <a:t>il </a:t>
            </a:r>
            <a:r>
              <a:rPr lang="fr-FR" sz="2000" dirty="0" smtClean="0"/>
              <a:t>faut </a:t>
            </a:r>
            <a:r>
              <a:rPr lang="fr-FR" sz="2000" dirty="0" smtClean="0"/>
              <a:t>au </a:t>
            </a:r>
            <a:r>
              <a:rPr lang="fr-FR" sz="2000" dirty="0" smtClean="0"/>
              <a:t>minimum </a:t>
            </a:r>
            <a:r>
              <a:rPr lang="fr-FR" sz="2000" dirty="0" smtClean="0"/>
              <a:t>les 5 options suivantes </a:t>
            </a:r>
            <a:r>
              <a:rPr lang="fr-FR" sz="2000" dirty="0" smtClean="0"/>
              <a:t>dans le fichier de configuration :</a:t>
            </a:r>
            <a:endParaRPr lang="fr-FR" sz="2000" dirty="0" smtClean="0"/>
          </a:p>
          <a:p>
            <a:endParaRPr lang="fr-FR" sz="2000" dirty="0"/>
          </a:p>
          <a:p>
            <a:r>
              <a:rPr lang="fr-FR" sz="2000" dirty="0" smtClean="0"/>
              <a:t>« </a:t>
            </a:r>
            <a:r>
              <a:rPr lang="fr-FR" sz="2000" b="1" dirty="0" smtClean="0"/>
              <a:t>server</a:t>
            </a:r>
            <a:r>
              <a:rPr lang="fr-FR" sz="2000" dirty="0" smtClean="0"/>
              <a:t> » : Définit si l’agent est un serveur ou un client.</a:t>
            </a:r>
          </a:p>
          <a:p>
            <a:endParaRPr lang="fr-FR" sz="2000" dirty="0"/>
          </a:p>
          <a:p>
            <a:r>
              <a:rPr lang="fr-FR" sz="2000" dirty="0" smtClean="0"/>
              <a:t>« </a:t>
            </a:r>
            <a:r>
              <a:rPr lang="fr-FR" sz="2000" b="1" dirty="0" err="1" smtClean="0"/>
              <a:t>data_dir</a:t>
            </a:r>
            <a:r>
              <a:rPr lang="fr-FR" sz="2000" dirty="0" smtClean="0"/>
              <a:t> » : Chemin du répertoire où seront stockées les données pour la persistance.</a:t>
            </a:r>
          </a:p>
          <a:p>
            <a:endParaRPr lang="fr-FR" sz="2000" dirty="0"/>
          </a:p>
          <a:p>
            <a:r>
              <a:rPr lang="fr-FR" sz="2000" dirty="0" smtClean="0"/>
              <a:t>« </a:t>
            </a:r>
            <a:r>
              <a:rPr lang="fr-FR" sz="2000" b="1" dirty="0" err="1" smtClean="0"/>
              <a:t>start_join</a:t>
            </a:r>
            <a:r>
              <a:rPr lang="fr-FR" sz="2000" dirty="0" smtClean="0"/>
              <a:t> » : Liste des adresses </a:t>
            </a:r>
            <a:r>
              <a:rPr lang="fr-FR" sz="2000" dirty="0" smtClean="0"/>
              <a:t>IP des </a:t>
            </a:r>
            <a:r>
              <a:rPr lang="fr-FR" sz="2000" dirty="0" smtClean="0"/>
              <a:t>autres serveurs du cluster.</a:t>
            </a:r>
          </a:p>
          <a:p>
            <a:endParaRPr lang="fr-FR" sz="2000" dirty="0"/>
          </a:p>
          <a:p>
            <a:r>
              <a:rPr lang="fr-FR" sz="2000" dirty="0" smtClean="0"/>
              <a:t>« </a:t>
            </a:r>
            <a:r>
              <a:rPr lang="fr-FR" sz="2000" b="1" dirty="0" err="1" smtClean="0"/>
              <a:t>bind_addr</a:t>
            </a:r>
            <a:r>
              <a:rPr lang="fr-FR" sz="2000" dirty="0" smtClean="0"/>
              <a:t> » : </a:t>
            </a:r>
            <a:r>
              <a:rPr lang="fr-FR" sz="2000" dirty="0" smtClean="0"/>
              <a:t>Adresse IP </a:t>
            </a:r>
            <a:r>
              <a:rPr lang="fr-FR" sz="2000" dirty="0" smtClean="0"/>
              <a:t>de la machine sur le réseau</a:t>
            </a:r>
          </a:p>
          <a:p>
            <a:endParaRPr lang="fr-FR" sz="2000" dirty="0" smtClean="0"/>
          </a:p>
          <a:p>
            <a:r>
              <a:rPr lang="fr-FR" sz="2000" dirty="0" smtClean="0"/>
              <a:t>« </a:t>
            </a:r>
            <a:r>
              <a:rPr lang="fr-FR" sz="2000" b="1" dirty="0" err="1" smtClean="0"/>
              <a:t>encrypt</a:t>
            </a:r>
            <a:r>
              <a:rPr lang="fr-FR" sz="2000" dirty="0" smtClean="0"/>
              <a:t> » : La clé secrète de chiffrement pour le trafic réseau de </a:t>
            </a:r>
            <a:r>
              <a:rPr lang="fr-FR" sz="2000" dirty="0" smtClean="0"/>
              <a:t>Consul</a:t>
            </a:r>
          </a:p>
          <a:p>
            <a:r>
              <a:rPr lang="fr-FR" sz="2000" dirty="0"/>
              <a:t>	</a:t>
            </a:r>
            <a:r>
              <a:rPr lang="fr-FR" sz="2000" dirty="0" smtClean="0"/>
              <a:t>La clé peut être générée avec la commande « consul </a:t>
            </a:r>
            <a:r>
              <a:rPr lang="fr-FR" sz="2000" dirty="0" err="1" smtClean="0"/>
              <a:t>keygen</a:t>
            </a:r>
            <a:r>
              <a:rPr lang="fr-FR" sz="2000" dirty="0" smtClean="0"/>
              <a:t> »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242401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-1" y="0"/>
            <a:ext cx="9140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accent4"/>
                </a:solidFill>
                <a:latin typeface="+mn-lt"/>
              </a:rPr>
              <a:t>Mise en place </a:t>
            </a:r>
            <a:r>
              <a:rPr lang="fr-FR" sz="2800" dirty="0">
                <a:solidFill>
                  <a:schemeClr val="accent4"/>
                </a:solidFill>
                <a:latin typeface="+mn-lt"/>
              </a:rPr>
              <a:t>– </a:t>
            </a:r>
            <a:r>
              <a:rPr lang="fr-FR" sz="2800" dirty="0" smtClean="0">
                <a:solidFill>
                  <a:schemeClr val="accent4"/>
                </a:solidFill>
                <a:latin typeface="+mn-lt"/>
              </a:rPr>
              <a:t>Agent Consul</a:t>
            </a:r>
            <a:endParaRPr lang="fr-FR" sz="2800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="" xmlns:a16="http://schemas.microsoft.com/office/drawing/2014/main" id="{02012D19-F34D-4179-AA25-13C4AC886B01}"/>
              </a:ext>
            </a:extLst>
          </p:cNvPr>
          <p:cNvSpPr txBox="1"/>
          <p:nvPr/>
        </p:nvSpPr>
        <p:spPr>
          <a:xfrm>
            <a:off x="241581" y="872716"/>
            <a:ext cx="88215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Si l’agent est un serveur, il faut aussi ajouter </a:t>
            </a:r>
            <a:r>
              <a:rPr lang="fr-FR" sz="2000" dirty="0" smtClean="0"/>
              <a:t>l’option :</a:t>
            </a:r>
            <a:endParaRPr lang="fr-FR" sz="2000" dirty="0"/>
          </a:p>
          <a:p>
            <a:endParaRPr lang="fr-FR" sz="2000" dirty="0"/>
          </a:p>
          <a:p>
            <a:r>
              <a:rPr lang="fr-FR" sz="2000" dirty="0" smtClean="0"/>
              <a:t>« </a:t>
            </a:r>
            <a:r>
              <a:rPr lang="fr-FR" sz="2000" b="1" dirty="0" err="1" smtClean="0"/>
              <a:t>bootstrap</a:t>
            </a:r>
            <a:r>
              <a:rPr lang="fr-FR" sz="2000" dirty="0" smtClean="0"/>
              <a:t> » </a:t>
            </a:r>
            <a:r>
              <a:rPr lang="fr-FR" sz="2000" dirty="0" smtClean="0"/>
              <a:t>Lance un serveur avec le droit de prendre des décisions sans se concerter avec les autres serveurs du cluster. Cela lui permet entre autre de se lancer en leader.</a:t>
            </a:r>
          </a:p>
          <a:p>
            <a:r>
              <a:rPr lang="fr-FR" sz="2000" dirty="0" smtClean="0"/>
              <a:t>Les options « </a:t>
            </a:r>
            <a:r>
              <a:rPr lang="fr-FR" sz="2000" b="1" dirty="0" err="1" smtClean="0"/>
              <a:t>start_join</a:t>
            </a:r>
            <a:r>
              <a:rPr lang="fr-FR" sz="2000" dirty="0" smtClean="0"/>
              <a:t> » et « </a:t>
            </a:r>
            <a:r>
              <a:rPr lang="fr-FR" sz="2000" b="1" dirty="0" err="1" smtClean="0"/>
              <a:t>bind_addr</a:t>
            </a:r>
            <a:r>
              <a:rPr lang="fr-FR" sz="2000" dirty="0" smtClean="0"/>
              <a:t> » ne sont pa</a:t>
            </a:r>
            <a:r>
              <a:rPr lang="fr-FR" sz="2000" dirty="0" smtClean="0"/>
              <a:t>s à mettre dans le fichier de configuration dans le cas du serveur </a:t>
            </a:r>
            <a:r>
              <a:rPr lang="fr-FR" sz="2000" dirty="0" err="1" smtClean="0"/>
              <a:t>bootstrap</a:t>
            </a:r>
            <a:r>
              <a:rPr lang="fr-FR" sz="2000" dirty="0" smtClean="0"/>
              <a:t>.</a:t>
            </a:r>
          </a:p>
          <a:p>
            <a:endParaRPr lang="fr-FR" sz="2000" dirty="0" smtClean="0"/>
          </a:p>
          <a:p>
            <a:r>
              <a:rPr lang="fr-FR" sz="2000" dirty="0" smtClean="0"/>
              <a:t>Laisser </a:t>
            </a:r>
            <a:r>
              <a:rPr lang="fr-FR" sz="2000" dirty="0" smtClean="0"/>
              <a:t>à 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fr-FR" sz="2000" dirty="0" smtClean="0"/>
              <a:t> pour le lancement de serveurs standards.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="" xmlns:a16="http://schemas.microsoft.com/office/drawing/2014/main" id="{02012D19-F34D-4179-AA25-13C4AC886B01}"/>
              </a:ext>
            </a:extLst>
          </p:cNvPr>
          <p:cNvSpPr txBox="1"/>
          <p:nvPr/>
        </p:nvSpPr>
        <p:spPr>
          <a:xfrm>
            <a:off x="247386" y="4545124"/>
            <a:ext cx="88215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Si l’agent est un client, </a:t>
            </a:r>
            <a:r>
              <a:rPr lang="fr-FR" sz="2000" dirty="0" smtClean="0"/>
              <a:t>on peut ajouter l’option </a:t>
            </a:r>
            <a:r>
              <a:rPr lang="fr-FR" sz="2000" dirty="0"/>
              <a:t>:</a:t>
            </a:r>
          </a:p>
          <a:p>
            <a:endParaRPr lang="fr-FR" sz="2000" dirty="0"/>
          </a:p>
          <a:p>
            <a:r>
              <a:rPr lang="fr-FR" sz="2000" dirty="0"/>
              <a:t>« </a:t>
            </a:r>
            <a:r>
              <a:rPr lang="fr-FR" sz="2000" b="1" dirty="0" err="1"/>
              <a:t>ui</a:t>
            </a:r>
            <a:r>
              <a:rPr lang="fr-FR" sz="2000" dirty="0"/>
              <a:t> » : Définit si l’agent implémente une interface utilisateur</a:t>
            </a:r>
            <a:r>
              <a:rPr lang="fr-FR" sz="2000" dirty="0" smtClean="0"/>
              <a:t>.</a:t>
            </a:r>
          </a:p>
          <a:p>
            <a:endParaRPr lang="fr-FR" sz="2000" dirty="0"/>
          </a:p>
          <a:p>
            <a:r>
              <a:rPr lang="fr-FR" sz="2000" dirty="0" smtClean="0"/>
              <a:t>L’interface Web est accessible via l’URL 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« http</a:t>
            </a:r>
            <a:r>
              <a:rPr lang="fr-FR" sz="2000" dirty="0"/>
              <a:t>://</a:t>
            </a:r>
            <a:r>
              <a:rPr lang="fr-FR" sz="2000" dirty="0" smtClean="0"/>
              <a:t>localhost:8500/ui »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700039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-1" y="0"/>
            <a:ext cx="9140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accent4"/>
                </a:solidFill>
                <a:latin typeface="+mn-lt"/>
              </a:rPr>
              <a:t>Mise en place </a:t>
            </a:r>
            <a:r>
              <a:rPr lang="fr-FR" sz="2800" dirty="0">
                <a:solidFill>
                  <a:schemeClr val="accent4"/>
                </a:solidFill>
                <a:latin typeface="+mn-lt"/>
              </a:rPr>
              <a:t>– </a:t>
            </a:r>
            <a:r>
              <a:rPr lang="fr-FR" sz="2800" dirty="0" smtClean="0">
                <a:solidFill>
                  <a:schemeClr val="accent4"/>
                </a:solidFill>
                <a:latin typeface="+mn-lt"/>
              </a:rPr>
              <a:t>Exemple de fichier de configuration</a:t>
            </a:r>
            <a:endParaRPr lang="fr-FR" sz="2800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="" xmlns:a16="http://schemas.microsoft.com/office/drawing/2014/main" id="{02012D19-F34D-4179-AA25-13C4AC886B01}"/>
              </a:ext>
            </a:extLst>
          </p:cNvPr>
          <p:cNvSpPr txBox="1"/>
          <p:nvPr/>
        </p:nvSpPr>
        <p:spPr>
          <a:xfrm>
            <a:off x="241581" y="872716"/>
            <a:ext cx="882151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Exemple de fichier JSON de configuration pour un serveur :</a:t>
            </a:r>
          </a:p>
          <a:p>
            <a:endParaRPr lang="fr-FR" sz="2000" dirty="0" smtClean="0"/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server":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": false,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data_dir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": "/var/consul",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start_join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&lt;adresse IP du serveur 1 de consul&gt;,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&lt;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adresse IP du serveur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de consul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…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],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bind_addr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": "&lt;adresse IP de la machine hôte&gt;"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841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 bwMode="auto">
          <a:xfrm>
            <a:off x="1" y="2096852"/>
            <a:ext cx="9143999" cy="2556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fr-FR" sz="4000" b="1" dirty="0" smtClean="0">
              <a:solidFill>
                <a:prstClr val="black"/>
              </a:solidFill>
              <a:latin typeface="Trebuchet MS" pitchFamily="34" charset="0"/>
            </a:endParaRPr>
          </a:p>
          <a:p>
            <a:pPr algn="ctr" eaLnBrk="0" hangingPunct="0">
              <a:defRPr/>
            </a:pPr>
            <a:r>
              <a:rPr lang="fr-FR" sz="4000" b="1" dirty="0" smtClean="0">
                <a:solidFill>
                  <a:prstClr val="black"/>
                </a:solidFill>
                <a:latin typeface="Trebuchet MS" pitchFamily="34" charset="0"/>
              </a:rPr>
              <a:t>Démarrer un cluster</a:t>
            </a:r>
            <a:endParaRPr lang="fr-FR" sz="4000" b="1" dirty="0">
              <a:solidFill>
                <a:prstClr val="black"/>
              </a:solidFill>
              <a:latin typeface="Trebuchet MS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188640"/>
            <a:ext cx="144780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2161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2405694" y="2173147"/>
            <a:ext cx="4266524" cy="271126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5" name="Groupe 14">
            <a:extLst>
              <a:ext uri="{FF2B5EF4-FFF2-40B4-BE49-F238E27FC236}">
                <a16:creationId xmlns:lc="http://schemas.openxmlformats.org/drawingml/2006/lockedCanvas" xmlns:a16="http://schemas.microsoft.com/office/drawing/2014/main" xmlns="" id="{E0E230ED-9E76-46B5-92C4-AB7962005D3F}"/>
              </a:ext>
            </a:extLst>
          </p:cNvPr>
          <p:cNvGrpSpPr/>
          <p:nvPr/>
        </p:nvGrpSpPr>
        <p:grpSpPr>
          <a:xfrm>
            <a:off x="1411867" y="3212974"/>
            <a:ext cx="1871142" cy="972779"/>
            <a:chOff x="2155105" y="3861048"/>
            <a:chExt cx="1336774" cy="720080"/>
          </a:xfrm>
          <a:solidFill>
            <a:schemeClr val="bg1"/>
          </a:solidFill>
        </p:grpSpPr>
        <p:pic>
          <p:nvPicPr>
            <p:cNvPr id="26" name="Image 25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8A3CA8B9-B9C7-4C5E-945E-30789F670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4094" y="3905903"/>
              <a:ext cx="612028" cy="263259"/>
            </a:xfrm>
            <a:prstGeom prst="rect">
              <a:avLst/>
            </a:prstGeom>
            <a:grpFill/>
          </p:spPr>
        </p:pic>
        <p:sp>
          <p:nvSpPr>
            <p:cNvPr id="27" name="Rectangle à coins arrondis 26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D95582EE-8B26-42D1-A65F-CB3D8ACB3AAF}"/>
                </a:ext>
              </a:extLst>
            </p:cNvPr>
            <p:cNvSpPr/>
            <p:nvPr/>
          </p:nvSpPr>
          <p:spPr>
            <a:xfrm flipH="1">
              <a:off x="2155105" y="3861048"/>
              <a:ext cx="1336774" cy="720080"/>
            </a:xfrm>
            <a:prstGeom prst="roundRect">
              <a:avLst>
                <a:gd name="adj" fmla="val 9644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-1" y="0"/>
            <a:ext cx="9140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accent4"/>
                </a:solidFill>
                <a:latin typeface="+mn-lt"/>
              </a:rPr>
              <a:t>Mise en place – Démarrer un cluster</a:t>
            </a:r>
            <a:endParaRPr lang="fr-FR" sz="2800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25" name="Rectangle à coins arrondis 24">
            <a:extLst>
              <a:ext uri="{FF2B5EF4-FFF2-40B4-BE49-F238E27FC236}">
                <a16:creationId xmlns:lc="http://schemas.openxmlformats.org/drawingml/2006/lockedCanvas" xmlns:a16="http://schemas.microsoft.com/office/drawing/2014/main" xmlns="" id="{8A4861F3-3648-4041-BBFF-4AAA68264099}"/>
              </a:ext>
            </a:extLst>
          </p:cNvPr>
          <p:cNvSpPr/>
          <p:nvPr/>
        </p:nvSpPr>
        <p:spPr>
          <a:xfrm flipH="1">
            <a:off x="3604144" y="1526401"/>
            <a:ext cx="1871142" cy="972779"/>
          </a:xfrm>
          <a:prstGeom prst="roundRect">
            <a:avLst>
              <a:gd name="adj" fmla="val 964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23" name="Rectangle à coins arrondis 22">
            <a:extLst>
              <a:ext uri="{FF2B5EF4-FFF2-40B4-BE49-F238E27FC236}">
                <a16:creationId xmlns:lc="http://schemas.openxmlformats.org/drawingml/2006/lockedCanvas" xmlns:a16="http://schemas.microsoft.com/office/drawing/2014/main" xmlns="" id="{39EF6DF5-5B2C-46F6-9EF9-79BC9ADA4131}"/>
              </a:ext>
            </a:extLst>
          </p:cNvPr>
          <p:cNvSpPr/>
          <p:nvPr/>
        </p:nvSpPr>
        <p:spPr>
          <a:xfrm flipH="1">
            <a:off x="5891328" y="3212974"/>
            <a:ext cx="1871142" cy="972779"/>
          </a:xfrm>
          <a:prstGeom prst="roundRect">
            <a:avLst>
              <a:gd name="adj" fmla="val 964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8" name="Rectangle à coins arrondis 17">
            <a:extLst>
              <a:ext uri="{FF2B5EF4-FFF2-40B4-BE49-F238E27FC236}">
                <a16:creationId xmlns:lc="http://schemas.openxmlformats.org/drawingml/2006/lockedCanvas" xmlns:a16="http://schemas.microsoft.com/office/drawing/2014/main" xmlns="" id="{73A81684-A042-48EE-B7E8-F8866E052C48}"/>
              </a:ext>
            </a:extLst>
          </p:cNvPr>
          <p:cNvSpPr/>
          <p:nvPr/>
        </p:nvSpPr>
        <p:spPr>
          <a:xfrm>
            <a:off x="1228413" y="1389507"/>
            <a:ext cx="6732748" cy="4500500"/>
          </a:xfrm>
          <a:prstGeom prst="roundRect">
            <a:avLst>
              <a:gd name="adj" fmla="val 96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2400" b="1" dirty="0">
              <a:solidFill>
                <a:schemeClr val="tx1"/>
              </a:solidFill>
            </a:endParaRPr>
          </a:p>
        </p:txBody>
      </p:sp>
      <p:pic>
        <p:nvPicPr>
          <p:cNvPr id="37" name="Image 36">
            <a:extLst>
              <a:ext uri="{FF2B5EF4-FFF2-40B4-BE49-F238E27FC236}">
                <a16:creationId xmlns:lc="http://schemas.openxmlformats.org/drawingml/2006/lockedCanvas" xmlns:a16="http://schemas.microsoft.com/office/drawing/2014/main" xmlns="" id="{8A3CA8B9-B9C7-4C5E-945E-30789F6709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670" y="1587704"/>
            <a:ext cx="876286" cy="363783"/>
          </a:xfrm>
          <a:prstGeom prst="rect">
            <a:avLst/>
          </a:prstGeom>
        </p:spPr>
      </p:pic>
      <p:sp>
        <p:nvSpPr>
          <p:cNvPr id="39" name="ZoneTexte 38"/>
          <p:cNvSpPr txBox="1"/>
          <p:nvPr/>
        </p:nvSpPr>
        <p:spPr>
          <a:xfrm>
            <a:off x="3928713" y="2012790"/>
            <a:ext cx="111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Server 1</a:t>
            </a:r>
            <a:endParaRPr lang="fr-FR" dirty="0"/>
          </a:p>
        </p:txBody>
      </p:sp>
      <p:sp>
        <p:nvSpPr>
          <p:cNvPr id="40" name="ZoneTexte 39"/>
          <p:cNvSpPr txBox="1"/>
          <p:nvPr/>
        </p:nvSpPr>
        <p:spPr>
          <a:xfrm>
            <a:off x="1789376" y="3629215"/>
            <a:ext cx="111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Server 2</a:t>
            </a:r>
            <a:endParaRPr lang="fr-FR" dirty="0"/>
          </a:p>
        </p:txBody>
      </p:sp>
      <p:sp>
        <p:nvSpPr>
          <p:cNvPr id="43" name="ZoneTexte 42"/>
          <p:cNvSpPr txBox="1"/>
          <p:nvPr/>
        </p:nvSpPr>
        <p:spPr>
          <a:xfrm>
            <a:off x="6205247" y="3579432"/>
            <a:ext cx="111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Server 3</a:t>
            </a:r>
            <a:endParaRPr lang="fr-FR" dirty="0"/>
          </a:p>
        </p:txBody>
      </p:sp>
      <p:grpSp>
        <p:nvGrpSpPr>
          <p:cNvPr id="45" name="Groupe 44">
            <a:extLst>
              <a:ext uri="{FF2B5EF4-FFF2-40B4-BE49-F238E27FC236}">
                <a16:creationId xmlns:lc="http://schemas.openxmlformats.org/drawingml/2006/lockedCanvas" xmlns:a16="http://schemas.microsoft.com/office/drawing/2014/main" xmlns="" id="{E0E230ED-9E76-46B5-92C4-AB7962005D3F}"/>
              </a:ext>
            </a:extLst>
          </p:cNvPr>
          <p:cNvGrpSpPr/>
          <p:nvPr/>
        </p:nvGrpSpPr>
        <p:grpSpPr>
          <a:xfrm>
            <a:off x="2548410" y="4549332"/>
            <a:ext cx="1871142" cy="972779"/>
            <a:chOff x="2155105" y="3861048"/>
            <a:chExt cx="1336774" cy="720080"/>
          </a:xfrm>
          <a:solidFill>
            <a:schemeClr val="bg1"/>
          </a:solidFill>
        </p:grpSpPr>
        <p:pic>
          <p:nvPicPr>
            <p:cNvPr id="46" name="Image 45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8A3CA8B9-B9C7-4C5E-945E-30789F670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4095" y="3905903"/>
              <a:ext cx="517589" cy="222637"/>
            </a:xfrm>
            <a:prstGeom prst="rect">
              <a:avLst/>
            </a:prstGeom>
            <a:grpFill/>
          </p:spPr>
        </p:pic>
        <p:sp>
          <p:nvSpPr>
            <p:cNvPr id="47" name="Rectangle à coins arrondis 46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D95582EE-8B26-42D1-A65F-CB3D8ACB3AAF}"/>
                </a:ext>
              </a:extLst>
            </p:cNvPr>
            <p:cNvSpPr/>
            <p:nvPr/>
          </p:nvSpPr>
          <p:spPr>
            <a:xfrm flipH="1">
              <a:off x="2155105" y="3861048"/>
              <a:ext cx="1336774" cy="720080"/>
            </a:xfrm>
            <a:prstGeom prst="roundRect">
              <a:avLst>
                <a:gd name="adj" fmla="val 9644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</p:grpSp>
      <p:sp>
        <p:nvSpPr>
          <p:cNvPr id="48" name="ZoneTexte 47"/>
          <p:cNvSpPr txBox="1"/>
          <p:nvPr/>
        </p:nvSpPr>
        <p:spPr>
          <a:xfrm>
            <a:off x="2925919" y="4926263"/>
            <a:ext cx="11161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Client 1</a:t>
            </a:r>
          </a:p>
          <a:p>
            <a:pPr algn="ctr"/>
            <a:r>
              <a:rPr lang="fr-FR" sz="1200" i="1" dirty="0" smtClean="0"/>
              <a:t>&lt;</a:t>
            </a:r>
            <a:r>
              <a:rPr lang="fr-FR" sz="1200" i="1" dirty="0" err="1" smtClean="0"/>
              <a:t>ui</a:t>
            </a:r>
            <a:r>
              <a:rPr lang="fr-FR" sz="1200" i="1" dirty="0" smtClean="0"/>
              <a:t>&gt;</a:t>
            </a:r>
            <a:endParaRPr lang="fr-FR" sz="1200" i="1" dirty="0"/>
          </a:p>
        </p:txBody>
      </p:sp>
      <p:grpSp>
        <p:nvGrpSpPr>
          <p:cNvPr id="49" name="Groupe 48">
            <a:extLst>
              <a:ext uri="{FF2B5EF4-FFF2-40B4-BE49-F238E27FC236}">
                <a16:creationId xmlns:lc="http://schemas.openxmlformats.org/drawingml/2006/lockedCanvas" xmlns:a16="http://schemas.microsoft.com/office/drawing/2014/main" xmlns="" id="{E0E230ED-9E76-46B5-92C4-AB7962005D3F}"/>
              </a:ext>
            </a:extLst>
          </p:cNvPr>
          <p:cNvGrpSpPr/>
          <p:nvPr/>
        </p:nvGrpSpPr>
        <p:grpSpPr>
          <a:xfrm>
            <a:off x="4801076" y="4549333"/>
            <a:ext cx="1871142" cy="972779"/>
            <a:chOff x="2155105" y="3861048"/>
            <a:chExt cx="1336774" cy="720080"/>
          </a:xfrm>
          <a:solidFill>
            <a:schemeClr val="bg1"/>
          </a:solidFill>
        </p:grpSpPr>
        <p:pic>
          <p:nvPicPr>
            <p:cNvPr id="50" name="Image 49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8A3CA8B9-B9C7-4C5E-945E-30789F670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4095" y="3905903"/>
              <a:ext cx="517589" cy="222637"/>
            </a:xfrm>
            <a:prstGeom prst="rect">
              <a:avLst/>
            </a:prstGeom>
            <a:grpFill/>
          </p:spPr>
        </p:pic>
        <p:sp>
          <p:nvSpPr>
            <p:cNvPr id="51" name="Rectangle à coins arrondis 50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D95582EE-8B26-42D1-A65F-CB3D8ACB3AAF}"/>
                </a:ext>
              </a:extLst>
            </p:cNvPr>
            <p:cNvSpPr/>
            <p:nvPr/>
          </p:nvSpPr>
          <p:spPr>
            <a:xfrm flipH="1">
              <a:off x="2155105" y="3861048"/>
              <a:ext cx="1336774" cy="720080"/>
            </a:xfrm>
            <a:prstGeom prst="roundRect">
              <a:avLst>
                <a:gd name="adj" fmla="val 9644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</p:grpSp>
      <p:sp>
        <p:nvSpPr>
          <p:cNvPr id="52" name="ZoneTexte 51"/>
          <p:cNvSpPr txBox="1"/>
          <p:nvPr/>
        </p:nvSpPr>
        <p:spPr>
          <a:xfrm>
            <a:off x="5172867" y="4926263"/>
            <a:ext cx="111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Client 2</a:t>
            </a:r>
            <a:endParaRPr lang="fr-FR" dirty="0"/>
          </a:p>
        </p:txBody>
      </p:sp>
      <p:sp>
        <p:nvSpPr>
          <p:cNvPr id="65" name="Rectangle à coins arrondis 64">
            <a:extLst>
              <a:ext uri="{FF2B5EF4-FFF2-40B4-BE49-F238E27FC236}">
                <a16:creationId xmlns:lc="http://schemas.openxmlformats.org/drawingml/2006/lockedCanvas" xmlns:a16="http://schemas.microsoft.com/office/drawing/2014/main" xmlns="" id="{D95582EE-8B26-42D1-A65F-CB3D8ACB3AAF}"/>
              </a:ext>
            </a:extLst>
          </p:cNvPr>
          <p:cNvSpPr/>
          <p:nvPr/>
        </p:nvSpPr>
        <p:spPr>
          <a:xfrm flipH="1">
            <a:off x="2963716" y="6030052"/>
            <a:ext cx="1040530" cy="705037"/>
          </a:xfrm>
          <a:prstGeom prst="roundRect">
            <a:avLst>
              <a:gd name="adj" fmla="val 96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66" name="ZoneTexte 65"/>
          <p:cNvSpPr txBox="1"/>
          <p:nvPr/>
        </p:nvSpPr>
        <p:spPr>
          <a:xfrm>
            <a:off x="3061715" y="6158781"/>
            <a:ext cx="866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Machine 3</a:t>
            </a:r>
            <a:endParaRPr lang="fr-FR" sz="1200" dirty="0"/>
          </a:p>
        </p:txBody>
      </p:sp>
      <p:sp>
        <p:nvSpPr>
          <p:cNvPr id="67" name="Rectangle à coins arrondis 66">
            <a:extLst>
              <a:ext uri="{FF2B5EF4-FFF2-40B4-BE49-F238E27FC236}">
                <a16:creationId xmlns:lc="http://schemas.openxmlformats.org/drawingml/2006/lockedCanvas" xmlns:a16="http://schemas.microsoft.com/office/drawing/2014/main" xmlns="" id="{D95582EE-8B26-42D1-A65F-CB3D8ACB3AAF}"/>
              </a:ext>
            </a:extLst>
          </p:cNvPr>
          <p:cNvSpPr/>
          <p:nvPr/>
        </p:nvSpPr>
        <p:spPr>
          <a:xfrm flipH="1">
            <a:off x="5210664" y="6030052"/>
            <a:ext cx="1040530" cy="705037"/>
          </a:xfrm>
          <a:prstGeom prst="roundRect">
            <a:avLst>
              <a:gd name="adj" fmla="val 96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68" name="ZoneTexte 67"/>
          <p:cNvSpPr txBox="1"/>
          <p:nvPr/>
        </p:nvSpPr>
        <p:spPr>
          <a:xfrm>
            <a:off x="5317034" y="6145564"/>
            <a:ext cx="866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Machine 4</a:t>
            </a:r>
            <a:endParaRPr lang="fr-FR" sz="1200" dirty="0"/>
          </a:p>
        </p:txBody>
      </p:sp>
      <p:sp>
        <p:nvSpPr>
          <p:cNvPr id="69" name="Rectangle à coins arrondis 68">
            <a:extLst>
              <a:ext uri="{FF2B5EF4-FFF2-40B4-BE49-F238E27FC236}">
                <a16:creationId xmlns:lc="http://schemas.openxmlformats.org/drawingml/2006/lockedCanvas" xmlns:a16="http://schemas.microsoft.com/office/drawing/2014/main" xmlns="" id="{D95582EE-8B26-42D1-A65F-CB3D8ACB3AAF}"/>
              </a:ext>
            </a:extLst>
          </p:cNvPr>
          <p:cNvSpPr/>
          <p:nvPr/>
        </p:nvSpPr>
        <p:spPr>
          <a:xfrm flipH="1">
            <a:off x="8059240" y="3344711"/>
            <a:ext cx="1040530" cy="705037"/>
          </a:xfrm>
          <a:prstGeom prst="roundRect">
            <a:avLst>
              <a:gd name="adj" fmla="val 96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8157319" y="3466397"/>
            <a:ext cx="866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Machine 5</a:t>
            </a:r>
            <a:endParaRPr lang="fr-FR" sz="1200" dirty="0"/>
          </a:p>
        </p:txBody>
      </p:sp>
      <p:sp>
        <p:nvSpPr>
          <p:cNvPr id="71" name="Rectangle à coins arrondis 70">
            <a:extLst>
              <a:ext uri="{FF2B5EF4-FFF2-40B4-BE49-F238E27FC236}">
                <a16:creationId xmlns:lc="http://schemas.openxmlformats.org/drawingml/2006/lockedCanvas" xmlns:a16="http://schemas.microsoft.com/office/drawing/2014/main" xmlns="" id="{D95582EE-8B26-42D1-A65F-CB3D8ACB3AAF}"/>
              </a:ext>
            </a:extLst>
          </p:cNvPr>
          <p:cNvSpPr/>
          <p:nvPr/>
        </p:nvSpPr>
        <p:spPr>
          <a:xfrm flipH="1">
            <a:off x="30924" y="3346845"/>
            <a:ext cx="1040530" cy="705037"/>
          </a:xfrm>
          <a:prstGeom prst="roundRect">
            <a:avLst>
              <a:gd name="adj" fmla="val 96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72" name="ZoneTexte 71"/>
          <p:cNvSpPr txBox="1"/>
          <p:nvPr/>
        </p:nvSpPr>
        <p:spPr>
          <a:xfrm>
            <a:off x="99497" y="3473678"/>
            <a:ext cx="866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Machine 2</a:t>
            </a:r>
            <a:endParaRPr lang="fr-FR" sz="1200" dirty="0"/>
          </a:p>
        </p:txBody>
      </p:sp>
      <p:sp>
        <p:nvSpPr>
          <p:cNvPr id="73" name="Rectangle à coins arrondis 72">
            <a:extLst>
              <a:ext uri="{FF2B5EF4-FFF2-40B4-BE49-F238E27FC236}">
                <a16:creationId xmlns:lc="http://schemas.openxmlformats.org/drawingml/2006/lockedCanvas" xmlns:a16="http://schemas.microsoft.com/office/drawing/2014/main" xmlns="" id="{D95582EE-8B26-42D1-A65F-CB3D8ACB3AAF}"/>
              </a:ext>
            </a:extLst>
          </p:cNvPr>
          <p:cNvSpPr/>
          <p:nvPr/>
        </p:nvSpPr>
        <p:spPr>
          <a:xfrm flipH="1">
            <a:off x="4019450" y="567412"/>
            <a:ext cx="1040530" cy="705037"/>
          </a:xfrm>
          <a:prstGeom prst="roundRect">
            <a:avLst>
              <a:gd name="adj" fmla="val 96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74" name="ZoneTexte 73"/>
          <p:cNvSpPr txBox="1"/>
          <p:nvPr/>
        </p:nvSpPr>
        <p:spPr>
          <a:xfrm>
            <a:off x="4106216" y="724009"/>
            <a:ext cx="866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Machine 1</a:t>
            </a:r>
            <a:endParaRPr lang="fr-FR" sz="1200" dirty="0"/>
          </a:p>
        </p:txBody>
      </p:sp>
      <p:cxnSp>
        <p:nvCxnSpPr>
          <p:cNvPr id="75" name="Connecteur droit avec flèche 74">
            <a:extLst>
              <a:ext uri="{FF2B5EF4-FFF2-40B4-BE49-F238E27FC236}">
                <a16:creationId xmlns:lc="http://schemas.openxmlformats.org/drawingml/2006/lockedCanvas" xmlns:a16="http://schemas.microsoft.com/office/drawing/2014/main" xmlns="" id="{2671D7D3-4838-4656-8E59-51270B18B09E}"/>
              </a:ext>
            </a:extLst>
          </p:cNvPr>
          <p:cNvCxnSpPr>
            <a:cxnSpLocks/>
            <a:stCxn id="25" idx="0"/>
            <a:endCxn id="73" idx="2"/>
          </p:cNvCxnSpPr>
          <p:nvPr/>
        </p:nvCxnSpPr>
        <p:spPr>
          <a:xfrm flipV="1">
            <a:off x="4539715" y="1272449"/>
            <a:ext cx="0" cy="253952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lc="http://schemas.openxmlformats.org/drawingml/2006/lockedCanvas" xmlns:a16="http://schemas.microsoft.com/office/drawing/2014/main" xmlns="" id="{2671D7D3-4838-4656-8E59-51270B18B09E}"/>
              </a:ext>
            </a:extLst>
          </p:cNvPr>
          <p:cNvCxnSpPr>
            <a:cxnSpLocks/>
            <a:stCxn id="71" idx="1"/>
            <a:endCxn id="27" idx="3"/>
          </p:cNvCxnSpPr>
          <p:nvPr/>
        </p:nvCxnSpPr>
        <p:spPr>
          <a:xfrm>
            <a:off x="1071454" y="3699364"/>
            <a:ext cx="340413" cy="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lc="http://schemas.openxmlformats.org/drawingml/2006/lockedCanvas" xmlns:a16="http://schemas.microsoft.com/office/drawing/2014/main" xmlns="" id="{2671D7D3-4838-4656-8E59-51270B18B09E}"/>
              </a:ext>
            </a:extLst>
          </p:cNvPr>
          <p:cNvCxnSpPr>
            <a:cxnSpLocks/>
            <a:stCxn id="23" idx="1"/>
            <a:endCxn id="69" idx="3"/>
          </p:cNvCxnSpPr>
          <p:nvPr/>
        </p:nvCxnSpPr>
        <p:spPr>
          <a:xfrm flipV="1">
            <a:off x="7762470" y="3697230"/>
            <a:ext cx="296770" cy="2134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>
            <a:extLst>
              <a:ext uri="{FF2B5EF4-FFF2-40B4-BE49-F238E27FC236}">
                <a16:creationId xmlns:lc="http://schemas.openxmlformats.org/drawingml/2006/lockedCanvas" xmlns:a16="http://schemas.microsoft.com/office/drawing/2014/main" xmlns="" id="{2671D7D3-4838-4656-8E59-51270B18B09E}"/>
              </a:ext>
            </a:extLst>
          </p:cNvPr>
          <p:cNvCxnSpPr>
            <a:cxnSpLocks/>
            <a:stCxn id="65" idx="0"/>
            <a:endCxn id="47" idx="2"/>
          </p:cNvCxnSpPr>
          <p:nvPr/>
        </p:nvCxnSpPr>
        <p:spPr>
          <a:xfrm flipV="1">
            <a:off x="3483981" y="5522111"/>
            <a:ext cx="0" cy="507941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>
            <a:extLst>
              <a:ext uri="{FF2B5EF4-FFF2-40B4-BE49-F238E27FC236}">
                <a16:creationId xmlns:lc="http://schemas.openxmlformats.org/drawingml/2006/lockedCanvas" xmlns:a16="http://schemas.microsoft.com/office/drawing/2014/main" xmlns="" id="{2671D7D3-4838-4656-8E59-51270B18B09E}"/>
              </a:ext>
            </a:extLst>
          </p:cNvPr>
          <p:cNvCxnSpPr>
            <a:cxnSpLocks/>
            <a:stCxn id="67" idx="0"/>
            <a:endCxn id="51" idx="2"/>
          </p:cNvCxnSpPr>
          <p:nvPr/>
        </p:nvCxnSpPr>
        <p:spPr>
          <a:xfrm flipV="1">
            <a:off x="5730929" y="5522112"/>
            <a:ext cx="5718" cy="50794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1277890" y="1440236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Cluster Consul</a:t>
            </a:r>
            <a:endParaRPr lang="fr-FR" dirty="0"/>
          </a:p>
        </p:txBody>
      </p:sp>
      <p:pic>
        <p:nvPicPr>
          <p:cNvPr id="55" name="Image 54">
            <a:extLst>
              <a:ext uri="{FF2B5EF4-FFF2-40B4-BE49-F238E27FC236}">
                <a16:creationId xmlns:lc="http://schemas.openxmlformats.org/drawingml/2006/lockedCanvas" xmlns:a16="http://schemas.microsoft.com/office/drawing/2014/main" xmlns="" id="{8A3CA8B9-B9C7-4C5E-945E-30789F6709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122" y="3251822"/>
            <a:ext cx="876286" cy="363783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lc="http://schemas.openxmlformats.org/drawingml/2006/lockedCanvas" xmlns:a16="http://schemas.microsoft.com/office/drawing/2014/main" xmlns="" id="{8A3CA8B9-B9C7-4C5E-945E-30789F6709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983" y="4584994"/>
            <a:ext cx="876286" cy="363783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lc="http://schemas.openxmlformats.org/drawingml/2006/lockedCanvas" xmlns:a16="http://schemas.microsoft.com/office/drawing/2014/main" xmlns="" id="{8A3CA8B9-B9C7-4C5E-945E-30789F6709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277" y="4576416"/>
            <a:ext cx="876286" cy="363783"/>
          </a:xfrm>
          <a:prstGeom prst="rect">
            <a:avLst/>
          </a:prstGeom>
        </p:spPr>
      </p:pic>
      <p:pic>
        <p:nvPicPr>
          <p:cNvPr id="58" name="Image 57">
            <a:extLst>
              <a:ext uri="{FF2B5EF4-FFF2-40B4-BE49-F238E27FC236}">
                <a16:creationId xmlns:lc="http://schemas.openxmlformats.org/drawingml/2006/lockedCanvas" xmlns:a16="http://schemas.microsoft.com/office/drawing/2014/main" xmlns="" id="{8A3CA8B9-B9C7-4C5E-945E-30789F6709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613" y="3237770"/>
            <a:ext cx="876286" cy="363783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916664" y="2173147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7030A0"/>
                </a:solidFill>
              </a:rPr>
              <a:t>Protocole </a:t>
            </a:r>
            <a:r>
              <a:rPr lang="fr-FR" dirty="0" err="1" smtClean="0">
                <a:solidFill>
                  <a:srgbClr val="7030A0"/>
                </a:solidFill>
              </a:rPr>
              <a:t>Gossip</a:t>
            </a:r>
            <a:endParaRPr lang="fr-FR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37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-1" y="0"/>
            <a:ext cx="9140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accent4"/>
                </a:solidFill>
                <a:latin typeface="+mn-lt"/>
              </a:rPr>
              <a:t>Mise en place – Démarrer un cluster</a:t>
            </a:r>
            <a:endParaRPr lang="fr-FR" sz="2800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02012D19-F34D-4179-AA25-13C4AC886B01}"/>
              </a:ext>
            </a:extLst>
          </p:cNvPr>
          <p:cNvSpPr txBox="1"/>
          <p:nvPr/>
        </p:nvSpPr>
        <p:spPr>
          <a:xfrm>
            <a:off x="241581" y="872716"/>
            <a:ext cx="882151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Afin de démarrer un cluster Consul il faut procéder comme suit :</a:t>
            </a:r>
          </a:p>
          <a:p>
            <a:endParaRPr lang="fr-F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Démarrer un premier serveur en </a:t>
            </a:r>
            <a:r>
              <a:rPr lang="fr-FR" sz="2000" dirty="0" smtClean="0"/>
              <a:t>t	</a:t>
            </a:r>
            <a:r>
              <a:rPr lang="fr-FR" sz="2000" dirty="0" err="1" smtClean="0"/>
              <a:t>ant</a:t>
            </a:r>
            <a:r>
              <a:rPr lang="fr-FR" sz="2000" dirty="0" smtClean="0"/>
              <a:t> que leader avec un fichier de configuration avec l’option « </a:t>
            </a:r>
            <a:r>
              <a:rPr lang="fr-FR" sz="2000" b="1" dirty="0" err="1" smtClean="0"/>
              <a:t>bootstrap</a:t>
            </a:r>
            <a:r>
              <a:rPr lang="fr-FR" sz="2000" dirty="0" smtClean="0"/>
              <a:t> » à 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FR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Démarrer les autres </a:t>
            </a:r>
            <a:r>
              <a:rPr lang="fr-FR" sz="2000" dirty="0" smtClean="0"/>
              <a:t>serveurs, en mode normal, </a:t>
            </a:r>
            <a:r>
              <a:rPr lang="fr-FR" sz="2000" dirty="0" smtClean="0"/>
              <a:t>une fois que le leader est initialisé</a:t>
            </a:r>
          </a:p>
          <a:p>
            <a:pPr lvl="1"/>
            <a:endParaRPr lang="fr-FR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Couper le serveur lancé en « </a:t>
            </a:r>
            <a:r>
              <a:rPr lang="fr-FR" sz="2000" b="1" dirty="0" err="1" smtClean="0"/>
              <a:t>bootstrap</a:t>
            </a:r>
            <a:r>
              <a:rPr lang="fr-FR" sz="2000" dirty="0" smtClean="0"/>
              <a:t> » et le relancer de façon normale afin que tous les serveurs soient au même niveau hiérarchique et que ce dernier ne prenne pas de décisions seul.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 Lancer les clients en leur indiquant dans leur fichier de configuration </a:t>
            </a:r>
          </a:p>
        </p:txBody>
      </p:sp>
    </p:spTree>
    <p:extLst>
      <p:ext uri="{BB962C8B-B14F-4D97-AF65-F5344CB8AC3E}">
        <p14:creationId xmlns:p14="http://schemas.microsoft.com/office/powerpoint/2010/main" val="1958763911"/>
      </p:ext>
    </p:extLst>
  </p:cSld>
  <p:clrMapOvr>
    <a:masterClrMapping/>
  </p:clrMapOvr>
</p:sld>
</file>

<file path=ppt/theme/theme1.xml><?xml version="1.0" encoding="utf-8"?>
<a:theme xmlns:a="http://schemas.openxmlformats.org/drawingml/2006/main" name="SOGETI - Presentation 2010 v3">
  <a:themeElements>
    <a:clrScheme name="Sogeti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A5117"/>
      </a:accent1>
      <a:accent2>
        <a:srgbClr val="AF2626"/>
      </a:accent2>
      <a:accent3>
        <a:srgbClr val="D8D8D8"/>
      </a:accent3>
      <a:accent4>
        <a:srgbClr val="6B5E4F"/>
      </a:accent4>
      <a:accent5>
        <a:srgbClr val="C1B5AD"/>
      </a:accent5>
      <a:accent6>
        <a:srgbClr val="D88C02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9F5C96A9C233488EAEF86BAE9BB0DC" ma:contentTypeVersion="0" ma:contentTypeDescription="Crée un document." ma:contentTypeScope="" ma:versionID="c8256f7601edc3bbc79255dd618ac8b0">
  <xsd:schema xmlns:xsd="http://www.w3.org/2001/XMLSchema" xmlns:p="http://schemas.microsoft.com/office/2006/metadata/properties" targetNamespace="http://schemas.microsoft.com/office/2006/metadata/properties" ma:root="true" ma:fieldsID="75019ab185b48580fc336df4da24a70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 ma:readOnly="true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3B12FB4F-A943-493B-B875-6D5D04C611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39A281-CC84-49AC-A49D-86BCB30113A3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2EC21DD8-FAB6-4DD4-BCDC-FCBD54F1B1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19324</TotalTime>
  <Words>221</Words>
  <Application>Microsoft Office PowerPoint</Application>
  <PresentationFormat>Affichage à l'écran (4:3)</PresentationFormat>
  <Paragraphs>71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Trebuchet MS</vt:lpstr>
      <vt:lpstr>Verdana</vt:lpstr>
      <vt:lpstr>SOGETI - Presentation 2010 v3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Sogeti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Ateliers_04_Fil rouge</dc:title>
  <dc:subject>Fonctions EIMS</dc:subject>
  <dc:creator>SOGETI</dc:creator>
  <cp:lastModifiedBy>ELAIN, TRISTAN</cp:lastModifiedBy>
  <cp:revision>1387</cp:revision>
  <dcterms:created xsi:type="dcterms:W3CDTF">2010-05-20T13:53:11Z</dcterms:created>
  <dcterms:modified xsi:type="dcterms:W3CDTF">2018-01-22T14:09:14Z</dcterms:modified>
</cp:coreProperties>
</file>