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8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9" r:id="rId22"/>
    <p:sldId id="287" r:id="rId23"/>
    <p:sldId id="290" r:id="rId24"/>
    <p:sldId id="292" r:id="rId25"/>
    <p:sldId id="291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288" r:id="rId35"/>
    <p:sldId id="266" r:id="rId3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667D4-E5E6-4481-8A5A-56D9D188CEED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888C1-86D6-4A55-8E82-2EF7FE068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6654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02F23-BE67-46EC-A933-817A0C2A5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80C789-E2B1-49DC-BB57-0B4BAC351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F1A936-2FC7-43F4-98BA-410251F0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5BD4A0-1769-4D7D-9829-85EA5908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15FB88-4C12-4D7B-AA8F-E0C9AAA4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949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CC16C-5A97-4A98-82CB-105DC996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14CBB9-86E2-40F2-B94E-C9D6C0A01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D07D3-9B69-4427-8DAA-BF7A79E2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A1B5CF-79E2-49D4-89A5-30D88735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51758A-B1D3-4B7D-A84F-2A43E93E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75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BC6227-756C-49BD-B043-39E40339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83CD9F-6948-4258-B26D-121E6A97A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5A960-9E90-4162-9827-EEEF66F4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91F9EC-60C8-4812-BA95-767605F1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4B1B4F-33A2-40DE-91F5-9C716858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29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BCAD0-FE17-478F-8C58-07E24829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4F8EE-D5D6-4478-A027-8D3AC101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A1C37B-E542-4659-880E-AE34AC29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B6BF7B-CF53-4B42-92D1-F863B365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5AE8B1-CAF5-4084-AD09-58F19630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241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C0B0-F284-4081-B458-72E75F2B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6C3DF2-0F51-4964-AB56-32D2FFF75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B2067-8388-4270-97D7-B398BBB8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D9172-EDF5-4F16-A2B9-348BA53C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6A0FC0-CAA1-4251-AF33-2956D8A9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78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E9960-ECFD-41CB-BAAF-92E1C34C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425779-98D3-47B1-8F19-D6C3914D3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27B4A7-71C8-41AB-A395-B038464B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798C4E-56CE-4026-88C2-25A8DAE3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0925B4-76C0-41CA-B8C5-AAF8CA0A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747243-76E7-4056-ABED-2B2A8263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921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A458B-278B-470A-A707-1DF4C82C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FAA6E3-0CE0-48F4-BD1F-016C55CDF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E24F32-0812-4E76-9D8D-0F75C85BA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BC2110-042D-42BC-89C3-D6ADA2A7A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D9B07E-24E5-4823-AED0-E72A4B9A0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605F0E-455D-439A-B5F9-A18EF8A3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3B5D64-84F4-42A9-A01A-FA285B5C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2733AE-A1E0-49DE-9C82-8F35A7E9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90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6609B-E018-45E5-AA3B-A6E807EB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CE518F-6FD6-4537-BA82-C13AC651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8CE6E6-6238-4102-865D-DC1566A4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847D66-F864-4106-B25B-02E263E8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59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D0D12A-B63C-4F84-8DCE-A13F084F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A10D72-88A5-42B0-B2A2-F21AAF6D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6B9020-C1B6-421C-98CC-CC98ABE6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78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EDD58-4307-44CE-B710-EF557D8E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24BB2-2FD9-4562-BA5C-748CC36C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703736-16EC-45DE-87C8-B06A21AE6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86C9BD-C467-4418-B9A0-988C8A3A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88EB0A-77FB-4248-987C-CAB65377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F30FCB-B3CC-4885-A040-023CD9F8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410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D0B36-679A-47AE-A3CA-AE0DFEDA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4D8BD0-9597-4B72-96E1-F50D24005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5E44C4-8F86-4347-B1C8-2BF7E5A28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EC8452-E86D-46F4-BEE9-4C6C6B74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D76-6083-40BB-A866-135450014AC7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803DB4-D73B-4A6F-81CC-BA9B0DDE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2B9AD7-AFDE-4EE2-84FA-71D03ECC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51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46ED16-4CF1-4E89-B0FB-DCB41B65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5B8618-E573-4BA7-9C1A-5FC79CB34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2B1F6E-D60D-40DD-8FF9-E90A6D97C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2D76-6083-40BB-A866-135450014AC7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887348-B6B5-417B-B6AD-1B8F31913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0513FC-DD9F-46A8-97CD-A157BE404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9DC0C-3AEC-44D9-9CAB-041C84F7DB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266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.html#code=%23include%20%3Cstdio.h%3E%0A%0Aint%20main%28%29%20%7B%0A%20%20int%20i%20%3D%205%3B%0A%20%20int%20*p,*q,*r%3B%0A%20%20p%20%3D%20%26i%3B%0A%20%20q%20%3D%20%26i%3B%0A%20%20r%20%3D%20p%3B%20%0A%20%20return%200%3B%0A%7D&amp;mode=edit&amp;origin=opt-frontend.js&amp;py=c_gcc9.3.0&amp;rawInputLstJSON=%5B%5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.html#code=%23include%20%3Cstdio.h%3E%0A%0Avoid%20aumentarPorValor%28int%29%3B%0Avoid%20aumentarPorReferencia%28int%20*%29%3B%0A%0Aint%20main%28%29%20%7B%0A%20%20int%20v1%20%3D%201,%20v2%20%3D%201%3B%0A%20%20printf%28%22v1%20%3D%20%25d%3B%20v2%20%3D%25d%5Cn%22,%20v1,%20v2%29%3B%0A%20%20aumentarPorValor%28v1%29%3B%0A%20%20aumentarPorReferencia%28%26v2%29%3B%0A%20%20printf%28%22v1%20%3D%20%25d%3B%20v2%20%3D%25d%5Cn%22,%20v1,%20v2%29%3B%0A%7D%0A%0Avoid%20aumentarPorValor%28int%20pv%29%20%7B%0A%20%20pv%20%2B%3D%201%3B%0A%7D%0Avoid%20aumentarPorReferencia%28int%20*pr%29%20%7B%0A%20%20*pv%20%2B%3D%201%3B%0A%7D%0A&amp;mode=edit&amp;origin=opt-frontend.js&amp;py=c_gcc9.3.0&amp;rawInputLstJSON=%5B%5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.html#code=%23include%20%3Cstdio.h%3E%0A%0Avoid%20aumentarPorValor%28int%29%3B%0Avoid%20aumentarPorReferencia%28int%20*%29%3B%0A%0Aint%20main%28%29%20%7B%0A%20%20int%20v1%20%3D%201,%20v2%20%3D%201%3B%0A%20%20printf%28%22v1%20%3D%20%25d%3B%20v2%20%3D%25d%5Cn%22,%20v1,%20v2%29%3B%0A%20%20aumentarPorValor%28v1%29%3B%0A%20%20aumentarPorReferencia%28%26v2%29%3B%0A%20%20printf%28%22v1%20%3D%20%25d%3B%20v2%20%3D%25d%5Cn%22,%20v1,%20v2%29%3B%0A%7D%0A%0Avoid%20aumentarPorValor%28int%20pv%29%20%7B%0A%20%20pv%20%2B%3D%201%3B%0A%7D%0Avoid%20aumentarPorReferencia%28int%20*pr%29%20%7B%0A%20%20*pv%20%2B%3D%201%3B%0A%7D%0A&amp;mode=edit&amp;origin=opt-frontend.js&amp;py=c_gcc9.3.0&amp;rawInputLstJSON=%5B%5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ythontutor.com/c.html#code=%23include%20%3Cstdio.h%3E%0A%0Avoid%20aumentarPorValor%28int%29%3B%0Avoid%20aumentarPorReferencia%28int%20*%29%3B%0A%0Aint%20main%28%29%20%7B%0A%20%20int%20v1%20%3D%201,%20v2%20%3D%201%3B%0A%20%20printf%28%22v1%20%3D%20%25d%3B%20v2%20%3D%25d%5Cn%22,%20v1,%20v2%29%3B%0A%20%20aumentarPorValor%28v1%29%3B%0A%20%20aumentarPorReferencia%28%26v2%29%3B%0A%20%20printf%28%22v1%20%3D%20%25d%3B%20v2%20%3D%25d%5Cn%22,%20v1,%20v2%29%3B%0A%7D%0A%0Avoid%20aumentarPorValor%28int%20pv%29%20%7B%0A%20%20pv%20%2B%3D%201%3B%0A%7D%0Avoid%20aumentarPorReferencia%28int%20*pr%29%20%7B%0A%20%20*pv%20%2B%3D%201%3B%0A%7D%0A&amp;mode=edit&amp;origin=opt-frontend.js&amp;py=c_gcc9.3.0&amp;rawInputLstJSON=%5B%5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.html#code=%23include%20%3Cstdio.h%3E%0A%0Aint%20*mayor%28int%20*a,int%20n%29%3B%20//%20Declaracion%0A%0Aint%20main%28%29%20%7B%0A%20%20%20%20int%20a%5B6%5D%20%3D%20%7B1,2,5,9,-1,3%7D%3B%0A%20%20%20%20int%20*p%3B%0A%20%20%20%20p%20%3D%20mayor%28a,5%29%3B%20//%20Invocaci%C3%B3n%0A%20%20%20%20printf%28%22El%20elemento%20mayor%20del%20vector%20es%3A%20%25d%5Cn%22,*p%29%3B%0A%20%20%20%20return%200%3B%0A%7D%0A%0A//%20Definici%C3%B3n%0Aint%20*mayor%28int%20*a,int%20n%29%20%7B%0A%20%20int%20i%3B%0A%20%20int%20*m%20%3D%20a%3B%0A%20%20a%2B%2B%3B%0A%20%20for%20%28i%20%3D%201%3B%20i%20%3C%20n%3B%20%2B%2Bi%20%29%0A%20%20%20%20if%28*m%20%3C%20*a%29%20%7B%0A%20%20%20%20%20%20m%20%3D%20a%3B%0A%20%20%20%20%20%20a%2B%2B%3B%0A%20%20%20%20%7D%0A%20%20return%20m%3B%0A%7D%0A%0A&amp;mode=edit&amp;origin=opt-frontend.js&amp;py=c_gcc9.3.0&amp;rawInputLstJSON=%5B%5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pp.html#code=%23include%20%3Cstdio.h%3E%0A%0Aint%20main%28%29%20%7B%0A%20%20int%20veci%5B4%5D%20%3D%20%7B2,%204,%206,%208%7D%3B%0A%20%20float%20vecf%5B%5D%20%3D%20%7B2.657,%207.9,%202.003,%201.1,%205.8,%208.54,%209.5,%204.09%7D%3B%20%0A%20%20char%20mess1%5B10%5D%20%3D%20%22Hola%22%3B%0A%20%20char%20mess2%5B%5D%20%3D%20%7B'H','o','l','a','%5C0'%7D%3B%0A%20%20return%200%3B%0A%7D&amp;mode=edit&amp;origin=opt-frontend.js&amp;py=cpp&amp;rawInputLstJSON=%5B%5D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ythontutor.com/c.html#code=%23include%20%3Cstdio.h%3E%0A%0A//%20Variables%20globales%0Aint%20A%5B3%5D%3B%0Adouble%20B%5B4%5D%3B%0A%0Aint%20main%28%29%20%7B%0A%20%20//%20Variables%20locales%0A%20%20char%20C%5B6%5D%3B%0A%20%20int%20D%5B2%5D%3B%0A%20%20return%200%3B%0A%7D&amp;mode=edit&amp;origin=opt-frontend.js&amp;py=c_gcc9.3.0&amp;rawInputLstJSON=%5B%5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.html#code=%23include%20%3Cstdio.h%3E%0A%23define%20TAM%206%0A%0Aint%20A%5BTAM%5D%3B%0A%0Aint%20main%28%29%20%7B%20%20%0A%20%20int%20i%20%3D%201,%20j%20%3D%20TAM%20-%201%3B%0A%20%20A%5B0%5D%20%3D%20-2%3B%0A%20%20A%5Bi%5D%20%3D%206%3B%0A%20%20A%5Bj%5D%20%3D%2012%3B%0A%20%20A%5B2%5D%20%3D%20A%5B0%5D%20%2B%20A%20%5B5%5D%20-%20j%3B%0A%20%20return%200%3B%0A%7D&amp;mode=edit&amp;origin=opt-frontend.js&amp;py=c_gcc9.3.0&amp;rawInputLstJSON=%5B%5D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pythontutor.com/c.html#code=%23include%20%3Cstdio.h%3E%0A%23include%20%3Cstdlib.h%3E%20//%20required%20to%20use%20'rand%28%29'%0A%23include%20%3Ctime.h%3E%20%20//%20required%20to%20use%20'srand%28time%28NULL%29%29'%0A%23define%20TAM%2010%0A%0Avoid%20imprimirVector%28int%20V%5B%5D,int%20tam%29%3B%0Avoid%20generarVectorAleatorio%28int%20V%5B%5D,%20int%20tam,%20int%20vInf,%20int%20vSup%29%3B%0Avoid%20copiaReversa%28int%20destino%5B%5D,%20int%20origen%5B%5D,%20int%20tam%29%20%3B%0A%0Aint%20main%28%29%20%7B%0A%20%20srand%28time%28NULL%29%29%3B%20//%20required%20for%20%22randomness%22%0A%20%20int%20A%5BTAM%5D,%20B%5BTAM%5D%3B%0A%20%20int%20limSup%20%3D%2020,%20limInf%20%3D%201%3B%20%20%0A%20%20generarVectorAleatorio%28A,%20TAM,%201,%2020%29%3B%0A%20%20copiaReversa%28B,%20A,%20TAM%29%3B%0A%20%20//%20Imprimiendo%20el%20arreglo%20A%0A%20%20printf%28%22A%20%3D%20%22%29%3B%0A%20%20imprimirVector%28A,%20TAM%29%3B%0A%20%20//%20Imprimiendo%20el%20arreglo%20B%0A%20%20printf%28%22B%20%3D%20%22%29%3B%0A%20%20imprimirVector%28B,%20TAM%29%3B%0A%20%20return%200%3B%20%20%0A%7D%0A%0Avoid%20generarVectorAleatorio%28int%20V%5B%5D,%20int%20tam,%20int%20vInf,%20int%20vSup%29%20%7B%0A%20%20for%28int%20i%20%3D%200%3B%20i%20%3C%20tam%3B%20i%2B%2B%29%20%7B%0A%20%20%20%20V%5Bi%5D%20%3D%20rand%28%29%25vSup%20%2B%20vInf%3B%20%20%20%20%20%20%20%20%20%20%20%20%0A%20%20%7D%0A%7D%0A%0Avoid%20imprimirVector%28int%20V%5B%5D,int%20tam%29%20%7B%0A%20%20printf%28%22%5B%20%22%29%3B%0A%20%20for%28int%20i%20%3D%200%3B%20i%20%3C%20tam%3B%20i%2B%2B%29%20%7B%0A%20%20%20%20printf%28%22%25d%20%22,%20V%5Bi%5D%29%3B%20%20%20%0A%20%20%7D%0A%20%20printf%28%22%5D%5Cn%22%29%3B%0A%7D%0A%0Avoid%20copiaReversa%28int%20destino%5B%5D,%20int%20origen%5B%5D,%20int%20tam%29%20%7B%0A%20%20for%28int%20i%20%3D%200%3B%20i%20%3C%20tam%3B%20i%2B%2B%29%20%7B%0A%20%20%20%20destino%5Btam%20-%20%28i%20%2B%201%29%5D%20%3D%20origen%5Bi%5D%3B%20%20%20%0A%20%20%7D%0A%7D&amp;mode=edit&amp;origin=opt-frontend.js&amp;py=c_gcc9.3.0&amp;rawInputLstJSON=%5B%5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.html#code=int%20main%28%29%20%7B%0A%20%20int%20*p1,%20*p2%3B%0A%20%20int%20v1,%20v2,%20v3%3B%0A%20%20int%20A%5B%5D%20%3D%20%7B2,%203,%20-10,%2011,%20100,%202,%201%7D%3B%0A%20%20p1%20%3D%20%26A%5B0%5D%3B%0A%20%20p2%20%3D%20%26A%5B2%5D%3B%0A%20%20*p1%20%3D%20*p2%20%2B%201%3B%0A%20%20p1%2B%2B%3B%20%20%20%20%20%20//%20p1%20%3D%20p1%20%2B%201%0A%20%20p2%20%2B%3D%202%3B%20%20%20//%20p2%20%3D%20p2%20%2B%201%0A%20%20*p2%20%3D%20*p1%3B%0A%20%20p1%20%3D%20p2%20-%201%3B%0A%20%20v1%20%3D%20*%28p1%20-%201%29%20%2B%20*%28p2%20%2B%201%29%3B%0A%20%20v2%20%3D%20p1%20-%20p2%3B%0A%20%20p1%20%3D%20p2%3B%0A%20%20v2%20%3D%20p1%20%3D%3D%20p2%3B%0A%20%20return%200%3B%0A%7D&amp;mode=edit&amp;origin=opt-frontend.js&amp;py=c_gcc9.3.0&amp;rawInputLstJSON=%5B%5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.html#code=int%20main%28%29%20%7B%0A%20%20%0A%20%20int%20A%5B%5D%20%3D%20%7B1,%202,%203,%204,%205,%206,%207%7D%3B%0A%20%20int%20*p1%20%3D%20%26A%5B0%5D%3B%0A%20%20int%20*p2%20%3D%20%26A%5B6%5D%3B%0A%20%20*%28p1%20%2B%201%29%20%3D%203%3B%0A%20%20*%28p2%20-%201%29%20%3D%20*p2%20%2B%20*%28p1%20%2B%201%29%20%2B%20*%28p2%20-%201%29%3B%0A%20%20p1%20%2B%3D%203%3B%0A%20%20p2--%3B%0A%20%20*p1%20%3D%20*p2%3B%0A%20%20while%28p1%20!%3D%20p2%29%20%7B%0A%20%20%20%20if%28*p1%20!%3D%20*p2%29%20%7B%0A%20%20%20%20%20%20printf%28%22A%5Cn%22%29%3B%0A%20%20%20%20%7D%0A%20%20%20%20else%20%7B%0A%20%20%20%20%20%20printf%28%22B%5Cn%22%29%3B%0A%20%20%20%20%7D%0A%20%20%20%20p1%2B%2B%3B%0A%20%20%20%20p2--%3B%0A%20%20%7D%20%20%0A%20%20return%200%3B%0A%7D&amp;mode=edit&amp;origin=opt-frontend.js&amp;py=c_gcc9.3.0&amp;rawInputLstJSON=%5B%5D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.html#code=%23include%20%3Cstdio.h%3E%0A%0Avoid%20imprimirVector%28int%20V%5B%5D,int%20tam%29%3B%0A%0Aint%20main%28%29%20%7B%0A%20%20int%20A%5B%5D%20%3D%20%7B1,%202,%203%7D%3B%0A%20%20//%20Imprimiendo%20el%20arreglo%20A%0A%20%20printf%28%22A%20%3D%20%22%29%3B%0A%20%20imprimirVector%28A,%203%29%3B%0A%20%20return%200%3B%20%20%0A%7D%0A%0Avoid%20imprimirVector%28int%20*V,int%20tam%29%20%7B%0A%20%20printf%28%22%5B%20%22%29%3B%0A%20%20for%28int%20i%20%3D%200%3B%20i%20%3C%20tam%3B%20i%2B%2B%29%20%7B%0A%20%20%20%20printf%28%22%25d%20%22,%20*%28V%20%2B%20i%29%29%3B%20%20%20%0A%20%20%7D%0A%20%20printf%28%22%5D%5Cn%22%29%3B%0A%7D&amp;mode=edit&amp;origin=opt-frontend.js&amp;py=c&amp;rawInputLstJSON=%5B%5D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iframe-embed.html#code=%23include%20%3Cstdio.h%3E%0A%0Aint%20main%28%29%20%7B%0A%20%20char%20ch%3B%0A%20%20char%20%2Apch%2C%20%2A%2Appch%3B%0A%20%20char%20%2A%2A%2Apppch%20%3D%20%26ppch%3B%0A%20%20pch%20%3D%20%26ch%3B%0A%20%20ppch%20%3D%20%26pch%3B%0A%20%20%2A%2A%2Apppch%20%3D%20%27A%27%3B%0A%20%20%2A%2Appch%20%3D%20%2Apch%20%2B%201%3B%0A%20%20ch%20%3D%20%2A%2Appch%20%2B%203%3B%0A%20%20return%200%3B%0A%7D&amp;origin=opt-frontend.js&amp;cumulative=false&amp;heapPrimitives=false&amp;textReferences=false&amp;curInstr=0&amp;&amp;verticalStack=false&amp;py=c&amp;rawInputLstJSON=%5B%5D&amp;codeDivWidth=50%25&amp;codeDivHeight=100%25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saylor.org/mod/page/view.php?id=18962" TargetMode="External"/><Relationship Id="rId13" Type="http://schemas.openxmlformats.org/officeDocument/2006/relationships/hyperlink" Target="https://ocw.mit.edu/courses/electrical-engineering-and-computer-science/6-087-practical-programming-in-c-january-iap-2010/lecture-notes/MIT6_087IAP10_lec05.pdf" TargetMode="External"/><Relationship Id="rId3" Type="http://schemas.openxmlformats.org/officeDocument/2006/relationships/hyperlink" Target="https://www.programiz.com/c-programming/c-pointers" TargetMode="External"/><Relationship Id="rId7" Type="http://schemas.openxmlformats.org/officeDocument/2006/relationships/hyperlink" Target="http://cslibrary.stanford.edu/102/PointersAndMemory.pdf" TargetMode="External"/><Relationship Id="rId12" Type="http://schemas.openxmlformats.org/officeDocument/2006/relationships/hyperlink" Target="https://ocw.mit.edu/courses/electrical-engineering-and-computer-science/6-087-practical-programming-in-c-january-iap-2010/lecture-notes/" TargetMode="External"/><Relationship Id="rId17" Type="http://schemas.openxmlformats.org/officeDocument/2006/relationships/hyperlink" Target="https://colorcomputerarchive.com/repo/Documents/Manuals/Programming/" TargetMode="External"/><Relationship Id="rId2" Type="http://schemas.openxmlformats.org/officeDocument/2006/relationships/hyperlink" Target="https://github.com/dannymrock/UdeA-SO-Lab/blob/master/lab0/lab0b/parte2/ptr_arrays.ipynb" TargetMode="External"/><Relationship Id="rId16" Type="http://schemas.openxmlformats.org/officeDocument/2006/relationships/hyperlink" Target="http://www.icc.gatech.edu/files/syllabus/undergrad/CS-2110_Syllabu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ginnersbook.com/2014/01/c-pointers/" TargetMode="External"/><Relationship Id="rId11" Type="http://schemas.openxmlformats.org/officeDocument/2006/relationships/hyperlink" Target="https://web.mit.edu/10.001/Web/Course_Notes/c_Notes/pointers.pdf" TargetMode="External"/><Relationship Id="rId5" Type="http://schemas.openxmlformats.org/officeDocument/2006/relationships/hyperlink" Target="https://www.guru99.com/c-pointers.html" TargetMode="External"/><Relationship Id="rId15" Type="http://schemas.openxmlformats.org/officeDocument/2006/relationships/hyperlink" Target="http://hamblen.ece.gatech.edu/2036/" TargetMode="External"/><Relationship Id="rId10" Type="http://schemas.openxmlformats.org/officeDocument/2006/relationships/hyperlink" Target="https://ocw.mit.edu/courses/electrical-engineering-and-computer-science/6-096-introduction-to-c-january-iap-2011/lecture-notes/MIT6_096IAP11_lec05.pdf" TargetMode="External"/><Relationship Id="rId4" Type="http://schemas.openxmlformats.org/officeDocument/2006/relationships/hyperlink" Target="https://www.tutorialspoint.com/cprogramming/c_pointers.htm" TargetMode="External"/><Relationship Id="rId9" Type="http://schemas.openxmlformats.org/officeDocument/2006/relationships/hyperlink" Target="https://pdos.csail.mit.edu/6.828/2014/readings/pointers.pdf" TargetMode="External"/><Relationship Id="rId14" Type="http://schemas.openxmlformats.org/officeDocument/2006/relationships/hyperlink" Target="http://cs3210.cc.gatech.edu/l/tut02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.html#code=%23include%20%3Cstdio.h%3E%0A%0Aint%20main%28%29%20%7B%0A%20%20int%20i,j%3B%0A%20%20int%20*p%3B%20%0A%20%20p%20%3D%20%26i%3B%0A%20%20*p%20%3D%205%3B%0A%20%20return%200%3B%0A%7D&amp;mode=edit&amp;origin=opt-frontend.js&amp;py=c_gcc9.3.0&amp;rawInputLstJSON=%5B%5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C69AD-26E1-4262-B696-8E0182050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6600" b="1" dirty="0">
                <a:solidFill>
                  <a:srgbClr val="FF0000"/>
                </a:solidFill>
              </a:rPr>
              <a:t>SISTEMAS OPERATIVOS</a:t>
            </a:r>
            <a:endParaRPr lang="es-CO" sz="6600" b="1" dirty="0">
              <a:solidFill>
                <a:srgbClr val="FF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0250F9-2B51-4BD6-9FB6-F0DBEE2DB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3200" b="1" dirty="0"/>
              <a:t>Clase 0 – Introducción al curso</a:t>
            </a:r>
            <a:endParaRPr lang="es-CO" sz="3200" b="1" dirty="0"/>
          </a:p>
        </p:txBody>
      </p:sp>
      <p:pic>
        <p:nvPicPr>
          <p:cNvPr id="4" name="Picture 4" descr="Universidad Medellín | Comfenalco Antioquia">
            <a:extLst>
              <a:ext uri="{FF2B5EF4-FFF2-40B4-BE49-F238E27FC236}">
                <a16:creationId xmlns:a16="http://schemas.microsoft.com/office/drawing/2014/main" id="{DAFC2E13-F30B-4FE5-B182-0DD7634A1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05" y="4331735"/>
            <a:ext cx="3658589" cy="203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853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365125"/>
            <a:ext cx="10876722" cy="1325563"/>
          </a:xfrm>
        </p:spPr>
        <p:txBody>
          <a:bodyPr>
            <a:normAutofit fontScale="90000"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Manipulación de memoria mediante apuntadores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39" y="1584608"/>
            <a:ext cx="10876722" cy="4787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Ejemplo</a:t>
            </a: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E939CD-C807-4F00-8E6B-6F53E008816F}"/>
              </a:ext>
            </a:extLst>
          </p:cNvPr>
          <p:cNvSpPr txBox="1"/>
          <p:nvPr/>
        </p:nvSpPr>
        <p:spPr>
          <a:xfrm>
            <a:off x="790159" y="2596453"/>
            <a:ext cx="2218083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i;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*p,*q,*r;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&amp;i;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= &amp;i;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p;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E5B7709-BBD6-42D8-B956-624245393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57072"/>
              </p:ext>
            </p:extLst>
          </p:nvPr>
        </p:nvGraphicFramePr>
        <p:xfrm>
          <a:off x="7531376" y="1555115"/>
          <a:ext cx="4002985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8">
                  <a:extLst>
                    <a:ext uri="{9D8B030D-6E8A-4147-A177-3AD203B41FA5}">
                      <a16:colId xmlns:a16="http://schemas.microsoft.com/office/drawing/2014/main" val="2172825206"/>
                    </a:ext>
                  </a:extLst>
                </a:gridCol>
                <a:gridCol w="453365">
                  <a:extLst>
                    <a:ext uri="{9D8B030D-6E8A-4147-A177-3AD203B41FA5}">
                      <a16:colId xmlns:a16="http://schemas.microsoft.com/office/drawing/2014/main" val="3057880070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3103902527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2453985764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1640809365"/>
                    </a:ext>
                  </a:extLst>
                </a:gridCol>
                <a:gridCol w="1022205">
                  <a:extLst>
                    <a:ext uri="{9D8B030D-6E8A-4147-A177-3AD203B41FA5}">
                      <a16:colId xmlns:a16="http://schemas.microsoft.com/office/drawing/2014/main" val="3365991508"/>
                    </a:ext>
                  </a:extLst>
                </a:gridCol>
              </a:tblGrid>
              <a:tr h="344580">
                <a:tc>
                  <a:txBody>
                    <a:bodyPr/>
                    <a:lstStyle/>
                    <a:p>
                      <a:pPr algn="r"/>
                      <a:r>
                        <a:rPr lang="es-MX" sz="1800" b="1" dirty="0"/>
                        <a:t>Dirección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b="1" dirty="0"/>
                        <a:t>Nombre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1227283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endParaRPr lang="es-CO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3022231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2071864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1004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571165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1008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0031144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1012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3647157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243376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138510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898851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421369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692274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3000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374826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3004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0155237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163592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4000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774396"/>
                  </a:ext>
                </a:extLst>
              </a:tr>
              <a:tr h="258435"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4004</a:t>
                      </a:r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0476645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04F195A0-9A7D-42E5-B862-EAB574B5FB78}"/>
              </a:ext>
            </a:extLst>
          </p:cNvPr>
          <p:cNvSpPr txBox="1"/>
          <p:nvPr/>
        </p:nvSpPr>
        <p:spPr>
          <a:xfrm>
            <a:off x="1282974" y="4257162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34338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funciones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293123"/>
            <a:ext cx="6506817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Paso de argumentos por referencia</a:t>
            </a:r>
          </a:p>
          <a:p>
            <a:r>
              <a:rPr lang="es-MX" sz="2400" dirty="0">
                <a:solidFill>
                  <a:srgbClr val="000000"/>
                </a:solidFill>
                <a:latin typeface="Helvetica Neue"/>
              </a:rPr>
              <a:t>Existen 2 formas de pasar argumentos a funciones: </a:t>
            </a:r>
          </a:p>
          <a:p>
            <a:pPr lvl="1"/>
            <a:r>
              <a:rPr lang="es-MX" sz="2000" dirty="0">
                <a:solidFill>
                  <a:srgbClr val="000000"/>
                </a:solidFill>
                <a:latin typeface="Helvetica Neue"/>
              </a:rPr>
              <a:t>Paso por valor: Se pasa una copia de la variable pasada como argumento y por lo tanto la variable original (la que se pasó como argumento) no se modifica.</a:t>
            </a:r>
          </a:p>
          <a:p>
            <a:pPr lvl="1"/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s-MX" sz="2000" dirty="0">
                <a:solidFill>
                  <a:srgbClr val="000000"/>
                </a:solidFill>
                <a:latin typeface="Helvetica Neue"/>
              </a:rPr>
              <a:t>Paso por referencia: Se pasa una referencia (empleando un apuntador) al lugar de memoria en el que se encuentra la variable pasada como argumento y por lo tanto el valor original de la variable pasada como argumento se modifica.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5D5B21-CE73-4744-BBD4-9EE7F6EDA78A}"/>
              </a:ext>
            </a:extLst>
          </p:cNvPr>
          <p:cNvSpPr txBox="1"/>
          <p:nvPr/>
        </p:nvSpPr>
        <p:spPr>
          <a:xfrm>
            <a:off x="1082123" y="3890721"/>
            <a:ext cx="54822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a</a:t>
            </a:r>
            <a:r>
              <a:rPr lang="es-CO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umentarPorValor(int pv)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49F1663-278E-4FE4-980D-6741749C66C9}"/>
              </a:ext>
            </a:extLst>
          </p:cNvPr>
          <p:cNvSpPr txBox="1"/>
          <p:nvPr/>
        </p:nvSpPr>
        <p:spPr>
          <a:xfrm>
            <a:off x="1082123" y="5978944"/>
            <a:ext cx="54822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a</a:t>
            </a:r>
            <a:r>
              <a:rPr lang="es-CO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umentarPorReferencia(int *</a:t>
            </a:r>
            <a:r>
              <a:rPr lang="es-CO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s-CO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28D036-17B2-4152-8683-9C3D99ECBCAD}"/>
              </a:ext>
            </a:extLst>
          </p:cNvPr>
          <p:cNvSpPr txBox="1"/>
          <p:nvPr/>
        </p:nvSpPr>
        <p:spPr>
          <a:xfrm>
            <a:off x="7036906" y="1352432"/>
            <a:ext cx="4890052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aumentarPorValor(int);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aumentarPorReferencia(int *);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v1 = 1, v2 = 1;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("v1 = %d; v2 =%d\n", v1, v2);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aumentarPorValor(v1);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aumentarPorReferencia(&amp;v2);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("v1 = %d; v2 =%d\n", v1, v2);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aumentarPorValor(int pv) {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pv += 1;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aumentarPorReferencia(int *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*pv += 1;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A6E785-3A98-4388-945A-C0A59B04B6CA}"/>
              </a:ext>
            </a:extLst>
          </p:cNvPr>
          <p:cNvSpPr txBox="1"/>
          <p:nvPr/>
        </p:nvSpPr>
        <p:spPr>
          <a:xfrm>
            <a:off x="8945218" y="6419365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80736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funciones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28D036-17B2-4152-8683-9C3D99ECBCAD}"/>
              </a:ext>
            </a:extLst>
          </p:cNvPr>
          <p:cNvSpPr txBox="1"/>
          <p:nvPr/>
        </p:nvSpPr>
        <p:spPr>
          <a:xfrm>
            <a:off x="824947" y="1376813"/>
            <a:ext cx="4890052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aumentarPorValor(int);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aumentarPorReferencia(int *);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v1 = 1, v2 = 1;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("v1 = %d; v2 =%d\n", v1, v2);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aumentarPorValor(v1);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aumentarPorReferencia(&amp;v2);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("v1 = %d; v2 =%d\n", v1, v2);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aumentarPorValor(int pv) {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pv += 1;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aumentarPorReferencia(int *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*pv += 1;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A6E785-3A98-4388-945A-C0A59B04B6CA}"/>
              </a:ext>
            </a:extLst>
          </p:cNvPr>
          <p:cNvSpPr txBox="1"/>
          <p:nvPr/>
        </p:nvSpPr>
        <p:spPr>
          <a:xfrm>
            <a:off x="2517914" y="6393571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0928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funciones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293123"/>
            <a:ext cx="11396869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Paso de argumentos por referencia</a:t>
            </a:r>
          </a:p>
          <a:p>
            <a:r>
              <a:rPr lang="es-MX" sz="2400" dirty="0">
                <a:solidFill>
                  <a:srgbClr val="000000"/>
                </a:solidFill>
                <a:latin typeface="Helvetica Neue"/>
              </a:rPr>
              <a:t>Es importante comprender la diferencia al invocar funciones por referencia y por valor, la siguiente tabla resalta esto: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20A9C5E-EFE6-4052-B011-E28A1D253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21722"/>
              </p:ext>
            </p:extLst>
          </p:nvPr>
        </p:nvGraphicFramePr>
        <p:xfrm>
          <a:off x="2080592" y="2751208"/>
          <a:ext cx="7818781" cy="3840480"/>
        </p:xfrm>
        <a:graphic>
          <a:graphicData uri="http://schemas.openxmlformats.org/drawingml/2006/table">
            <a:tbl>
              <a:tblPr/>
              <a:tblGrid>
                <a:gridCol w="1724938">
                  <a:extLst>
                    <a:ext uri="{9D8B030D-6E8A-4147-A177-3AD203B41FA5}">
                      <a16:colId xmlns:a16="http://schemas.microsoft.com/office/drawing/2014/main" val="2311848573"/>
                    </a:ext>
                  </a:extLst>
                </a:gridCol>
                <a:gridCol w="2856048">
                  <a:extLst>
                    <a:ext uri="{9D8B030D-6E8A-4147-A177-3AD203B41FA5}">
                      <a16:colId xmlns:a16="http://schemas.microsoft.com/office/drawing/2014/main" val="1249583182"/>
                    </a:ext>
                  </a:extLst>
                </a:gridCol>
                <a:gridCol w="3237795">
                  <a:extLst>
                    <a:ext uri="{9D8B030D-6E8A-4147-A177-3AD203B41FA5}">
                      <a16:colId xmlns:a16="http://schemas.microsoft.com/office/drawing/2014/main" val="1188169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Ítem analizado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b="1" dirty="0">
                          <a:effectLst/>
                        </a:rPr>
                        <a:t>Llamada por valor</a:t>
                      </a:r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Llamada por referencia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32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Declaración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swap(int i, int j);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swap(int *i, int *j);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42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Definición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swap(</a:t>
                      </a:r>
                      <a:r>
                        <a:rPr lang="fr-FR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i, </a:t>
                      </a:r>
                      <a:r>
                        <a:rPr lang="fr-FR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j) {    </a:t>
                      </a:r>
                    </a:p>
                    <a:p>
                      <a:pPr algn="l" fontAlgn="ctr"/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fr-FR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t;    </a:t>
                      </a:r>
                    </a:p>
                    <a:p>
                      <a:pPr algn="l" fontAlgn="ctr"/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 = x;    </a:t>
                      </a:r>
                    </a:p>
                    <a:p>
                      <a:pPr algn="l" fontAlgn="ctr"/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i = j;    </a:t>
                      </a:r>
                    </a:p>
                    <a:p>
                      <a:pPr algn="l" fontAlgn="ctr"/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j = t; </a:t>
                      </a:r>
                    </a:p>
                    <a:p>
                      <a:pPr algn="l" fontAlgn="ctr"/>
                      <a:r>
                        <a:rPr lang="fr-FR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v1 = 1, v2 = 2; 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swap(v1, v2);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03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Invocación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swap(int *i,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*j) {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int t;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 = *i;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*i = *j;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*j = t; 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v1 = 1, v2 = 2; 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swap(&amp;v1, &amp;v2);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80570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0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funciones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293123"/>
            <a:ext cx="11396869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Paso de argumentos por referencia</a:t>
            </a:r>
          </a:p>
          <a:p>
            <a:pPr marL="0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A6E785-3A98-4388-945A-C0A59B04B6CA}"/>
              </a:ext>
            </a:extLst>
          </p:cNvPr>
          <p:cNvSpPr txBox="1"/>
          <p:nvPr/>
        </p:nvSpPr>
        <p:spPr>
          <a:xfrm>
            <a:off x="7747467" y="5980909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68BA8A-93F3-4321-8F9C-91AFEF56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183" y="2324100"/>
            <a:ext cx="7529002" cy="3456957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911133C-40C9-4C90-B63D-E30E29868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18986"/>
              </p:ext>
            </p:extLst>
          </p:nvPr>
        </p:nvGraphicFramePr>
        <p:xfrm>
          <a:off x="477079" y="2032553"/>
          <a:ext cx="3502744" cy="2209800"/>
        </p:xfrm>
        <a:graphic>
          <a:graphicData uri="http://schemas.openxmlformats.org/drawingml/2006/table">
            <a:tbl>
              <a:tblPr/>
              <a:tblGrid>
                <a:gridCol w="1742979">
                  <a:extLst>
                    <a:ext uri="{9D8B030D-6E8A-4147-A177-3AD203B41FA5}">
                      <a16:colId xmlns:a16="http://schemas.microsoft.com/office/drawing/2014/main" val="2798601893"/>
                    </a:ext>
                  </a:extLst>
                </a:gridCol>
                <a:gridCol w="1759765">
                  <a:extLst>
                    <a:ext uri="{9D8B030D-6E8A-4147-A177-3AD203B41FA5}">
                      <a16:colId xmlns:a16="http://schemas.microsoft.com/office/drawing/2014/main" val="2349290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 dirty="0">
                          <a:effectLst/>
                        </a:rPr>
                        <a:t>Caso</a:t>
                      </a:r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Invocación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18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dirty="0">
                          <a:effectLst/>
                        </a:rPr>
                        <a:t>Se está pasando una variable a una función que se llama por referencia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 = 5, b = 10; </a:t>
                      </a:r>
                    </a:p>
                    <a:p>
                      <a:pPr algn="l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swap(&amp;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a,&amp;b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1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dirty="0">
                          <a:effectLst/>
                        </a:rPr>
                        <a:t>Se está pasando apuntador a una función que se llama por referencia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 = 5, b = 10; </a:t>
                      </a:r>
                    </a:p>
                    <a:p>
                      <a:pPr algn="l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*px = &amp;a;</a:t>
                      </a:r>
                    </a:p>
                    <a:p>
                      <a:pPr algn="l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&amp;b; </a:t>
                      </a:r>
                    </a:p>
                    <a:p>
                      <a:pPr algn="l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swap(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px,py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181754"/>
                  </a:ext>
                </a:extLst>
              </a:tr>
            </a:tbl>
          </a:graphicData>
        </a:graphic>
      </p:graphicFrame>
      <p:pic>
        <p:nvPicPr>
          <p:cNvPr id="9218" name="Picture 2" descr="call_ref">
            <a:extLst>
              <a:ext uri="{FF2B5EF4-FFF2-40B4-BE49-F238E27FC236}">
                <a16:creationId xmlns:a16="http://schemas.microsoft.com/office/drawing/2014/main" id="{E0F6C772-BBC1-4C7F-892F-7F8EA5EFB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18" y="4579039"/>
            <a:ext cx="19050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40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funciones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675165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Retornando apuntadores</a:t>
            </a: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Una función también puede retornar un apuntador cuando es invocada. A continuación se muestra la forma típica: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1005CD-B3BB-44A4-944E-9D08755E7955}"/>
              </a:ext>
            </a:extLst>
          </p:cNvPr>
          <p:cNvSpPr txBox="1"/>
          <p:nvPr/>
        </p:nvSpPr>
        <p:spPr>
          <a:xfrm>
            <a:off x="688490" y="3521382"/>
            <a:ext cx="522198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tipo *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(tipo *arg1,...) 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tipo *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Declaración del apuntador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Inicialización del apuntador</a:t>
            </a: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Operaciones **/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...  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MX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Retorno del apuntador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080F59D-8FE4-417F-9BEF-65D81AE80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908" y="2452886"/>
            <a:ext cx="4695825" cy="39528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1DCB77C-E737-4A73-8E25-BECC937915E8}"/>
              </a:ext>
            </a:extLst>
          </p:cNvPr>
          <p:cNvSpPr txBox="1"/>
          <p:nvPr/>
        </p:nvSpPr>
        <p:spPr>
          <a:xfrm>
            <a:off x="8423328" y="6387493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3"/>
              </a:rPr>
              <a:t>Simulación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630028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675165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Vectores</a:t>
            </a: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Un arreglo es un conjunto o colección indexada que permite manejar elementos que son del mismo tipo de dato como un solo objeto. </a:t>
            </a: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FF96634-F9BF-48C1-A647-8E054D465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65698"/>
              </p:ext>
            </p:extLst>
          </p:nvPr>
        </p:nvGraphicFramePr>
        <p:xfrm>
          <a:off x="657640" y="2598079"/>
          <a:ext cx="10515600" cy="4040570"/>
        </p:xfrm>
        <a:graphic>
          <a:graphicData uri="http://schemas.openxmlformats.org/drawingml/2006/table">
            <a:tbl>
              <a:tblPr/>
              <a:tblGrid>
                <a:gridCol w="4722743">
                  <a:extLst>
                    <a:ext uri="{9D8B030D-6E8A-4147-A177-3AD203B41FA5}">
                      <a16:colId xmlns:a16="http://schemas.microsoft.com/office/drawing/2014/main" val="3892643949"/>
                    </a:ext>
                  </a:extLst>
                </a:gridCol>
                <a:gridCol w="5792857">
                  <a:extLst>
                    <a:ext uri="{9D8B030D-6E8A-4147-A177-3AD203B41FA5}">
                      <a16:colId xmlns:a16="http://schemas.microsoft.com/office/drawing/2014/main" val="3787663870"/>
                    </a:ext>
                  </a:extLst>
                </a:gridCol>
              </a:tblGrid>
              <a:tr h="413036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Declaración del arreglo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b="1" dirty="0">
                          <a:effectLst/>
                        </a:rPr>
                        <a:t>Representación en memoria</a:t>
                      </a:r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137566"/>
                  </a:ext>
                </a:extLst>
              </a:tr>
              <a:tr h="844030">
                <a:tc>
                  <a:txBody>
                    <a:bodyPr/>
                    <a:lstStyle/>
                    <a:p>
                      <a:pPr algn="l" fontAlgn="ctr"/>
                      <a:endParaRPr lang="sv-SE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sv-SE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veci[4] = {2, 4, 6, 8};</a:t>
                      </a:r>
                    </a:p>
                    <a:p>
                      <a:pPr algn="l" fontAlgn="ctr"/>
                      <a:endParaRPr lang="sv-SE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MX" dirty="0">
                        <a:effectLst/>
                      </a:endParaRPr>
                    </a:p>
                    <a:p>
                      <a:pPr algn="l" fontAlgn="ctr"/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266155"/>
                  </a:ext>
                </a:extLst>
              </a:tr>
              <a:tr h="1095444">
                <a:tc>
                  <a:txBody>
                    <a:bodyPr/>
                    <a:lstStyle/>
                    <a:p>
                      <a:pPr algn="l" fontAlgn="ctr"/>
                      <a:endParaRPr lang="es-CO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vecf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 = {2.657, 7.9, 2.003, 1.1, 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5.8, 8.54, 9.5, 4.09};</a:t>
                      </a:r>
                    </a:p>
                    <a:p>
                      <a:pPr algn="l" fontAlgn="ctr"/>
                      <a:endParaRPr lang="es-CO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13345"/>
                  </a:ext>
                </a:extLst>
              </a:tr>
              <a:tr h="844030">
                <a:tc>
                  <a:txBody>
                    <a:bodyPr/>
                    <a:lstStyle/>
                    <a:p>
                      <a:pPr algn="l" fontAlgn="ctr"/>
                      <a:endParaRPr lang="es-CO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mess1[10] = "Hola";</a:t>
                      </a:r>
                    </a:p>
                    <a:p>
                      <a:pPr algn="l" fontAlgn="ctr"/>
                      <a:endParaRPr lang="es-CO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21233"/>
                  </a:ext>
                </a:extLst>
              </a:tr>
              <a:tr h="844030">
                <a:tc>
                  <a:txBody>
                    <a:bodyPr/>
                    <a:lstStyle/>
                    <a:p>
                      <a:pPr algn="l" fontAlgn="ctr"/>
                      <a:endParaRPr lang="it-IT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it-IT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mess2[] = {'H','o','l','a','\0’};</a:t>
                      </a:r>
                    </a:p>
                    <a:p>
                      <a:pPr algn="l" fontAlgn="ctr"/>
                      <a:endParaRPr lang="it-IT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54573"/>
                  </a:ext>
                </a:extLst>
              </a:tr>
            </a:tbl>
          </a:graphicData>
        </a:graphic>
      </p:graphicFrame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BDC7637-4298-4721-A121-DEBC1C6C3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755" y="3114295"/>
            <a:ext cx="3866941" cy="332837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740EE4C-6732-4D4E-B84A-8536D1417EAD}"/>
              </a:ext>
            </a:extLst>
          </p:cNvPr>
          <p:cNvSpPr txBox="1"/>
          <p:nvPr/>
        </p:nvSpPr>
        <p:spPr>
          <a:xfrm>
            <a:off x="7760718" y="6300095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3"/>
              </a:rPr>
              <a:t>Simulación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94361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6202019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Declaración de vectores</a:t>
            </a:r>
          </a:p>
          <a:p>
            <a:r>
              <a:rPr lang="es-MX" sz="2400" b="1" dirty="0">
                <a:solidFill>
                  <a:srgbClr val="000000"/>
                </a:solidFill>
                <a:latin typeface="Helvetica Neue"/>
              </a:rPr>
              <a:t>Caso 1</a:t>
            </a:r>
            <a:r>
              <a:rPr lang="es-MX" sz="2400" dirty="0">
                <a:solidFill>
                  <a:srgbClr val="000000"/>
                </a:solidFill>
                <a:latin typeface="Helvetica Neue"/>
              </a:rPr>
              <a:t>: Cuando no se inicializa el arreglo al declararse.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r>
              <a:rPr lang="es-MX" sz="2400" b="1" dirty="0">
                <a:solidFill>
                  <a:srgbClr val="000000"/>
                </a:solidFill>
                <a:latin typeface="Helvetica Neue"/>
              </a:rPr>
              <a:t>Caso 2</a:t>
            </a:r>
            <a:r>
              <a:rPr lang="es-MX" sz="2400" dirty="0">
                <a:solidFill>
                  <a:srgbClr val="000000"/>
                </a:solidFill>
                <a:latin typeface="Helvetica Neue"/>
              </a:rPr>
              <a:t>: Cuando se inicializa el arreglo al realizar la declaración.</a:t>
            </a:r>
          </a:p>
          <a:p>
            <a:pPr lvl="1"/>
            <a:r>
              <a:rPr lang="es-MX" sz="1800" b="1" dirty="0">
                <a:solidFill>
                  <a:srgbClr val="000000"/>
                </a:solidFill>
                <a:latin typeface="Helvetica Neue"/>
              </a:rPr>
              <a:t>Forma 1</a:t>
            </a:r>
            <a:r>
              <a:rPr lang="es-MX" sz="1800" dirty="0">
                <a:solidFill>
                  <a:srgbClr val="000000"/>
                </a:solidFill>
                <a:latin typeface="Helvetica Neue"/>
              </a:rPr>
              <a:t>: Pasando el tamaño:</a:t>
            </a:r>
          </a:p>
          <a:p>
            <a:pPr lvl="1"/>
            <a:endParaRPr lang="es-MX" sz="1800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s-MX" sz="1800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s-MX" sz="1800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s-MX" sz="1800" b="1" dirty="0">
                <a:solidFill>
                  <a:srgbClr val="000000"/>
                </a:solidFill>
                <a:latin typeface="Helvetica Neue"/>
              </a:rPr>
              <a:t>Forma 2</a:t>
            </a:r>
            <a:r>
              <a:rPr lang="es-MX" sz="1800" dirty="0">
                <a:solidFill>
                  <a:srgbClr val="000000"/>
                </a:solidFill>
                <a:latin typeface="Helvetica Neue"/>
              </a:rPr>
              <a:t>: Sin pasar el tamaño:</a:t>
            </a: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40EE4C-6732-4D4E-B84A-8536D1417EAD}"/>
              </a:ext>
            </a:extLst>
          </p:cNvPr>
          <p:cNvSpPr txBox="1"/>
          <p:nvPr/>
        </p:nvSpPr>
        <p:spPr>
          <a:xfrm>
            <a:off x="9099188" y="5395935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D97CEF-EC16-48B5-951E-A3C2A95FE713}"/>
              </a:ext>
            </a:extLst>
          </p:cNvPr>
          <p:cNvSpPr txBox="1"/>
          <p:nvPr/>
        </p:nvSpPr>
        <p:spPr>
          <a:xfrm>
            <a:off x="1838651" y="2652586"/>
            <a:ext cx="319883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tipo arrayName[TAM];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4682C6-14B1-4621-81CA-15A61757E9CC}"/>
              </a:ext>
            </a:extLst>
          </p:cNvPr>
          <p:cNvSpPr txBox="1"/>
          <p:nvPr/>
        </p:nvSpPr>
        <p:spPr>
          <a:xfrm>
            <a:off x="1079968" y="4682119"/>
            <a:ext cx="57183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tipo arrayName[TAM] = {valor1, valor2, ...};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7A0766F-A1B3-4A65-9F15-175B961E8F66}"/>
              </a:ext>
            </a:extLst>
          </p:cNvPr>
          <p:cNvSpPr txBox="1"/>
          <p:nvPr/>
        </p:nvSpPr>
        <p:spPr>
          <a:xfrm>
            <a:off x="1079968" y="6122814"/>
            <a:ext cx="57183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tipo arrayName[] = {valor1, valor2, ...};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6AD14F3-06F6-481A-AA9E-15B341D7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815" y="2181856"/>
            <a:ext cx="3491704" cy="30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70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035748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Acceso a los arreglos</a:t>
            </a: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Para acceder a un elemento de arreglo se emplean un subíndice que indica la posición del elemento que se quiere acceder.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D97CEF-EC16-48B5-951E-A3C2A95FE713}"/>
              </a:ext>
            </a:extLst>
          </p:cNvPr>
          <p:cNvSpPr txBox="1"/>
          <p:nvPr/>
        </p:nvSpPr>
        <p:spPr>
          <a:xfrm>
            <a:off x="1779063" y="2493823"/>
            <a:ext cx="31988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arrayName[index];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E8340A-2C51-4F2E-9280-16EA5D0F48C3}"/>
              </a:ext>
            </a:extLst>
          </p:cNvPr>
          <p:cNvSpPr txBox="1"/>
          <p:nvPr/>
        </p:nvSpPr>
        <p:spPr>
          <a:xfrm>
            <a:off x="5915440" y="2493502"/>
            <a:ext cx="410320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CO" b="1" dirty="0">
                <a:latin typeface="Courier New" panose="02070309020205020404" pitchFamily="49" charset="0"/>
                <a:cs typeface="Courier New" panose="02070309020205020404" pitchFamily="49" charset="0"/>
              </a:rPr>
              <a:t>0 &lt;= index &lt; SIZE</a:t>
            </a:r>
          </a:p>
        </p:txBody>
      </p:sp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2C8447C6-49E8-4F51-9F99-0424EB1E7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54589"/>
              </p:ext>
            </p:extLst>
          </p:nvPr>
        </p:nvGraphicFramePr>
        <p:xfrm>
          <a:off x="1156996" y="2981100"/>
          <a:ext cx="951688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611">
                  <a:extLst>
                    <a:ext uri="{9D8B030D-6E8A-4147-A177-3AD203B41FA5}">
                      <a16:colId xmlns:a16="http://schemas.microsoft.com/office/drawing/2014/main" val="1231443953"/>
                    </a:ext>
                  </a:extLst>
                </a:gridCol>
                <a:gridCol w="1189611">
                  <a:extLst>
                    <a:ext uri="{9D8B030D-6E8A-4147-A177-3AD203B41FA5}">
                      <a16:colId xmlns:a16="http://schemas.microsoft.com/office/drawing/2014/main" val="2217745436"/>
                    </a:ext>
                  </a:extLst>
                </a:gridCol>
                <a:gridCol w="1189611">
                  <a:extLst>
                    <a:ext uri="{9D8B030D-6E8A-4147-A177-3AD203B41FA5}">
                      <a16:colId xmlns:a16="http://schemas.microsoft.com/office/drawing/2014/main" val="281129752"/>
                    </a:ext>
                  </a:extLst>
                </a:gridCol>
                <a:gridCol w="1189611">
                  <a:extLst>
                    <a:ext uri="{9D8B030D-6E8A-4147-A177-3AD203B41FA5}">
                      <a16:colId xmlns:a16="http://schemas.microsoft.com/office/drawing/2014/main" val="4080817016"/>
                    </a:ext>
                  </a:extLst>
                </a:gridCol>
                <a:gridCol w="1189611">
                  <a:extLst>
                    <a:ext uri="{9D8B030D-6E8A-4147-A177-3AD203B41FA5}">
                      <a16:colId xmlns:a16="http://schemas.microsoft.com/office/drawing/2014/main" val="2762834296"/>
                    </a:ext>
                  </a:extLst>
                </a:gridCol>
                <a:gridCol w="1189611">
                  <a:extLst>
                    <a:ext uri="{9D8B030D-6E8A-4147-A177-3AD203B41FA5}">
                      <a16:colId xmlns:a16="http://schemas.microsoft.com/office/drawing/2014/main" val="4065442680"/>
                    </a:ext>
                  </a:extLst>
                </a:gridCol>
                <a:gridCol w="1189611">
                  <a:extLst>
                    <a:ext uri="{9D8B030D-6E8A-4147-A177-3AD203B41FA5}">
                      <a16:colId xmlns:a16="http://schemas.microsoft.com/office/drawing/2014/main" val="4202789301"/>
                    </a:ext>
                  </a:extLst>
                </a:gridCol>
                <a:gridCol w="1189611">
                  <a:extLst>
                    <a:ext uri="{9D8B030D-6E8A-4147-A177-3AD203B41FA5}">
                      <a16:colId xmlns:a16="http://schemas.microsoft.com/office/drawing/2014/main" val="938939259"/>
                    </a:ext>
                  </a:extLst>
                </a:gridCol>
              </a:tblGrid>
              <a:tr h="322405">
                <a:tc gridSpan="8"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arrayName</a:t>
                      </a:r>
                      <a:endParaRPr lang="es-CO" b="1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92994"/>
                  </a:ext>
                </a:extLst>
              </a:tr>
              <a:tr h="322405"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099011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 - 3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 - 2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 - 1</a:t>
                      </a:r>
                      <a:endParaRPr lang="es-CO" sz="1200" b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117288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35D42398-97FC-4462-AA18-337AA1E3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61" y="4153842"/>
            <a:ext cx="3045080" cy="2500522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6C5E8E2-DC35-43E9-841D-3EAE2F7FF91B}"/>
              </a:ext>
            </a:extLst>
          </p:cNvPr>
          <p:cNvSpPr txBox="1"/>
          <p:nvPr/>
        </p:nvSpPr>
        <p:spPr>
          <a:xfrm>
            <a:off x="3745441" y="5234826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3"/>
              </a:rPr>
              <a:t>Simulación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270918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Vectores y ciclos</a:t>
            </a:r>
          </a:p>
          <a:p>
            <a:r>
              <a:rPr lang="es-MX" sz="2400" dirty="0">
                <a:solidFill>
                  <a:srgbClr val="000000"/>
                </a:solidFill>
                <a:latin typeface="Helvetica Neue"/>
              </a:rPr>
              <a:t>Los ciclos son bastante usados para trabajar con arreglos. A continuación se muestran algunos escenarios de uso: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sz="2000" b="1" dirty="0">
                <a:solidFill>
                  <a:srgbClr val="000000"/>
                </a:solidFill>
                <a:latin typeface="Helvetica Neue"/>
              </a:rPr>
              <a:t>Inicialización de arreglos</a:t>
            </a:r>
            <a:r>
              <a:rPr lang="es-MX" sz="2000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8511CF9-BE8C-4ABB-9EF6-18F624E045B9}"/>
              </a:ext>
            </a:extLst>
          </p:cNvPr>
          <p:cNvSpPr txBox="1"/>
          <p:nvPr/>
        </p:nvSpPr>
        <p:spPr>
          <a:xfrm>
            <a:off x="1337847" y="3278312"/>
            <a:ext cx="408229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TAM = 5;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V[TAM];</a:t>
            </a:r>
          </a:p>
          <a:p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i = 0; i &lt; TAM; i++) 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V[i] = 0;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A41630F-439A-4903-B172-47CBF650AF0B}"/>
              </a:ext>
            </a:extLst>
          </p:cNvPr>
          <p:cNvSpPr txBox="1"/>
          <p:nvPr/>
        </p:nvSpPr>
        <p:spPr>
          <a:xfrm>
            <a:off x="1337847" y="5032866"/>
            <a:ext cx="408229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TAM = 5;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A[TAM];</a:t>
            </a:r>
          </a:p>
          <a:p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i = 0; i &lt; TAM; i++) 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A[i] = i + 1;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173A0E-D4D1-4260-A093-E9AED58F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133" y="3278312"/>
            <a:ext cx="2082762" cy="11695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176CF66-A80F-4395-A165-E8F501394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133" y="5091871"/>
            <a:ext cx="2044561" cy="11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6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¿Qué sucede cuando se declara una variable?</a:t>
            </a:r>
            <a:endParaRPr lang="es-CO" sz="48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3D2643A4-B0D7-40C0-9024-91C10776E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18" y="3222142"/>
            <a:ext cx="54006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ar_mm1">
            <a:extLst>
              <a:ext uri="{FF2B5EF4-FFF2-40B4-BE49-F238E27FC236}">
                <a16:creationId xmlns:a16="http://schemas.microsoft.com/office/drawing/2014/main" id="{4E8CE54E-27A5-4BB8-8FE2-76D16AE93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340" y="1662112"/>
            <a:ext cx="28098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ar_mm2">
            <a:extLst>
              <a:ext uri="{FF2B5EF4-FFF2-40B4-BE49-F238E27FC236}">
                <a16:creationId xmlns:a16="http://schemas.microsoft.com/office/drawing/2014/main" id="{404B713D-512B-4F58-96B0-A66D5E47E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40" y="4116386"/>
            <a:ext cx="28860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315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Vectores y ciclos</a:t>
            </a:r>
          </a:p>
          <a:p>
            <a:r>
              <a:rPr lang="es-MX" sz="2400" dirty="0">
                <a:solidFill>
                  <a:srgbClr val="000000"/>
                </a:solidFill>
                <a:latin typeface="Helvetica Neue"/>
              </a:rPr>
              <a:t>Los ciclos son bastante usados para trabajar con arreglos. A continuación se muestran algunos escenarios de uso:</a:t>
            </a:r>
          </a:p>
          <a:p>
            <a:pPr marL="914400" lvl="1" indent="-457200">
              <a:buAutoNum type="arabicPeriod" startAt="2"/>
            </a:pPr>
            <a:r>
              <a:rPr lang="es-MX" sz="2000" b="1" dirty="0">
                <a:solidFill>
                  <a:srgbClr val="000000"/>
                </a:solidFill>
                <a:latin typeface="Helvetica Neue"/>
              </a:rPr>
              <a:t>Manipulación y procesamiento de arreglos</a:t>
            </a:r>
            <a:r>
              <a:rPr lang="es-MX" sz="2000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marL="914400" lvl="1" indent="-457200">
              <a:buAutoNum type="arabicPeriod" startAt="2"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8511CF9-BE8C-4ABB-9EF6-18F624E045B9}"/>
              </a:ext>
            </a:extLst>
          </p:cNvPr>
          <p:cNvSpPr txBox="1"/>
          <p:nvPr/>
        </p:nvSpPr>
        <p:spPr>
          <a:xfrm>
            <a:off x="1880152" y="3164351"/>
            <a:ext cx="349194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TAM = 5;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A[] = {10, 20, 30, 40, 50};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B[TAM];</a:t>
            </a:r>
          </a:p>
          <a:p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i =0; i &lt; TAM; i++) 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B[(TAM - 1) - i] = A[i];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A41630F-439A-4903-B172-47CBF650AF0B}"/>
              </a:ext>
            </a:extLst>
          </p:cNvPr>
          <p:cNvSpPr txBox="1"/>
          <p:nvPr/>
        </p:nvSpPr>
        <p:spPr>
          <a:xfrm>
            <a:off x="6934201" y="3164350"/>
            <a:ext cx="349194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TAM = 5;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A[] = {10, 20, 30, 40, 50};</a:t>
            </a:r>
          </a:p>
          <a:p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i = 0; i &lt; TAM; i++) 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sum += A[i];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87EE42C-4AF6-4C55-BDA7-AA6ECB208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74" y="4714500"/>
            <a:ext cx="2265232" cy="19457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C7B716F-287B-4AF2-90DD-E4584975D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738" y="4880751"/>
            <a:ext cx="2582873" cy="16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09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Arreglos y funciones</a:t>
            </a:r>
          </a:p>
          <a:p>
            <a:r>
              <a:rPr lang="es-MX" sz="2400" dirty="0">
                <a:solidFill>
                  <a:srgbClr val="000000"/>
                </a:solidFill>
                <a:latin typeface="Helvetica Neue"/>
              </a:rPr>
              <a:t>Es posible pasar arreglos como argumentos de funciones.</a:t>
            </a:r>
          </a:p>
          <a:p>
            <a:pPr marL="914400" lvl="1" indent="-457200">
              <a:buAutoNum type="arabicPeriod" startAt="2"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64B8C76-5CFC-4365-8EDD-CC6AEE8E02A1}"/>
              </a:ext>
            </a:extLst>
          </p:cNvPr>
          <p:cNvGrpSpPr/>
          <p:nvPr/>
        </p:nvGrpSpPr>
        <p:grpSpPr>
          <a:xfrm>
            <a:off x="549966" y="2418140"/>
            <a:ext cx="6182138" cy="1430719"/>
            <a:chOff x="503583" y="2701643"/>
            <a:chExt cx="6927573" cy="1430719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3A41630F-439A-4903-B172-47CBF650AF0B}"/>
                </a:ext>
              </a:extLst>
            </p:cNvPr>
            <p:cNvSpPr txBox="1"/>
            <p:nvPr/>
          </p:nvSpPr>
          <p:spPr>
            <a:xfrm>
              <a:off x="596348" y="3178255"/>
              <a:ext cx="6834808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return_type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function_name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(data type array[],...)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local declarations;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function statements;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s-CO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9313EB5-282E-4E3B-8288-13D8EFD8C1CA}"/>
                </a:ext>
              </a:extLst>
            </p:cNvPr>
            <p:cNvSpPr txBox="1"/>
            <p:nvPr/>
          </p:nvSpPr>
          <p:spPr>
            <a:xfrm>
              <a:off x="503583" y="2701643"/>
              <a:ext cx="68348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cs typeface="Courier New" panose="02070309020205020404" pitchFamily="49" charset="0"/>
                </a:rPr>
                <a:t>Definicion de la función</a:t>
              </a:r>
              <a:endParaRPr lang="es-CO" sz="2400" b="1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A659AAAB-8C46-40CA-9658-1DEE64ECE26A}"/>
              </a:ext>
            </a:extLst>
          </p:cNvPr>
          <p:cNvGrpSpPr/>
          <p:nvPr/>
        </p:nvGrpSpPr>
        <p:grpSpPr>
          <a:xfrm>
            <a:off x="549965" y="4084524"/>
            <a:ext cx="6182139" cy="838109"/>
            <a:chOff x="496957" y="4484060"/>
            <a:chExt cx="6934199" cy="838109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2B8653B-5256-4739-8E80-0AB9390E7C45}"/>
                </a:ext>
              </a:extLst>
            </p:cNvPr>
            <p:cNvSpPr txBox="1"/>
            <p:nvPr/>
          </p:nvSpPr>
          <p:spPr>
            <a:xfrm>
              <a:off x="596348" y="5014392"/>
              <a:ext cx="683480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return_type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function_name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(data type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arrayParam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[],...);</a:t>
              </a:r>
              <a:endParaRPr lang="es-CO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04CED0C9-2F3A-4E30-8468-17EAC3267AF3}"/>
                </a:ext>
              </a:extLst>
            </p:cNvPr>
            <p:cNvSpPr txBox="1"/>
            <p:nvPr/>
          </p:nvSpPr>
          <p:spPr>
            <a:xfrm>
              <a:off x="496957" y="4484060"/>
              <a:ext cx="68348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b="1" dirty="0" err="1">
                  <a:cs typeface="Courier New" panose="02070309020205020404" pitchFamily="49" charset="0"/>
                </a:rPr>
                <a:t>Declaración</a:t>
              </a:r>
              <a:r>
                <a:rPr lang="en-US" sz="2400" b="1" dirty="0">
                  <a:cs typeface="Courier New" panose="02070309020205020404" pitchFamily="49" charset="0"/>
                </a:rPr>
                <a:t> de la función</a:t>
              </a:r>
              <a:endParaRPr lang="es-CO" sz="2400" b="1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70499A9-C5F1-49C8-8C35-89A17F574F7C}"/>
              </a:ext>
            </a:extLst>
          </p:cNvPr>
          <p:cNvGrpSpPr/>
          <p:nvPr/>
        </p:nvGrpSpPr>
        <p:grpSpPr>
          <a:xfrm>
            <a:off x="549965" y="5261155"/>
            <a:ext cx="6182139" cy="845979"/>
            <a:chOff x="513522" y="5646252"/>
            <a:chExt cx="6917634" cy="845979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2995791-3B5F-45A4-88AE-1A454CC2A0B6}"/>
                </a:ext>
              </a:extLst>
            </p:cNvPr>
            <p:cNvSpPr txBox="1"/>
            <p:nvPr/>
          </p:nvSpPr>
          <p:spPr>
            <a:xfrm>
              <a:off x="596348" y="6184454"/>
              <a:ext cx="683480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return_type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var = ]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function_name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arrayArg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[],...);</a:t>
              </a:r>
              <a:endParaRPr lang="es-CO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B98718F-5A5D-42EF-8B6A-5F9B0BE24741}"/>
                </a:ext>
              </a:extLst>
            </p:cNvPr>
            <p:cNvSpPr txBox="1"/>
            <p:nvPr/>
          </p:nvSpPr>
          <p:spPr>
            <a:xfrm>
              <a:off x="513522" y="5646252"/>
              <a:ext cx="68348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b="1" dirty="0" err="1">
                  <a:cs typeface="Courier New" panose="02070309020205020404" pitchFamily="49" charset="0"/>
                </a:rPr>
                <a:t>Invocación</a:t>
              </a:r>
              <a:r>
                <a:rPr lang="en-US" sz="2400" b="1" dirty="0">
                  <a:cs typeface="Courier New" panose="02070309020205020404" pitchFamily="49" charset="0"/>
                </a:rPr>
                <a:t> de la función</a:t>
              </a:r>
              <a:endParaRPr lang="es-CO" sz="2400" b="1" dirty="0"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358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03" y="1050937"/>
            <a:ext cx="11608993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Arreglos y funciones</a:t>
            </a:r>
          </a:p>
          <a:p>
            <a:r>
              <a:rPr lang="es-MX" sz="2400" b="1" dirty="0">
                <a:solidFill>
                  <a:srgbClr val="000000"/>
                </a:solidFill>
                <a:latin typeface="Helvetica Neue"/>
              </a:rPr>
              <a:t>Ejemplo</a:t>
            </a:r>
            <a:r>
              <a:rPr lang="es-MX" sz="2400" dirty="0">
                <a:solidFill>
                  <a:srgbClr val="000000"/>
                </a:solidFill>
                <a:latin typeface="Helvetica Neue"/>
              </a:rPr>
              <a:t>: Hacer cree dos arreglos (A y B), luego, inicialice el arreglo A con números aleatorios entre el 1 y el 20, y finalmente lleve al arreglo B los elementos del arreglo A en orden inverso.</a:t>
            </a:r>
          </a:p>
          <a:p>
            <a:pPr marL="914400" lvl="1" indent="-457200">
              <a:buAutoNum type="arabicPeriod" startAt="2"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64B8C76-5CFC-4365-8EDD-CC6AEE8E02A1}"/>
              </a:ext>
            </a:extLst>
          </p:cNvPr>
          <p:cNvGrpSpPr/>
          <p:nvPr/>
        </p:nvGrpSpPr>
        <p:grpSpPr>
          <a:xfrm>
            <a:off x="546652" y="2726195"/>
            <a:ext cx="6927573" cy="1861607"/>
            <a:chOff x="503583" y="2701643"/>
            <a:chExt cx="6927573" cy="1861607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3A41630F-439A-4903-B172-47CBF650AF0B}"/>
                </a:ext>
              </a:extLst>
            </p:cNvPr>
            <p:cNvSpPr txBox="1"/>
            <p:nvPr/>
          </p:nvSpPr>
          <p:spPr>
            <a:xfrm>
              <a:off x="596348" y="3178255"/>
              <a:ext cx="6834808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imprimirVector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 V[],int tam) {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("[ ");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for(int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tam;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{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("%d ", V[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  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("]\n");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s-CO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9313EB5-282E-4E3B-8288-13D8EFD8C1CA}"/>
                </a:ext>
              </a:extLst>
            </p:cNvPr>
            <p:cNvSpPr txBox="1"/>
            <p:nvPr/>
          </p:nvSpPr>
          <p:spPr>
            <a:xfrm>
              <a:off x="503583" y="2701643"/>
              <a:ext cx="68348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cs typeface="Courier New" panose="02070309020205020404" pitchFamily="49" charset="0"/>
                </a:rPr>
                <a:t>Definicion de la función</a:t>
              </a:r>
              <a:endParaRPr lang="es-CO" sz="2400" b="1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A659AAAB-8C46-40CA-9658-1DEE64ECE26A}"/>
              </a:ext>
            </a:extLst>
          </p:cNvPr>
          <p:cNvGrpSpPr/>
          <p:nvPr/>
        </p:nvGrpSpPr>
        <p:grpSpPr>
          <a:xfrm>
            <a:off x="543339" y="4713406"/>
            <a:ext cx="6934199" cy="807331"/>
            <a:chOff x="496957" y="4484060"/>
            <a:chExt cx="6934199" cy="807331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2B8653B-5256-4739-8E80-0AB9390E7C45}"/>
                </a:ext>
              </a:extLst>
            </p:cNvPr>
            <p:cNvSpPr txBox="1"/>
            <p:nvPr/>
          </p:nvSpPr>
          <p:spPr>
            <a:xfrm>
              <a:off x="596348" y="5014392"/>
              <a:ext cx="683480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imprimirVector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 V[],int tam);</a:t>
              </a:r>
              <a:endParaRPr lang="es-CO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04CED0C9-2F3A-4E30-8468-17EAC3267AF3}"/>
                </a:ext>
              </a:extLst>
            </p:cNvPr>
            <p:cNvSpPr txBox="1"/>
            <p:nvPr/>
          </p:nvSpPr>
          <p:spPr>
            <a:xfrm>
              <a:off x="496957" y="4484060"/>
              <a:ext cx="68348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b="1" dirty="0" err="1">
                  <a:cs typeface="Courier New" panose="02070309020205020404" pitchFamily="49" charset="0"/>
                </a:rPr>
                <a:t>Declaración</a:t>
              </a:r>
              <a:r>
                <a:rPr lang="en-US" sz="2400" b="1" dirty="0">
                  <a:cs typeface="Courier New" panose="02070309020205020404" pitchFamily="49" charset="0"/>
                </a:rPr>
                <a:t> de la </a:t>
              </a:r>
              <a:r>
                <a:rPr lang="en-US" sz="2400" b="1" dirty="0" err="1">
                  <a:cs typeface="Courier New" panose="02070309020205020404" pitchFamily="49" charset="0"/>
                </a:rPr>
                <a:t>función</a:t>
              </a:r>
              <a:endParaRPr lang="es-CO" sz="2400" b="1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70499A9-C5F1-49C8-8C35-89A17F574F7C}"/>
              </a:ext>
            </a:extLst>
          </p:cNvPr>
          <p:cNvGrpSpPr/>
          <p:nvPr/>
        </p:nvGrpSpPr>
        <p:grpSpPr>
          <a:xfrm>
            <a:off x="543339" y="5634069"/>
            <a:ext cx="6917634" cy="999867"/>
            <a:chOff x="513522" y="5646252"/>
            <a:chExt cx="6917634" cy="999867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2995791-3B5F-45A4-88AE-1A454CC2A0B6}"/>
                </a:ext>
              </a:extLst>
            </p:cNvPr>
            <p:cNvSpPr txBox="1"/>
            <p:nvPr/>
          </p:nvSpPr>
          <p:spPr>
            <a:xfrm>
              <a:off x="596348" y="6184454"/>
              <a:ext cx="68348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X[] = {1, 2, 3, 4}; 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imprimirVector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(X, 4);</a:t>
              </a:r>
              <a:endParaRPr lang="es-CO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B98718F-5A5D-42EF-8B6A-5F9B0BE24741}"/>
                </a:ext>
              </a:extLst>
            </p:cNvPr>
            <p:cNvSpPr txBox="1"/>
            <p:nvPr/>
          </p:nvSpPr>
          <p:spPr>
            <a:xfrm>
              <a:off x="513522" y="5646252"/>
              <a:ext cx="68348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b="1" dirty="0" err="1">
                  <a:cs typeface="Courier New" panose="02070309020205020404" pitchFamily="49" charset="0"/>
                </a:rPr>
                <a:t>Invocación</a:t>
              </a:r>
              <a:r>
                <a:rPr lang="en-US" sz="2400" b="1" dirty="0">
                  <a:cs typeface="Courier New" panose="02070309020205020404" pitchFamily="49" charset="0"/>
                </a:rPr>
                <a:t> de la función</a:t>
              </a:r>
              <a:endParaRPr lang="es-CO" sz="2400" b="1" dirty="0">
                <a:cs typeface="Courier New" panose="02070309020205020404" pitchFamily="49" charset="0"/>
              </a:endParaRP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6C07E0B-BD0D-417E-BCBB-27BF205B3619}"/>
              </a:ext>
            </a:extLst>
          </p:cNvPr>
          <p:cNvSpPr txBox="1"/>
          <p:nvPr/>
        </p:nvSpPr>
        <p:spPr>
          <a:xfrm>
            <a:off x="9417347" y="6304232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AEF53586-BB91-4413-8170-A4BA38F4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313" y="2438700"/>
            <a:ext cx="3896184" cy="38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08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0070C0"/>
                </a:solidFill>
                <a:latin typeface="Helvetica Neue"/>
              </a:rPr>
              <a:t>Usando apuntadores para acceder a arreglos</a:t>
            </a:r>
            <a:endParaRPr lang="es-MX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r>
              <a:rPr lang="es-MX" sz="2400" dirty="0">
                <a:solidFill>
                  <a:srgbClr val="000000"/>
                </a:solidFill>
                <a:latin typeface="Helvetica Neue"/>
              </a:rPr>
              <a:t>Es posible realizar operaciones matemáticas sobre apuntadores, sin embargo, no todas las operaciones convencionales son posibles. Las operaciones validas sobre estos son:</a:t>
            </a:r>
          </a:p>
          <a:p>
            <a:pPr lvl="1"/>
            <a:r>
              <a:rPr lang="es-MX" sz="2000" dirty="0">
                <a:solidFill>
                  <a:srgbClr val="000000"/>
                </a:solidFill>
                <a:latin typeface="Helvetica Neue"/>
              </a:rPr>
              <a:t>Añadir o sustraer un entero de un apuntador.</a:t>
            </a:r>
          </a:p>
          <a:p>
            <a:pPr lvl="1"/>
            <a:r>
              <a:rPr lang="es-MX" sz="2000" dirty="0">
                <a:solidFill>
                  <a:srgbClr val="000000"/>
                </a:solidFill>
                <a:latin typeface="Helvetica Neue"/>
              </a:rPr>
              <a:t>Sustraer un apuntador de otro.</a:t>
            </a:r>
          </a:p>
          <a:p>
            <a:pPr lvl="1"/>
            <a:r>
              <a:rPr lang="es-MX" sz="2000" dirty="0">
                <a:solidFill>
                  <a:srgbClr val="000000"/>
                </a:solidFill>
                <a:latin typeface="Helvetica Neue"/>
              </a:rPr>
              <a:t>Comparar dos apuntadores.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aphicFrame>
        <p:nvGraphicFramePr>
          <p:cNvPr id="7" name="Tabla 8">
            <a:extLst>
              <a:ext uri="{FF2B5EF4-FFF2-40B4-BE49-F238E27FC236}">
                <a16:creationId xmlns:a16="http://schemas.microsoft.com/office/drawing/2014/main" id="{9A6126A8-FC17-44D3-8F69-06DC1523C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60971"/>
              </p:ext>
            </p:extLst>
          </p:nvPr>
        </p:nvGraphicFramePr>
        <p:xfrm>
          <a:off x="1477616" y="4881867"/>
          <a:ext cx="4267200" cy="102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974734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017839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936031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24743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613709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81828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2891801"/>
                    </a:ext>
                  </a:extLst>
                </a:gridCol>
              </a:tblGrid>
              <a:tr h="322938">
                <a:tc gridSpan="7"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CO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21094"/>
                  </a:ext>
                </a:extLst>
              </a:tr>
              <a:tr h="322938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127055"/>
                  </a:ext>
                </a:extLst>
              </a:tr>
              <a:tr h="322938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A[4]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A[5]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A[6]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373324"/>
                  </a:ext>
                </a:extLst>
              </a:tr>
            </a:tbl>
          </a:graphicData>
        </a:graphic>
      </p:graphicFrame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92C0F09-B45F-4EFE-B255-C2709E6710B4}"/>
              </a:ext>
            </a:extLst>
          </p:cNvPr>
          <p:cNvCxnSpPr/>
          <p:nvPr/>
        </p:nvCxnSpPr>
        <p:spPr>
          <a:xfrm flipV="1">
            <a:off x="1974574" y="5486401"/>
            <a:ext cx="0" cy="7421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2D8D023-5209-4119-A870-84BE7EE6025F}"/>
              </a:ext>
            </a:extLst>
          </p:cNvPr>
          <p:cNvCxnSpPr/>
          <p:nvPr/>
        </p:nvCxnSpPr>
        <p:spPr>
          <a:xfrm flipV="1">
            <a:off x="3220279" y="5486401"/>
            <a:ext cx="0" cy="7421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FF91B01-6933-4479-8C0D-3825B0C735D7}"/>
              </a:ext>
            </a:extLst>
          </p:cNvPr>
          <p:cNvSpPr txBox="1"/>
          <p:nvPr/>
        </p:nvSpPr>
        <p:spPr>
          <a:xfrm>
            <a:off x="1782416" y="622852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s-CO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E982941-E3E3-477E-AFE4-1A3C9075B914}"/>
              </a:ext>
            </a:extLst>
          </p:cNvPr>
          <p:cNvSpPr txBox="1"/>
          <p:nvPr/>
        </p:nvSpPr>
        <p:spPr>
          <a:xfrm>
            <a:off x="2990088" y="623480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s-CO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a 18">
            <a:extLst>
              <a:ext uri="{FF2B5EF4-FFF2-40B4-BE49-F238E27FC236}">
                <a16:creationId xmlns:a16="http://schemas.microsoft.com/office/drawing/2014/main" id="{351AB688-41EB-4EA6-96B1-250B26BC6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497024"/>
              </p:ext>
            </p:extLst>
          </p:nvPr>
        </p:nvGraphicFramePr>
        <p:xfrm>
          <a:off x="1436236" y="4077728"/>
          <a:ext cx="124667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339">
                  <a:extLst>
                    <a:ext uri="{9D8B030D-6E8A-4147-A177-3AD203B41FA5}">
                      <a16:colId xmlns:a16="http://schemas.microsoft.com/office/drawing/2014/main" val="3383910211"/>
                    </a:ext>
                  </a:extLst>
                </a:gridCol>
                <a:gridCol w="623339">
                  <a:extLst>
                    <a:ext uri="{9D8B030D-6E8A-4147-A177-3AD203B41FA5}">
                      <a16:colId xmlns:a16="http://schemas.microsoft.com/office/drawing/2014/main" val="3838536056"/>
                    </a:ext>
                  </a:extLst>
                </a:gridCol>
              </a:tblGrid>
              <a:tr h="3407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v1</a:t>
                      </a:r>
                      <a:endParaRPr lang="es-CO" sz="18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?</a:t>
                      </a:r>
                      <a:endParaRPr lang="es-CO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0456771"/>
                  </a:ext>
                </a:extLst>
              </a:tr>
            </a:tbl>
          </a:graphicData>
        </a:graphic>
      </p:graphicFrame>
      <p:graphicFrame>
        <p:nvGraphicFramePr>
          <p:cNvPr id="20" name="Tabla 18">
            <a:extLst>
              <a:ext uri="{FF2B5EF4-FFF2-40B4-BE49-F238E27FC236}">
                <a16:creationId xmlns:a16="http://schemas.microsoft.com/office/drawing/2014/main" id="{4F303FA3-CF44-45B1-9F82-0530E1EE8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60769"/>
              </p:ext>
            </p:extLst>
          </p:nvPr>
        </p:nvGraphicFramePr>
        <p:xfrm>
          <a:off x="2934804" y="4077728"/>
          <a:ext cx="124667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339">
                  <a:extLst>
                    <a:ext uri="{9D8B030D-6E8A-4147-A177-3AD203B41FA5}">
                      <a16:colId xmlns:a16="http://schemas.microsoft.com/office/drawing/2014/main" val="3383910211"/>
                    </a:ext>
                  </a:extLst>
                </a:gridCol>
                <a:gridCol w="623339">
                  <a:extLst>
                    <a:ext uri="{9D8B030D-6E8A-4147-A177-3AD203B41FA5}">
                      <a16:colId xmlns:a16="http://schemas.microsoft.com/office/drawing/2014/main" val="3838536056"/>
                    </a:ext>
                  </a:extLst>
                </a:gridCol>
              </a:tblGrid>
              <a:tr h="3407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v2</a:t>
                      </a:r>
                      <a:endParaRPr lang="es-CO" sz="18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?</a:t>
                      </a:r>
                      <a:endParaRPr lang="es-CO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0456771"/>
                  </a:ext>
                </a:extLst>
              </a:tr>
            </a:tbl>
          </a:graphicData>
        </a:graphic>
      </p:graphicFrame>
      <p:graphicFrame>
        <p:nvGraphicFramePr>
          <p:cNvPr id="21" name="Tabla 18">
            <a:extLst>
              <a:ext uri="{FF2B5EF4-FFF2-40B4-BE49-F238E27FC236}">
                <a16:creationId xmlns:a16="http://schemas.microsoft.com/office/drawing/2014/main" id="{A1CBB582-9D3D-46C0-B01A-83C7FDAE6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85556"/>
              </p:ext>
            </p:extLst>
          </p:nvPr>
        </p:nvGraphicFramePr>
        <p:xfrm>
          <a:off x="4433372" y="4077728"/>
          <a:ext cx="124667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339">
                  <a:extLst>
                    <a:ext uri="{9D8B030D-6E8A-4147-A177-3AD203B41FA5}">
                      <a16:colId xmlns:a16="http://schemas.microsoft.com/office/drawing/2014/main" val="3383910211"/>
                    </a:ext>
                  </a:extLst>
                </a:gridCol>
                <a:gridCol w="623339">
                  <a:extLst>
                    <a:ext uri="{9D8B030D-6E8A-4147-A177-3AD203B41FA5}">
                      <a16:colId xmlns:a16="http://schemas.microsoft.com/office/drawing/2014/main" val="3838536056"/>
                    </a:ext>
                  </a:extLst>
                </a:gridCol>
              </a:tblGrid>
              <a:tr h="3407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v3</a:t>
                      </a:r>
                      <a:endParaRPr lang="es-CO" sz="18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?</a:t>
                      </a:r>
                      <a:endParaRPr lang="es-CO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0456771"/>
                  </a:ext>
                </a:extLst>
              </a:tr>
            </a:tbl>
          </a:graphicData>
        </a:graphic>
      </p:graphicFrame>
      <p:sp>
        <p:nvSpPr>
          <p:cNvPr id="25" name="CuadroTexto 24">
            <a:extLst>
              <a:ext uri="{FF2B5EF4-FFF2-40B4-BE49-F238E27FC236}">
                <a16:creationId xmlns:a16="http://schemas.microsoft.com/office/drawing/2014/main" id="{83B7F05F-6288-4E19-ABCA-C9413A09FB21}"/>
              </a:ext>
            </a:extLst>
          </p:cNvPr>
          <p:cNvSpPr txBox="1"/>
          <p:nvPr/>
        </p:nvSpPr>
        <p:spPr>
          <a:xfrm>
            <a:off x="6934201" y="3140741"/>
            <a:ext cx="471777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*p1; *p2;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v1, v2, v3;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A[] = {2, 3, -10, 11, 100, 2, 1};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p1 = &amp;A[0];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p2 = &amp;A[2];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*p1 = *p2 + 1;  p1++;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p2 += 2;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*p2 = *p1;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p1 = p2 - 1;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v1 = *(p1 - 1) + *(p2 + 1);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v2 = p1 - p2;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p1 = p2;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v2 = p1 == p2;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E49DBBC-9AFF-4DCE-A35E-55521483E1F8}"/>
              </a:ext>
            </a:extLst>
          </p:cNvPr>
          <p:cNvSpPr txBox="1"/>
          <p:nvPr/>
        </p:nvSpPr>
        <p:spPr>
          <a:xfrm>
            <a:off x="8884833" y="621727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linkClick r:id="rId2"/>
              </a:rPr>
              <a:t>Enlace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12875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277601" cy="5464796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srgbClr val="000000"/>
                </a:solidFill>
                <a:latin typeface="Helvetica Neue"/>
              </a:rPr>
              <a:t>Ejemplo</a:t>
            </a:r>
            <a:r>
              <a:rPr lang="es-MX" sz="2400" dirty="0">
                <a:solidFill>
                  <a:srgbClr val="000000"/>
                </a:solidFill>
                <a:latin typeface="Helvetica Neue"/>
              </a:rPr>
              <a:t>: Analizar el siguiente código fuente: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3B7F05F-6288-4E19-ABCA-C9413A09FB21}"/>
              </a:ext>
            </a:extLst>
          </p:cNvPr>
          <p:cNvSpPr txBox="1"/>
          <p:nvPr/>
        </p:nvSpPr>
        <p:spPr>
          <a:xfrm>
            <a:off x="954161" y="1806559"/>
            <a:ext cx="4717771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A[] = {1, 2, 3, 4, 5, 6, 7};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*p1 = &amp;A[0];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*p2 = &amp;A[6];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*(p1 + 1) = 3;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*(p2 - 1) = *p2 + *(p1 + 1) + *(p2 - 1);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p1 += 3;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p2--;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*p1 = *p2;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(p1 != p2) {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(*p1 != *p2) {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("A\n");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("B\n");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p1++;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p2--;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C19612A-9B8D-4CE3-A4F3-23A69B253694}"/>
              </a:ext>
            </a:extLst>
          </p:cNvPr>
          <p:cNvSpPr txBox="1"/>
          <p:nvPr/>
        </p:nvSpPr>
        <p:spPr>
          <a:xfrm>
            <a:off x="2915340" y="597312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linkClick r:id="rId2"/>
              </a:rPr>
              <a:t>Enlace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60130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73855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Accediendo a arrays empleando la notación apuntador</a:t>
            </a:r>
          </a:p>
          <a:p>
            <a:pPr marL="0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 descr="array_hsw">
            <a:extLst>
              <a:ext uri="{FF2B5EF4-FFF2-40B4-BE49-F238E27FC236}">
                <a16:creationId xmlns:a16="http://schemas.microsoft.com/office/drawing/2014/main" id="{222D7D47-84D5-4E11-8FA2-C4A0EEFC8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337" y="2499418"/>
            <a:ext cx="1888437" cy="377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4FE55B6D-817B-4D0B-81F0-D13ED3D4B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527284"/>
              </p:ext>
            </p:extLst>
          </p:nvPr>
        </p:nvGraphicFramePr>
        <p:xfrm>
          <a:off x="1630016" y="2346100"/>
          <a:ext cx="5469836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4918">
                  <a:extLst>
                    <a:ext uri="{9D8B030D-6E8A-4147-A177-3AD203B41FA5}">
                      <a16:colId xmlns:a16="http://schemas.microsoft.com/office/drawing/2014/main" val="1621935226"/>
                    </a:ext>
                  </a:extLst>
                </a:gridCol>
                <a:gridCol w="2734918">
                  <a:extLst>
                    <a:ext uri="{9D8B030D-6E8A-4147-A177-3AD203B41FA5}">
                      <a16:colId xmlns:a16="http://schemas.microsoft.com/office/drawing/2014/main" val="425797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000" b="1" dirty="0"/>
                        <a:t>Notación subíndice</a:t>
                      </a:r>
                      <a:endParaRPr lang="es-C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b="1" dirty="0"/>
                        <a:t>Notación apuntador</a:t>
                      </a:r>
                      <a:endParaRPr lang="es-CO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&amp;A[0]</a:t>
                      </a:r>
                      <a:endParaRPr lang="es-CO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CO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3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&amp;A[i]</a:t>
                      </a:r>
                      <a:endParaRPr lang="es-CO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+ i</a:t>
                      </a:r>
                      <a:endParaRPr lang="es-CO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6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  <a:endParaRPr lang="es-CO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*A</a:t>
                      </a:r>
                      <a:endParaRPr lang="es-CO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9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</a:t>
                      </a:r>
                      <a:endParaRPr lang="es-CO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*(A + i)</a:t>
                      </a:r>
                      <a:endParaRPr lang="es-CO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00975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ACC105C5-E366-4263-AB3C-9BC259AC977A}"/>
              </a:ext>
            </a:extLst>
          </p:cNvPr>
          <p:cNvSpPr txBox="1"/>
          <p:nvPr/>
        </p:nvSpPr>
        <p:spPr>
          <a:xfrm>
            <a:off x="1855303" y="4861199"/>
            <a:ext cx="208721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 = 5;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a[4];</a:t>
            </a:r>
          </a:p>
          <a:p>
            <a:r>
              <a:rPr lang="es-MX" sz="16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a[2] = 5;</a:t>
            </a:r>
            <a:endParaRPr lang="es-CO" sz="1600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A00F8E7-22E1-4C9B-B00C-0CA1EF5D4CC3}"/>
              </a:ext>
            </a:extLst>
          </p:cNvPr>
          <p:cNvSpPr txBox="1"/>
          <p:nvPr/>
        </p:nvSpPr>
        <p:spPr>
          <a:xfrm>
            <a:off x="4724397" y="4874451"/>
            <a:ext cx="208721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 = 5;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a[4];</a:t>
            </a:r>
          </a:p>
          <a:p>
            <a:r>
              <a:rPr lang="es-MX" sz="16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*(A + 2) = 5;</a:t>
            </a:r>
            <a:endParaRPr lang="es-CO" sz="1600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99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Accediendo a arrays empleando la notación apuntador</a:t>
            </a:r>
          </a:p>
          <a:p>
            <a:pPr marL="0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398" y="29811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C105C5-E366-4263-AB3C-9BC259AC977A}"/>
              </a:ext>
            </a:extLst>
          </p:cNvPr>
          <p:cNvSpPr txBox="1"/>
          <p:nvPr/>
        </p:nvSpPr>
        <p:spPr>
          <a:xfrm>
            <a:off x="1242381" y="2542918"/>
            <a:ext cx="411149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10; i++) {</a:t>
            </a:r>
          </a:p>
          <a:p>
            <a:r>
              <a:rPr lang="es-MX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6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A[i] = i + 1;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9D6523F-EEA3-48B8-95D6-727CB1ACEDA6}"/>
              </a:ext>
            </a:extLst>
          </p:cNvPr>
          <p:cNvSpPr txBox="1"/>
          <p:nvPr/>
        </p:nvSpPr>
        <p:spPr>
          <a:xfrm>
            <a:off x="6294782" y="2542918"/>
            <a:ext cx="411149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10; i++) {</a:t>
            </a:r>
          </a:p>
          <a:p>
            <a:r>
              <a:rPr lang="es-MX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6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*(A + i) = i + 1;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679C37-22F7-4781-9DA8-317E662CDDDB}"/>
              </a:ext>
            </a:extLst>
          </p:cNvPr>
          <p:cNvSpPr txBox="1"/>
          <p:nvPr/>
        </p:nvSpPr>
        <p:spPr>
          <a:xfrm>
            <a:off x="1242381" y="4347097"/>
            <a:ext cx="411149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i, j;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A[10], B[10];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 = 0, j = 9;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 &lt; j) {</a:t>
            </a:r>
          </a:p>
          <a:p>
            <a:r>
              <a:rPr lang="es-MX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6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A[i++] = i;</a:t>
            </a:r>
          </a:p>
          <a:p>
            <a:r>
              <a:rPr lang="es-MX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6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B[j--] = j;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3C46401-10A0-49F8-AF94-65464AA98EEA}"/>
              </a:ext>
            </a:extLst>
          </p:cNvPr>
          <p:cNvSpPr txBox="1"/>
          <p:nvPr/>
        </p:nvSpPr>
        <p:spPr>
          <a:xfrm>
            <a:off x="6294781" y="4347097"/>
            <a:ext cx="411149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i, j;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A[10], B[10];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 = 0, j = 9;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 &lt; j) {</a:t>
            </a:r>
          </a:p>
          <a:p>
            <a:r>
              <a:rPr lang="es-MX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6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*(A++) = i;</a:t>
            </a:r>
          </a:p>
          <a:p>
            <a:r>
              <a:rPr lang="es-MX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16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*(B--) = j;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0671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Accediendo a arrays empleando la notación apuntador</a:t>
            </a:r>
          </a:p>
          <a:p>
            <a:pPr marL="0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6398" y="29811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60AC0A5-D75B-4953-86C6-A08A4FBC2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0874"/>
              </p:ext>
            </p:extLst>
          </p:nvPr>
        </p:nvGraphicFramePr>
        <p:xfrm>
          <a:off x="1113182" y="2672438"/>
          <a:ext cx="10320130" cy="2987040"/>
        </p:xfrm>
        <a:graphic>
          <a:graphicData uri="http://schemas.openxmlformats.org/drawingml/2006/table">
            <a:tbl>
              <a:tblPr/>
              <a:tblGrid>
                <a:gridCol w="1494183">
                  <a:extLst>
                    <a:ext uri="{9D8B030D-6E8A-4147-A177-3AD203B41FA5}">
                      <a16:colId xmlns:a16="http://schemas.microsoft.com/office/drawing/2014/main" val="1554711304"/>
                    </a:ext>
                  </a:extLst>
                </a:gridCol>
                <a:gridCol w="4333460">
                  <a:extLst>
                    <a:ext uri="{9D8B030D-6E8A-4147-A177-3AD203B41FA5}">
                      <a16:colId xmlns:a16="http://schemas.microsoft.com/office/drawing/2014/main" val="1449215462"/>
                    </a:ext>
                  </a:extLst>
                </a:gridCol>
                <a:gridCol w="4492487">
                  <a:extLst>
                    <a:ext uri="{9D8B030D-6E8A-4147-A177-3AD203B41FA5}">
                      <a16:colId xmlns:a16="http://schemas.microsoft.com/office/drawing/2014/main" val="3866425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Notación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b="1" dirty="0">
                          <a:effectLst/>
                        </a:rPr>
                        <a:t>Empleando subíndices</a:t>
                      </a:r>
                      <a:endParaRPr lang="es-CO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Empleando apuntadores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724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Declaración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imprimirVector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V[],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tam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imprimirVector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V,int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tam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360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Definición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imprimirVector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V[],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tam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){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("[ ");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= 0; i &lt;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tam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i++) {        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("%d ", V[i]);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("]\n"); 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imprimirVector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V,int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tam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("[ ");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= 0; i &lt;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tam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i++) {        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("%d ", *(V + i));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    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("]\n"); </a:t>
                      </a:r>
                    </a:p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419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Invocación</a:t>
                      </a:r>
                      <a:endParaRPr lang="es-CO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A[] = {1, 2, 3}; </a:t>
                      </a:r>
                    </a:p>
                    <a:p>
                      <a:pPr algn="l" fontAlgn="ctr"/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imprimirVector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3);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A[] = {1, 2, 3};</a:t>
                      </a:r>
                    </a:p>
                    <a:p>
                      <a:pPr algn="l" fontAlgn="ctr"/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imprimirVector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3);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01495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BBD7111B-3091-4CC7-953A-3A9993B7EDEE}"/>
              </a:ext>
            </a:extLst>
          </p:cNvPr>
          <p:cNvSpPr txBox="1"/>
          <p:nvPr/>
        </p:nvSpPr>
        <p:spPr>
          <a:xfrm>
            <a:off x="5465974" y="5672694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linkClick r:id="rId2"/>
              </a:rPr>
              <a:t>Enlace ejemplo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69762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34099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0070C0"/>
                </a:solidFill>
                <a:latin typeface="Helvetica Neue"/>
              </a:rPr>
              <a:t>Apuntadores a apuntadores</a:t>
            </a:r>
            <a:endParaRPr lang="es-MX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Es posible poner apuntar un apuntador a un apuntador, lo cual se indica con la cantidad de asteriscos colocados en la declaración del apuntador:</a:t>
            </a:r>
          </a:p>
          <a:p>
            <a:pPr marL="0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3B7F05F-6288-4E19-ABCA-C9413A09FB21}"/>
              </a:ext>
            </a:extLst>
          </p:cNvPr>
          <p:cNvSpPr txBox="1"/>
          <p:nvPr/>
        </p:nvSpPr>
        <p:spPr>
          <a:xfrm>
            <a:off x="1630014" y="2373785"/>
            <a:ext cx="83041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ch;      /*Un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caracter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/*Un apuntado a un dato tipo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caracter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/*Un apuntador a un apuntador a un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caracter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5" name="Picture 3" descr="ptr_to_ptr">
            <a:extLst>
              <a:ext uri="{FF2B5EF4-FFF2-40B4-BE49-F238E27FC236}">
                <a16:creationId xmlns:a16="http://schemas.microsoft.com/office/drawing/2014/main" id="{896AAD02-05D9-4BA9-9AB6-82234FAD5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15" y="3332144"/>
            <a:ext cx="8304143" cy="337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563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34099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0070C0"/>
                </a:solidFill>
                <a:latin typeface="Helvetica Neue"/>
              </a:rPr>
              <a:t>Apuntadores a apuntadores</a:t>
            </a:r>
            <a:endParaRPr lang="es-MX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Inicialización</a:t>
            </a:r>
          </a:p>
          <a:p>
            <a:pPr marL="0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3B7F05F-6288-4E19-ABCA-C9413A09FB21}"/>
              </a:ext>
            </a:extLst>
          </p:cNvPr>
          <p:cNvSpPr txBox="1"/>
          <p:nvPr/>
        </p:nvSpPr>
        <p:spPr>
          <a:xfrm>
            <a:off x="1630016" y="2114897"/>
            <a:ext cx="830414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&amp;ch; /*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Inicializacion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del apuntador*/</a:t>
            </a:r>
          </a:p>
          <a:p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ppch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/*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Inicializacion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del apuntador al apuntador*/</a:t>
            </a: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9" name="Picture 3" descr="ptr_to_ptr__mem_2_3">
            <a:extLst>
              <a:ext uri="{FF2B5EF4-FFF2-40B4-BE49-F238E27FC236}">
                <a16:creationId xmlns:a16="http://schemas.microsoft.com/office/drawing/2014/main" id="{F086745E-4D72-491D-B135-3CE5315D4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49" y="2846009"/>
            <a:ext cx="8753475" cy="39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88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¿Qué es un apuntador?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b="0" i="0" dirty="0">
                <a:solidFill>
                  <a:srgbClr val="000000"/>
                </a:solidFill>
                <a:effectLst/>
                <a:latin typeface="Helvetica Neue"/>
              </a:rPr>
              <a:t>Un apuntador es una variable que almacena una </a:t>
            </a:r>
            <a:r>
              <a:rPr lang="es-MX" sz="2400" b="1" i="0" dirty="0">
                <a:solidFill>
                  <a:srgbClr val="000000"/>
                </a:solidFill>
                <a:effectLst/>
                <a:latin typeface="Helvetica Neue"/>
              </a:rPr>
              <a:t>dirección de memoria y no un valor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Helvetica Neue"/>
              </a:rPr>
              <a:t> como ocurre en el caso de las variables normales. </a:t>
            </a:r>
            <a:endParaRPr lang="es-CO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006F4D-9D67-4ECD-A49A-A0421A6C71DE}"/>
              </a:ext>
            </a:extLst>
          </p:cNvPr>
          <p:cNvSpPr txBox="1"/>
          <p:nvPr/>
        </p:nvSpPr>
        <p:spPr>
          <a:xfrm>
            <a:off x="995557" y="3932507"/>
            <a:ext cx="17492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*p;</a:t>
            </a:r>
            <a:b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= 1000;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3C2AD39-087C-426C-9DDE-824F83140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200" y="2945536"/>
            <a:ext cx="311769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BFD52B4-D12F-4037-B02D-BAA6E552676F}"/>
              </a:ext>
            </a:extLst>
          </p:cNvPr>
          <p:cNvSpPr txBox="1"/>
          <p:nvPr/>
        </p:nvSpPr>
        <p:spPr>
          <a:xfrm>
            <a:off x="6780197" y="4001294"/>
            <a:ext cx="17492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p;</a:t>
            </a:r>
            <a:b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= 1000;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AD57B9-3506-4A37-B8B3-FBF3FA7A8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510" y="2945536"/>
            <a:ext cx="3117698" cy="283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E9DD9B4-4A5F-4BAA-A5AD-65C35E755C75}"/>
              </a:ext>
            </a:extLst>
          </p:cNvPr>
          <p:cNvSpPr txBox="1"/>
          <p:nvPr/>
        </p:nvSpPr>
        <p:spPr>
          <a:xfrm>
            <a:off x="1002197" y="5915353"/>
            <a:ext cx="4436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i="0" dirty="0">
                <a:solidFill>
                  <a:srgbClr val="000000"/>
                </a:solidFill>
                <a:effectLst/>
                <a:latin typeface="Helvetica Neue"/>
              </a:rPr>
              <a:t>Nota</a:t>
            </a:r>
            <a:r>
              <a:rPr lang="es-MX" sz="1100" b="0" i="0" dirty="0">
                <a:solidFill>
                  <a:srgbClr val="000000"/>
                </a:solidFill>
                <a:effectLst/>
                <a:latin typeface="Helvetica Neue"/>
              </a:rPr>
              <a:t>: Supóngase que </a:t>
            </a:r>
            <a:r>
              <a:rPr lang="es-MX" sz="1100" b="1" i="0" dirty="0">
                <a:solidFill>
                  <a:srgbClr val="000000"/>
                </a:solidFill>
                <a:effectLst/>
                <a:latin typeface="Helvetica Neue"/>
              </a:rPr>
              <a:t>el apuntador</a:t>
            </a:r>
            <a:r>
              <a:rPr lang="es-MX" sz="1100" b="0" i="0" dirty="0">
                <a:solidFill>
                  <a:srgbClr val="000000"/>
                </a:solidFill>
                <a:effectLst/>
                <a:latin typeface="Helvetica Neue"/>
              </a:rPr>
              <a:t> se guarda en la posición 500.</a:t>
            </a:r>
            <a:endParaRPr lang="es-CO" sz="11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133877-B164-482B-85D6-7555E57784BE}"/>
              </a:ext>
            </a:extLst>
          </p:cNvPr>
          <p:cNvSpPr txBox="1"/>
          <p:nvPr/>
        </p:nvSpPr>
        <p:spPr>
          <a:xfrm>
            <a:off x="7012056" y="5885814"/>
            <a:ext cx="42887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i="0" dirty="0">
                <a:solidFill>
                  <a:srgbClr val="000000"/>
                </a:solidFill>
                <a:effectLst/>
                <a:latin typeface="Helvetica Neue"/>
              </a:rPr>
              <a:t>Nota</a:t>
            </a:r>
            <a:r>
              <a:rPr lang="es-MX" sz="1100" b="0" i="0" dirty="0">
                <a:solidFill>
                  <a:srgbClr val="000000"/>
                </a:solidFill>
                <a:effectLst/>
                <a:latin typeface="Helvetica Neue"/>
              </a:rPr>
              <a:t>: Supóngase que la </a:t>
            </a:r>
            <a:r>
              <a:rPr lang="es-MX" sz="1100" b="1" i="0" dirty="0">
                <a:solidFill>
                  <a:srgbClr val="000000"/>
                </a:solidFill>
                <a:effectLst/>
                <a:latin typeface="Helvetica Neue"/>
              </a:rPr>
              <a:t>variable p</a:t>
            </a:r>
            <a:r>
              <a:rPr lang="es-MX" sz="1100" b="0" i="0" dirty="0">
                <a:solidFill>
                  <a:srgbClr val="000000"/>
                </a:solidFill>
                <a:effectLst/>
                <a:latin typeface="Helvetica Neue"/>
              </a:rPr>
              <a:t> se guarda en posición 500.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898309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34099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0070C0"/>
                </a:solidFill>
                <a:latin typeface="Helvetica Neue"/>
              </a:rPr>
              <a:t>Apuntadores a apuntadores</a:t>
            </a:r>
            <a:endParaRPr lang="es-MX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Inicialización</a:t>
            </a:r>
          </a:p>
          <a:p>
            <a:pPr marL="0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099" name="Picture 3" descr="ptr_to_ptr__mem_2_3">
            <a:extLst>
              <a:ext uri="{FF2B5EF4-FFF2-40B4-BE49-F238E27FC236}">
                <a16:creationId xmlns:a16="http://schemas.microsoft.com/office/drawing/2014/main" id="{F086745E-4D72-491D-B135-3CE5315D4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749" y="1429636"/>
            <a:ext cx="5671514" cy="253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28CFBE61-7A9E-4751-9323-DCDA389BD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0057"/>
              </p:ext>
            </p:extLst>
          </p:nvPr>
        </p:nvGraphicFramePr>
        <p:xfrm>
          <a:off x="596348" y="2104800"/>
          <a:ext cx="5208104" cy="2362200"/>
        </p:xfrm>
        <a:graphic>
          <a:graphicData uri="http://schemas.openxmlformats.org/drawingml/2006/table">
            <a:tbl>
              <a:tblPr/>
              <a:tblGrid>
                <a:gridCol w="2783030">
                  <a:extLst>
                    <a:ext uri="{9D8B030D-6E8A-4147-A177-3AD203B41FA5}">
                      <a16:colId xmlns:a16="http://schemas.microsoft.com/office/drawing/2014/main" val="1459735848"/>
                    </a:ext>
                  </a:extLst>
                </a:gridCol>
                <a:gridCol w="2425074">
                  <a:extLst>
                    <a:ext uri="{9D8B030D-6E8A-4147-A177-3AD203B41FA5}">
                      <a16:colId xmlns:a16="http://schemas.microsoft.com/office/drawing/2014/main" val="3718328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b="1" dirty="0">
                          <a:effectLst/>
                        </a:rPr>
                        <a:t>Item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b="1" dirty="0">
                          <a:effectLst/>
                        </a:rPr>
                        <a:t>Equivalencia en código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606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dirty="0">
                          <a:effectLst/>
                        </a:rPr>
                        <a:t>Lugar de memoria accedido (variable ch)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 = *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pch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**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ppch</a:t>
                      </a:r>
                      <a:endParaRPr lang="es-CO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203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dirty="0">
                          <a:effectLst/>
                        </a:rPr>
                        <a:t>Dirección de la variable ch (&amp;ch)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&amp;ch = 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pch</a:t>
                      </a:r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*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ppch</a:t>
                      </a:r>
                      <a:endParaRPr lang="es-CO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575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dirty="0">
                          <a:effectLst/>
                        </a:rPr>
                        <a:t>Dirección de memoria del apuntador (&amp;</a:t>
                      </a:r>
                      <a:r>
                        <a:rPr lang="es-MX" sz="1600" dirty="0" err="1">
                          <a:effectLst/>
                        </a:rPr>
                        <a:t>pch</a:t>
                      </a:r>
                      <a:r>
                        <a:rPr lang="es-MX" sz="1600" dirty="0">
                          <a:effectLst/>
                        </a:rPr>
                        <a:t>)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&amp;pch = ppch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035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>
                          <a:effectLst/>
                        </a:rPr>
                        <a:t>Dirección de memoria del apuntador al apuntador (&amp;ppch)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s-CO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ppch</a:t>
                      </a:r>
                      <a:endParaRPr lang="es-CO" sz="1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733255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05D8A382-042E-4461-8D75-7CEE677FEE61}"/>
              </a:ext>
            </a:extLst>
          </p:cNvPr>
          <p:cNvSpPr txBox="1"/>
          <p:nvPr/>
        </p:nvSpPr>
        <p:spPr>
          <a:xfrm>
            <a:off x="596348" y="4904168"/>
            <a:ext cx="520810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rgbClr val="000000"/>
                </a:solidFill>
                <a:effectLst/>
              </a:rPr>
              <a:t>Aplicando la tabla de equivalencia a la figura</a:t>
            </a:r>
          </a:p>
          <a:p>
            <a:pPr marL="342900" indent="-342900" algn="l">
              <a:buAutoNum type="arabicPeriod"/>
            </a:pPr>
            <a:r>
              <a:rPr lang="es-CO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 = *</a:t>
            </a:r>
            <a:r>
              <a:rPr lang="es-CO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**</a:t>
            </a:r>
            <a:r>
              <a:rPr lang="es-CO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ppch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?</a:t>
            </a:r>
          </a:p>
          <a:p>
            <a:pPr marL="342900" indent="-342900" algn="l">
              <a:buAutoNum type="arabicPeriod"/>
            </a:pPr>
            <a:r>
              <a:rPr lang="es-CO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&amp;ch = </a:t>
            </a:r>
            <a:r>
              <a:rPr lang="es-CO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s-CO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ppch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0xFFF000BCC</a:t>
            </a:r>
          </a:p>
          <a:p>
            <a:pPr marL="342900" indent="-342900" algn="l">
              <a:buAutoNum type="arabicPeriod"/>
            </a:pPr>
            <a:r>
              <a:rPr lang="es-CO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s-CO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O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ppch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0xFFF000BD0</a:t>
            </a:r>
          </a:p>
          <a:p>
            <a:pPr marL="342900" indent="-342900" algn="l">
              <a:buAutoNum type="arabicPeriod"/>
            </a:pPr>
            <a:r>
              <a:rPr lang="es-CO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s-CO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ppch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0xFFF000BD8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2CF461C-5B69-4BEF-80DB-E04C4592B052}"/>
              </a:ext>
            </a:extLst>
          </p:cNvPr>
          <p:cNvSpPr txBox="1"/>
          <p:nvPr/>
        </p:nvSpPr>
        <p:spPr>
          <a:xfrm>
            <a:off x="5956850" y="4027812"/>
            <a:ext cx="5917099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rgbClr val="000000"/>
                </a:solidFill>
                <a:effectLst/>
              </a:rPr>
              <a:t>Formas de modificar ch</a:t>
            </a:r>
          </a:p>
          <a:p>
            <a:pPr marL="342900" indent="-342900" algn="l">
              <a:buAutoNum type="arabicPeriod"/>
            </a:pPr>
            <a:r>
              <a:rPr lang="es-CO" sz="1600" dirty="0">
                <a:solidFill>
                  <a:srgbClr val="000000"/>
                </a:solidFill>
                <a:latin typeface="Helvetica Neue"/>
              </a:rPr>
              <a:t>M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Helvetica Neue"/>
              </a:rPr>
              <a:t>odificando la variable directamente:</a:t>
            </a:r>
          </a:p>
          <a:p>
            <a:pPr algn="l"/>
            <a:endParaRPr lang="es-CO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AutoNum type="arabicPeriod"/>
            </a:pPr>
            <a:endParaRPr lang="es-CO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AutoNum type="arabicPeriod"/>
            </a:pPr>
            <a:r>
              <a:rPr lang="es-MX" sz="1600" dirty="0">
                <a:solidFill>
                  <a:srgbClr val="000000"/>
                </a:solidFill>
                <a:latin typeface="Helvetica Neue"/>
              </a:rPr>
              <a:t>M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Helvetica Neue"/>
              </a:rPr>
              <a:t>odificando la variable por medio del apuntador:</a:t>
            </a:r>
          </a:p>
          <a:p>
            <a:pPr marL="342900" indent="-342900" algn="l">
              <a:buAutoNum type="arabicPeriod"/>
            </a:pPr>
            <a:endParaRPr lang="es-MX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AutoNum type="arabicPeriod"/>
            </a:pPr>
            <a:endParaRPr lang="es-MX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AutoNum type="arabicPeriod"/>
            </a:pPr>
            <a:r>
              <a:rPr lang="es-MX" sz="1600" dirty="0">
                <a:solidFill>
                  <a:srgbClr val="000000"/>
                </a:solidFill>
                <a:latin typeface="Helvetica Neue"/>
              </a:rPr>
              <a:t>M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Helvetica Neue"/>
              </a:rPr>
              <a:t>odificando la variable por medio del apuntador al apuntador</a:t>
            </a:r>
            <a:endParaRPr lang="es-CO" sz="1600" b="0" i="0" dirty="0"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FD501F7-8184-4F04-BE75-E87FBE130FD4}"/>
              </a:ext>
            </a:extLst>
          </p:cNvPr>
          <p:cNvSpPr txBox="1"/>
          <p:nvPr/>
        </p:nvSpPr>
        <p:spPr>
          <a:xfrm>
            <a:off x="8037442" y="4628045"/>
            <a:ext cx="137160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 = 'A';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FF94DB-FE90-4819-882E-3CB55E29FDA8}"/>
              </a:ext>
            </a:extLst>
          </p:cNvPr>
          <p:cNvSpPr txBox="1"/>
          <p:nvPr/>
        </p:nvSpPr>
        <p:spPr>
          <a:xfrm>
            <a:off x="7914859" y="5411999"/>
            <a:ext cx="161676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'A';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EEB16C1-8154-4B33-9DDC-CAB7C28B9BC4}"/>
              </a:ext>
            </a:extLst>
          </p:cNvPr>
          <p:cNvSpPr txBox="1"/>
          <p:nvPr/>
        </p:nvSpPr>
        <p:spPr>
          <a:xfrm>
            <a:off x="7914859" y="6376332"/>
            <a:ext cx="17956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ppch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'A';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669D7ED-DE6F-462B-8C16-2D0CFB85613C}"/>
              </a:ext>
            </a:extLst>
          </p:cNvPr>
          <p:cNvSpPr txBox="1"/>
          <p:nvPr/>
        </p:nvSpPr>
        <p:spPr>
          <a:xfrm>
            <a:off x="7794498" y="3358364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linkClick r:id="rId3"/>
              </a:rPr>
              <a:t>Enlace ejemplo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8046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34099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0070C0"/>
                </a:solidFill>
                <a:latin typeface="Helvetica Neue"/>
              </a:rPr>
              <a:t>Apuntadores genéricos y casts</a:t>
            </a:r>
            <a:endParaRPr lang="es-MX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Un apuntador genérico o void pointer es un tipo especial de apuntador que puede apuntar a cualquier tipo de dato. </a:t>
            </a: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Su única limitación es que el dato apuntado no puede ser desreferenciado directamente (el operador * no puede ser usado en este tipo de apuntadores)</a:t>
            </a: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Para referencias una variable apuntada por un apuntador genérico es necesario hacer un casting al un tipo de dato de la variable.</a:t>
            </a:r>
          </a:p>
          <a:p>
            <a:pPr marL="0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B77A5E2-0822-428E-9D10-42C5BF478E2A}"/>
              </a:ext>
            </a:extLst>
          </p:cNvPr>
          <p:cNvSpPr txBox="1"/>
          <p:nvPr/>
        </p:nvSpPr>
        <p:spPr>
          <a:xfrm>
            <a:off x="3048000" y="3866497"/>
            <a:ext cx="609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*((tipo *)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0252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34099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0070C0"/>
                </a:solidFill>
                <a:latin typeface="Helvetica Neue"/>
              </a:rPr>
              <a:t>Apuntadores genéricos y casts</a:t>
            </a:r>
            <a:endParaRPr lang="es-MX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Ejemplo: Analice y comprenda los siguientes códigos.</a:t>
            </a:r>
          </a:p>
          <a:p>
            <a:pPr marL="0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B77A5E2-0822-428E-9D10-42C5BF478E2A}"/>
              </a:ext>
            </a:extLst>
          </p:cNvPr>
          <p:cNvSpPr txBox="1"/>
          <p:nvPr/>
        </p:nvSpPr>
        <p:spPr>
          <a:xfrm>
            <a:off x="657638" y="2274838"/>
            <a:ext cx="507558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= 5;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 = 3.1415;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 = %d\n", *((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&amp;b;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("b = %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\n", *((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5712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100081"/>
            <a:ext cx="10876722" cy="1325563"/>
          </a:xfrm>
        </p:spPr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Apuntadores y vectores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134099"/>
            <a:ext cx="11277601" cy="546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0070C0"/>
                </a:solidFill>
                <a:latin typeface="Helvetica Neue"/>
              </a:rPr>
              <a:t>Apuntadores genéricos y casts</a:t>
            </a:r>
            <a:endParaRPr lang="es-MX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r>
              <a:rPr lang="es-MX" sz="2000" dirty="0">
                <a:solidFill>
                  <a:srgbClr val="000000"/>
                </a:solidFill>
                <a:latin typeface="Helvetica Neue"/>
              </a:rPr>
              <a:t>Ejemplo: Analice y comprenda los siguientes códigos.</a:t>
            </a:r>
          </a:p>
          <a:p>
            <a:pPr marL="0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1DA71A9-B38A-4E3B-9206-374D46156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7616" y="298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EDF9AD-6981-44C4-9657-CFD40559DF46}"/>
              </a:ext>
            </a:extLst>
          </p:cNvPr>
          <p:cNvSpPr txBox="1"/>
          <p:nvPr/>
        </p:nvSpPr>
        <p:spPr>
          <a:xfrm>
            <a:off x="477079" y="2208588"/>
            <a:ext cx="536713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swapChar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*b);</a:t>
            </a:r>
          </a:p>
          <a:p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swapFloat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*b);</a:t>
            </a:r>
          </a:p>
          <a:p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 = 'w', x = 'a';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= 2.3, z = -0.5;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("---- Caracteres ----\n");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("Antes: w = %c, x = %c\n", w, x);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swapChar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(&amp;w, &amp;x);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Despues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w = %c, x = %c\n", w, x);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("---- Reales ----\n");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("Antes: y = %.2f, z = %.2f\n", y, z);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swapFloat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(&amp;y, &amp;z);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Despues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y = %.2f, z = %.2f\n", y, z);  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887BFB8-B696-4148-829F-0BBD6E8A086E}"/>
              </a:ext>
            </a:extLst>
          </p:cNvPr>
          <p:cNvSpPr txBox="1"/>
          <p:nvPr/>
        </p:nvSpPr>
        <p:spPr>
          <a:xfrm>
            <a:off x="6251713" y="2208588"/>
            <a:ext cx="5102086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swapChar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*b) {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*a;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*a = *b;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*b =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swapFloat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*b) {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*a;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*a = *b;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*b =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613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EA582FED-4D4E-4635-A8D3-F8BE6842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625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F529D1DC-1DD6-489E-80DD-4D4BC9435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643" y="821635"/>
            <a:ext cx="5350565" cy="535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79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9D606-E084-46B1-8215-917609DD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Bibliografía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B2FC7-A1C2-4A49-936E-02FABADF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293"/>
            <a:ext cx="10515600" cy="5204307"/>
          </a:xfrm>
        </p:spPr>
        <p:txBody>
          <a:bodyPr>
            <a:normAutofit fontScale="77500" lnSpcReduction="20000"/>
          </a:bodyPr>
          <a:lstStyle/>
          <a:p>
            <a:r>
              <a:rPr lang="es-CO" sz="1900" dirty="0"/>
              <a:t>Apuntadores y arreglos (</a:t>
            </a:r>
            <a:r>
              <a:rPr lang="es-CO" sz="1900" dirty="0">
                <a:hlinkClick r:id="rId2"/>
              </a:rPr>
              <a:t>link</a:t>
            </a:r>
            <a:r>
              <a:rPr lang="es-CO" sz="1900" dirty="0"/>
              <a:t>)</a:t>
            </a:r>
          </a:p>
          <a:p>
            <a:r>
              <a:rPr lang="es-CO" sz="1900" dirty="0">
                <a:hlinkClick r:id="rId3"/>
              </a:rPr>
              <a:t>https://www.programiz.com/c-programming/c-pointers</a:t>
            </a:r>
            <a:endParaRPr lang="es-CO" sz="1900" dirty="0"/>
          </a:p>
          <a:p>
            <a:r>
              <a:rPr lang="es-CO" sz="1900" dirty="0">
                <a:hlinkClick r:id="rId4"/>
              </a:rPr>
              <a:t>https://www.tutorialspoint.com/cprogramming/c_pointers.htm</a:t>
            </a:r>
            <a:endParaRPr lang="es-CO" sz="1900" dirty="0"/>
          </a:p>
          <a:p>
            <a:r>
              <a:rPr lang="es-CO" sz="1900" dirty="0">
                <a:hlinkClick r:id="rId5"/>
              </a:rPr>
              <a:t>https://www.guru99.com/c-pointers.html</a:t>
            </a:r>
            <a:endParaRPr lang="es-CO" sz="1900" dirty="0"/>
          </a:p>
          <a:p>
            <a:r>
              <a:rPr lang="es-CO" sz="1900" dirty="0">
                <a:hlinkClick r:id="rId6"/>
              </a:rPr>
              <a:t>https://beginnersbook.com/2014/01/c-pointers/</a:t>
            </a:r>
            <a:endParaRPr lang="es-CO" sz="1900" dirty="0"/>
          </a:p>
          <a:p>
            <a:r>
              <a:rPr lang="es-CO" sz="1900" dirty="0">
                <a:hlinkClick r:id="rId7"/>
              </a:rPr>
              <a:t>http://cslibrary.stanford.edu/102/PointersAndMemory.pdf</a:t>
            </a:r>
            <a:endParaRPr lang="es-CO" sz="1900" dirty="0"/>
          </a:p>
          <a:p>
            <a:r>
              <a:rPr lang="es-CO" sz="1900" dirty="0">
                <a:hlinkClick r:id="rId8"/>
              </a:rPr>
              <a:t>https://learn.saylor.org/mod/page/view.php?id=18962</a:t>
            </a:r>
            <a:endParaRPr lang="es-CO" sz="1900" dirty="0"/>
          </a:p>
          <a:p>
            <a:r>
              <a:rPr lang="es-CO" sz="1900" dirty="0">
                <a:hlinkClick r:id="rId9"/>
              </a:rPr>
              <a:t>https://pdos.csail.mit.edu/6.828/2014/readings/pointers.pdf</a:t>
            </a:r>
            <a:endParaRPr lang="es-CO" sz="1900" dirty="0"/>
          </a:p>
          <a:p>
            <a:r>
              <a:rPr lang="es-CO" sz="1900" dirty="0">
                <a:hlinkClick r:id="rId10"/>
              </a:rPr>
              <a:t>https://ocw.mit.edu/courses/electrical-engineering-and-computer-science/6-096-introduction-to-c-january-iap-2011/lecture-notes/MIT6_096IAP11_lec05.pdf</a:t>
            </a:r>
            <a:endParaRPr lang="es-CO" sz="1900" dirty="0"/>
          </a:p>
          <a:p>
            <a:r>
              <a:rPr lang="es-CO" sz="1900" dirty="0">
                <a:hlinkClick r:id="rId11"/>
              </a:rPr>
              <a:t>https://web.mit.edu/10.001/Web/Course_Notes/c_Notes/pointers.pdf</a:t>
            </a:r>
            <a:r>
              <a:rPr lang="es-CO" sz="1900" dirty="0"/>
              <a:t> </a:t>
            </a:r>
          </a:p>
          <a:p>
            <a:r>
              <a:rPr lang="es-CO" sz="1900" dirty="0">
                <a:hlinkClick r:id="rId12"/>
              </a:rPr>
              <a:t>https://ocw.mit.edu/courses/electrical-engineering-and-computer-science/6-087-practical-programming-in-c-january-iap-2010/lecture-notes/</a:t>
            </a:r>
            <a:endParaRPr lang="es-CO" sz="1900" dirty="0"/>
          </a:p>
          <a:p>
            <a:r>
              <a:rPr lang="es-CO" sz="1900" dirty="0">
                <a:hlinkClick r:id="rId13"/>
              </a:rPr>
              <a:t>https://ocw.mit.edu/courses/electrical-engineering-and-computer-science/6-087-practical-programming-in-c-january-iap-2010/lecture-notes/MIT6_087IAP10_lec05.pdf</a:t>
            </a:r>
            <a:r>
              <a:rPr lang="es-CO" sz="1900" dirty="0"/>
              <a:t> </a:t>
            </a:r>
          </a:p>
          <a:p>
            <a:r>
              <a:rPr lang="es-CO" sz="1900" dirty="0">
                <a:hlinkClick r:id="rId14"/>
              </a:rPr>
              <a:t>http://cs3210.cc.gatech.edu/l/tut02.pdf</a:t>
            </a:r>
            <a:r>
              <a:rPr lang="es-CO" sz="1900" dirty="0"/>
              <a:t> </a:t>
            </a:r>
          </a:p>
          <a:p>
            <a:r>
              <a:rPr lang="es-CO" sz="1900" dirty="0">
                <a:hlinkClick r:id="rId15"/>
              </a:rPr>
              <a:t>http://hamblen.ece.gatech.edu/2036/</a:t>
            </a:r>
            <a:r>
              <a:rPr lang="es-CO" sz="1900" dirty="0"/>
              <a:t> </a:t>
            </a:r>
          </a:p>
          <a:p>
            <a:r>
              <a:rPr lang="es-CO" sz="1900" dirty="0">
                <a:hlinkClick r:id="rId16"/>
              </a:rPr>
              <a:t>http://www.icc.gatech.edu/files/syllabus/undergrad/CS-2110_Syllabus.pdf</a:t>
            </a:r>
            <a:r>
              <a:rPr lang="es-CO" sz="1900" dirty="0"/>
              <a:t> </a:t>
            </a:r>
          </a:p>
          <a:p>
            <a:r>
              <a:rPr lang="es-CO" sz="1900" dirty="0">
                <a:hlinkClick r:id="rId17"/>
              </a:rPr>
              <a:t>https://colorcomputerarchive.com/repo/Documents/Manuals/Programming/</a:t>
            </a:r>
            <a:r>
              <a:rPr lang="es-CO" sz="1900" dirty="0"/>
              <a:t>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4422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¿Cómo se declara un apuntador?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837"/>
            <a:ext cx="10876722" cy="4351338"/>
          </a:xfrm>
        </p:spPr>
        <p:txBody>
          <a:bodyPr>
            <a:normAutofit/>
          </a:bodyPr>
          <a:lstStyle/>
          <a:p>
            <a:r>
              <a:rPr lang="es-MX" sz="2400" b="0" i="0" dirty="0">
                <a:solidFill>
                  <a:srgbClr val="000000"/>
                </a:solidFill>
                <a:effectLst/>
                <a:latin typeface="Helvetica Neue"/>
              </a:rPr>
              <a:t>Un apuntador se declara de la siguiente manera (las cosas que se encuentran entre corchetes son opcionales):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r>
              <a:rPr lang="es-MX" sz="2400" b="1" dirty="0">
                <a:solidFill>
                  <a:srgbClr val="000000"/>
                </a:solidFill>
                <a:latin typeface="Helvetica Neue"/>
              </a:rPr>
              <a:t>Donde</a:t>
            </a:r>
            <a:r>
              <a:rPr lang="es-MX" sz="2400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lvl="1"/>
            <a:r>
              <a:rPr lang="es-MX" sz="1800" b="1" dirty="0">
                <a:solidFill>
                  <a:srgbClr val="000000"/>
                </a:solidFill>
                <a:latin typeface="Helvetica Neue"/>
              </a:rPr>
              <a:t>Tipo</a:t>
            </a:r>
            <a:r>
              <a:rPr lang="es-MX" sz="1800" dirty="0">
                <a:solidFill>
                  <a:srgbClr val="000000"/>
                </a:solidFill>
                <a:latin typeface="Helvetica Neue"/>
              </a:rPr>
              <a:t>: Tipo de dato al cual se desea apuntar, puede ser un tipo de dato simple (char, int, etc.) o un tipo de dato complejo como una estructura).</a:t>
            </a:r>
          </a:p>
          <a:p>
            <a:pPr lvl="1"/>
            <a:r>
              <a:rPr lang="es-MX" sz="1800" b="1" dirty="0">
                <a:solidFill>
                  <a:srgbClr val="000000"/>
                </a:solidFill>
                <a:latin typeface="Helvetica Neue"/>
              </a:rPr>
              <a:t>Modificadores del tipo</a:t>
            </a:r>
            <a:r>
              <a:rPr lang="es-MX" sz="1800" dirty="0">
                <a:solidFill>
                  <a:srgbClr val="000000"/>
                </a:solidFill>
                <a:latin typeface="Helvetica Neue"/>
              </a:rPr>
              <a:t>: Puede contener cualquier combinación de los modificadores de tipo const, volatile y restrict.</a:t>
            </a:r>
          </a:p>
          <a:p>
            <a:pPr lvl="1"/>
            <a:r>
              <a:rPr lang="es-MX" sz="1800" b="1" dirty="0">
                <a:solidFill>
                  <a:srgbClr val="000000"/>
                </a:solidFill>
                <a:latin typeface="Helvetica Neue"/>
              </a:rPr>
              <a:t>Nombre</a:t>
            </a:r>
            <a:r>
              <a:rPr lang="es-MX" sz="1800" dirty="0">
                <a:solidFill>
                  <a:srgbClr val="000000"/>
                </a:solidFill>
                <a:latin typeface="Helvetica Neue"/>
              </a:rPr>
              <a:t>: Nombre del apuntador.</a:t>
            </a:r>
          </a:p>
          <a:p>
            <a:pPr lvl="1"/>
            <a:r>
              <a:rPr lang="es-MX" sz="1800" b="1" dirty="0">
                <a:solidFill>
                  <a:srgbClr val="000000"/>
                </a:solidFill>
                <a:latin typeface="Helvetica Neue"/>
              </a:rPr>
              <a:t>Valor inicial</a:t>
            </a:r>
            <a:r>
              <a:rPr lang="es-MX" sz="1800" dirty="0">
                <a:solidFill>
                  <a:srgbClr val="000000"/>
                </a:solidFill>
                <a:latin typeface="Helvetica Neue"/>
              </a:rPr>
              <a:t>: Valor inicial del apuntador.</a:t>
            </a:r>
          </a:p>
          <a:p>
            <a:endParaRPr lang="es-CO" sz="36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3059CA-06F5-4908-A4D7-012EA191AB63}"/>
              </a:ext>
            </a:extLst>
          </p:cNvPr>
          <p:cNvSpPr txBox="1"/>
          <p:nvPr/>
        </p:nvSpPr>
        <p:spPr>
          <a:xfrm>
            <a:off x="1524000" y="2598291"/>
            <a:ext cx="87994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es-C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*[</a:t>
            </a:r>
            <a:r>
              <a:rPr lang="es-CO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modificadores_del_tipo</a:t>
            </a:r>
            <a:r>
              <a:rPr lang="es-CO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s-C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nombre </a:t>
            </a:r>
            <a:r>
              <a:rPr lang="es-CO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[=valor inicial]</a:t>
            </a:r>
            <a:r>
              <a:rPr lang="es-C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4473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¿Cómo se declara un apuntador?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837"/>
            <a:ext cx="10876722" cy="4351338"/>
          </a:xfrm>
        </p:spPr>
        <p:txBody>
          <a:bodyPr>
            <a:normAutofit/>
          </a:bodyPr>
          <a:lstStyle/>
          <a:p>
            <a:r>
              <a:rPr lang="es-MX" sz="2400" b="1" i="0" dirty="0">
                <a:solidFill>
                  <a:srgbClr val="000000"/>
                </a:solidFill>
                <a:effectLst/>
                <a:latin typeface="Helvetica Neue"/>
              </a:rPr>
              <a:t>Ejemplo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00FC75-2451-41D3-A321-2D3EA76CA79D}"/>
              </a:ext>
            </a:extLst>
          </p:cNvPr>
          <p:cNvSpPr txBox="1"/>
          <p:nvPr/>
        </p:nvSpPr>
        <p:spPr>
          <a:xfrm>
            <a:off x="2374255" y="2545457"/>
            <a:ext cx="2802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 *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C651C9-8242-42D4-81A2-5340FF046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05" y="1930155"/>
            <a:ext cx="4244194" cy="375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01E6B36-2BF5-4BFF-9897-F02D8DC95D4B}"/>
              </a:ext>
            </a:extLst>
          </p:cNvPr>
          <p:cNvSpPr txBox="1"/>
          <p:nvPr/>
        </p:nvSpPr>
        <p:spPr>
          <a:xfrm>
            <a:off x="188842" y="5925175"/>
            <a:ext cx="99755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400" b="1" i="0" dirty="0">
                <a:solidFill>
                  <a:srgbClr val="000000"/>
                </a:solidFill>
                <a:effectLst/>
                <a:latin typeface="Helvetica Neue"/>
              </a:rPr>
              <a:t>Nota</a:t>
            </a:r>
            <a:r>
              <a:rPr lang="es-MX" sz="1400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000000"/>
                </a:solidFill>
                <a:effectLst/>
                <a:latin typeface="Helvetica Neue"/>
              </a:rPr>
              <a:t>El tamaño de una variables short es de 2 bytes.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000000"/>
                </a:solidFill>
                <a:effectLst/>
                <a:latin typeface="Helvetica Neue"/>
              </a:rPr>
              <a:t>El tamaño de una variable tipo apuntador es de 4 bytes.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000000"/>
                </a:solidFill>
                <a:effectLst/>
                <a:latin typeface="Helvetica Neue"/>
              </a:rPr>
              <a:t>En el dibujo del mapa de memoria cada dirección aumenta de 1 en 1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C15F406-02F6-4A75-A416-9A2650E45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34621"/>
              </p:ext>
            </p:extLst>
          </p:nvPr>
        </p:nvGraphicFramePr>
        <p:xfrm>
          <a:off x="1573096" y="3547180"/>
          <a:ext cx="4404691" cy="1630680"/>
        </p:xfrm>
        <a:graphic>
          <a:graphicData uri="http://schemas.openxmlformats.org/drawingml/2006/table">
            <a:tbl>
              <a:tblPr/>
              <a:tblGrid>
                <a:gridCol w="1020417">
                  <a:extLst>
                    <a:ext uri="{9D8B030D-6E8A-4147-A177-3AD203B41FA5}">
                      <a16:colId xmlns:a16="http://schemas.microsoft.com/office/drawing/2014/main" val="3521141555"/>
                    </a:ext>
                  </a:extLst>
                </a:gridCol>
                <a:gridCol w="2390745">
                  <a:extLst>
                    <a:ext uri="{9D8B030D-6E8A-4147-A177-3AD203B41FA5}">
                      <a16:colId xmlns:a16="http://schemas.microsoft.com/office/drawing/2014/main" val="1461888031"/>
                    </a:ext>
                  </a:extLst>
                </a:gridCol>
                <a:gridCol w="993529">
                  <a:extLst>
                    <a:ext uri="{9D8B030D-6E8A-4147-A177-3AD203B41FA5}">
                      <a16:colId xmlns:a16="http://schemas.microsoft.com/office/drawing/2014/main" val="35954082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b="1" dirty="0">
                          <a:effectLst/>
                        </a:rPr>
                        <a:t>Expresión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b="1" dirty="0">
                          <a:effectLst/>
                        </a:rPr>
                        <a:t>Significado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b="1">
                          <a:effectLst/>
                        </a:rPr>
                        <a:t>Valor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26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i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>
                          <a:effectLst/>
                        </a:rPr>
                        <a:t>Contenido de i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167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&amp;i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Dirección de i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103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438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>
                          <a:effectLst/>
                        </a:rPr>
                        <a:t>p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Contenido del apuntador p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>
                          <a:effectLst/>
                        </a:rPr>
                        <a:t>103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549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&amp;p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Dirección del apuntador p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dirty="0">
                          <a:effectLst/>
                        </a:rPr>
                        <a:t>106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918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44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¿Cómo se declara un apuntador?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837"/>
            <a:ext cx="10876722" cy="4351338"/>
          </a:xfrm>
        </p:spPr>
        <p:txBody>
          <a:bodyPr>
            <a:normAutofit/>
          </a:bodyPr>
          <a:lstStyle/>
          <a:p>
            <a:r>
              <a:rPr lang="es-MX" sz="2400" b="1" i="0" dirty="0">
                <a:solidFill>
                  <a:srgbClr val="000000"/>
                </a:solidFill>
                <a:effectLst/>
                <a:latin typeface="Helvetica Neue"/>
              </a:rPr>
              <a:t>Ejemplo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00FC75-2451-41D3-A321-2D3EA76CA79D}"/>
              </a:ext>
            </a:extLst>
          </p:cNvPr>
          <p:cNvSpPr txBox="1"/>
          <p:nvPr/>
        </p:nvSpPr>
        <p:spPr>
          <a:xfrm>
            <a:off x="1018623" y="2369495"/>
            <a:ext cx="2802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 *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C651C9-8242-42D4-81A2-5340FF046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829" y="2256786"/>
            <a:ext cx="4442598" cy="393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var_mem">
            <a:extLst>
              <a:ext uri="{FF2B5EF4-FFF2-40B4-BE49-F238E27FC236}">
                <a16:creationId xmlns:a16="http://schemas.microsoft.com/office/drawing/2014/main" id="{F6BE8A48-DBCE-48A4-AE0A-4C39E768E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94" y="3756188"/>
            <a:ext cx="5342006" cy="243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62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365125"/>
            <a:ext cx="10876722" cy="1325563"/>
          </a:xfrm>
        </p:spPr>
        <p:txBody>
          <a:bodyPr>
            <a:normAutofit fontScale="90000"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Manipulación de memoria mediante apuntadores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39" y="1584608"/>
            <a:ext cx="10876722" cy="4787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Operadores involucrados</a:t>
            </a:r>
          </a:p>
          <a:p>
            <a:r>
              <a:rPr lang="es-MX" sz="2400" b="1" i="0" dirty="0">
                <a:solidFill>
                  <a:srgbClr val="000000"/>
                </a:solidFill>
                <a:effectLst/>
                <a:latin typeface="Helvetica Neue"/>
              </a:rPr>
              <a:t>Operador *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MX" sz="2000" dirty="0">
                <a:solidFill>
                  <a:srgbClr val="000000"/>
                </a:solidFill>
                <a:latin typeface="Helvetica Neue"/>
              </a:rPr>
              <a:t>Declaración de una variable tipo apuntador.</a:t>
            </a: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r>
              <a:rPr lang="es-MX" sz="2000" dirty="0">
                <a:solidFill>
                  <a:srgbClr val="000000"/>
                </a:solidFill>
                <a:latin typeface="Helvetica Neue"/>
              </a:rPr>
              <a:t>2.  Desrefencia.</a:t>
            </a:r>
          </a:p>
          <a:p>
            <a:pPr marL="457200" lvl="1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r>
              <a:rPr lang="es-MX" sz="2400" b="1" i="0" dirty="0">
                <a:solidFill>
                  <a:srgbClr val="000000"/>
                </a:solidFill>
                <a:effectLst/>
                <a:latin typeface="Helvetica Neue"/>
              </a:rPr>
              <a:t>Operador &amp;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sz="2000" dirty="0">
                <a:solidFill>
                  <a:srgbClr val="000000"/>
                </a:solidFill>
                <a:latin typeface="Helvetica Neue"/>
              </a:rPr>
              <a:t>Referencia.</a:t>
            </a: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5D5B21-CE73-4744-BBD4-9EE7F6EDA78A}"/>
              </a:ext>
            </a:extLst>
          </p:cNvPr>
          <p:cNvSpPr txBox="1"/>
          <p:nvPr/>
        </p:nvSpPr>
        <p:spPr>
          <a:xfrm>
            <a:off x="1485886" y="3097695"/>
            <a:ext cx="2410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*p = &amp;i;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E36B08-7626-4E63-87B3-AF1F0BC39083}"/>
              </a:ext>
            </a:extLst>
          </p:cNvPr>
          <p:cNvSpPr txBox="1"/>
          <p:nvPr/>
        </p:nvSpPr>
        <p:spPr>
          <a:xfrm>
            <a:off x="1512391" y="4424024"/>
            <a:ext cx="19861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*p = 13;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D413F0-FC0E-4343-935C-DF66E3AB3034}"/>
              </a:ext>
            </a:extLst>
          </p:cNvPr>
          <p:cNvSpPr txBox="1"/>
          <p:nvPr/>
        </p:nvSpPr>
        <p:spPr>
          <a:xfrm>
            <a:off x="1552146" y="5974185"/>
            <a:ext cx="19861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= &amp;j;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E939CD-C807-4F00-8E6B-6F53E008816F}"/>
              </a:ext>
            </a:extLst>
          </p:cNvPr>
          <p:cNvSpPr txBox="1"/>
          <p:nvPr/>
        </p:nvSpPr>
        <p:spPr>
          <a:xfrm>
            <a:off x="4076700" y="3238157"/>
            <a:ext cx="3145735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 i, j = 13;</a:t>
            </a:r>
          </a:p>
          <a:p>
            <a:endParaRPr lang="es-CO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Operador (*): 1</a:t>
            </a:r>
            <a:endParaRPr lang="es-CO" sz="2000" b="1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 *p = &amp;i;</a:t>
            </a:r>
          </a:p>
          <a:p>
            <a:endParaRPr lang="es-CO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Operador (*): 2</a:t>
            </a:r>
          </a:p>
          <a:p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*p = &amp;i;</a:t>
            </a:r>
          </a:p>
          <a:p>
            <a:endParaRPr lang="es-CO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Operador (&amp;): 1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&amp;j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E5B7709-BBD6-42D8-B956-624245393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5058"/>
              </p:ext>
            </p:extLst>
          </p:nvPr>
        </p:nvGraphicFramePr>
        <p:xfrm>
          <a:off x="7820439" y="2397104"/>
          <a:ext cx="4002985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8">
                  <a:extLst>
                    <a:ext uri="{9D8B030D-6E8A-4147-A177-3AD203B41FA5}">
                      <a16:colId xmlns:a16="http://schemas.microsoft.com/office/drawing/2014/main" val="2172825206"/>
                    </a:ext>
                  </a:extLst>
                </a:gridCol>
                <a:gridCol w="453365">
                  <a:extLst>
                    <a:ext uri="{9D8B030D-6E8A-4147-A177-3AD203B41FA5}">
                      <a16:colId xmlns:a16="http://schemas.microsoft.com/office/drawing/2014/main" val="3057880070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3103902527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2453985764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1640809365"/>
                    </a:ext>
                  </a:extLst>
                </a:gridCol>
                <a:gridCol w="1022205">
                  <a:extLst>
                    <a:ext uri="{9D8B030D-6E8A-4147-A177-3AD203B41FA5}">
                      <a16:colId xmlns:a16="http://schemas.microsoft.com/office/drawing/2014/main" val="3365991508"/>
                    </a:ext>
                  </a:extLst>
                </a:gridCol>
              </a:tblGrid>
              <a:tr h="337168">
                <a:tc>
                  <a:txBody>
                    <a:bodyPr/>
                    <a:lstStyle/>
                    <a:p>
                      <a:pPr algn="r"/>
                      <a:r>
                        <a:rPr lang="es-MX" sz="1800" b="1" dirty="0"/>
                        <a:t>Dirección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b="1" dirty="0"/>
                        <a:t>Nombre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1227283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3022231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207186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1004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571165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1008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003114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3647157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1016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243376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138510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898851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421369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69227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37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28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365125"/>
            <a:ext cx="10876722" cy="1325563"/>
          </a:xfrm>
        </p:spPr>
        <p:txBody>
          <a:bodyPr>
            <a:normAutofit fontScale="90000"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Manipulación de memoria mediante apuntadores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39" y="1584608"/>
            <a:ext cx="10876722" cy="4787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Operadores involucrados</a:t>
            </a:r>
          </a:p>
          <a:p>
            <a:pPr marL="0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E939CD-C807-4F00-8E6B-6F53E008816F}"/>
              </a:ext>
            </a:extLst>
          </p:cNvPr>
          <p:cNvSpPr txBox="1"/>
          <p:nvPr/>
        </p:nvSpPr>
        <p:spPr>
          <a:xfrm>
            <a:off x="869673" y="3065879"/>
            <a:ext cx="3145735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 i, j = 13;</a:t>
            </a:r>
          </a:p>
          <a:p>
            <a:endParaRPr lang="es-CO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Operador (*): 1</a:t>
            </a:r>
            <a:endParaRPr lang="es-CO" sz="2000" b="1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 *p = &amp;i;</a:t>
            </a:r>
          </a:p>
          <a:p>
            <a:endParaRPr lang="es-CO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Operador (*): 2</a:t>
            </a:r>
          </a:p>
          <a:p>
            <a:r>
              <a:rPr lang="es-CO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*p = &amp;i;</a:t>
            </a:r>
          </a:p>
          <a:p>
            <a:endParaRPr lang="es-CO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Operador (&amp;): 1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&amp;j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E5B7709-BBD6-42D8-B956-624245393F41}"/>
              </a:ext>
            </a:extLst>
          </p:cNvPr>
          <p:cNvGraphicFramePr>
            <a:graphicFrameLocks noGrp="1"/>
          </p:cNvGraphicFramePr>
          <p:nvPr/>
        </p:nvGraphicFramePr>
        <p:xfrm>
          <a:off x="7820439" y="2397104"/>
          <a:ext cx="4002985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8">
                  <a:extLst>
                    <a:ext uri="{9D8B030D-6E8A-4147-A177-3AD203B41FA5}">
                      <a16:colId xmlns:a16="http://schemas.microsoft.com/office/drawing/2014/main" val="2172825206"/>
                    </a:ext>
                  </a:extLst>
                </a:gridCol>
                <a:gridCol w="453365">
                  <a:extLst>
                    <a:ext uri="{9D8B030D-6E8A-4147-A177-3AD203B41FA5}">
                      <a16:colId xmlns:a16="http://schemas.microsoft.com/office/drawing/2014/main" val="3057880070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3103902527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2453985764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1640809365"/>
                    </a:ext>
                  </a:extLst>
                </a:gridCol>
                <a:gridCol w="1022205">
                  <a:extLst>
                    <a:ext uri="{9D8B030D-6E8A-4147-A177-3AD203B41FA5}">
                      <a16:colId xmlns:a16="http://schemas.microsoft.com/office/drawing/2014/main" val="3365991508"/>
                    </a:ext>
                  </a:extLst>
                </a:gridCol>
              </a:tblGrid>
              <a:tr h="337168">
                <a:tc>
                  <a:txBody>
                    <a:bodyPr/>
                    <a:lstStyle/>
                    <a:p>
                      <a:pPr algn="r"/>
                      <a:r>
                        <a:rPr lang="es-MX" sz="1800" b="1" dirty="0"/>
                        <a:t>Dirección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b="1" dirty="0"/>
                        <a:t>Nombre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1227283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3022231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207186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1004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571165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1008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003114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3647157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1016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243376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138510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898851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421369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69227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37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79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966-A97C-4AE8-BE6B-82988643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365125"/>
            <a:ext cx="10876722" cy="1325563"/>
          </a:xfrm>
        </p:spPr>
        <p:txBody>
          <a:bodyPr>
            <a:normAutofit fontScale="90000"/>
          </a:bodyPr>
          <a:lstStyle/>
          <a:p>
            <a:r>
              <a:rPr lang="es-MX" sz="4800" b="1" dirty="0">
                <a:solidFill>
                  <a:srgbClr val="FF0000"/>
                </a:solidFill>
              </a:rPr>
              <a:t>Manipulación de memoria mediante apuntadores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61AF5-3E8B-442C-B6FB-5FD59DF3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39" y="1584608"/>
            <a:ext cx="10876722" cy="4787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latin typeface="Helvetica Neue"/>
              </a:rPr>
              <a:t>Ejemplo</a:t>
            </a: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endParaRPr lang="es-MX" sz="20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MX" sz="2400" dirty="0">
              <a:solidFill>
                <a:srgbClr val="000000"/>
              </a:solidFill>
              <a:latin typeface="Helvetica Neue"/>
            </a:endParaRPr>
          </a:p>
          <a:p>
            <a:endParaRPr lang="es-CO" sz="3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E939CD-C807-4F00-8E6B-6F53E008816F}"/>
              </a:ext>
            </a:extLst>
          </p:cNvPr>
          <p:cNvSpPr txBox="1"/>
          <p:nvPr/>
        </p:nvSpPr>
        <p:spPr>
          <a:xfrm>
            <a:off x="790160" y="2910171"/>
            <a:ext cx="221808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i, j;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*p;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&amp;i;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 = 5;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E5B7709-BBD6-42D8-B956-624245393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5926"/>
              </p:ext>
            </p:extLst>
          </p:nvPr>
        </p:nvGraphicFramePr>
        <p:xfrm>
          <a:off x="7711937" y="1853765"/>
          <a:ext cx="400298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8">
                  <a:extLst>
                    <a:ext uri="{9D8B030D-6E8A-4147-A177-3AD203B41FA5}">
                      <a16:colId xmlns:a16="http://schemas.microsoft.com/office/drawing/2014/main" val="2172825206"/>
                    </a:ext>
                  </a:extLst>
                </a:gridCol>
                <a:gridCol w="453365">
                  <a:extLst>
                    <a:ext uri="{9D8B030D-6E8A-4147-A177-3AD203B41FA5}">
                      <a16:colId xmlns:a16="http://schemas.microsoft.com/office/drawing/2014/main" val="3057880070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3103902527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2453985764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1640809365"/>
                    </a:ext>
                  </a:extLst>
                </a:gridCol>
                <a:gridCol w="1022205">
                  <a:extLst>
                    <a:ext uri="{9D8B030D-6E8A-4147-A177-3AD203B41FA5}">
                      <a16:colId xmlns:a16="http://schemas.microsoft.com/office/drawing/2014/main" val="3365991508"/>
                    </a:ext>
                  </a:extLst>
                </a:gridCol>
              </a:tblGrid>
              <a:tr h="337168">
                <a:tc>
                  <a:txBody>
                    <a:bodyPr/>
                    <a:lstStyle/>
                    <a:p>
                      <a:pPr algn="r"/>
                      <a:r>
                        <a:rPr lang="es-MX" sz="1800" b="1" dirty="0"/>
                        <a:t>Dirección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b="1" dirty="0"/>
                        <a:t>Nombre</a:t>
                      </a:r>
                      <a:endParaRPr lang="es-CO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1227283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3022231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207186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1004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571165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1008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003114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3647157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243376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138510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898851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421369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2008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692274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2012</a:t>
                      </a:r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374826"/>
                  </a:ext>
                </a:extLst>
              </a:tr>
              <a:tr h="309071">
                <a:tc>
                  <a:txBody>
                    <a:bodyPr/>
                    <a:lstStyle/>
                    <a:p>
                      <a:pPr algn="r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O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0155237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04F195A0-9A7D-42E5-B862-EAB574B5FB78}"/>
              </a:ext>
            </a:extLst>
          </p:cNvPr>
          <p:cNvSpPr txBox="1"/>
          <p:nvPr/>
        </p:nvSpPr>
        <p:spPr>
          <a:xfrm>
            <a:off x="1282975" y="4334326"/>
            <a:ext cx="123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hlinkClick r:id="rId2"/>
              </a:rPr>
              <a:t>Simulación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720265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3579</Words>
  <Application>Microsoft Office PowerPoint</Application>
  <PresentationFormat>Panorámica</PresentationFormat>
  <Paragraphs>818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Helvetica Neue</vt:lpstr>
      <vt:lpstr>Tema de Office</vt:lpstr>
      <vt:lpstr>SISTEMAS OPERATIVOS</vt:lpstr>
      <vt:lpstr>¿Qué sucede cuando se declara una variable?</vt:lpstr>
      <vt:lpstr>¿Qué es un apuntador?</vt:lpstr>
      <vt:lpstr>¿Cómo se declara un apuntador?</vt:lpstr>
      <vt:lpstr>¿Cómo se declara un apuntador?</vt:lpstr>
      <vt:lpstr>¿Cómo se declara un apuntador?</vt:lpstr>
      <vt:lpstr>Manipulación de memoria mediante apuntadores</vt:lpstr>
      <vt:lpstr>Manipulación de memoria mediante apuntadores</vt:lpstr>
      <vt:lpstr>Manipulación de memoria mediante apuntadores</vt:lpstr>
      <vt:lpstr>Manipulación de memoria mediante apuntadores</vt:lpstr>
      <vt:lpstr>Apuntadores y funciones</vt:lpstr>
      <vt:lpstr>Apuntadores y funciones</vt:lpstr>
      <vt:lpstr>Apuntadores y funciones</vt:lpstr>
      <vt:lpstr>Apuntadores y funciones</vt:lpstr>
      <vt:lpstr>Apuntadores y funciones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Apuntadores y vectores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HENRY ALBERTO ARCILA RAMIREZ</dc:creator>
  <cp:lastModifiedBy>Henry Alberto Arcila Ramírez</cp:lastModifiedBy>
  <cp:revision>33</cp:revision>
  <dcterms:created xsi:type="dcterms:W3CDTF">2021-07-25T03:30:10Z</dcterms:created>
  <dcterms:modified xsi:type="dcterms:W3CDTF">2021-09-12T18:59:31Z</dcterms:modified>
</cp:coreProperties>
</file>