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98" r:id="rId2"/>
    <p:sldId id="296" r:id="rId3"/>
    <p:sldId id="292" r:id="rId4"/>
    <p:sldId id="297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hhzk5g71jvrS7N98qTe5FPg3R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38" Type="http://customschemas.google.com/relationships/presentationmetadata" Target="metadata"/><Relationship Id="rId2" Type="http://schemas.openxmlformats.org/officeDocument/2006/relationships/slide" Target="slides/slide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894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761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5748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46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1EBE4C-A7D4-6D45-BE3B-8D6D7DB43E1E}"/>
              </a:ext>
            </a:extLst>
          </p:cNvPr>
          <p:cNvSpPr/>
          <p:nvPr/>
        </p:nvSpPr>
        <p:spPr>
          <a:xfrm>
            <a:off x="389290" y="1473771"/>
            <a:ext cx="5632814" cy="5006215"/>
          </a:xfrm>
          <a:prstGeom prst="rect">
            <a:avLst/>
          </a:prstGeom>
          <a:noFill/>
          <a:ln w="19050">
            <a:solidFill>
              <a:srgbClr val="023E7B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2CF49A-0E60-384A-BF2D-DDE01917D23F}"/>
              </a:ext>
            </a:extLst>
          </p:cNvPr>
          <p:cNvSpPr/>
          <p:nvPr/>
        </p:nvSpPr>
        <p:spPr>
          <a:xfrm>
            <a:off x="840903" y="1329489"/>
            <a:ext cx="2331333" cy="379462"/>
          </a:xfrm>
          <a:prstGeom prst="rect">
            <a:avLst/>
          </a:prstGeom>
          <a:solidFill>
            <a:srgbClr val="023E7B">
              <a:alpha val="65000"/>
            </a:srgbClr>
          </a:solidFill>
          <a:ln>
            <a:solidFill>
              <a:srgbClr val="023E7B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477317" y="2046941"/>
                <a:ext cx="5456760" cy="4218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– </a:t>
                </a:r>
                <a:r>
                  <a:rPr lang="ko-KR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지역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에서의 </a:t>
                </a:r>
                <a:r>
                  <a:rPr lang="ko-KR" altLang="en-US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범죄 </a:t>
                </a:r>
                <a:r>
                  <a:rPr lang="ko-KR" altLang="en-US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위험도</a:t>
                </a:r>
                <a:endParaRPr lang="en-US" altLang="ko-KR" sz="2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:endParaRPr lang="en-US" altLang="ko-KR" sz="2200" b="1" i="1" dirty="0" smtClean="0">
                  <a:latin typeface="Cambria Math" panose="02040503050406030204" pitchFamily="18" charset="0"/>
                </a:endParaRPr>
              </a:p>
              <a:p>
                <a:pPr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– </a:t>
                </a:r>
                <a:r>
                  <a:rPr lang="ko-KR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지역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할당할 수 있는 지역의 집합</a:t>
                </a:r>
                <a:r>
                  <a:rPr lang="ko-KR" altLang="ko-KR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en-US" altLang="ko-KR" sz="22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:endParaRPr lang="ko-KR" altLang="ko-KR" sz="2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14:m>
                  <m:oMath xmlns:m="http://schemas.openxmlformats.org/officeDocument/2006/math">
                    <m:r>
                      <a:rPr lang="en-US" altLang="ko-KR" sz="2200" b="1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𝑺</m:t>
                    </m:r>
                  </m:oMath>
                </a14:m>
                <a:r>
                  <a:rPr lang="en-US" altLang="ko-KR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– </a:t>
                </a:r>
                <a:r>
                  <a:rPr lang="ko-KR" altLang="en-US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Cover </a:t>
                </a:r>
                <a:r>
                  <a:rPr lang="ko-KR" altLang="en-US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가능 위험 지역 수</a:t>
                </a:r>
                <a:r>
                  <a:rPr lang="en-US" altLang="ko-KR" sz="2200" b="1" dirty="0" smtClean="0">
                    <a:solidFill>
                      <a:schemeClr val="accent5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(ex. 5)</a:t>
                </a:r>
                <a:endParaRPr lang="ko-KR" altLang="ko-KR" sz="2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:endParaRPr lang="en-US" altLang="ko-KR" sz="2200" dirty="0" smtClean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14:m>
                  <m:oMath xmlns:m="http://schemas.openxmlformats.org/officeDocument/2006/math"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– </a:t>
                </a:r>
                <a:r>
                  <a:rPr lang="ko-KR" altLang="en-US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드론 </a:t>
                </a:r>
                <a:r>
                  <a:rPr lang="en-US" altLang="ko-KR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Station</a:t>
                </a:r>
                <a:r>
                  <a:rPr lang="ko-KR" altLang="en-US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개수</a:t>
                </a:r>
                <a:r>
                  <a:rPr lang="en-US" altLang="ko-KR" sz="2200" b="1" dirty="0" smtClean="0">
                    <a:solidFill>
                      <a:schemeClr val="accent5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(Case1. 23)</a:t>
                </a:r>
                <a:endParaRPr lang="en-US" altLang="ko-KR" sz="2200" b="1" dirty="0">
                  <a:solidFill>
                    <a:schemeClr val="accent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:endParaRPr lang="en-US" altLang="ko-KR" sz="2200" dirty="0" smtClean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:endParaRPr lang="en-US" altLang="ko-KR" sz="2200" dirty="0" smtClean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– </a:t>
                </a:r>
                <a:r>
                  <a:rPr lang="ko-KR" altLang="en-US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파출소</a:t>
                </a:r>
                <a:r>
                  <a:rPr lang="en-US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/</a:t>
                </a:r>
                <a:r>
                  <a:rPr lang="ko-KR" altLang="en-US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지구대</a:t>
                </a:r>
                <a:r>
                  <a:rPr lang="ko-KR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ko-KR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설</a:t>
                </a:r>
                <a:r>
                  <a:rPr lang="ko-KR" altLang="en-US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립된 개수</a:t>
                </a:r>
                <a:endParaRPr lang="en-US" altLang="ko-KR" sz="2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:endParaRPr lang="ko-KR" altLang="ko-KR" sz="2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– </a:t>
                </a:r>
                <a:r>
                  <a:rPr lang="ko-KR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지역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 </a:t>
                </a:r>
                <a:r>
                  <a:rPr lang="en-US" altLang="ko-KR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Cover</a:t>
                </a:r>
                <a:r>
                  <a:rPr lang="ko-KR" altLang="ko-KR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1, </a:t>
                </a:r>
                <a:r>
                  <a:rPr lang="ko-KR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아니면 </a:t>
                </a:r>
                <a:r>
                  <a:rPr lang="en-US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</a:t>
                </a:r>
                <a:endParaRPr lang="ko-KR" altLang="ko-KR" sz="2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17" y="2046941"/>
                <a:ext cx="5456760" cy="4218975"/>
              </a:xfrm>
              <a:prstGeom prst="rect">
                <a:avLst/>
              </a:prstGeom>
              <a:blipFill>
                <a:blip r:embed="rId3"/>
                <a:stretch>
                  <a:fillRect l="-112" t="-867" b="-14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E3EB39-8485-0F46-92BC-222B29A27A91}"/>
              </a:ext>
            </a:extLst>
          </p:cNvPr>
          <p:cNvSpPr/>
          <p:nvPr/>
        </p:nvSpPr>
        <p:spPr>
          <a:xfrm>
            <a:off x="743623" y="1390629"/>
            <a:ext cx="2341318" cy="379462"/>
          </a:xfrm>
          <a:prstGeom prst="rect">
            <a:avLst/>
          </a:prstGeom>
          <a:solidFill>
            <a:schemeClr val="bg1"/>
          </a:solidFill>
          <a:ln>
            <a:solidFill>
              <a:srgbClr val="023E7B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FF10FD-B3C4-7741-854A-F4248E383A36}"/>
              </a:ext>
            </a:extLst>
          </p:cNvPr>
          <p:cNvSpPr txBox="1"/>
          <p:nvPr/>
        </p:nvSpPr>
        <p:spPr>
          <a:xfrm>
            <a:off x="830918" y="1399864"/>
            <a:ext cx="1949223" cy="33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500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데이터</a:t>
            </a:r>
            <a:endParaRPr lang="en-US" altLang="ko-KR" sz="1500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2" name="Google Shape;229;p19">
            <a:extLst>
              <a:ext uri="{FF2B5EF4-FFF2-40B4-BE49-F238E27FC236}">
                <a16:creationId xmlns:a16="http://schemas.microsoft.com/office/drawing/2014/main" id="{A4FE3C59-276B-4612-90CF-FF98CCD90E23}"/>
              </a:ext>
            </a:extLst>
          </p:cNvPr>
          <p:cNvSpPr txBox="1">
            <a:spLocks/>
          </p:cNvSpPr>
          <p:nvPr/>
        </p:nvSpPr>
        <p:spPr>
          <a:xfrm>
            <a:off x="246109" y="-57821"/>
            <a:ext cx="455239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ko-KR" altLang="en-US" sz="4400" b="0" i="0" u="none" strike="noStrike" cap="none" dirty="0" smtClean="0">
                <a:solidFill>
                  <a:schemeClr val="dk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  <a:sym typeface="Malgun Gothic"/>
              </a:rPr>
              <a:t>입지 선정</a:t>
            </a:r>
            <a:r>
              <a:rPr lang="en-US" altLang="ko-KR" sz="4400" b="0" i="0" u="none" strike="noStrike" cap="none" dirty="0" smtClean="0">
                <a:solidFill>
                  <a:schemeClr val="dk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  <a:sym typeface="Malgun Gothic"/>
              </a:rPr>
              <a:t>(</a:t>
            </a:r>
            <a:r>
              <a:rPr lang="ko-KR" altLang="en-US" sz="44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수원시</a:t>
            </a:r>
            <a:r>
              <a:rPr lang="en-US" altLang="ko-KR" sz="44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  <a:endParaRPr lang="ko-KR" altLang="en-US" sz="4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D7A16D-6C01-483C-B528-F52BE1D87179}"/>
              </a:ext>
            </a:extLst>
          </p:cNvPr>
          <p:cNvCxnSpPr>
            <a:cxnSpLocks/>
          </p:cNvCxnSpPr>
          <p:nvPr/>
        </p:nvCxnSpPr>
        <p:spPr>
          <a:xfrm>
            <a:off x="312798" y="965272"/>
            <a:ext cx="4485702" cy="0"/>
          </a:xfrm>
          <a:prstGeom prst="line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1EBE4C-A7D4-6D45-BE3B-8D6D7DB43E1E}"/>
              </a:ext>
            </a:extLst>
          </p:cNvPr>
          <p:cNvSpPr/>
          <p:nvPr/>
        </p:nvSpPr>
        <p:spPr>
          <a:xfrm>
            <a:off x="6222054" y="1473771"/>
            <a:ext cx="5632814" cy="5006215"/>
          </a:xfrm>
          <a:prstGeom prst="rect">
            <a:avLst/>
          </a:prstGeom>
          <a:noFill/>
          <a:ln w="19050">
            <a:solidFill>
              <a:srgbClr val="023E7B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2CF49A-0E60-384A-BF2D-DDE01917D23F}"/>
              </a:ext>
            </a:extLst>
          </p:cNvPr>
          <p:cNvSpPr/>
          <p:nvPr/>
        </p:nvSpPr>
        <p:spPr>
          <a:xfrm>
            <a:off x="6673667" y="1329489"/>
            <a:ext cx="2331333" cy="379462"/>
          </a:xfrm>
          <a:prstGeom prst="rect">
            <a:avLst/>
          </a:prstGeom>
          <a:solidFill>
            <a:srgbClr val="023E7B">
              <a:alpha val="65000"/>
            </a:srgbClr>
          </a:solidFill>
          <a:ln>
            <a:solidFill>
              <a:srgbClr val="023E7B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6869168" y="1823792"/>
                <a:ext cx="4338585" cy="4623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1"/>
                <a14:m>
                  <m:oMath xmlns:m="http://schemas.openxmlformats.org/officeDocument/2006/math">
                    <m:r>
                      <a:rPr lang="en-US" altLang="ko-KR" sz="1900" b="1" i="1" smtClean="0">
                        <a:latin typeface="Cambria Math" panose="02040503050406030204" pitchFamily="18" charset="0"/>
                      </a:rPr>
                      <m:t>𝑴𝒂𝒙𝒊𝒎𝒊𝒛𝒆</m:t>
                    </m:r>
                    <m:r>
                      <a:rPr lang="en-US" altLang="ko-KR" sz="1900" b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9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9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ko-KR" altLang="ko-KR" sz="1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19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ko-KR" altLang="ko-KR" sz="1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ko-KR" sz="19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19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900" dirty="0"/>
                  <a:t> </a:t>
                </a:r>
                <a:endParaRPr lang="ko-KR" altLang="ko-KR" sz="1900" dirty="0"/>
              </a:p>
              <a:p>
                <a:pPr algn="ctr" latinLnBrk="1"/>
                <a:endParaRPr lang="en-US" altLang="ko-KR" sz="1900" i="1" dirty="0" smtClean="0"/>
              </a:p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9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ko-KR" altLang="ko-K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ko-KR" sz="1900" i="1" dirty="0" smtClean="0"/>
              </a:p>
              <a:p>
                <a:pPr algn="ctr" latinLnBrk="1"/>
                <a:endParaRPr lang="en-US" altLang="ko-KR" sz="1900" i="1" dirty="0" smtClean="0"/>
              </a:p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19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</m:oMath>
                  </m:oMathPara>
                </a14:m>
                <a:endParaRPr lang="en-US" altLang="ko-KR" sz="1900" dirty="0"/>
              </a:p>
              <a:p>
                <a:pPr algn="ctr" latinLnBrk="1"/>
                <a:r>
                  <a:rPr lang="en-US" altLang="ko-KR" sz="1900" dirty="0"/>
                  <a:t> </a:t>
                </a:r>
                <a:endParaRPr lang="ko-KR" altLang="ko-KR" sz="1900" dirty="0"/>
              </a:p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19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9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en-US" altLang="ko-KR" sz="1900" dirty="0" smtClean="0"/>
              </a:p>
              <a:p>
                <a:pPr algn="ctr" latinLnBrk="1"/>
                <a:endParaRPr lang="en-US" altLang="ko-KR" sz="1900" dirty="0"/>
              </a:p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sz="19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900" b="0" i="1" smtClean="0">
                          <a:latin typeface="Cambria Math" panose="02040503050406030204" pitchFamily="18" charset="0"/>
                        </a:rPr>
                        <m:t> ={}</m:t>
                      </m:r>
                    </m:oMath>
                  </m:oMathPara>
                </a14:m>
                <a:endParaRPr lang="en-US" altLang="ko-KR" sz="1900" dirty="0" smtClean="0"/>
              </a:p>
              <a:p>
                <a:pPr algn="ctr" latinLnBrk="1"/>
                <a:endParaRPr lang="ko-KR" altLang="ko-KR" sz="1900" dirty="0"/>
              </a:p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9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ko-KR" sz="19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9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1900" b="0" i="1" smtClean="0">
                          <a:latin typeface="Cambria Math" panose="02040503050406030204" pitchFamily="18" charset="0"/>
                        </a:rPr>
                        <m:t>𝐼𝑛𝑡𝑒𝑟𝑔𝑒𝑟</m:t>
                      </m:r>
                    </m:oMath>
                  </m:oMathPara>
                </a14:m>
                <a:endParaRPr lang="ko-KR" altLang="ko-KR" sz="1900" dirty="0"/>
              </a:p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9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ko-KR" sz="19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900" i="1">
                          <a:latin typeface="Cambria Math" panose="02040503050406030204" pitchFamily="18" charset="0"/>
                        </a:rPr>
                        <m:t>∈{0, 1}</m:t>
                      </m:r>
                    </m:oMath>
                  </m:oMathPara>
                </a14:m>
                <a:endParaRPr lang="ko-KR" altLang="ko-KR" sz="1900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168" y="1823792"/>
                <a:ext cx="4338585" cy="4623766"/>
              </a:xfrm>
              <a:prstGeom prst="rect">
                <a:avLst/>
              </a:prstGeom>
              <a:blipFill>
                <a:blip r:embed="rId4"/>
                <a:stretch>
                  <a:fillRect t="-9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E3EB39-8485-0F46-92BC-222B29A27A91}"/>
              </a:ext>
            </a:extLst>
          </p:cNvPr>
          <p:cNvSpPr/>
          <p:nvPr/>
        </p:nvSpPr>
        <p:spPr>
          <a:xfrm>
            <a:off x="6576387" y="1390629"/>
            <a:ext cx="2341318" cy="379462"/>
          </a:xfrm>
          <a:prstGeom prst="rect">
            <a:avLst/>
          </a:prstGeom>
          <a:solidFill>
            <a:schemeClr val="bg1"/>
          </a:solidFill>
          <a:ln>
            <a:solidFill>
              <a:srgbClr val="023E7B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FF10FD-B3C4-7741-854A-F4248E383A36}"/>
              </a:ext>
            </a:extLst>
          </p:cNvPr>
          <p:cNvSpPr txBox="1"/>
          <p:nvPr/>
        </p:nvSpPr>
        <p:spPr>
          <a:xfrm>
            <a:off x="6663682" y="1399864"/>
            <a:ext cx="1949223" cy="33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500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2586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1EBE4C-A7D4-6D45-BE3B-8D6D7DB43E1E}"/>
              </a:ext>
            </a:extLst>
          </p:cNvPr>
          <p:cNvSpPr/>
          <p:nvPr/>
        </p:nvSpPr>
        <p:spPr>
          <a:xfrm>
            <a:off x="389290" y="1473771"/>
            <a:ext cx="5632814" cy="5006215"/>
          </a:xfrm>
          <a:prstGeom prst="rect">
            <a:avLst/>
          </a:prstGeom>
          <a:noFill/>
          <a:ln w="19050">
            <a:solidFill>
              <a:srgbClr val="023E7B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2CF49A-0E60-384A-BF2D-DDE01917D23F}"/>
              </a:ext>
            </a:extLst>
          </p:cNvPr>
          <p:cNvSpPr/>
          <p:nvPr/>
        </p:nvSpPr>
        <p:spPr>
          <a:xfrm>
            <a:off x="840903" y="1329489"/>
            <a:ext cx="2331333" cy="379462"/>
          </a:xfrm>
          <a:prstGeom prst="rect">
            <a:avLst/>
          </a:prstGeom>
          <a:solidFill>
            <a:srgbClr val="023E7B">
              <a:alpha val="65000"/>
            </a:srgbClr>
          </a:solidFill>
          <a:ln>
            <a:solidFill>
              <a:srgbClr val="023E7B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/>
              <p:cNvSpPr/>
              <p:nvPr/>
            </p:nvSpPr>
            <p:spPr>
              <a:xfrm>
                <a:off x="477317" y="2046941"/>
                <a:ext cx="5456760" cy="4218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– </a:t>
                </a:r>
                <a:r>
                  <a:rPr lang="ko-KR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지역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에서의 </a:t>
                </a:r>
                <a:r>
                  <a:rPr lang="ko-KR" altLang="en-US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범죄 </a:t>
                </a:r>
                <a:r>
                  <a:rPr lang="ko-KR" altLang="en-US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위험도</a:t>
                </a:r>
                <a:endParaRPr lang="en-US" altLang="ko-KR" sz="2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:endParaRPr lang="en-US" altLang="ko-KR" sz="2200" b="1" i="1" dirty="0" smtClean="0">
                  <a:latin typeface="Cambria Math" panose="02040503050406030204" pitchFamily="18" charset="0"/>
                </a:endParaRPr>
              </a:p>
              <a:p>
                <a:pPr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– </a:t>
                </a:r>
                <a:r>
                  <a:rPr lang="ko-KR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지역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할당할 수 있는 지역의 집합</a:t>
                </a:r>
                <a:r>
                  <a:rPr lang="ko-KR" altLang="ko-KR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en-US" altLang="ko-KR" sz="22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:endParaRPr lang="ko-KR" altLang="ko-KR" sz="2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14:m>
                  <m:oMath xmlns:m="http://schemas.openxmlformats.org/officeDocument/2006/math">
                    <m:r>
                      <a:rPr lang="en-US" altLang="ko-KR" sz="2200" b="1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𝑺</m:t>
                    </m:r>
                  </m:oMath>
                </a14:m>
                <a:r>
                  <a:rPr lang="en-US" altLang="ko-KR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– </a:t>
                </a:r>
                <a:r>
                  <a:rPr lang="ko-KR" altLang="en-US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Cover </a:t>
                </a:r>
                <a:r>
                  <a:rPr lang="ko-KR" altLang="en-US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가능 위험 지역 수</a:t>
                </a:r>
                <a:r>
                  <a:rPr lang="en-US" altLang="ko-KR" sz="2200" b="1" dirty="0" smtClean="0">
                    <a:solidFill>
                      <a:schemeClr val="accent5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(ex. 5)</a:t>
                </a:r>
                <a:endParaRPr lang="ko-KR" altLang="ko-KR" sz="2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:endParaRPr lang="en-US" altLang="ko-KR" sz="2200" dirty="0" smtClean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14:m>
                  <m:oMath xmlns:m="http://schemas.openxmlformats.org/officeDocument/2006/math"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– </a:t>
                </a:r>
                <a:r>
                  <a:rPr lang="ko-KR" altLang="en-US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드론 </a:t>
                </a:r>
                <a:r>
                  <a:rPr lang="en-US" altLang="ko-KR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Station</a:t>
                </a:r>
                <a:r>
                  <a:rPr lang="ko-KR" altLang="en-US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개수</a:t>
                </a:r>
                <a:r>
                  <a:rPr lang="en-US" altLang="ko-KR" sz="2200" b="1" dirty="0" smtClean="0">
                    <a:solidFill>
                      <a:schemeClr val="accent5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(Case2. </a:t>
                </a:r>
                <a:r>
                  <a:rPr lang="en-US" altLang="ko-KR" sz="2200" b="1" dirty="0" smtClean="0">
                    <a:solidFill>
                      <a:schemeClr val="accent5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&gt;23)</a:t>
                </a:r>
                <a:endParaRPr lang="en-US" altLang="ko-KR" sz="2200" b="1" dirty="0">
                  <a:solidFill>
                    <a:schemeClr val="accent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:endParaRPr lang="en-US" altLang="ko-KR" sz="2200" dirty="0" smtClean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:endParaRPr lang="en-US" altLang="ko-KR" sz="2200" dirty="0" smtClean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– </a:t>
                </a:r>
                <a:r>
                  <a:rPr lang="ko-KR" altLang="en-US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파출소</a:t>
                </a:r>
                <a:r>
                  <a:rPr lang="en-US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/</a:t>
                </a:r>
                <a:r>
                  <a:rPr lang="ko-KR" altLang="en-US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지구대</a:t>
                </a:r>
                <a:r>
                  <a:rPr lang="ko-KR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ko-KR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설</a:t>
                </a:r>
                <a:r>
                  <a:rPr lang="ko-KR" altLang="en-US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립된 개수</a:t>
                </a:r>
                <a:endParaRPr lang="en-US" altLang="ko-KR" sz="2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:endParaRPr lang="ko-KR" altLang="ko-KR" sz="2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– </a:t>
                </a:r>
                <a:r>
                  <a:rPr lang="ko-KR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지역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 </a:t>
                </a:r>
                <a:r>
                  <a:rPr lang="en-US" altLang="ko-KR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Cover</a:t>
                </a:r>
                <a:r>
                  <a:rPr lang="ko-KR" altLang="ko-KR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1, </a:t>
                </a:r>
                <a:r>
                  <a:rPr lang="ko-KR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아니면 </a:t>
                </a:r>
                <a:r>
                  <a:rPr lang="en-US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</a:t>
                </a:r>
                <a:endParaRPr lang="ko-KR" altLang="ko-KR" sz="2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17" y="2046941"/>
                <a:ext cx="5456760" cy="4218975"/>
              </a:xfrm>
              <a:prstGeom prst="rect">
                <a:avLst/>
              </a:prstGeom>
              <a:blipFill>
                <a:blip r:embed="rId3"/>
                <a:stretch>
                  <a:fillRect l="-112" t="-867" b="-14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E3EB39-8485-0F46-92BC-222B29A27A91}"/>
              </a:ext>
            </a:extLst>
          </p:cNvPr>
          <p:cNvSpPr/>
          <p:nvPr/>
        </p:nvSpPr>
        <p:spPr>
          <a:xfrm>
            <a:off x="743623" y="1390629"/>
            <a:ext cx="2341318" cy="379462"/>
          </a:xfrm>
          <a:prstGeom prst="rect">
            <a:avLst/>
          </a:prstGeom>
          <a:solidFill>
            <a:schemeClr val="bg1"/>
          </a:solidFill>
          <a:ln>
            <a:solidFill>
              <a:srgbClr val="023E7B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FF10FD-B3C4-7741-854A-F4248E383A36}"/>
              </a:ext>
            </a:extLst>
          </p:cNvPr>
          <p:cNvSpPr txBox="1"/>
          <p:nvPr/>
        </p:nvSpPr>
        <p:spPr>
          <a:xfrm>
            <a:off x="830918" y="1399864"/>
            <a:ext cx="1949223" cy="33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500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데이터</a:t>
            </a:r>
            <a:endParaRPr lang="en-US" altLang="ko-KR" sz="1500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2" name="Google Shape;229;p19">
            <a:extLst>
              <a:ext uri="{FF2B5EF4-FFF2-40B4-BE49-F238E27FC236}">
                <a16:creationId xmlns:a16="http://schemas.microsoft.com/office/drawing/2014/main" id="{A4FE3C59-276B-4612-90CF-FF98CCD90E23}"/>
              </a:ext>
            </a:extLst>
          </p:cNvPr>
          <p:cNvSpPr txBox="1">
            <a:spLocks/>
          </p:cNvSpPr>
          <p:nvPr/>
        </p:nvSpPr>
        <p:spPr>
          <a:xfrm>
            <a:off x="246109" y="-57821"/>
            <a:ext cx="455239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ko-KR" altLang="en-US" sz="4400" b="0" i="0" u="none" strike="noStrike" cap="none" dirty="0" smtClean="0">
                <a:solidFill>
                  <a:schemeClr val="dk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  <a:sym typeface="Malgun Gothic"/>
              </a:rPr>
              <a:t>입지 선정</a:t>
            </a:r>
            <a:r>
              <a:rPr lang="en-US" altLang="ko-KR" sz="4400" b="0" i="0" u="none" strike="noStrike" cap="none" dirty="0" smtClean="0">
                <a:solidFill>
                  <a:schemeClr val="dk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  <a:sym typeface="Malgun Gothic"/>
              </a:rPr>
              <a:t>(</a:t>
            </a:r>
            <a:r>
              <a:rPr lang="ko-KR" altLang="en-US" sz="44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수원시</a:t>
            </a:r>
            <a:r>
              <a:rPr lang="en-US" altLang="ko-KR" sz="44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  <a:endParaRPr lang="ko-KR" altLang="en-US" sz="4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D7A16D-6C01-483C-B528-F52BE1D87179}"/>
              </a:ext>
            </a:extLst>
          </p:cNvPr>
          <p:cNvCxnSpPr>
            <a:cxnSpLocks/>
          </p:cNvCxnSpPr>
          <p:nvPr/>
        </p:nvCxnSpPr>
        <p:spPr>
          <a:xfrm>
            <a:off x="312798" y="965272"/>
            <a:ext cx="4485702" cy="0"/>
          </a:xfrm>
          <a:prstGeom prst="line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1EBE4C-A7D4-6D45-BE3B-8D6D7DB43E1E}"/>
              </a:ext>
            </a:extLst>
          </p:cNvPr>
          <p:cNvSpPr/>
          <p:nvPr/>
        </p:nvSpPr>
        <p:spPr>
          <a:xfrm>
            <a:off x="6222054" y="1473771"/>
            <a:ext cx="5632814" cy="5006215"/>
          </a:xfrm>
          <a:prstGeom prst="rect">
            <a:avLst/>
          </a:prstGeom>
          <a:noFill/>
          <a:ln w="19050">
            <a:solidFill>
              <a:srgbClr val="023E7B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2CF49A-0E60-384A-BF2D-DDE01917D23F}"/>
              </a:ext>
            </a:extLst>
          </p:cNvPr>
          <p:cNvSpPr/>
          <p:nvPr/>
        </p:nvSpPr>
        <p:spPr>
          <a:xfrm>
            <a:off x="6673667" y="1329489"/>
            <a:ext cx="2331333" cy="379462"/>
          </a:xfrm>
          <a:prstGeom prst="rect">
            <a:avLst/>
          </a:prstGeom>
          <a:solidFill>
            <a:srgbClr val="023E7B">
              <a:alpha val="65000"/>
            </a:srgbClr>
          </a:solidFill>
          <a:ln>
            <a:solidFill>
              <a:srgbClr val="023E7B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6869168" y="1823792"/>
                <a:ext cx="4338585" cy="4623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1"/>
                <a14:m>
                  <m:oMath xmlns:m="http://schemas.openxmlformats.org/officeDocument/2006/math">
                    <m:r>
                      <a:rPr lang="en-US" altLang="ko-KR" sz="1900" b="1" i="1" smtClean="0">
                        <a:latin typeface="Cambria Math" panose="02040503050406030204" pitchFamily="18" charset="0"/>
                      </a:rPr>
                      <m:t>𝑴𝒂𝒙𝒊𝒎𝒊𝒛𝒆</m:t>
                    </m:r>
                    <m:r>
                      <a:rPr lang="en-US" altLang="ko-KR" sz="1900" b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9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9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ko-KR" altLang="ko-KR" sz="1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19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ko-KR" altLang="ko-KR" sz="1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ko-KR" sz="19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19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900" dirty="0"/>
                  <a:t> </a:t>
                </a:r>
                <a:endParaRPr lang="ko-KR" altLang="ko-KR" sz="1900" dirty="0"/>
              </a:p>
              <a:p>
                <a:pPr algn="ctr" latinLnBrk="1"/>
                <a:endParaRPr lang="en-US" altLang="ko-KR" sz="1900" i="1" dirty="0" smtClean="0"/>
              </a:p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9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ko-KR" altLang="ko-K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ko-KR" sz="1900" i="1" dirty="0" smtClean="0"/>
              </a:p>
              <a:p>
                <a:pPr algn="ctr" latinLnBrk="1"/>
                <a:endParaRPr lang="en-US" altLang="ko-KR" sz="1900" i="1" dirty="0" smtClean="0"/>
              </a:p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19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</m:oMath>
                  </m:oMathPara>
                </a14:m>
                <a:endParaRPr lang="en-US" altLang="ko-KR" sz="1900" dirty="0"/>
              </a:p>
              <a:p>
                <a:pPr algn="ctr" latinLnBrk="1"/>
                <a:r>
                  <a:rPr lang="en-US" altLang="ko-KR" sz="1900" dirty="0"/>
                  <a:t> </a:t>
                </a:r>
                <a:endParaRPr lang="ko-KR" altLang="ko-KR" sz="1900" dirty="0"/>
              </a:p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19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9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en-US" altLang="ko-KR" sz="1900" dirty="0" smtClean="0"/>
              </a:p>
              <a:p>
                <a:pPr algn="ctr" latinLnBrk="1"/>
                <a:endParaRPr lang="en-US" altLang="ko-KR" sz="1900" dirty="0"/>
              </a:p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sz="19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900" b="0" i="1" smtClean="0">
                          <a:latin typeface="Cambria Math" panose="02040503050406030204" pitchFamily="18" charset="0"/>
                        </a:rPr>
                        <m:t> ={}</m:t>
                      </m:r>
                    </m:oMath>
                  </m:oMathPara>
                </a14:m>
                <a:endParaRPr lang="en-US" altLang="ko-KR" sz="1900" dirty="0" smtClean="0"/>
              </a:p>
              <a:p>
                <a:pPr algn="ctr" latinLnBrk="1"/>
                <a:endParaRPr lang="ko-KR" altLang="ko-KR" sz="1900" dirty="0"/>
              </a:p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9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ko-KR" sz="19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9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1900" b="0" i="1" smtClean="0">
                          <a:latin typeface="Cambria Math" panose="02040503050406030204" pitchFamily="18" charset="0"/>
                        </a:rPr>
                        <m:t>𝐼𝑛𝑡𝑒𝑟𝑔𝑒𝑟</m:t>
                      </m:r>
                    </m:oMath>
                  </m:oMathPara>
                </a14:m>
                <a:endParaRPr lang="ko-KR" altLang="ko-KR" sz="1900" dirty="0"/>
              </a:p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9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ko-KR" sz="19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900" i="1">
                          <a:latin typeface="Cambria Math" panose="02040503050406030204" pitchFamily="18" charset="0"/>
                        </a:rPr>
                        <m:t>∈{0, 1}</m:t>
                      </m:r>
                    </m:oMath>
                  </m:oMathPara>
                </a14:m>
                <a:endParaRPr lang="ko-KR" altLang="ko-KR" sz="1900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168" y="1823792"/>
                <a:ext cx="4338585" cy="4623766"/>
              </a:xfrm>
              <a:prstGeom prst="rect">
                <a:avLst/>
              </a:prstGeom>
              <a:blipFill>
                <a:blip r:embed="rId4"/>
                <a:stretch>
                  <a:fillRect t="-9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E3EB39-8485-0F46-92BC-222B29A27A91}"/>
              </a:ext>
            </a:extLst>
          </p:cNvPr>
          <p:cNvSpPr/>
          <p:nvPr/>
        </p:nvSpPr>
        <p:spPr>
          <a:xfrm>
            <a:off x="6576387" y="1390629"/>
            <a:ext cx="2341318" cy="379462"/>
          </a:xfrm>
          <a:prstGeom prst="rect">
            <a:avLst/>
          </a:prstGeom>
          <a:solidFill>
            <a:schemeClr val="bg1"/>
          </a:solidFill>
          <a:ln>
            <a:solidFill>
              <a:srgbClr val="023E7B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FF10FD-B3C4-7741-854A-F4248E383A36}"/>
              </a:ext>
            </a:extLst>
          </p:cNvPr>
          <p:cNvSpPr txBox="1"/>
          <p:nvPr/>
        </p:nvSpPr>
        <p:spPr>
          <a:xfrm>
            <a:off x="6663682" y="1399864"/>
            <a:ext cx="1949223" cy="33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500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135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1EBE4C-A7D4-6D45-BE3B-8D6D7DB43E1E}"/>
              </a:ext>
            </a:extLst>
          </p:cNvPr>
          <p:cNvSpPr/>
          <p:nvPr/>
        </p:nvSpPr>
        <p:spPr>
          <a:xfrm>
            <a:off x="389290" y="1473771"/>
            <a:ext cx="5632814" cy="5006215"/>
          </a:xfrm>
          <a:prstGeom prst="rect">
            <a:avLst/>
          </a:prstGeom>
          <a:noFill/>
          <a:ln w="19050">
            <a:solidFill>
              <a:srgbClr val="023E7B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2CF49A-0E60-384A-BF2D-DDE01917D23F}"/>
              </a:ext>
            </a:extLst>
          </p:cNvPr>
          <p:cNvSpPr/>
          <p:nvPr/>
        </p:nvSpPr>
        <p:spPr>
          <a:xfrm>
            <a:off x="840903" y="1329489"/>
            <a:ext cx="2331333" cy="379462"/>
          </a:xfrm>
          <a:prstGeom prst="rect">
            <a:avLst/>
          </a:prstGeom>
          <a:solidFill>
            <a:srgbClr val="023E7B">
              <a:alpha val="65000"/>
            </a:srgbClr>
          </a:solidFill>
          <a:ln>
            <a:solidFill>
              <a:srgbClr val="023E7B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477317" y="2665763"/>
                <a:ext cx="5456760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– </a:t>
                </a:r>
                <a:r>
                  <a:rPr lang="ko-KR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지역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에서의 </a:t>
                </a:r>
                <a:r>
                  <a:rPr lang="ko-KR" altLang="en-US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범죄 위험도</a:t>
                </a:r>
                <a:endParaRPr lang="en-US" altLang="ko-KR" sz="2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:endParaRPr lang="ko-KR" altLang="ko-KR" sz="2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14:m>
                  <m:oMath xmlns:m="http://schemas.openxmlformats.org/officeDocument/2006/math">
                    <m:r>
                      <a:rPr lang="en-US" altLang="ko-KR" sz="2200" b="1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𝑺</m:t>
                    </m:r>
                  </m:oMath>
                </a14:m>
                <a:r>
                  <a:rPr lang="en-US" altLang="ko-KR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– Cover </a:t>
                </a:r>
                <a:r>
                  <a:rPr lang="ko-KR" altLang="en-US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가능 위험 지역 수</a:t>
                </a:r>
                <a:r>
                  <a:rPr lang="en-US" altLang="ko-KR" sz="2200" b="1" dirty="0" smtClean="0">
                    <a:solidFill>
                      <a:schemeClr val="accent5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(ex. 5</a:t>
                </a:r>
                <a:r>
                  <a:rPr lang="en-US" altLang="ko-KR" sz="2200" b="1" dirty="0">
                    <a:solidFill>
                      <a:schemeClr val="accent5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ko-KR" altLang="ko-KR" sz="2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:endParaRPr lang="ko-KR" altLang="ko-KR" sz="2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– Coverage </a:t>
                </a:r>
                <a:r>
                  <a:rPr lang="ko-KR" altLang="en-US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가능 </a:t>
                </a:r>
                <a:r>
                  <a:rPr lang="ko-KR" altLang="en-US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변수</a:t>
                </a:r>
                <a:endParaRPr lang="en-US" altLang="ko-KR" sz="2200" dirty="0" smtClean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:endParaRPr lang="en-US" altLang="ko-KR" sz="2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:endParaRPr lang="ko-KR" altLang="ko-KR" sz="2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– </a:t>
                </a:r>
                <a:r>
                  <a:rPr lang="ko-KR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지역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</a:t>
                </a:r>
                <a:r>
                  <a:rPr lang="en-US" altLang="ko-KR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Cover</a:t>
                </a:r>
                <a:r>
                  <a:rPr lang="ko-KR" altLang="ko-KR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22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1, </a:t>
                </a:r>
                <a:r>
                  <a:rPr lang="ko-KR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아니면 </a:t>
                </a:r>
                <a:r>
                  <a:rPr lang="en-US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</a:t>
                </a:r>
                <a:endParaRPr lang="ko-KR" altLang="ko-KR" sz="2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17" y="2665763"/>
                <a:ext cx="5456760" cy="2800767"/>
              </a:xfrm>
              <a:prstGeom prst="rect">
                <a:avLst/>
              </a:prstGeom>
              <a:blipFill>
                <a:blip r:embed="rId3"/>
                <a:stretch>
                  <a:fillRect l="-112" t="-1087" b="-3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E3EB39-8485-0F46-92BC-222B29A27A91}"/>
              </a:ext>
            </a:extLst>
          </p:cNvPr>
          <p:cNvSpPr/>
          <p:nvPr/>
        </p:nvSpPr>
        <p:spPr>
          <a:xfrm>
            <a:off x="743623" y="1390629"/>
            <a:ext cx="2341318" cy="379462"/>
          </a:xfrm>
          <a:prstGeom prst="rect">
            <a:avLst/>
          </a:prstGeom>
          <a:solidFill>
            <a:schemeClr val="bg1"/>
          </a:solidFill>
          <a:ln>
            <a:solidFill>
              <a:srgbClr val="023E7B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FF10FD-B3C4-7741-854A-F4248E383A36}"/>
              </a:ext>
            </a:extLst>
          </p:cNvPr>
          <p:cNvSpPr txBox="1"/>
          <p:nvPr/>
        </p:nvSpPr>
        <p:spPr>
          <a:xfrm>
            <a:off x="830918" y="1399864"/>
            <a:ext cx="1949223" cy="33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500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데이터</a:t>
            </a:r>
            <a:endParaRPr lang="en-US" altLang="ko-KR" sz="1500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2" name="Google Shape;229;p19">
            <a:extLst>
              <a:ext uri="{FF2B5EF4-FFF2-40B4-BE49-F238E27FC236}">
                <a16:creationId xmlns:a16="http://schemas.microsoft.com/office/drawing/2014/main" id="{A4FE3C59-276B-4612-90CF-FF98CCD90E23}"/>
              </a:ext>
            </a:extLst>
          </p:cNvPr>
          <p:cNvSpPr txBox="1">
            <a:spLocks/>
          </p:cNvSpPr>
          <p:nvPr/>
        </p:nvSpPr>
        <p:spPr>
          <a:xfrm>
            <a:off x="246109" y="-57821"/>
            <a:ext cx="693978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ko-KR" altLang="en-US" sz="4400" b="0" i="0" u="none" strike="noStrike" cap="none" dirty="0" smtClean="0">
                <a:solidFill>
                  <a:schemeClr val="dk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  <a:sym typeface="Malgun Gothic"/>
              </a:rPr>
              <a:t>입지 선정</a:t>
            </a:r>
            <a:r>
              <a:rPr lang="en-US" altLang="ko-KR" sz="4400" b="0" i="0" u="none" strike="noStrike" cap="none" dirty="0" smtClean="0">
                <a:solidFill>
                  <a:schemeClr val="dk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  <a:sym typeface="Malgun Gothic"/>
              </a:rPr>
              <a:t>(</a:t>
            </a:r>
            <a:r>
              <a:rPr lang="ko-KR" altLang="en-US" sz="44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지구대</a:t>
            </a:r>
            <a:r>
              <a:rPr lang="en-US" altLang="ko-KR" sz="44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/</a:t>
            </a:r>
            <a:r>
              <a:rPr lang="ko-KR" altLang="en-US" sz="44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파출소</a:t>
            </a:r>
            <a:r>
              <a:rPr lang="en-US" altLang="ko-KR" sz="4400" b="0" i="0" u="none" strike="noStrike" cap="none" dirty="0" smtClean="0">
                <a:solidFill>
                  <a:schemeClr val="dk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  <a:sym typeface="Malgun Gothic"/>
              </a:rPr>
              <a:t>)</a:t>
            </a:r>
            <a:endParaRPr lang="ko-KR" altLang="en-US" sz="4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D7A16D-6C01-483C-B528-F52BE1D87179}"/>
              </a:ext>
            </a:extLst>
          </p:cNvPr>
          <p:cNvCxnSpPr>
            <a:cxnSpLocks/>
          </p:cNvCxnSpPr>
          <p:nvPr/>
        </p:nvCxnSpPr>
        <p:spPr>
          <a:xfrm flipV="1">
            <a:off x="312798" y="951345"/>
            <a:ext cx="6069529" cy="13927"/>
          </a:xfrm>
          <a:prstGeom prst="line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1EBE4C-A7D4-6D45-BE3B-8D6D7DB43E1E}"/>
              </a:ext>
            </a:extLst>
          </p:cNvPr>
          <p:cNvSpPr/>
          <p:nvPr/>
        </p:nvSpPr>
        <p:spPr>
          <a:xfrm>
            <a:off x="6222054" y="1473771"/>
            <a:ext cx="5632814" cy="5006215"/>
          </a:xfrm>
          <a:prstGeom prst="rect">
            <a:avLst/>
          </a:prstGeom>
          <a:noFill/>
          <a:ln w="19050">
            <a:solidFill>
              <a:srgbClr val="023E7B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2CF49A-0E60-384A-BF2D-DDE01917D23F}"/>
              </a:ext>
            </a:extLst>
          </p:cNvPr>
          <p:cNvSpPr/>
          <p:nvPr/>
        </p:nvSpPr>
        <p:spPr>
          <a:xfrm>
            <a:off x="6673667" y="1329489"/>
            <a:ext cx="2331333" cy="379462"/>
          </a:xfrm>
          <a:prstGeom prst="rect">
            <a:avLst/>
          </a:prstGeom>
          <a:solidFill>
            <a:srgbClr val="023E7B">
              <a:alpha val="65000"/>
            </a:srgbClr>
          </a:solidFill>
          <a:ln>
            <a:solidFill>
              <a:srgbClr val="023E7B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/>
              <p:cNvSpPr/>
              <p:nvPr/>
            </p:nvSpPr>
            <p:spPr>
              <a:xfrm>
                <a:off x="6869168" y="2550022"/>
                <a:ext cx="4338585" cy="3027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1"/>
                <a14:m>
                  <m:oMath xmlns:m="http://schemas.openxmlformats.org/officeDocument/2006/math"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𝑴𝒂𝒙𝒊𝒎𝒊𝒛𝒆</m:t>
                    </m:r>
                    <m:r>
                      <a:rPr lang="en-US" altLang="ko-KR" sz="2200" b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2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ko-KR" altLang="ko-KR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ko-KR" altLang="ko-KR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200" dirty="0"/>
                  <a:t> </a:t>
                </a:r>
                <a:endParaRPr lang="ko-KR" altLang="ko-KR" sz="2200" dirty="0"/>
              </a:p>
              <a:p>
                <a:pPr algn="ctr" latinLnBrk="1"/>
                <a:endParaRPr lang="en-US" altLang="ko-KR" sz="2200" i="1" dirty="0" smtClean="0"/>
              </a:p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en-US" altLang="ko-KR" sz="2200" dirty="0"/>
              </a:p>
              <a:p>
                <a:pPr algn="ctr" latinLnBrk="1"/>
                <a:r>
                  <a:rPr lang="en-US" altLang="ko-KR" sz="2200" dirty="0"/>
                  <a:t> </a:t>
                </a:r>
                <a:endParaRPr lang="ko-KR" altLang="ko-KR" sz="2200" dirty="0"/>
              </a:p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={}</m:t>
                      </m:r>
                    </m:oMath>
                  </m:oMathPara>
                </a14:m>
                <a:endParaRPr lang="en-US" altLang="ko-KR" sz="2200" dirty="0"/>
              </a:p>
              <a:p>
                <a:pPr algn="ctr" latinLnBrk="1"/>
                <a:endParaRPr lang="ko-KR" altLang="ko-KR" sz="2200" dirty="0"/>
              </a:p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∈{0, 1}</m:t>
                      </m:r>
                    </m:oMath>
                  </m:oMathPara>
                </a14:m>
                <a:endParaRPr lang="ko-KR" altLang="ko-KR" sz="2200" dirty="0"/>
              </a:p>
            </p:txBody>
          </p:sp>
        </mc:Choice>
        <mc:Fallback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168" y="2550022"/>
                <a:ext cx="4338585" cy="3027752"/>
              </a:xfrm>
              <a:prstGeom prst="rect">
                <a:avLst/>
              </a:prstGeom>
              <a:blipFill>
                <a:blip r:embed="rId4"/>
                <a:stretch>
                  <a:fillRect t="-17907" b="-1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E3EB39-8485-0F46-92BC-222B29A27A91}"/>
              </a:ext>
            </a:extLst>
          </p:cNvPr>
          <p:cNvSpPr/>
          <p:nvPr/>
        </p:nvSpPr>
        <p:spPr>
          <a:xfrm>
            <a:off x="6576387" y="1390629"/>
            <a:ext cx="2341318" cy="379462"/>
          </a:xfrm>
          <a:prstGeom prst="rect">
            <a:avLst/>
          </a:prstGeom>
          <a:solidFill>
            <a:schemeClr val="bg1"/>
          </a:solidFill>
          <a:ln>
            <a:solidFill>
              <a:srgbClr val="023E7B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FF10FD-B3C4-7741-854A-F4248E383A36}"/>
              </a:ext>
            </a:extLst>
          </p:cNvPr>
          <p:cNvSpPr txBox="1"/>
          <p:nvPr/>
        </p:nvSpPr>
        <p:spPr>
          <a:xfrm>
            <a:off x="6663682" y="1399864"/>
            <a:ext cx="1949223" cy="33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500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Modeling</a:t>
            </a:r>
            <a:endParaRPr lang="en-US" altLang="ko-KR" sz="1500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2062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1EBE4C-A7D4-6D45-BE3B-8D6D7DB43E1E}"/>
              </a:ext>
            </a:extLst>
          </p:cNvPr>
          <p:cNvSpPr/>
          <p:nvPr/>
        </p:nvSpPr>
        <p:spPr>
          <a:xfrm>
            <a:off x="389289" y="1473771"/>
            <a:ext cx="11470201" cy="5006215"/>
          </a:xfrm>
          <a:prstGeom prst="rect">
            <a:avLst/>
          </a:prstGeom>
          <a:noFill/>
          <a:ln w="19050">
            <a:solidFill>
              <a:srgbClr val="023E7B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2CF49A-0E60-384A-BF2D-DDE01917D23F}"/>
              </a:ext>
            </a:extLst>
          </p:cNvPr>
          <p:cNvSpPr/>
          <p:nvPr/>
        </p:nvSpPr>
        <p:spPr>
          <a:xfrm>
            <a:off x="840903" y="1329489"/>
            <a:ext cx="2331333" cy="379462"/>
          </a:xfrm>
          <a:prstGeom prst="rect">
            <a:avLst/>
          </a:prstGeom>
          <a:solidFill>
            <a:srgbClr val="023E7B">
              <a:alpha val="65000"/>
            </a:srgbClr>
          </a:solidFill>
          <a:ln>
            <a:solidFill>
              <a:srgbClr val="023E7B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97956" y="1994674"/>
            <a:ext cx="1125286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ts val="1800"/>
              </a:spcBef>
            </a:pPr>
            <a:r>
              <a:rPr lang="en-US" altLang="ko-KR" sz="2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Case1. P = 23</a:t>
            </a:r>
          </a:p>
          <a:p>
            <a:pPr marL="457200" indent="-457200" latinLnBrk="1">
              <a:spcBef>
                <a:spcPts val="1800"/>
              </a:spcBef>
              <a:buAutoNum type="arabicParenBoth"/>
            </a:pPr>
            <a:r>
              <a:rPr lang="ko-KR" altLang="en-US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중복된 스테이션이 있는지</a:t>
            </a:r>
            <a:r>
              <a:rPr lang="en-US" altLang="ko-KR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없는지</a:t>
            </a:r>
            <a:endParaRPr lang="en-US" altLang="ko-KR" sz="2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latinLnBrk="1">
              <a:spcBef>
                <a:spcPts val="1800"/>
              </a:spcBef>
              <a:buAutoNum type="arabicParenBoth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Score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차이가 </a:t>
            </a:r>
            <a:r>
              <a:rPr lang="ko-KR" altLang="en-US" sz="2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유의미한지</a:t>
            </a:r>
            <a:endParaRPr lang="en-US" altLang="ko-KR" sz="2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1">
              <a:spcBef>
                <a:spcPts val="1800"/>
              </a:spcBef>
            </a:pP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1">
              <a:spcBef>
                <a:spcPts val="1800"/>
              </a:spcBef>
            </a:pPr>
            <a:r>
              <a:rPr lang="en-US" altLang="ko-KR" sz="2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Case2. </a:t>
            </a:r>
            <a:r>
              <a:rPr lang="en-US" altLang="ko-KR" sz="2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 &gt; 23</a:t>
            </a:r>
          </a:p>
          <a:p>
            <a:pPr marL="457200" indent="-457200" latinLnBrk="1">
              <a:spcBef>
                <a:spcPts val="1800"/>
              </a:spcBef>
              <a:buAutoNum type="arabicParenBoth"/>
            </a:pPr>
            <a:r>
              <a:rPr lang="ko-KR" altLang="en-US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관할지 별 최고 </a:t>
            </a:r>
            <a:r>
              <a:rPr lang="en-US" altLang="ko-KR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Score 14</a:t>
            </a:r>
            <a:r>
              <a:rPr lang="ko-KR" altLang="en-US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파출소가  할당되었을 때</a:t>
            </a:r>
            <a:r>
              <a:rPr lang="en-US" altLang="ko-KR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할당되지 않은 </a:t>
            </a:r>
            <a:r>
              <a:rPr lang="en-US" altLang="ko-KR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관할지역 </a:t>
            </a:r>
            <a:r>
              <a:rPr lang="en-US" altLang="ko-KR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CCTV </a:t>
            </a:r>
            <a:r>
              <a:rPr lang="ko-KR" altLang="en-US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 </a:t>
            </a:r>
            <a:r>
              <a:rPr lang="en-US" altLang="ko-KR" sz="2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vs.</a:t>
            </a:r>
            <a:r>
              <a:rPr lang="en-US" altLang="ko-KR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수원시 전체 중 </a:t>
            </a:r>
            <a:r>
              <a:rPr lang="en-US" altLang="ko-KR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r>
              <a:rPr lang="ko-KR" altLang="en-US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할당했을 때 남은 </a:t>
            </a:r>
            <a:r>
              <a:rPr lang="ko-KR" altLang="en-US" sz="2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수요지</a:t>
            </a:r>
            <a:r>
              <a:rPr lang="ko-KR" altLang="en-US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CCTV </a:t>
            </a:r>
            <a:r>
              <a:rPr lang="ko-KR" altLang="en-US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설치의 비용 차이 비교</a:t>
            </a:r>
            <a:endParaRPr lang="en-US" altLang="ko-KR" sz="2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latinLnBrk="1">
              <a:spcBef>
                <a:spcPts val="1800"/>
              </a:spcBef>
              <a:buAutoNum type="arabicParenBoth"/>
            </a:pPr>
            <a:r>
              <a:rPr lang="en-US" altLang="ko-KR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Score</a:t>
            </a:r>
            <a:r>
              <a:rPr lang="ko-KR" altLang="en-US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차이가 </a:t>
            </a:r>
            <a:r>
              <a:rPr lang="ko-KR" altLang="en-US" sz="2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유의미한지</a:t>
            </a:r>
            <a:endParaRPr lang="ko-KR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E3EB39-8485-0F46-92BC-222B29A27A91}"/>
              </a:ext>
            </a:extLst>
          </p:cNvPr>
          <p:cNvSpPr/>
          <p:nvPr/>
        </p:nvSpPr>
        <p:spPr>
          <a:xfrm>
            <a:off x="743623" y="1390629"/>
            <a:ext cx="2341318" cy="379462"/>
          </a:xfrm>
          <a:prstGeom prst="rect">
            <a:avLst/>
          </a:prstGeom>
          <a:solidFill>
            <a:schemeClr val="bg1"/>
          </a:solidFill>
          <a:ln>
            <a:solidFill>
              <a:srgbClr val="023E7B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FF10FD-B3C4-7741-854A-F4248E383A36}"/>
              </a:ext>
            </a:extLst>
          </p:cNvPr>
          <p:cNvSpPr txBox="1"/>
          <p:nvPr/>
        </p:nvSpPr>
        <p:spPr>
          <a:xfrm>
            <a:off x="830918" y="1399864"/>
            <a:ext cx="1949223" cy="33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500" dirty="0" err="1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얻고자하는</a:t>
            </a:r>
            <a:r>
              <a:rPr lang="ko-KR" altLang="en-US" sz="1500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결론</a:t>
            </a:r>
            <a:endParaRPr lang="en-US" altLang="ko-KR" sz="1500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2" name="Google Shape;229;p19">
            <a:extLst>
              <a:ext uri="{FF2B5EF4-FFF2-40B4-BE49-F238E27FC236}">
                <a16:creationId xmlns:a16="http://schemas.microsoft.com/office/drawing/2014/main" id="{A4FE3C59-276B-4612-90CF-FF98CCD90E23}"/>
              </a:ext>
            </a:extLst>
          </p:cNvPr>
          <p:cNvSpPr txBox="1">
            <a:spLocks/>
          </p:cNvSpPr>
          <p:nvPr/>
        </p:nvSpPr>
        <p:spPr>
          <a:xfrm>
            <a:off x="246109" y="-57821"/>
            <a:ext cx="25340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ko-KR" altLang="en-US" sz="4400" b="0" i="0" u="none" strike="noStrike" cap="none" dirty="0" smtClean="0">
                <a:solidFill>
                  <a:schemeClr val="dk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  <a:sym typeface="Malgun Gothic"/>
              </a:rPr>
              <a:t>입지 선정</a:t>
            </a:r>
            <a:endParaRPr lang="ko-KR" altLang="en-US" sz="4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D7A16D-6C01-483C-B528-F52BE1D87179}"/>
              </a:ext>
            </a:extLst>
          </p:cNvPr>
          <p:cNvCxnSpPr>
            <a:cxnSpLocks/>
          </p:cNvCxnSpPr>
          <p:nvPr/>
        </p:nvCxnSpPr>
        <p:spPr>
          <a:xfrm flipV="1">
            <a:off x="312798" y="960582"/>
            <a:ext cx="2338038" cy="4691"/>
          </a:xfrm>
          <a:prstGeom prst="line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0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86</Words>
  <Application>Microsoft Office PowerPoint</Application>
  <PresentationFormat>와이드스크린</PresentationFormat>
  <Paragraphs>81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나눔명조 ExtraBold</vt:lpstr>
      <vt:lpstr>나눔스퀘어</vt:lpstr>
      <vt:lpstr>나눔스퀘어 Bold</vt:lpstr>
      <vt:lpstr>Malgun Gothic</vt:lpstr>
      <vt:lpstr>Malgun Gothic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인천시 해외 직구 물류센터  – GTX 중심으로</dc:title>
  <dc:creator>Jm</dc:creator>
  <cp:lastModifiedBy>Jm</cp:lastModifiedBy>
  <cp:revision>60</cp:revision>
  <dcterms:created xsi:type="dcterms:W3CDTF">2021-09-21T05:34:33Z</dcterms:created>
  <dcterms:modified xsi:type="dcterms:W3CDTF">2021-10-07T10:40:42Z</dcterms:modified>
</cp:coreProperties>
</file>