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58" r:id="rId5"/>
    <p:sldId id="259" r:id="rId6"/>
    <p:sldId id="264" r:id="rId7"/>
    <p:sldId id="265" r:id="rId8"/>
    <p:sldId id="257" r:id="rId9"/>
    <p:sldId id="262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소영 최" initials="소최" lastIdx="2" clrIdx="0">
    <p:extLst>
      <p:ext uri="{19B8F6BF-5375-455C-9EA6-DF929625EA0E}">
        <p15:presenceInfo xmlns:p15="http://schemas.microsoft.com/office/powerpoint/2012/main" userId="8bec308f9622d3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362" autoAdjust="0"/>
  </p:normalViewPr>
  <p:slideViewPr>
    <p:cSldViewPr snapToGrid="0">
      <p:cViewPr varScale="1">
        <p:scale>
          <a:sx n="44" d="100"/>
          <a:sy n="44" d="100"/>
        </p:scale>
        <p:origin x="53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D44DE-24FD-4554-87BD-E87D3FA8D5D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446-0FC1-4AF9-8122-865C20BF3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2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446-0FC1-4AF9-8122-865C20BF3F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446-0FC1-4AF9-8122-865C20BF3F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5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66369-7E9F-4ED3-ABB7-21062ADF7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0B81E0-71B6-4B79-89BA-558A4F587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9B2E8-83D3-4F94-9E6F-4D137C86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D25C4-6F05-418F-ADAD-4CBC2BEB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F5081-952A-47A6-866A-5D5EB7E4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5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848EB-73E2-4ABE-B7C1-8CEAC071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34C20-881F-4072-A79B-CAF1A5931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41B95-CDE3-4B1E-B733-95217E61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32654-D6D3-4AA6-8BB2-2E255179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4AD13-8CBD-43C4-9A3E-DE420F97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60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C4F961-9F10-40D0-B865-62418436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A8007-6008-4D0E-A3E5-2C34091CB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2C89C-3AA9-4613-A1F3-081CA674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4AC1E-6015-4D81-A920-F01BB079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2F826-A81A-4DB7-A93C-7398EEFE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0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23110-7BF3-4855-98F8-5A62D6A6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0AE11-AB4B-4D19-BB02-E4EEB507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4D49F-3E3F-457A-A762-34A55187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1872E-0AA5-449C-A62D-208104D4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3806F-A1C7-498E-9F3E-1F971BEA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83C77-01BC-4BFF-A7D7-1B2C19D5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393E9-DF45-4623-88D7-0CC7DB53B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869B9-A173-4947-B73B-6C69C41F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A82F0-1D7E-48AA-9E7B-AC201217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07A9C-6B3C-4164-A652-E7CAFA78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4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2403B-1653-43F6-9906-FA27C026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F6A45-EDC9-4A6A-BAC8-870BAE561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4C765F-217C-4FB5-AF84-0B799523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A0911-5B62-4FBE-9781-2E081C27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D8F53-4CA6-4026-BDA3-015440F2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4999A0-2D1C-4AB4-B346-03CC5A84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8718F-F3B1-4153-AF7B-BDEDF0E1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6852A-9DE2-4C0C-9B37-BC4ED1DD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35627-FB4D-46E9-AD6E-2039B7859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EB23E7-5D53-4315-8126-81A235480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0576C2-BD55-4B91-94EC-6E04E83E3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B55E6E-3448-4C2D-960D-46591742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C19027-FF84-4384-AA35-7A755F4D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F770B7-BB75-4FD9-AEBB-2B4AEDBC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EBE1A-D38B-45EF-A25D-EE067322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AECFBC-59F4-41BA-8D80-478625A5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1A73F-6E9D-452A-87C1-6DE7F980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7DF08-6DA2-4902-8802-CE16A18C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6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7310A4-FC42-4FFD-ACCD-8BC364D3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C7688-6A96-4854-9D8C-A1ED46C9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9B534-619E-452E-860F-5D62749E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0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1B77C-2744-4501-984B-30955CA8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D7193-CC4A-491A-A1F8-6C3DBE11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7E1D5-B350-42F5-9B89-8CE3F380C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9DEF89-612D-4F80-9ACE-AB5E5068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7BF92-A77C-458A-BCEE-CA5AB125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3A62F-C2CE-4E8F-90E6-40C0FC4D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5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F541-0B1F-47FE-9357-DA91AB11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320B52-9108-47B7-8426-5676915F6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CAE7F5-148E-427D-BF3C-561AE1F5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1EAB9-4A05-468C-837F-FCC4C2F4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E0CAB-114D-4EF4-BF92-3E0B992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458E32-4B52-49F3-BF2A-C9FF360E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0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B01467-600A-4545-9587-9FD281C7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1BF93B-5C73-420B-AD04-3319E814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31989-4524-4827-B65E-123B38EB3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B059-7109-4EFA-861A-D79B82CAF91D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143B4-3E7A-45AD-90C2-058F98992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F3A61-9996-4350-A88C-7256438F6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3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1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820976A3-56DD-4DE1-A5DC-057E65730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69" y="2236528"/>
            <a:ext cx="2375392" cy="145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4C9295-0309-4B97-83BC-E846022E0F81}"/>
              </a:ext>
            </a:extLst>
          </p:cNvPr>
          <p:cNvSpPr txBox="1"/>
          <p:nvPr/>
        </p:nvSpPr>
        <p:spPr>
          <a:xfrm>
            <a:off x="518160" y="41656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기술 스펙</a:t>
            </a:r>
          </a:p>
        </p:txBody>
      </p:sp>
      <p:pic>
        <p:nvPicPr>
          <p:cNvPr id="1028" name="Picture 4" descr="Html , CSS, Javascript - Home | Facebook">
            <a:extLst>
              <a:ext uri="{FF2B5EF4-FFF2-40B4-BE49-F238E27FC236}">
                <a16:creationId xmlns:a16="http://schemas.microsoft.com/office/drawing/2014/main" id="{4C7AA78B-4FFF-4878-8B51-7827126DA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93" y="92026"/>
            <a:ext cx="2800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ng Smaller Docker Images - Ian Lewis">
            <a:extLst>
              <a:ext uri="{FF2B5EF4-FFF2-40B4-BE49-F238E27FC236}">
                <a16:creationId xmlns:a16="http://schemas.microsoft.com/office/drawing/2014/main" id="{5469FEDE-D8BC-476F-8E51-9F459AEB8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83" y="2522241"/>
            <a:ext cx="3048001" cy="271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HN엔터, 클라우드 솔루션 'TOAST' 서비스 개편">
            <a:extLst>
              <a:ext uri="{FF2B5EF4-FFF2-40B4-BE49-F238E27FC236}">
                <a16:creationId xmlns:a16="http://schemas.microsoft.com/office/drawing/2014/main" id="{F7EA16AE-D9FF-4731-A5F3-84DC4623D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29" y="2036404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act Native - Origin Apps">
            <a:extLst>
              <a:ext uri="{FF2B5EF4-FFF2-40B4-BE49-F238E27FC236}">
                <a16:creationId xmlns:a16="http://schemas.microsoft.com/office/drawing/2014/main" id="{1D127DCC-E85F-44D1-AC35-D8D4A7D0E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35" y="780812"/>
            <a:ext cx="2541587" cy="193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droid (@Android) | Twitter">
            <a:extLst>
              <a:ext uri="{FF2B5EF4-FFF2-40B4-BE49-F238E27FC236}">
                <a16:creationId xmlns:a16="http://schemas.microsoft.com/office/drawing/2014/main" id="{13892692-5198-4575-B494-A29FF109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284" y="531108"/>
            <a:ext cx="2079950" cy="20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ySQL - Wikipedia">
            <a:extLst>
              <a:ext uri="{FF2B5EF4-FFF2-40B4-BE49-F238E27FC236}">
                <a16:creationId xmlns:a16="http://schemas.microsoft.com/office/drawing/2014/main" id="{7E0673FD-431C-4528-9726-2A08F2B45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96" y="4706870"/>
            <a:ext cx="3337560" cy="17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xpress.js CMS - #1 Headless CMS for Express | ButterCMS">
            <a:extLst>
              <a:ext uri="{FF2B5EF4-FFF2-40B4-BE49-F238E27FC236}">
                <a16:creationId xmlns:a16="http://schemas.microsoft.com/office/drawing/2014/main" id="{F9776DDC-E35C-4238-9A03-FD6076E2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55" y="5466079"/>
            <a:ext cx="4184333" cy="114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Firebase Blog: Firebase expands to become a unified app platform">
            <a:extLst>
              <a:ext uri="{FF2B5EF4-FFF2-40B4-BE49-F238E27FC236}">
                <a16:creationId xmlns:a16="http://schemas.microsoft.com/office/drawing/2014/main" id="{FA334E17-5C70-4EDE-887E-0ED9C865A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457" y="3507000"/>
            <a:ext cx="4285930" cy="219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831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ode.js - Wikipedia">
            <a:extLst>
              <a:ext uri="{FF2B5EF4-FFF2-40B4-BE49-F238E27FC236}">
                <a16:creationId xmlns:a16="http://schemas.microsoft.com/office/drawing/2014/main" id="{55F57365-1360-434D-9B38-FB4A4D8BD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547" y="5162931"/>
            <a:ext cx="2375392" cy="145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reating Smaller Docker Images - Ian Lewis">
            <a:extLst>
              <a:ext uri="{FF2B5EF4-FFF2-40B4-BE49-F238E27FC236}">
                <a16:creationId xmlns:a16="http://schemas.microsoft.com/office/drawing/2014/main" id="{902C9D75-B546-43BA-90F3-028E2522C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374" y="2247401"/>
            <a:ext cx="3048001" cy="271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NHN엔터, 클라우드 솔루션 'TOAST' 서비스 개편">
            <a:extLst>
              <a:ext uri="{FF2B5EF4-FFF2-40B4-BE49-F238E27FC236}">
                <a16:creationId xmlns:a16="http://schemas.microsoft.com/office/drawing/2014/main" id="{9BF6438D-1DDE-4469-8128-FCAF0DD3D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84" b="24700"/>
          <a:stretch/>
        </p:blipFill>
        <p:spPr bwMode="auto">
          <a:xfrm>
            <a:off x="4502999" y="1618678"/>
            <a:ext cx="3048000" cy="10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it (3)] 깃허브(GitHub) 회원 가입하기(계정 만들기)">
            <a:extLst>
              <a:ext uri="{FF2B5EF4-FFF2-40B4-BE49-F238E27FC236}">
                <a16:creationId xmlns:a16="http://schemas.microsoft.com/office/drawing/2014/main" id="{377FC743-CF34-4522-88D9-0C9AA3E1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6" y="4188935"/>
            <a:ext cx="3255757" cy="148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E987195-5D64-4561-88F5-F54570613CDA}"/>
              </a:ext>
            </a:extLst>
          </p:cNvPr>
          <p:cNvSpPr/>
          <p:nvPr/>
        </p:nvSpPr>
        <p:spPr>
          <a:xfrm>
            <a:off x="3763763" y="4642579"/>
            <a:ext cx="870111" cy="52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ADB0F-7BBD-40BF-B1C0-814468405DA1}"/>
              </a:ext>
            </a:extLst>
          </p:cNvPr>
          <p:cNvSpPr txBox="1"/>
          <p:nvPr/>
        </p:nvSpPr>
        <p:spPr>
          <a:xfrm>
            <a:off x="605049" y="3265605"/>
            <a:ext cx="3592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Gitbut: </a:t>
            </a:r>
            <a:r>
              <a:rPr lang="ko-KR" altLang="en-US"/>
              <a:t>분산 버전 관리 시스템</a:t>
            </a:r>
            <a:r>
              <a:rPr lang="en-US" altLang="ko-KR"/>
              <a:t>.</a:t>
            </a:r>
          </a:p>
          <a:p>
            <a:r>
              <a:rPr lang="en-US" altLang="ko-KR"/>
              <a:t>Docker</a:t>
            </a:r>
            <a:r>
              <a:rPr lang="ko-KR" altLang="en-US"/>
              <a:t>와 연동해 소스 코드 파일 업데이트를 자동화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6910E-FCB5-4530-B62F-BB18013B673F}"/>
              </a:ext>
            </a:extLst>
          </p:cNvPr>
          <p:cNvSpPr txBox="1"/>
          <p:nvPr/>
        </p:nvSpPr>
        <p:spPr>
          <a:xfrm>
            <a:off x="8128892" y="3199491"/>
            <a:ext cx="3555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Docker : </a:t>
            </a:r>
            <a:r>
              <a:rPr lang="ko-KR" altLang="en-US"/>
              <a:t>컨테이너 기반의 오픈소스 가상화 플랫폼</a:t>
            </a:r>
            <a:r>
              <a:rPr lang="en-US" altLang="ko-KR"/>
              <a:t>. </a:t>
            </a:r>
            <a:r>
              <a:rPr lang="ko-KR" altLang="en-US"/>
              <a:t>도커는 도커 이미지에 서버 운영을 위한 프로그램과 라이브러리를 포함한다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도커위에서 </a:t>
            </a:r>
            <a:r>
              <a:rPr lang="en-US" altLang="ko-KR"/>
              <a:t>node.js</a:t>
            </a:r>
            <a:r>
              <a:rPr lang="ko-KR" altLang="en-US"/>
              <a:t>가 올라간 도커 이미지를 컨테이너화 하여 실행한다</a:t>
            </a:r>
            <a:r>
              <a:rPr lang="en-US" altLang="ko-KR"/>
              <a:t>. </a:t>
            </a:r>
          </a:p>
          <a:p>
            <a:r>
              <a:rPr lang="ko-KR" altLang="en-US"/>
              <a:t>도커를 사용함으로써 소스코드 </a:t>
            </a:r>
            <a:r>
              <a:rPr lang="en-US" altLang="ko-KR"/>
              <a:t>build</a:t>
            </a:r>
            <a:r>
              <a:rPr lang="ko-KR" altLang="en-US"/>
              <a:t>를 자동화 할수있고</a:t>
            </a:r>
            <a:r>
              <a:rPr lang="en-US" altLang="ko-KR"/>
              <a:t>, </a:t>
            </a:r>
            <a:r>
              <a:rPr lang="ko-KR" altLang="en-US"/>
              <a:t>클라우드 서버에서도 실제 </a:t>
            </a:r>
            <a:r>
              <a:rPr lang="en-US" altLang="ko-KR"/>
              <a:t>PC</a:t>
            </a:r>
            <a:r>
              <a:rPr lang="ko-KR" altLang="en-US"/>
              <a:t>에서 서비스 하는 경우의 </a:t>
            </a:r>
            <a:r>
              <a:rPr lang="en-US" altLang="ko-KR"/>
              <a:t>99%</a:t>
            </a:r>
            <a:r>
              <a:rPr lang="ko-KR" altLang="en-US"/>
              <a:t>정도의 성능을 낼 수 있다</a:t>
            </a:r>
            <a:r>
              <a:rPr lang="en-US" altLang="ko-KR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6B230-5A82-4C7F-835E-35D646E2C189}"/>
              </a:ext>
            </a:extLst>
          </p:cNvPr>
          <p:cNvSpPr txBox="1"/>
          <p:nvPr/>
        </p:nvSpPr>
        <p:spPr>
          <a:xfrm>
            <a:off x="8128892" y="182433"/>
            <a:ext cx="342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TOAST : </a:t>
            </a:r>
            <a:r>
              <a:rPr lang="ko-KR" altLang="en-US"/>
              <a:t>실제 네이버에서 사용되는 클라우드 서버다</a:t>
            </a:r>
            <a:r>
              <a:rPr lang="en-US" altLang="ko-KR"/>
              <a:t>. </a:t>
            </a:r>
            <a:r>
              <a:rPr lang="ko-KR" altLang="en-US"/>
              <a:t>토스트의 강력한 장점은 최악의 경우 서버가 공격당해도 새로운 인스턴스로 교체가 수월하고</a:t>
            </a:r>
            <a:r>
              <a:rPr lang="en-US" altLang="ko-KR"/>
              <a:t>, </a:t>
            </a:r>
            <a:r>
              <a:rPr lang="ko-KR" altLang="en-US"/>
              <a:t>사용자 트래픽에 따른 </a:t>
            </a:r>
            <a:r>
              <a:rPr lang="en-US" altLang="ko-KR"/>
              <a:t>Auto-Scaling</a:t>
            </a:r>
            <a:r>
              <a:rPr lang="ko-KR" altLang="en-US"/>
              <a:t>도 지원한다는 것이다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트래픽양에 맞게 인스턴스의 용량을 늘리고 줄이는 것</a:t>
            </a:r>
            <a:r>
              <a:rPr lang="en-US" altLang="ko-KR"/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E6B809-FCAD-4DD7-9095-50985A30D7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292" r="21199" b="16335"/>
          <a:stretch/>
        </p:blipFill>
        <p:spPr>
          <a:xfrm>
            <a:off x="4388282" y="182433"/>
            <a:ext cx="2865898" cy="101990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AD54D-4FB4-4AAD-A69A-5EAA5771847D}"/>
              </a:ext>
            </a:extLst>
          </p:cNvPr>
          <p:cNvSpPr/>
          <p:nvPr/>
        </p:nvSpPr>
        <p:spPr>
          <a:xfrm>
            <a:off x="4044882" y="1399330"/>
            <a:ext cx="3744868" cy="51722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A7B95-26C8-4050-948E-3B8245BEDF56}"/>
              </a:ext>
            </a:extLst>
          </p:cNvPr>
          <p:cNvSpPr txBox="1"/>
          <p:nvPr/>
        </p:nvSpPr>
        <p:spPr>
          <a:xfrm>
            <a:off x="885380" y="692386"/>
            <a:ext cx="2222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서버 구조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582E1E9-C77E-4471-9969-2376E2F7193F}"/>
              </a:ext>
            </a:extLst>
          </p:cNvPr>
          <p:cNvSpPr/>
          <p:nvPr/>
        </p:nvSpPr>
        <p:spPr>
          <a:xfrm rot="16200000">
            <a:off x="5599615" y="1178602"/>
            <a:ext cx="443648" cy="549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4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A96180-D29D-4045-AAF8-174C9E14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5" y="1225085"/>
            <a:ext cx="2545421" cy="488507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FA52B4A-ABD7-476B-ABB7-E0A3588B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32" y="1287261"/>
            <a:ext cx="2615696" cy="4822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A5D4C7-D465-4B6E-B672-33AEE0D6F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880" y="1225085"/>
            <a:ext cx="2583927" cy="48228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57D05F-557A-48BC-9847-898FA42A7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017" y="1225087"/>
            <a:ext cx="2851502" cy="506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1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6A94F06-059A-4E6D-9C77-803440F8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86" y="617052"/>
            <a:ext cx="8824293" cy="16556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CB0142-28FE-485D-A886-EA213C5D1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1"/>
          <a:stretch/>
        </p:blipFill>
        <p:spPr>
          <a:xfrm>
            <a:off x="924786" y="2633960"/>
            <a:ext cx="5985968" cy="343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0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B1C7CFB-6D39-4932-BE0E-B1EF0B6C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0" y="1402638"/>
            <a:ext cx="3003612" cy="49682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5CC257-E989-4E71-A76E-9F4220B8D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4"/>
          <a:stretch/>
        </p:blipFill>
        <p:spPr>
          <a:xfrm>
            <a:off x="3002852" y="1402638"/>
            <a:ext cx="2751557" cy="48903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5627D1-8528-4C49-B537-0B6726A5E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829" y="1402638"/>
            <a:ext cx="2751557" cy="48903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48E617-A775-4AE8-886F-0C196A205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484" y="1309620"/>
            <a:ext cx="2638344" cy="49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1A2A72-8FA2-4773-9780-D4CA09868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5"/>
          <a:stretch/>
        </p:blipFill>
        <p:spPr>
          <a:xfrm>
            <a:off x="8784672" y="1080511"/>
            <a:ext cx="2800719" cy="50639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5BABDD-B3E0-47D6-B5C5-A70D4A516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048" y="1030943"/>
            <a:ext cx="2826049" cy="50704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D2854B-604B-4609-A0DB-24B09720F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84" y="1080511"/>
            <a:ext cx="2652567" cy="50126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9AD7C5-9930-4A2C-AD4A-DFD9C495F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024" y="1150399"/>
            <a:ext cx="2585645" cy="49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8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React Native - Origin Apps">
            <a:extLst>
              <a:ext uri="{FF2B5EF4-FFF2-40B4-BE49-F238E27FC236}">
                <a16:creationId xmlns:a16="http://schemas.microsoft.com/office/drawing/2014/main" id="{36E47A4C-307E-4786-A73C-59CD9CC6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717" y="852268"/>
            <a:ext cx="2275535" cy="172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298E33-B4EF-4546-9C45-DF24FB2B24D3}"/>
              </a:ext>
            </a:extLst>
          </p:cNvPr>
          <p:cNvSpPr txBox="1"/>
          <p:nvPr/>
        </p:nvSpPr>
        <p:spPr>
          <a:xfrm>
            <a:off x="7809718" y="2799275"/>
            <a:ext cx="4051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안드로이드 어플리케이션을 제작하기 위해 </a:t>
            </a:r>
            <a:r>
              <a:rPr lang="en-US" altLang="ko-KR"/>
              <a:t>React native</a:t>
            </a:r>
            <a:r>
              <a:rPr lang="ko-KR" altLang="en-US"/>
              <a:t>가 사용됨</a:t>
            </a:r>
            <a:r>
              <a:rPr lang="en-US" altLang="ko-KR"/>
              <a:t>.</a:t>
            </a:r>
          </a:p>
          <a:p>
            <a:r>
              <a:rPr lang="en-US" altLang="ko-KR"/>
              <a:t>React nativ</a:t>
            </a:r>
            <a:r>
              <a:rPr lang="ko-KR" altLang="en-US"/>
              <a:t>는 자바스크립트 언어를 이용해 </a:t>
            </a:r>
            <a:r>
              <a:rPr lang="en-US" altLang="ko-KR"/>
              <a:t>ios/ android</a:t>
            </a:r>
            <a:r>
              <a:rPr lang="ko-KR" altLang="en-US"/>
              <a:t>에 메시지를 보내는 일종의 브릿지 역할을 해주는 페이스북사가 개발한 최신 모바일 프레임워크이다</a:t>
            </a:r>
            <a:r>
              <a:rPr lang="en-US" altLang="ko-KR"/>
              <a:t>..</a:t>
            </a:r>
          </a:p>
          <a:p>
            <a:r>
              <a:rPr lang="ko-KR" altLang="en-US"/>
              <a:t>웹으로 구현한 프로그램을 모바일 앱으로 만드는데 </a:t>
            </a:r>
            <a:r>
              <a:rPr lang="en-US" altLang="ko-KR"/>
              <a:t>react-native</a:t>
            </a:r>
            <a:r>
              <a:rPr lang="ko-KR" altLang="en-US"/>
              <a:t>의</a:t>
            </a:r>
            <a:endParaRPr lang="en-US" altLang="ko-KR"/>
          </a:p>
          <a:p>
            <a:r>
              <a:rPr lang="en-US" altLang="ko-KR"/>
              <a:t>Webview </a:t>
            </a:r>
            <a:r>
              <a:rPr lang="ko-KR" altLang="en-US"/>
              <a:t>기능을 사용했다</a:t>
            </a:r>
            <a:r>
              <a:rPr lang="en-US" altLang="ko-KR"/>
              <a:t>.</a:t>
            </a:r>
          </a:p>
          <a:p>
            <a:r>
              <a:rPr lang="en-US" altLang="ko-KR"/>
              <a:t>(Webview : </a:t>
            </a:r>
            <a:r>
              <a:rPr lang="ko-KR" altLang="en-US"/>
              <a:t>모바일 앱 내부에서 웹 페이지를 보기위해 사용하는 기능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Picture 2" descr="Node.js - Wikipedia">
            <a:extLst>
              <a:ext uri="{FF2B5EF4-FFF2-40B4-BE49-F238E27FC236}">
                <a16:creationId xmlns:a16="http://schemas.microsoft.com/office/drawing/2014/main" id="{B5B9FBFB-45D7-4AC8-8B28-21FE75EBA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39" y="2124559"/>
            <a:ext cx="2375392" cy="145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ml , CSS, Javascript - Home | Facebook">
            <a:extLst>
              <a:ext uri="{FF2B5EF4-FFF2-40B4-BE49-F238E27FC236}">
                <a16:creationId xmlns:a16="http://schemas.microsoft.com/office/drawing/2014/main" id="{149098B0-2A7F-4C7A-ADAD-3A5594A4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56" y="359185"/>
            <a:ext cx="2800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3BE028-A99B-4940-B6C7-C18E60998DE3}"/>
              </a:ext>
            </a:extLst>
          </p:cNvPr>
          <p:cNvSpPr txBox="1"/>
          <p:nvPr/>
        </p:nvSpPr>
        <p:spPr>
          <a:xfrm>
            <a:off x="330564" y="3704513"/>
            <a:ext cx="7045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Bluecheck</a:t>
            </a:r>
            <a:r>
              <a:rPr lang="ko-KR" altLang="en-US"/>
              <a:t>는 </a:t>
            </a:r>
            <a:r>
              <a:rPr lang="en-US" altLang="ko-KR"/>
              <a:t>Node.js </a:t>
            </a:r>
            <a:r>
              <a:rPr lang="ko-KR" altLang="en-US"/>
              <a:t>기반의 </a:t>
            </a:r>
            <a:r>
              <a:rPr lang="en-US" altLang="ko-KR"/>
              <a:t>Web App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r>
              <a:rPr lang="en-US" altLang="ko-KR"/>
              <a:t>Node.js</a:t>
            </a:r>
            <a:r>
              <a:rPr lang="ko-KR" altLang="en-US"/>
              <a:t>는 프론트엔드 </a:t>
            </a:r>
            <a:r>
              <a:rPr lang="en-US" altLang="ko-KR"/>
              <a:t>(</a:t>
            </a:r>
            <a:r>
              <a:rPr lang="ko-KR" altLang="en-US"/>
              <a:t>사용자의 눈에 보이는 영역</a:t>
            </a:r>
            <a:r>
              <a:rPr lang="en-US" altLang="ko-KR"/>
              <a:t>)</a:t>
            </a:r>
            <a:r>
              <a:rPr lang="ko-KR" altLang="en-US"/>
              <a:t>와 백엔드</a:t>
            </a:r>
            <a:r>
              <a:rPr lang="en-US" altLang="ko-KR"/>
              <a:t>(</a:t>
            </a:r>
            <a:r>
              <a:rPr lang="ko-KR" altLang="en-US"/>
              <a:t>눈에 보이지 않는 영역 </a:t>
            </a:r>
            <a:r>
              <a:rPr lang="en-US" altLang="ko-KR"/>
              <a:t>ex.</a:t>
            </a:r>
            <a:r>
              <a:rPr lang="ko-KR" altLang="en-US"/>
              <a:t>서버 데이터베이스에 데이터를 저장하는 등</a:t>
            </a:r>
            <a:r>
              <a:rPr lang="en-US" altLang="ko-KR"/>
              <a:t>) </a:t>
            </a:r>
            <a:r>
              <a:rPr lang="ko-KR" altLang="en-US"/>
              <a:t>모두를 아우를수 있는 소프트웨어 플랫폼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Web app</a:t>
            </a:r>
            <a:r>
              <a:rPr lang="ko-KR" altLang="en-US"/>
              <a:t>의 외부 틀은 </a:t>
            </a:r>
            <a:r>
              <a:rPr lang="en-US" altLang="ko-KR"/>
              <a:t>html-javascript-css</a:t>
            </a:r>
            <a:r>
              <a:rPr lang="ko-KR" altLang="en-US"/>
              <a:t>로 구현했고 </a:t>
            </a:r>
            <a:r>
              <a:rPr lang="en-US" altLang="ko-KR"/>
              <a:t>node.js</a:t>
            </a:r>
            <a:r>
              <a:rPr lang="ko-KR" altLang="en-US"/>
              <a:t>에서 </a:t>
            </a:r>
            <a:r>
              <a:rPr lang="en-US" altLang="ko-KR"/>
              <a:t>express </a:t>
            </a:r>
            <a:r>
              <a:rPr lang="ko-KR" altLang="en-US"/>
              <a:t>모듈을 사용해 구축한 서버 위에서 프로그램이 작동한다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</a:t>
            </a:r>
            <a:r>
              <a:rPr lang="en-US" altLang="ko-KR"/>
              <a:t>node.js</a:t>
            </a:r>
            <a:r>
              <a:rPr lang="ko-KR" altLang="en-US"/>
              <a:t>의 </a:t>
            </a:r>
            <a:r>
              <a:rPr lang="en-US" altLang="ko-KR"/>
              <a:t>‘forever’</a:t>
            </a:r>
            <a:r>
              <a:rPr lang="ko-KR" altLang="en-US"/>
              <a:t>모듈을 사용해</a:t>
            </a:r>
            <a:r>
              <a:rPr lang="en-US" altLang="ko-KR"/>
              <a:t>, </a:t>
            </a:r>
            <a:r>
              <a:rPr lang="ko-KR" altLang="en-US"/>
              <a:t>서버에 문제가 생겨 작동이 중지될 경우에 자동으로 서버를 재빌드 하도록 구현했다</a:t>
            </a:r>
            <a:r>
              <a:rPr lang="en-US" altLang="ko-KR"/>
              <a:t>.</a:t>
            </a:r>
            <a:endParaRPr lang="ko-KR" altLang="en-US"/>
          </a:p>
          <a:p>
            <a:endParaRPr lang="en-US" altLang="ko-KR"/>
          </a:p>
        </p:txBody>
      </p:sp>
      <p:pic>
        <p:nvPicPr>
          <p:cNvPr id="8" name="Picture 16" descr="Express.js CMS - #1 Headless CMS for Express | ButterCMS">
            <a:extLst>
              <a:ext uri="{FF2B5EF4-FFF2-40B4-BE49-F238E27FC236}">
                <a16:creationId xmlns:a16="http://schemas.microsoft.com/office/drawing/2014/main" id="{9A82B090-B3FF-4C09-937F-04D022185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11" y="2124559"/>
            <a:ext cx="3344712" cy="91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Android (@Android) | Twitter">
            <a:extLst>
              <a:ext uri="{FF2B5EF4-FFF2-40B4-BE49-F238E27FC236}">
                <a16:creationId xmlns:a16="http://schemas.microsoft.com/office/drawing/2014/main" id="{BF8E2D6A-AB81-4294-80A7-C3537AE7C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174" y="268345"/>
            <a:ext cx="1729140" cy="172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48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C33CE6-A2D1-4F03-ACD9-41E19EC0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67" y="1949411"/>
            <a:ext cx="2366524" cy="43634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8BE744-DCF2-42D9-BF62-24DAA65B0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08" y="304212"/>
            <a:ext cx="3636887" cy="1371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A5DAA-8A6A-431C-942D-DC6CB017DB94}"/>
              </a:ext>
            </a:extLst>
          </p:cNvPr>
          <p:cNvSpPr txBox="1"/>
          <p:nvPr/>
        </p:nvSpPr>
        <p:spPr>
          <a:xfrm>
            <a:off x="6429481" y="2424673"/>
            <a:ext cx="4441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안드로이드 기반 휴대 기기에 어플을 설치해 회원가입을 진행하면 </a:t>
            </a:r>
            <a:r>
              <a:rPr lang="en-US" altLang="ko-KR"/>
              <a:t>React native</a:t>
            </a:r>
            <a:r>
              <a:rPr lang="ko-KR" altLang="en-US"/>
              <a:t>에서 각 기기의 </a:t>
            </a:r>
            <a:r>
              <a:rPr lang="en-US" altLang="ko-KR"/>
              <a:t>device token </a:t>
            </a:r>
            <a:r>
              <a:rPr lang="ko-KR" altLang="en-US"/>
              <a:t>값을 읽어 </a:t>
            </a:r>
            <a:r>
              <a:rPr lang="en-US" altLang="ko-KR"/>
              <a:t>node.js</a:t>
            </a:r>
            <a:r>
              <a:rPr lang="ko-KR" altLang="en-US"/>
              <a:t>로 전송한다</a:t>
            </a:r>
            <a:r>
              <a:rPr lang="en-US" altLang="ko-KR"/>
              <a:t>. </a:t>
            </a:r>
            <a:r>
              <a:rPr lang="ko-KR" altLang="en-US"/>
              <a:t>서버는 </a:t>
            </a:r>
            <a:r>
              <a:rPr lang="en-US" altLang="ko-KR"/>
              <a:t>user </a:t>
            </a:r>
            <a:r>
              <a:rPr lang="ko-KR" altLang="en-US"/>
              <a:t>데이터베이스에 사용자</a:t>
            </a:r>
            <a:r>
              <a:rPr lang="en-US" altLang="ko-KR"/>
              <a:t> </a:t>
            </a:r>
            <a:r>
              <a:rPr lang="ko-KR" altLang="en-US"/>
              <a:t>데이터와 디바이스 토큰 값을 쌍으로 저장한다</a:t>
            </a:r>
            <a:r>
              <a:rPr lang="en-US" altLang="ko-KR"/>
              <a:t>. </a:t>
            </a:r>
            <a:r>
              <a:rPr lang="ko-KR" altLang="en-US"/>
              <a:t>이 토큰 값은 이후 푸시 알림 전송에 사용된다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" name="Picture 10" descr="React Native - Origin Apps">
            <a:extLst>
              <a:ext uri="{FF2B5EF4-FFF2-40B4-BE49-F238E27FC236}">
                <a16:creationId xmlns:a16="http://schemas.microsoft.com/office/drawing/2014/main" id="{FF5644FA-1CAD-47CD-A351-28A31E330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986" y="2402003"/>
            <a:ext cx="2275535" cy="172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ode.js - Wikipedia">
            <a:extLst>
              <a:ext uri="{FF2B5EF4-FFF2-40B4-BE49-F238E27FC236}">
                <a16:creationId xmlns:a16="http://schemas.microsoft.com/office/drawing/2014/main" id="{EFB6A5AD-EA41-431E-A5E9-973C43E7E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49123"/>
            <a:ext cx="2375392" cy="145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CBD00A-F6A2-46D8-8D51-2F2D6DC23A16}"/>
              </a:ext>
            </a:extLst>
          </p:cNvPr>
          <p:cNvSpPr txBox="1"/>
          <p:nvPr/>
        </p:nvSpPr>
        <p:spPr>
          <a:xfrm>
            <a:off x="5134708" y="4941277"/>
            <a:ext cx="6069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회원가입시 사용자가 입력한 비밀번호는 문자열 그대로 </a:t>
            </a:r>
            <a:r>
              <a:rPr lang="en-US" altLang="ko-KR"/>
              <a:t>DB </a:t>
            </a:r>
            <a:r>
              <a:rPr lang="ko-KR" altLang="en-US"/>
              <a:t>저장시 보안상 취약점이 생기기 때문에 </a:t>
            </a:r>
            <a:r>
              <a:rPr lang="en-US" altLang="ko-KR"/>
              <a:t>node.js</a:t>
            </a:r>
            <a:r>
              <a:rPr lang="ko-KR" altLang="en-US"/>
              <a:t>의 </a:t>
            </a:r>
            <a:r>
              <a:rPr lang="en-US" altLang="ko-KR"/>
              <a:t>‘crypto’ </a:t>
            </a:r>
            <a:r>
              <a:rPr lang="ko-KR" altLang="en-US"/>
              <a:t>모듈을 사용해 입력받은 비밀번호 문자열을 암호화 한 값으로 </a:t>
            </a:r>
            <a:r>
              <a:rPr lang="en-US" altLang="ko-KR"/>
              <a:t>db</a:t>
            </a:r>
            <a:r>
              <a:rPr lang="ko-KR" altLang="en-US"/>
              <a:t>에 저장한다 </a:t>
            </a:r>
          </a:p>
        </p:txBody>
      </p:sp>
    </p:spTree>
    <p:extLst>
      <p:ext uri="{BB962C8B-B14F-4D97-AF65-F5344CB8AC3E}">
        <p14:creationId xmlns:p14="http://schemas.microsoft.com/office/powerpoint/2010/main" val="301518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ownload Free png person Outline Icon - DLPNG.com">
            <a:extLst>
              <a:ext uri="{FF2B5EF4-FFF2-40B4-BE49-F238E27FC236}">
                <a16:creationId xmlns:a16="http://schemas.microsoft.com/office/drawing/2014/main" id="{937DFB99-F685-49E8-BEBD-3B583EE3E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5" y="3136807"/>
            <a:ext cx="2164080" cy="216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ownload Free png person Outline Icon - DLPNG.com">
            <a:extLst>
              <a:ext uri="{FF2B5EF4-FFF2-40B4-BE49-F238E27FC236}">
                <a16:creationId xmlns:a16="http://schemas.microsoft.com/office/drawing/2014/main" id="{3A24524B-4643-4FDA-A38B-4644E1A4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942" y="3107086"/>
            <a:ext cx="2164080" cy="216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A5837E-F16A-436B-910B-08F65CB6F477}"/>
              </a:ext>
            </a:extLst>
          </p:cNvPr>
          <p:cNvSpPr txBox="1"/>
          <p:nvPr/>
        </p:nvSpPr>
        <p:spPr>
          <a:xfrm>
            <a:off x="910114" y="51660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23972-5ABF-49B6-8868-9854ADCD269C}"/>
              </a:ext>
            </a:extLst>
          </p:cNvPr>
          <p:cNvSpPr txBox="1"/>
          <p:nvPr/>
        </p:nvSpPr>
        <p:spPr>
          <a:xfrm>
            <a:off x="10951819" y="5223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61DE-FF9E-402B-93E1-52D92A67B11E}"/>
              </a:ext>
            </a:extLst>
          </p:cNvPr>
          <p:cNvSpPr txBox="1"/>
          <p:nvPr/>
        </p:nvSpPr>
        <p:spPr>
          <a:xfrm>
            <a:off x="646232" y="2850031"/>
            <a:ext cx="153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Front-End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43E479F-E138-4956-A5A2-AEA382E0D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878" y="3086967"/>
            <a:ext cx="1723311" cy="3289550"/>
          </a:xfrm>
          <a:prstGeom prst="rect">
            <a:avLst/>
          </a:prstGeom>
        </p:spPr>
      </p:pic>
      <p:pic>
        <p:nvPicPr>
          <p:cNvPr id="18" name="Picture 18" descr="The Firebase Blog: Firebase expands to become a unified app platform">
            <a:extLst>
              <a:ext uri="{FF2B5EF4-FFF2-40B4-BE49-F238E27FC236}">
                <a16:creationId xmlns:a16="http://schemas.microsoft.com/office/drawing/2014/main" id="{5D7F6F04-4CD6-43D1-86CD-6E98E4337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700" y="1264175"/>
            <a:ext cx="2252726" cy="115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de.js - Wikipedia">
            <a:extLst>
              <a:ext uri="{FF2B5EF4-FFF2-40B4-BE49-F238E27FC236}">
                <a16:creationId xmlns:a16="http://schemas.microsoft.com/office/drawing/2014/main" id="{4505D3C5-F773-4644-B2B8-C42CB53EC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82" y="1380188"/>
            <a:ext cx="1430943" cy="8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37B80A-B0E2-40BF-BC68-AB9308F46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3835" y="3136810"/>
            <a:ext cx="2827391" cy="27155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DF2AD2-066D-4F57-ACCE-78E37E52186B}"/>
              </a:ext>
            </a:extLst>
          </p:cNvPr>
          <p:cNvSpPr txBox="1"/>
          <p:nvPr/>
        </p:nvSpPr>
        <p:spPr>
          <a:xfrm>
            <a:off x="307219" y="260802"/>
            <a:ext cx="353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Push notification </a:t>
            </a:r>
            <a:r>
              <a:rPr lang="ko-KR" altLang="en-US"/>
              <a:t>기능</a:t>
            </a:r>
          </a:p>
        </p:txBody>
      </p:sp>
      <p:pic>
        <p:nvPicPr>
          <p:cNvPr id="2060" name="Picture 12" descr="오른쪽 화살표 무료 아이콘 의 Miu Icons">
            <a:extLst>
              <a:ext uri="{FF2B5EF4-FFF2-40B4-BE49-F238E27FC236}">
                <a16:creationId xmlns:a16="http://schemas.microsoft.com/office/drawing/2014/main" id="{0723552E-824C-4373-816E-86176799B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11878" flipH="1">
            <a:off x="1843547" y="1685549"/>
            <a:ext cx="1216033" cy="10225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오른쪽 화살표 무료 아이콘 의 Miu Icons">
            <a:extLst>
              <a:ext uri="{FF2B5EF4-FFF2-40B4-BE49-F238E27FC236}">
                <a16:creationId xmlns:a16="http://schemas.microsoft.com/office/drawing/2014/main" id="{1EB1741E-4485-4DB5-80FA-5AA33DE3B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39840" flipH="1">
            <a:off x="10157221" y="1832354"/>
            <a:ext cx="1216033" cy="10907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9C97491-CDA4-4A55-AA1A-40409C605909}"/>
              </a:ext>
            </a:extLst>
          </p:cNvPr>
          <p:cNvSpPr txBox="1"/>
          <p:nvPr/>
        </p:nvSpPr>
        <p:spPr>
          <a:xfrm>
            <a:off x="5274321" y="1624153"/>
            <a:ext cx="2697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 유형이 </a:t>
            </a:r>
            <a:r>
              <a:rPr lang="en-US" altLang="ko-KR"/>
              <a:t>‘</a:t>
            </a:r>
            <a:r>
              <a:rPr lang="ko-KR" altLang="en-US"/>
              <a:t>반장</a:t>
            </a:r>
            <a:r>
              <a:rPr lang="en-US" altLang="ko-KR"/>
              <a:t>’</a:t>
            </a:r>
            <a:r>
              <a:rPr lang="ko-KR" altLang="en-US"/>
              <a:t>인 사용자들의 기기로 알림 메시지 전송 </a:t>
            </a:r>
            <a:r>
              <a:rPr lang="en-US" altLang="ko-KR"/>
              <a:t>( </a:t>
            </a:r>
            <a:r>
              <a:rPr lang="ko-KR" altLang="en-US"/>
              <a:t>구글 파이어베이스 서버로 알림을 보낼 기기들의 디바이스 토큰 값과 메시지 내용을 함께 전송한다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F94AC710-414E-41F2-AA98-6C7B1AD6447C}"/>
              </a:ext>
            </a:extLst>
          </p:cNvPr>
          <p:cNvSpPr txBox="1"/>
          <p:nvPr/>
        </p:nvSpPr>
        <p:spPr>
          <a:xfrm>
            <a:off x="799935" y="1397415"/>
            <a:ext cx="143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새로운</a:t>
            </a:r>
            <a:endParaRPr lang="en-US" altLang="ko-KR"/>
          </a:p>
          <a:p>
            <a:r>
              <a:rPr lang="ko-KR" altLang="en-US"/>
              <a:t>하자 등록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E31DD107-257A-4599-9C79-082C849B8F48}"/>
              </a:ext>
            </a:extLst>
          </p:cNvPr>
          <p:cNvSpPr txBox="1"/>
          <p:nvPr/>
        </p:nvSpPr>
        <p:spPr>
          <a:xfrm>
            <a:off x="4810120" y="156179"/>
            <a:ext cx="7217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Firebase: </a:t>
            </a:r>
            <a:r>
              <a:rPr lang="ko-KR" altLang="en-US"/>
              <a:t>구글에서 개발한 웹과 모바일 개발에 필요한 기능을 제공하는 통합 앱 플랫폼</a:t>
            </a:r>
            <a:r>
              <a:rPr lang="en-US" altLang="ko-KR"/>
              <a:t>. </a:t>
            </a:r>
            <a:r>
              <a:rPr lang="ko-KR" altLang="en-US"/>
              <a:t>푸시 알림에는 파이어 베이스의 </a:t>
            </a:r>
            <a:r>
              <a:rPr lang="en-US" altLang="ko-KR"/>
              <a:t>‘</a:t>
            </a:r>
            <a:r>
              <a:rPr lang="ko-KR" altLang="en-US"/>
              <a:t>클라우드 메시징＇기능이 사용되었다</a:t>
            </a:r>
            <a:r>
              <a:rPr lang="en-US" altLang="ko-KR"/>
              <a:t>. (FCM : Firebase Cloud Messaging)</a:t>
            </a:r>
          </a:p>
          <a:p>
            <a:r>
              <a:rPr lang="en-US" altLang="ko-KR"/>
              <a:t>FCM: </a:t>
            </a:r>
            <a:r>
              <a:rPr lang="ko-KR" altLang="en-US"/>
              <a:t>사용자에게 메시지와 알림을 무료로 보내주는 서비스</a:t>
            </a:r>
            <a:endParaRPr lang="en-US" altLang="ko-KR"/>
          </a:p>
          <a:p>
            <a:endParaRPr lang="ko-KR" altLang="en-US"/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2BB2F4A3-77F0-45FB-9FF6-AE0F07608967}"/>
              </a:ext>
            </a:extLst>
          </p:cNvPr>
          <p:cNvSpPr txBox="1"/>
          <p:nvPr/>
        </p:nvSpPr>
        <p:spPr>
          <a:xfrm>
            <a:off x="4079779" y="5778491"/>
            <a:ext cx="4158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 ) </a:t>
            </a:r>
            <a:r>
              <a:rPr lang="ko-KR" altLang="en-US"/>
              <a:t>반장이 하자 보수 완료를 보고시에는 사용자 유형이 ＇기사</a:t>
            </a:r>
            <a:r>
              <a:rPr lang="en-US" altLang="ko-KR"/>
              <a:t>’</a:t>
            </a:r>
            <a:r>
              <a:rPr lang="ko-KR" altLang="en-US"/>
              <a:t>인 유저들에게 푸시 알림이 가도록 구현</a:t>
            </a:r>
          </a:p>
        </p:txBody>
      </p:sp>
    </p:spTree>
    <p:extLst>
      <p:ext uri="{BB962C8B-B14F-4D97-AF65-F5344CB8AC3E}">
        <p14:creationId xmlns:p14="http://schemas.microsoft.com/office/powerpoint/2010/main" val="410487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ownload Free png person Outline Icon - DLPNG.com">
            <a:extLst>
              <a:ext uri="{FF2B5EF4-FFF2-40B4-BE49-F238E27FC236}">
                <a16:creationId xmlns:a16="http://schemas.microsoft.com/office/drawing/2014/main" id="{4F589BFF-1DB4-4AD9-8577-C9B03D5F7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2" y="1834065"/>
            <a:ext cx="2164080" cy="216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B9D8D-9414-48EA-B850-EF56B9ED6152}"/>
              </a:ext>
            </a:extLst>
          </p:cNvPr>
          <p:cNvSpPr txBox="1"/>
          <p:nvPr/>
        </p:nvSpPr>
        <p:spPr>
          <a:xfrm>
            <a:off x="856951" y="38633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FC33B-6C4F-40AD-B940-8EB4A4168429}"/>
              </a:ext>
            </a:extLst>
          </p:cNvPr>
          <p:cNvSpPr txBox="1"/>
          <p:nvPr/>
        </p:nvSpPr>
        <p:spPr>
          <a:xfrm>
            <a:off x="593069" y="1547289"/>
            <a:ext cx="153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Front-End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A48C16-B9CC-46A9-B63F-F8AC033CF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93" y="1271330"/>
            <a:ext cx="1723311" cy="3289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5802DE-65F0-4329-8EAE-F04A5894E6E3}"/>
              </a:ext>
            </a:extLst>
          </p:cNvPr>
          <p:cNvSpPr txBox="1"/>
          <p:nvPr/>
        </p:nvSpPr>
        <p:spPr>
          <a:xfrm>
            <a:off x="593069" y="478465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하자 등록 동작 과정</a:t>
            </a:r>
            <a:r>
              <a:rPr lang="en-US" altLang="ko-KR"/>
              <a:t>]</a:t>
            </a:r>
            <a:endParaRPr lang="ko-KR" altLang="en-US"/>
          </a:p>
        </p:txBody>
      </p:sp>
      <p:pic>
        <p:nvPicPr>
          <p:cNvPr id="9" name="Picture 14" descr="MySQL - Wikipedia">
            <a:extLst>
              <a:ext uri="{FF2B5EF4-FFF2-40B4-BE49-F238E27FC236}">
                <a16:creationId xmlns:a16="http://schemas.microsoft.com/office/drawing/2014/main" id="{792760FC-B5F5-4FAF-9A69-B50AFADD0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75" y="2"/>
            <a:ext cx="1886003" cy="97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881685-119F-4A31-BD31-610F53947A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4029"/>
          <a:stretch/>
        </p:blipFill>
        <p:spPr>
          <a:xfrm>
            <a:off x="4093915" y="1213535"/>
            <a:ext cx="2145251" cy="2581203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3936760-0267-4AC1-A21D-B5BB5395B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19270"/>
              </p:ext>
            </p:extLst>
          </p:nvPr>
        </p:nvGraphicFramePr>
        <p:xfrm>
          <a:off x="6932839" y="181646"/>
          <a:ext cx="4885220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42610">
                  <a:extLst>
                    <a:ext uri="{9D8B030D-6E8A-4147-A177-3AD203B41FA5}">
                      <a16:colId xmlns:a16="http://schemas.microsoft.com/office/drawing/2014/main" val="3379801901"/>
                    </a:ext>
                  </a:extLst>
                </a:gridCol>
                <a:gridCol w="2442610">
                  <a:extLst>
                    <a:ext uri="{9D8B030D-6E8A-4147-A177-3AD203B41FA5}">
                      <a16:colId xmlns:a16="http://schemas.microsoft.com/office/drawing/2014/main" val="26164485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DB</a:t>
                      </a:r>
                      <a:r>
                        <a:rPr lang="ko-KR" altLang="en-US" sz="1800"/>
                        <a:t> </a:t>
                      </a:r>
                      <a:r>
                        <a:rPr lang="en-US" altLang="ko-KR" sz="1800"/>
                        <a:t>DATA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요소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63041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Id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하자 고유 </a:t>
                      </a:r>
                      <a:r>
                        <a:rPr lang="en-US" altLang="ko-KR" sz="1800"/>
                        <a:t>ID </a:t>
                      </a:r>
                      <a:r>
                        <a:rPr lang="ko-KR" altLang="en-US" sz="180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060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Construction_name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공사명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03557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Construction_type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공종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14726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Dong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동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7139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Ho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76222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Room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세부 위치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47641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Info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하자 세부 내용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93468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Create_Date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하자 등록 일자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90312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Due_date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마감 기한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931577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64E24D-C030-47F4-8DC3-45D653D46C54}"/>
              </a:ext>
            </a:extLst>
          </p:cNvPr>
          <p:cNvSpPr txBox="1"/>
          <p:nvPr/>
        </p:nvSpPr>
        <p:spPr>
          <a:xfrm>
            <a:off x="187203" y="5483938"/>
            <a:ext cx="12143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7" indent="-285757">
              <a:buFontTx/>
              <a:buChar char="-"/>
            </a:pPr>
            <a:r>
              <a:rPr lang="en-US" altLang="ko-KR"/>
              <a:t>‘</a:t>
            </a:r>
            <a:r>
              <a:rPr lang="ko-KR" altLang="en-US"/>
              <a:t>기사</a:t>
            </a:r>
            <a:r>
              <a:rPr lang="en-US" altLang="ko-KR"/>
              <a:t>’</a:t>
            </a:r>
            <a:r>
              <a:rPr lang="ko-KR" altLang="en-US"/>
              <a:t>유저가 하자를 등록</a:t>
            </a:r>
            <a:endParaRPr lang="en-US" altLang="ko-KR"/>
          </a:p>
          <a:p>
            <a:pPr marL="285757" indent="-285757">
              <a:buFontTx/>
              <a:buChar char="-"/>
            </a:pPr>
            <a:r>
              <a:rPr lang="en-US" altLang="ko-KR"/>
              <a:t>MySQL </a:t>
            </a:r>
            <a:r>
              <a:rPr lang="ko-KR" altLang="en-US"/>
              <a:t>데이터베이스에 하자 정보가 저장된다</a:t>
            </a:r>
            <a:r>
              <a:rPr lang="en-US" altLang="ko-KR"/>
              <a:t>. </a:t>
            </a:r>
            <a:r>
              <a:rPr lang="ko-KR" altLang="en-US"/>
              <a:t>첨부한 이미지 파일은 동 폴더</a:t>
            </a:r>
            <a:r>
              <a:rPr lang="en-US" altLang="ko-KR"/>
              <a:t>-</a:t>
            </a:r>
            <a:r>
              <a:rPr lang="ko-KR" altLang="en-US"/>
              <a:t>호 폴더</a:t>
            </a:r>
            <a:r>
              <a:rPr lang="en-US" altLang="ko-KR"/>
              <a:t> </a:t>
            </a:r>
            <a:r>
              <a:rPr lang="ko-KR" altLang="en-US"/>
              <a:t>내부에 </a:t>
            </a:r>
            <a:r>
              <a:rPr lang="en-US" altLang="ko-KR"/>
              <a:t>‘</a:t>
            </a:r>
            <a:r>
              <a:rPr lang="ko-KR" altLang="en-US"/>
              <a:t>동</a:t>
            </a:r>
            <a:r>
              <a:rPr lang="en-US" altLang="ko-KR"/>
              <a:t>_</a:t>
            </a:r>
            <a:r>
              <a:rPr lang="ko-KR" altLang="en-US"/>
              <a:t>호</a:t>
            </a:r>
            <a:r>
              <a:rPr lang="en-US" altLang="ko-KR"/>
              <a:t>_</a:t>
            </a:r>
            <a:r>
              <a:rPr lang="ko-KR" altLang="en-US"/>
              <a:t>세부위치</a:t>
            </a:r>
            <a:r>
              <a:rPr lang="en-US" altLang="ko-KR"/>
              <a:t>_</a:t>
            </a:r>
            <a:r>
              <a:rPr lang="ko-KR" altLang="en-US"/>
              <a:t>하자 고유번호</a:t>
            </a:r>
            <a:r>
              <a:rPr lang="en-US" altLang="ko-KR"/>
              <a:t>.png’ </a:t>
            </a:r>
            <a:r>
              <a:rPr lang="ko-KR" altLang="en-US"/>
              <a:t>형식으로 서버에 저장</a:t>
            </a:r>
            <a:endParaRPr lang="en-US" altLang="ko-KR"/>
          </a:p>
          <a:p>
            <a:pPr marL="285757" indent="-285757">
              <a:buFontTx/>
              <a:buChar char="-"/>
            </a:pPr>
            <a:r>
              <a:rPr lang="ko-KR" altLang="en-US"/>
              <a:t>하자 등록 권한은 </a:t>
            </a:r>
            <a:r>
              <a:rPr lang="en-US" altLang="ko-KR"/>
              <a:t>‘</a:t>
            </a:r>
            <a:r>
              <a:rPr lang="ko-KR" altLang="en-US"/>
              <a:t>기사＇에게만 있으며 </a:t>
            </a:r>
            <a:r>
              <a:rPr lang="en-US" altLang="ko-KR"/>
              <a:t>‘</a:t>
            </a:r>
            <a:r>
              <a:rPr lang="ko-KR" altLang="en-US"/>
              <a:t>반장</a:t>
            </a:r>
            <a:r>
              <a:rPr lang="en-US" altLang="ko-KR"/>
              <a:t>’</a:t>
            </a:r>
            <a:r>
              <a:rPr lang="ko-KR" altLang="en-US"/>
              <a:t>이 하자 등록 요구시</a:t>
            </a:r>
            <a:r>
              <a:rPr lang="en-US" altLang="ko-KR"/>
              <a:t>,</a:t>
            </a:r>
            <a:r>
              <a:rPr lang="ko-KR" altLang="en-US"/>
              <a:t> 권한이 없다는 알림창을 출력</a:t>
            </a:r>
            <a:endParaRPr lang="en-US" altLang="ko-KR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260DB5D-9F49-4890-8ACF-F33DD84FB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9908" y="4283610"/>
            <a:ext cx="4061087" cy="10712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02D1971-9146-49CF-924D-579DBDE329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8532" y="3732307"/>
            <a:ext cx="3928757" cy="20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5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524</Words>
  <Application>Microsoft Office PowerPoint</Application>
  <PresentationFormat>와이드스크린</PresentationFormat>
  <Paragraphs>58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소영 최</dc:creator>
  <cp:lastModifiedBy>소영 최</cp:lastModifiedBy>
  <cp:revision>19</cp:revision>
  <dcterms:created xsi:type="dcterms:W3CDTF">2020-06-15T08:17:42Z</dcterms:created>
  <dcterms:modified xsi:type="dcterms:W3CDTF">2020-06-15T12:28:21Z</dcterms:modified>
</cp:coreProperties>
</file>