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26" r:id="rId2"/>
    <p:sldId id="420" r:id="rId3"/>
    <p:sldId id="394" r:id="rId4"/>
    <p:sldId id="395" r:id="rId5"/>
    <p:sldId id="397" r:id="rId6"/>
    <p:sldId id="398" r:id="rId7"/>
    <p:sldId id="436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27" r:id="rId20"/>
    <p:sldId id="429" r:id="rId21"/>
    <p:sldId id="428" r:id="rId22"/>
    <p:sldId id="431" r:id="rId23"/>
    <p:sldId id="437" r:id="rId24"/>
    <p:sldId id="421" r:id="rId25"/>
    <p:sldId id="422" r:id="rId26"/>
    <p:sldId id="412" r:id="rId27"/>
    <p:sldId id="423" r:id="rId28"/>
    <p:sldId id="414" r:id="rId29"/>
    <p:sldId id="415" r:id="rId30"/>
    <p:sldId id="416" r:id="rId31"/>
    <p:sldId id="438" r:id="rId32"/>
    <p:sldId id="424" r:id="rId33"/>
    <p:sldId id="439" r:id="rId34"/>
    <p:sldId id="419" r:id="rId35"/>
    <p:sldId id="418" r:id="rId36"/>
    <p:sldId id="426" r:id="rId37"/>
    <p:sldId id="411" r:id="rId38"/>
    <p:sldId id="380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3B"/>
    <a:srgbClr val="F7F7F7"/>
    <a:srgbClr val="F5F5F5"/>
    <a:srgbClr val="31859C"/>
    <a:srgbClr val="FBFBFB"/>
    <a:srgbClr val="F4F4F4"/>
    <a:srgbClr val="DC3434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775" autoAdjust="0"/>
  </p:normalViewPr>
  <p:slideViewPr>
    <p:cSldViewPr>
      <p:cViewPr varScale="1">
        <p:scale>
          <a:sx n="128" d="100"/>
          <a:sy n="128" d="100"/>
        </p:scale>
        <p:origin x="11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0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34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주상욱 영상</a:t>
            </a:r>
            <a:endParaRPr lang="en-US" altLang="ko-KR" dirty="0"/>
          </a:p>
          <a:p>
            <a:r>
              <a:rPr lang="en-US" altLang="ko-KR" dirty="0"/>
              <a:t>https://www.youtube.com/watch?v=CuOwAqEk348</a:t>
            </a:r>
          </a:p>
          <a:p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하다가 </a:t>
            </a:r>
            <a:r>
              <a:rPr lang="en-US" altLang="ko-KR" dirty="0"/>
              <a:t>1</a:t>
            </a:r>
            <a:r>
              <a:rPr lang="ko-KR" altLang="en-US" dirty="0"/>
              <a:t>시간 끝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시간 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시간 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시간 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시간 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16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9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369653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비밀번호가 틀렸을 경우 계속 하시겠습니까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 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라는 문장을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입력하면 아이디 비밀번호 입력 계속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을 입력하면 종료</a:t>
            </a:r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로그인 성공 시 종료</a:t>
            </a:r>
            <a:endParaRPr lang="en-US" altLang="ko-KR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A6BD2C2-3D3B-4E94-BD92-61B02C5F4DEE}" type="slidenum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10</a:t>
            </a:fld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1" y="2715766"/>
            <a:ext cx="2790825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8" y="2715766"/>
            <a:ext cx="2847975" cy="21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19969-269F-4829-92F8-BAB1FBC15D5E}"/>
              </a:ext>
            </a:extLst>
          </p:cNvPr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806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647879"/>
            <a:ext cx="5112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첫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두 번째 정수를 입력 받는다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연산자를 선택한다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선택한 연산자에 따라 연산결과를 출력한다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다시 실행할 것인가를 물어본다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-“Y”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입력하면 다시 실행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-“N”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을 입력하면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반복문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종료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9277"/>
            <a:ext cx="3114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(+, -)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계산기프로그램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419622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랜덤으로 정수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개를 뽑아 아래와 같이 출력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사용자는 두 수의 합을 입력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Success”</a:t>
            </a: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두 수의 합과 입력한 수가 일치하지 않으면 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Fail”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0376" y="2853236"/>
            <a:ext cx="6263248" cy="2044758"/>
            <a:chOff x="1592188" y="2853236"/>
            <a:chExt cx="6263248" cy="204475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188" y="2853236"/>
              <a:ext cx="2815624" cy="20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859782"/>
              <a:ext cx="2779380" cy="2038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DB4180-7D9F-4519-8AFD-A0D8B5653749}"/>
              </a:ext>
            </a:extLst>
          </p:cNvPr>
          <p:cNvSpPr txBox="1"/>
          <p:nvPr/>
        </p:nvSpPr>
        <p:spPr>
          <a:xfrm>
            <a:off x="860008" y="51470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892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난수뽑기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347614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new Random();</a:t>
            </a:r>
          </a:p>
          <a:p>
            <a:endParaRPr lang="en-US" altLang="ko-KR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random.nextInt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(20)+1;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94710" y="3101940"/>
            <a:ext cx="4085602" cy="790827"/>
            <a:chOff x="3294710" y="3383126"/>
            <a:chExt cx="2376264" cy="79082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294710" y="3383126"/>
              <a:ext cx="23762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482842" y="3385377"/>
              <a:ext cx="0" cy="7885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26439" y="3893261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0~19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ko-KR" altLang="en-US" sz="3600" dirty="0" err="1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난수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발생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사용자가 원할 때까지 반복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Fail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기존 숫자를 출력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29035" y="1836936"/>
            <a:ext cx="6285931" cy="2880306"/>
            <a:chOff x="383964" y="1567906"/>
            <a:chExt cx="8376072" cy="383804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4" y="2365444"/>
              <a:ext cx="3313588" cy="2240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335" y="1567906"/>
              <a:ext cx="3444701" cy="3838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 flipV="1">
              <a:off x="3697552" y="3485866"/>
              <a:ext cx="1635530" cy="10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5397333" y="3734052"/>
              <a:ext cx="1272562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3964" y="3699489"/>
              <a:ext cx="879374" cy="450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96" y="76791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3. Success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후 계속하기를 선택할 시 새로운 숫자를 뽑아서 출력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79762" y="1929453"/>
            <a:ext cx="6784477" cy="2368789"/>
            <a:chOff x="323528" y="2965086"/>
            <a:chExt cx="8533450" cy="2979440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889" y="2965086"/>
              <a:ext cx="3913089" cy="2979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/>
            <p:cNvCxnSpPr>
              <a:stCxn id="18" idx="3"/>
              <a:endCxn id="15" idx="1"/>
            </p:cNvCxnSpPr>
            <p:nvPr/>
          </p:nvCxnSpPr>
          <p:spPr>
            <a:xfrm flipV="1">
              <a:off x="3636906" y="4454806"/>
              <a:ext cx="1306983" cy="8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015347" y="5508777"/>
              <a:ext cx="135786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406220"/>
              <a:ext cx="3313378" cy="2098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2620" y="4753425"/>
              <a:ext cx="149364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PlusGame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주로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 횟수가 정해진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경우에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사용함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80373" y="1921311"/>
            <a:ext cx="4159569" cy="2810679"/>
            <a:chOff x="772831" y="1921311"/>
            <a:chExt cx="3539121" cy="2810679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51614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2760" y="1921311"/>
              <a:ext cx="1634927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5804" y="2978838"/>
              <a:ext cx="340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for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;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반복후작업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){</a:t>
              </a:r>
            </a:p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검사조건이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true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일 동안 실행될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4128" y="874682"/>
              <a:ext cx="201622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&lt;for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929589" y="1363163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초기화구문</a:t>
              </a:r>
              <a:endPara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29590" y="2903806"/>
              <a:ext cx="1440160" cy="53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541658" y="4338510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다이아몬드 11"/>
            <p:cNvSpPr/>
            <p:nvPr/>
          </p:nvSpPr>
          <p:spPr>
            <a:xfrm>
              <a:off x="5988971" y="1962394"/>
              <a:ext cx="1332148" cy="6367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06018" y="29775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60793" y="20672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4119" y="247787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9589" y="3695829"/>
              <a:ext cx="1440161" cy="412678"/>
            </a:xfrm>
            <a:prstGeom prst="roundRect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반복 후 작업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37169" y="19251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12" idx="0"/>
            </p:cNvCxnSpPr>
            <p:nvPr/>
          </p:nvCxnSpPr>
          <p:spPr>
            <a:xfrm>
              <a:off x="6649670" y="1775841"/>
              <a:ext cx="5375" cy="186553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12" idx="2"/>
              <a:endCxn id="5" idx="0"/>
            </p:cNvCxnSpPr>
            <p:nvPr/>
          </p:nvCxnSpPr>
          <p:spPr>
            <a:xfrm flipH="1">
              <a:off x="6649670" y="2599127"/>
              <a:ext cx="5375" cy="30467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27" idx="0"/>
            </p:cNvCxnSpPr>
            <p:nvPr/>
          </p:nvCxnSpPr>
          <p:spPr>
            <a:xfrm>
              <a:off x="6649670" y="3435260"/>
              <a:ext cx="0" cy="260569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7" idx="1"/>
              <a:endCxn id="4" idx="1"/>
            </p:cNvCxnSpPr>
            <p:nvPr/>
          </p:nvCxnSpPr>
          <p:spPr>
            <a:xfrm rot="10800000">
              <a:off x="5929589" y="1569502"/>
              <a:ext cx="12700" cy="2332666"/>
            </a:xfrm>
            <a:prstGeom prst="bentConnector3">
              <a:avLst>
                <a:gd name="adj1" fmla="val 5081016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2" idx="3"/>
              <a:endCxn id="23" idx="6"/>
            </p:cNvCxnSpPr>
            <p:nvPr/>
          </p:nvCxnSpPr>
          <p:spPr>
            <a:xfrm flipH="1">
              <a:off x="6757682" y="2280761"/>
              <a:ext cx="563437" cy="2165761"/>
            </a:xfrm>
            <a:prstGeom prst="bentConnector3">
              <a:avLst>
                <a:gd name="adj1" fmla="val -126853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 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07704" y="2211710"/>
            <a:ext cx="34002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for (                   ;                 ;           ){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83968" y="1535447"/>
            <a:ext cx="1168497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9" idx="2"/>
          </p:cNvCxnSpPr>
          <p:nvPr/>
        </p:nvCxnSpPr>
        <p:spPr>
          <a:xfrm>
            <a:off x="899592" y="1535447"/>
            <a:ext cx="3229339" cy="0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8329" y="259590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145" y="19554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검사조건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05395" y="2736600"/>
            <a:ext cx="2647070" cy="4275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986" y="221170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i = 1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9675" y="222657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&lt;=10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7416" y="222657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++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8475" y="195544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초기화구문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87934" y="195544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 후 작업</a:t>
            </a:r>
          </a:p>
        </p:txBody>
      </p:sp>
    </p:spTree>
    <p:extLst>
      <p:ext uri="{BB962C8B-B14F-4D97-AF65-F5344CB8AC3E}">
        <p14:creationId xmlns:p14="http://schemas.microsoft.com/office/powerpoint/2010/main" val="9245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5" grpId="0"/>
      <p:bldP spid="21" grpId="0" animBg="1"/>
      <p:bldP spid="4" grpId="0"/>
      <p:bldP spid="29" grpId="0"/>
      <p:bldP spid="31" grpId="0"/>
      <p:bldP spid="32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5542" y="2124248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96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542" y="3113159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57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까지의 수 중 홀수만 출력하시오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2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273263"/>
            <a:ext cx="8050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정수를 입력 받아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부터 입력 받은 정수까지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차례대로 출력하는 프로그램을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작성하시오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23492"/>
            <a:ext cx="5305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5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177966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 필요성을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반복문의 종류와 특성을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반복문을 활용하여 간단한 예제를 작성할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6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273263"/>
            <a:ext cx="805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100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이하의 두 개의 정수를 입력 받아 작은 수부터 큰 수까지 차례대로 출력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  하는 프로그램을 작성하시오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23" y="1981148"/>
            <a:ext cx="6191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229580"/>
            <a:ext cx="8807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Scanner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클래스를 사용해 숫자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개를 입력 받아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두 수 사이의 총 합을 출력하는 프로그램을 만들어보자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  ( 2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9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입력 했을 경우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2+3+4+5+6+7+8+9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값을 출력한다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.)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0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306025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1. 1~100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배수를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542" y="2079888"/>
            <a:ext cx="707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한 개의 자연수를 입력 받아 그 수의 배수를 차례로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 출력하는 프로그램을 작성하시오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954971"/>
            <a:ext cx="65913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5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1~100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배수의 합을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90" y="1995686"/>
            <a:ext cx="481268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8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6817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935592"/>
            <a:ext cx="664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369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게임을 출력해 보세요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끝자리 수가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3,6,9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때는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박수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끝자리 수가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때는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으악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그 외의 나머지 수는 그냥 숫자를 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88655" y="2259031"/>
            <a:ext cx="3966691" cy="2633254"/>
            <a:chOff x="5878419" y="3007036"/>
            <a:chExt cx="3469275" cy="22295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78419" y="3007036"/>
              <a:ext cx="1162309" cy="2229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54288" y="3038114"/>
              <a:ext cx="1142498" cy="219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96785" y="3038114"/>
              <a:ext cx="1150909" cy="219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867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0008" y="1229580"/>
            <a:ext cx="743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 다음과 같은 순서로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5" y="2492854"/>
            <a:ext cx="7656109" cy="627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문을 사용하여 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701940"/>
            <a:ext cx="1440160" cy="38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0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단수와 곱해지길 원하는 수를 입력하여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다음과 같이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47" y="769291"/>
            <a:ext cx="1872208" cy="37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2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0"/>
            <a:ext cx="590227" cy="51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10" y="160701"/>
            <a:ext cx="584092" cy="49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9" y="188597"/>
            <a:ext cx="564839" cy="320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9662"/>
            <a:ext cx="8866518" cy="222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01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991" y="1367601"/>
            <a:ext cx="831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반복문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조건에 만족할 때까지 같은 처리를 반복하여 실행하는 구조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805542" y="2519729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600" kern="1200" dirty="0"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36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445191" y="2519729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100" kern="1200" dirty="0"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31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6084840" y="2529329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800" kern="1200" dirty="0"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3800" kern="1200" dirty="0"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055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구구단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~9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단까지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851670"/>
            <a:ext cx="7800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6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l="1" r="63120" b="29322"/>
          <a:stretch/>
        </p:blipFill>
        <p:spPr bwMode="auto">
          <a:xfrm>
            <a:off x="3785329" y="1636087"/>
            <a:ext cx="1573342" cy="268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93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/>
          <a:srcRect r="62334"/>
          <a:stretch/>
        </p:blipFill>
        <p:spPr bwMode="auto">
          <a:xfrm>
            <a:off x="3857294" y="1832945"/>
            <a:ext cx="142941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8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다음과 같은 별 모양으로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r="59939"/>
          <a:stretch/>
        </p:blipFill>
        <p:spPr bwMode="auto">
          <a:xfrm>
            <a:off x="3455531" y="1779662"/>
            <a:ext cx="1933681" cy="30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33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입력 받은 정수의 약수를 구하세요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03" y="1923678"/>
            <a:ext cx="4245537" cy="145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2~30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까지의 약수를 구하세요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6725"/>
            <a:ext cx="2232282" cy="467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다중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2" y="1135337"/>
            <a:ext cx="6646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1~1000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 숫자 중 완전수인 숫자를 모두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완전수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자신의 약수 중에서 자신을 제외한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모든 약수의 합이 자신과 같다면 완전수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 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772968" y="2211710"/>
            <a:ext cx="567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ex&gt; - 6 </a:t>
            </a:r>
            <a:r>
              <a:rPr lang="ko-KR" altLang="en-US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의 약수</a:t>
            </a:r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  1, 2, 3, 6</a:t>
            </a:r>
          </a:p>
          <a:p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      - </a:t>
            </a:r>
            <a:r>
              <a:rPr lang="ko-KR" altLang="en-US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자신을 제외한 약수의 합 </a:t>
            </a:r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1+2+3</a:t>
            </a:r>
          </a:p>
          <a:p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      - </a:t>
            </a:r>
            <a:r>
              <a:rPr lang="ko-KR" altLang="en-US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자신과 자신을 제외한 약수의 합이 같다</a:t>
            </a:r>
            <a:endParaRPr lang="en-US" altLang="ko-KR" sz="2400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         1 + 2 + 3  == 6</a:t>
            </a:r>
          </a:p>
          <a:p>
            <a:r>
              <a:rPr lang="en-US" altLang="ko-KR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      - 6</a:t>
            </a:r>
            <a:r>
              <a:rPr lang="ko-KR" altLang="en-US" sz="2400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은 완전수</a:t>
            </a:r>
            <a:endParaRPr lang="en-US" altLang="ko-KR" sz="2400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8201" y="1135337"/>
            <a:ext cx="2648236" cy="202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44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반복문 비교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9592" y="458797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99592" y="213970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99592" y="3389548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3642" y="129028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08" y="2211710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59632" y="370471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5816" y="3634818"/>
            <a:ext cx="233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일정한 반복 횟수가 정해진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5816" y="2283718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5816" y="1052031"/>
            <a:ext cx="233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반복횟수가 정해지지 않고 조건에 따라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달라지는 경우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2120" y="964132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 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실행될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1402" y="2163509"/>
            <a:ext cx="2523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do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반드시 한 번은 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실행되어야 하는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68866" y="36348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for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초기화구문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;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반복후작업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){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검사조건이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 동안 실행될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6516216" y="1290285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60232" y="3304001"/>
            <a:ext cx="812415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(for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1" y="76791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51202" y="2705632"/>
            <a:ext cx="936104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2831" y="874682"/>
            <a:ext cx="7575126" cy="3857308"/>
            <a:chOff x="772831" y="874682"/>
            <a:chExt cx="7575126" cy="3857308"/>
          </a:xfrm>
        </p:grpSpPr>
        <p:grpSp>
          <p:nvGrpSpPr>
            <p:cNvPr id="48" name="그룹 47"/>
            <p:cNvGrpSpPr/>
            <p:nvPr/>
          </p:nvGrpSpPr>
          <p:grpSpPr>
            <a:xfrm>
              <a:off x="772831" y="874682"/>
              <a:ext cx="7575126" cy="3857308"/>
              <a:chOff x="772831" y="874682"/>
              <a:chExt cx="7575126" cy="385730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72831" y="2121366"/>
                <a:ext cx="3384376" cy="261062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00307" y="1893325"/>
                <a:ext cx="2376263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구조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87124" y="2674491"/>
                <a:ext cx="31700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1859C"/>
                    </a:solidFill>
                    <a:latin typeface="나눔바른고딕" pitchFamily="50" charset="-127"/>
                    <a:ea typeface="나눔바른고딕" pitchFamily="50" charset="-127"/>
                  </a:rPr>
                  <a:t>while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) {</a:t>
                </a:r>
              </a:p>
              <a:p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검사조건이 </a:t>
                </a: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true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일 동안 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     </a:t>
                </a:r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실행될 </a:t>
                </a:r>
                <a:r>
                  <a:rPr lang="ko-KR" altLang="en-US" sz="20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b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</a:br>
                <a:r>
                  <a:rPr lang="en-US" altLang="ko-KR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}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963581" y="1135337"/>
                <a:ext cx="3384376" cy="359417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23621" y="874682"/>
                <a:ext cx="2664296" cy="461665"/>
              </a:xfrm>
              <a:prstGeom prst="rect">
                <a:avLst/>
              </a:prstGeom>
              <a:solidFill>
                <a:srgbClr val="F5F5F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&lt;while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문의 흐름도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&gt;</a:t>
                </a: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6624228" y="1559817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" name="다이아몬드 4"/>
              <p:cNvSpPr/>
              <p:nvPr/>
            </p:nvSpPr>
            <p:spPr>
              <a:xfrm>
                <a:off x="6012160" y="2184352"/>
                <a:ext cx="1440160" cy="65651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624228" y="4155926"/>
                <a:ext cx="216024" cy="216024"/>
              </a:xfrm>
              <a:prstGeom prst="ellipse">
                <a:avLst/>
              </a:prstGeom>
              <a:noFill/>
              <a:ln w="19050"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66166" y="3198432"/>
                <a:ext cx="1332148" cy="63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15" name="직선 화살표 연결선 14"/>
              <p:cNvCxnSpPr>
                <a:stCxn id="4" idx="4"/>
                <a:endCxn id="5" idx="0"/>
              </p:cNvCxnSpPr>
              <p:nvPr/>
            </p:nvCxnSpPr>
            <p:spPr>
              <a:xfrm>
                <a:off x="6732240" y="1775841"/>
                <a:ext cx="0" cy="40851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5" idx="2"/>
                <a:endCxn id="12" idx="0"/>
              </p:cNvCxnSpPr>
              <p:nvPr/>
            </p:nvCxnSpPr>
            <p:spPr>
              <a:xfrm>
                <a:off x="6732240" y="2840871"/>
                <a:ext cx="0" cy="35756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꺾인 연결선 31"/>
              <p:cNvCxnSpPr>
                <a:stCxn id="5" idx="3"/>
                <a:endCxn id="23" idx="0"/>
              </p:cNvCxnSpPr>
              <p:nvPr/>
            </p:nvCxnSpPr>
            <p:spPr>
              <a:xfrm flipH="1">
                <a:off x="6732240" y="2512612"/>
                <a:ext cx="720080" cy="1643314"/>
              </a:xfrm>
              <a:prstGeom prst="bentConnector4">
                <a:avLst>
                  <a:gd name="adj1" fmla="val -31746"/>
                  <a:gd name="adj2" fmla="val 86804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38"/>
              <p:cNvCxnSpPr>
                <a:stCxn id="12" idx="1"/>
              </p:cNvCxnSpPr>
              <p:nvPr/>
            </p:nvCxnSpPr>
            <p:spPr>
              <a:xfrm rot="10800000" flipH="1">
                <a:off x="6066165" y="1872279"/>
                <a:ext cx="666073" cy="1644521"/>
              </a:xfrm>
              <a:prstGeom prst="bentConnector4">
                <a:avLst>
                  <a:gd name="adj1" fmla="val -57477"/>
                  <a:gd name="adj2" fmla="val 99205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218069" y="2320447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검사조건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75679" y="3332132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실행할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로직</a:t>
                </a:r>
                <a:endPara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140709" y="3348768"/>
            <a:ext cx="1222502" cy="333160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8068" y="2347484"/>
            <a:ext cx="1018228" cy="314019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727182" y="1779662"/>
            <a:ext cx="0" cy="40851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27181" y="279477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727181" y="2840870"/>
            <a:ext cx="0" cy="35756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0800000" flipH="1">
            <a:off x="6066167" y="1870827"/>
            <a:ext cx="666073" cy="1644521"/>
          </a:xfrm>
          <a:prstGeom prst="bentConnector4">
            <a:avLst>
              <a:gd name="adj1" fmla="val -57477"/>
              <a:gd name="adj2" fmla="val 99205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H="1">
            <a:off x="6730375" y="2512611"/>
            <a:ext cx="720080" cy="1643314"/>
          </a:xfrm>
          <a:prstGeom prst="bentConnector4">
            <a:avLst>
              <a:gd name="adj1" fmla="val -31746"/>
              <a:gd name="adj2" fmla="val 86804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383856" y="3041421"/>
            <a:ext cx="2468064" cy="640507"/>
          </a:xfrm>
          <a:prstGeom prst="rect">
            <a:avLst/>
          </a:prstGeom>
          <a:noFill/>
          <a:ln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0576" y="2107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2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1" grpId="0" animBg="1"/>
      <p:bldP spid="51" grpId="1" animBg="1"/>
      <p:bldP spid="51" grpId="2" animBg="1"/>
      <p:bldP spid="51" grpId="3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7" grpId="0"/>
      <p:bldP spid="57" grpId="1"/>
      <p:bldP spid="57" grpId="2"/>
      <p:bldP spid="57" grpId="3"/>
      <p:bldP spid="63" grpId="0" animBg="1"/>
      <p:bldP spid="63" grpId="1" animBg="1"/>
      <p:bldP spid="63" grpId="2" animBg="1"/>
      <p:bldP spid="63" grpId="3" animBg="1"/>
      <p:bldP spid="65" grpId="0"/>
      <p:bldP spid="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do-while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1135337"/>
            <a:ext cx="36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정확하게 몇 번 반복해야 할 지 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정해지지 않은 경우에 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772831" y="1893325"/>
            <a:ext cx="3384376" cy="2838665"/>
            <a:chOff x="772831" y="1893325"/>
            <a:chExt cx="3384376" cy="2838665"/>
          </a:xfrm>
        </p:grpSpPr>
        <p:sp>
          <p:nvSpPr>
            <p:cNvPr id="3" name="직사각형 2"/>
            <p:cNvSpPr/>
            <p:nvPr/>
          </p:nvSpPr>
          <p:spPr>
            <a:xfrm>
              <a:off x="772831" y="2121366"/>
              <a:ext cx="3384376" cy="261062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0307" y="1893325"/>
              <a:ext cx="2445696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구조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7124" y="2674491"/>
              <a:ext cx="31700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do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{</a:t>
              </a:r>
            </a:p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반드시 한 번은 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    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실행되어야 하는 </a:t>
              </a:r>
              <a:r>
                <a:rPr lang="ko-KR" altLang="en-US" sz="2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로직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} 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while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검사조건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);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963581" y="874682"/>
            <a:ext cx="3384376" cy="3854829"/>
            <a:chOff x="4963581" y="874682"/>
            <a:chExt cx="3384376" cy="3854829"/>
          </a:xfrm>
        </p:grpSpPr>
        <p:sp>
          <p:nvSpPr>
            <p:cNvPr id="19" name="직사각형 1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3621" y="874682"/>
              <a:ext cx="2704764" cy="40011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&lt;do-while</a:t>
              </a: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4" name="타원 3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6012160" y="3186801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1108" y="223746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8069" y="332375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5679" y="237116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1" name="직선 화살표 연결선 20"/>
            <p:cNvCxnSpPr>
              <a:stCxn id="4" idx="4"/>
              <a:endCxn id="12" idx="0"/>
            </p:cNvCxnSpPr>
            <p:nvPr/>
          </p:nvCxnSpPr>
          <p:spPr>
            <a:xfrm flipH="1">
              <a:off x="6727182" y="1775841"/>
              <a:ext cx="5058" cy="46162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2"/>
              <a:endCxn id="5" idx="0"/>
            </p:cNvCxnSpPr>
            <p:nvPr/>
          </p:nvCxnSpPr>
          <p:spPr>
            <a:xfrm>
              <a:off x="6727182" y="2874195"/>
              <a:ext cx="5058" cy="312606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" idx="2"/>
              <a:endCxn id="23" idx="0"/>
            </p:cNvCxnSpPr>
            <p:nvPr/>
          </p:nvCxnSpPr>
          <p:spPr>
            <a:xfrm>
              <a:off x="6732240" y="3843320"/>
              <a:ext cx="0" cy="31260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5" idx="1"/>
              <a:endCxn id="47" idx="1"/>
            </p:cNvCxnSpPr>
            <p:nvPr/>
          </p:nvCxnSpPr>
          <p:spPr>
            <a:xfrm rot="10800000" flipH="1">
              <a:off x="6012159" y="2555829"/>
              <a:ext cx="63519" cy="959233"/>
            </a:xfrm>
            <a:prstGeom prst="bentConnector3">
              <a:avLst>
                <a:gd name="adj1" fmla="val -359892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61013" y="346224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101600">
                      <a:srgbClr val="F5F5F5">
                        <a:alpha val="6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61105" y="37757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gradFill flip="none"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effectLst>
                    <a:glow rad="228600">
                      <a:srgbClr val="F5F5F5">
                        <a:alpha val="40000"/>
                      </a:srgbClr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gradFill flip="none"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8906" y="869998"/>
            <a:ext cx="3384376" cy="3854829"/>
            <a:chOff x="4963581" y="874682"/>
            <a:chExt cx="3384376" cy="3854829"/>
          </a:xfrm>
        </p:grpSpPr>
        <p:sp>
          <p:nvSpPr>
            <p:cNvPr id="29" name="직사각형 28"/>
            <p:cNvSpPr/>
            <p:nvPr/>
          </p:nvSpPr>
          <p:spPr>
            <a:xfrm>
              <a:off x="4963581" y="1135337"/>
              <a:ext cx="3384376" cy="35941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3621" y="874682"/>
              <a:ext cx="2664296" cy="461665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&lt;while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문의 흐름도</a:t>
              </a:r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6624228" y="1559817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6012160" y="2184352"/>
              <a:ext cx="1440160" cy="6565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624228" y="4155926"/>
              <a:ext cx="216024" cy="216024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6166" y="3198432"/>
              <a:ext cx="1332148" cy="63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6732240" y="1775841"/>
              <a:ext cx="0" cy="40851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5" idx="2"/>
              <a:endCxn id="37" idx="0"/>
            </p:cNvCxnSpPr>
            <p:nvPr/>
          </p:nvCxnSpPr>
          <p:spPr>
            <a:xfrm>
              <a:off x="6732240" y="2840871"/>
              <a:ext cx="0" cy="35756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35" idx="3"/>
              <a:endCxn id="36" idx="0"/>
            </p:cNvCxnSpPr>
            <p:nvPr/>
          </p:nvCxnSpPr>
          <p:spPr>
            <a:xfrm flipH="1">
              <a:off x="6732240" y="2512612"/>
              <a:ext cx="720080" cy="1643314"/>
            </a:xfrm>
            <a:prstGeom prst="bentConnector4">
              <a:avLst>
                <a:gd name="adj1" fmla="val -31746"/>
                <a:gd name="adj2" fmla="val 86804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37" idx="1"/>
            </p:cNvCxnSpPr>
            <p:nvPr/>
          </p:nvCxnSpPr>
          <p:spPr>
            <a:xfrm rot="10800000" flipH="1">
              <a:off x="6066165" y="1872279"/>
              <a:ext cx="666073" cy="1644521"/>
            </a:xfrm>
            <a:prstGeom prst="bentConnector4">
              <a:avLst>
                <a:gd name="adj1" fmla="val -57477"/>
                <a:gd name="adj2" fmla="val 9920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18069" y="232044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검사조건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75679" y="333213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실행할 </a:t>
              </a:r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로직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27182" y="2794772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true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0577" y="21119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/>
                  <a:latin typeface="나눔바른고딕" pitchFamily="50" charset="-127"/>
                  <a:ea typeface="나눔바른고딕" pitchFamily="50" charset="-127"/>
                </a:rPr>
                <a:t>false</a:t>
              </a:r>
              <a:endParaRPr lang="ko-KR" altLang="en-US" dirty="0">
                <a:effectLst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109156" y="2371162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34893" y="3312008"/>
            <a:ext cx="1199148" cy="36933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73017" y="3030498"/>
            <a:ext cx="2272986" cy="650842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00307" y="3599929"/>
            <a:ext cx="1787517" cy="370864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722124" y="1775840"/>
            <a:ext cx="5058" cy="461621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729409" y="2874195"/>
            <a:ext cx="5058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734467" y="3843320"/>
            <a:ext cx="0" cy="312606"/>
          </a:xfrm>
          <a:prstGeom prst="straightConnector1">
            <a:avLst/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6012159" y="2555334"/>
            <a:ext cx="63519" cy="959233"/>
          </a:xfrm>
          <a:prstGeom prst="bentConnector3">
            <a:avLst>
              <a:gd name="adj1" fmla="val -359892"/>
            </a:avLst>
          </a:prstGeom>
          <a:ln w="19050">
            <a:solidFill>
              <a:srgbClr val="DC343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53653" y="34576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DC3434"/>
                    </a:gs>
                    <a:gs pos="50000">
                      <a:srgbClr val="DC3434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effectLst>
                  <a:glow rad="101600">
                    <a:srgbClr val="F5F5F5">
                      <a:alpha val="6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true</a:t>
            </a:r>
            <a:endParaRPr lang="ko-KR" altLang="en-US" dirty="0">
              <a:gradFill>
                <a:gsLst>
                  <a:gs pos="0">
                    <a:srgbClr val="DC3434"/>
                  </a:gs>
                  <a:gs pos="50000">
                    <a:srgbClr val="DC3434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</a:gradFill>
              <a:effectLst>
                <a:glow rad="101600">
                  <a:srgbClr val="F5F5F5">
                    <a:alpha val="6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68465" y="37757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DC3434"/>
                    </a:gs>
                    <a:gs pos="50000">
                      <a:srgbClr val="C00000"/>
                    </a:gs>
                    <a:gs pos="100000">
                      <a:srgbClr val="DC343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glow rad="228600">
                    <a:srgbClr val="F5F5F5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false</a:t>
            </a:r>
            <a:endParaRPr lang="ko-KR" altLang="en-US" dirty="0">
              <a:gradFill flip="none" rotWithShape="1">
                <a:gsLst>
                  <a:gs pos="0">
                    <a:srgbClr val="DC3434"/>
                  </a:gs>
                  <a:gs pos="50000">
                    <a:srgbClr val="C00000"/>
                  </a:gs>
                  <a:gs pos="100000">
                    <a:srgbClr val="DC343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effectLst>
                <a:glow rad="228600">
                  <a:srgbClr val="F5F5F5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9" grpId="1"/>
      <p:bldP spid="9" grpId="2"/>
      <p:bldP spid="2" grpId="0" animBg="1"/>
      <p:bldP spid="2" grpId="1" animBg="1"/>
      <p:bldP spid="2" grpId="2" animBg="1"/>
      <p:bldP spid="2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2" grpId="4" animBg="1"/>
      <p:bldP spid="53" grpId="0" animBg="1"/>
      <p:bldP spid="53" grpId="1" animBg="1"/>
      <p:bldP spid="53" grpId="2" animBg="1"/>
      <p:bldP spid="58" grpId="0"/>
      <p:bldP spid="58" grpId="1"/>
      <p:bldP spid="59" grpId="0"/>
      <p:bldP spid="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다이어트 관리 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531" y="1347614"/>
            <a:ext cx="4187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몸무게와 목표몸무게를 입력 받고 주차 별 감량 몸무게를 입력 받으세요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목표몸무게를 달성하면 축하한다는  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문구를 출력하고 입력을 멈추세요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55526"/>
            <a:ext cx="3932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C56BE-8DFC-466A-9BBE-943DC2EE4C23}"/>
              </a:ext>
            </a:extLst>
          </p:cNvPr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764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0874" y="843558"/>
            <a:ext cx="3831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0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부터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100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까지의 점수를 계속 </a:t>
            </a:r>
            <a:r>
              <a:rPr lang="ko-KR" altLang="en-US" sz="16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입력받다가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범위를 벗어나는 수가 입력되면 그 이전까지 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입력된 자료의 합계와 평균을 출력하는 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프로그램을 작성하시오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b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38470" y="555526"/>
            <a:ext cx="7596336" cy="0"/>
            <a:chOff x="838470" y="915566"/>
            <a:chExt cx="7596336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63688" y="915566"/>
              <a:ext cx="66711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38470" y="915566"/>
              <a:ext cx="1789314" cy="0"/>
            </a:xfrm>
            <a:prstGeom prst="line">
              <a:avLst/>
            </a:prstGeom>
            <a:ln w="57150">
              <a:solidFill>
                <a:srgbClr val="31859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802297" y="4876006"/>
            <a:ext cx="7596336" cy="0"/>
            <a:chOff x="802297" y="4803998"/>
            <a:chExt cx="7596336" cy="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802297" y="4803998"/>
              <a:ext cx="759633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609319" y="4803998"/>
              <a:ext cx="1789314" cy="0"/>
            </a:xfrm>
            <a:prstGeom prst="line">
              <a:avLst/>
            </a:prstGeom>
            <a:ln w="57150">
              <a:solidFill>
                <a:srgbClr val="31859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28331"/>
            <a:ext cx="2304256" cy="30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747C8-F84A-4078-A8BF-4F451D75E028}"/>
              </a:ext>
            </a:extLst>
          </p:cNvPr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8353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631" y="1145772"/>
            <a:ext cx="7816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프로그램을 만들어 보자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아이디와 비밀번호를 각각 입력 받고 일치할 경우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로그인성공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일치하지 않은 경우에는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로그인 실패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!”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아이디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Hello          </a:t>
            </a:r>
            <a:r>
              <a:rPr lang="ko-KR" altLang="en-US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비밀번호 </a:t>
            </a:r>
            <a:r>
              <a:rPr lang="en-US" altLang="ko-KR" dirty="0">
                <a:solidFill>
                  <a:srgbClr val="FF583B"/>
                </a:solidFill>
                <a:latin typeface="나눔바른고딕" pitchFamily="50" charset="-127"/>
                <a:ea typeface="나눔바른고딕" pitchFamily="50" charset="-127"/>
              </a:rPr>
              <a:t>: 1234</a:t>
            </a:r>
            <a:endParaRPr lang="ko-KR" altLang="en-US" dirty="0">
              <a:solidFill>
                <a:srgbClr val="FF583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1" y="2623102"/>
            <a:ext cx="3290358" cy="100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43" y="2643758"/>
            <a:ext cx="3312367" cy="99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0" y="3773062"/>
            <a:ext cx="3312367" cy="102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370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003BC-6FB0-4DC3-93CD-48E42C4243FC}"/>
              </a:ext>
            </a:extLst>
          </p:cNvPr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89864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0319" y="1401620"/>
            <a:ext cx="4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로그인이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실패했을 경우에 계속 입력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로그인이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성공하면 프로그램 종료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689" y="2211710"/>
            <a:ext cx="4330621" cy="252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Login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4059C-4439-4630-91B0-ADFA08D83CF9}"/>
              </a:ext>
            </a:extLst>
          </p:cNvPr>
          <p:cNvSpPr txBox="1"/>
          <p:nvPr/>
        </p:nvSpPr>
        <p:spPr>
          <a:xfrm>
            <a:off x="860008" y="26615"/>
            <a:ext cx="284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do-while, while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858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1081</Words>
  <Application>Microsoft Office PowerPoint</Application>
  <PresentationFormat>화면 슬라이드 쇼(16:9)</PresentationFormat>
  <Paragraphs>304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10X10 Bold</vt:lpstr>
      <vt:lpstr>Rix고딕 B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SM001</cp:lastModifiedBy>
  <cp:revision>663</cp:revision>
  <dcterms:created xsi:type="dcterms:W3CDTF">2015-03-17T10:14:13Z</dcterms:created>
  <dcterms:modified xsi:type="dcterms:W3CDTF">2019-12-20T03:25:04Z</dcterms:modified>
</cp:coreProperties>
</file>