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56" r:id="rId2"/>
    <p:sldId id="277" r:id="rId3"/>
    <p:sldId id="378" r:id="rId4"/>
    <p:sldId id="393" r:id="rId5"/>
    <p:sldId id="331" r:id="rId6"/>
    <p:sldId id="398" r:id="rId7"/>
    <p:sldId id="347" r:id="rId8"/>
    <p:sldId id="332" r:id="rId9"/>
    <p:sldId id="396" r:id="rId10"/>
    <p:sldId id="336" r:id="rId11"/>
    <p:sldId id="337" r:id="rId12"/>
    <p:sldId id="348" r:id="rId13"/>
    <p:sldId id="349" r:id="rId14"/>
    <p:sldId id="350" r:id="rId15"/>
    <p:sldId id="399" r:id="rId16"/>
    <p:sldId id="351" r:id="rId17"/>
    <p:sldId id="397" r:id="rId18"/>
    <p:sldId id="352" r:id="rId19"/>
    <p:sldId id="370" r:id="rId20"/>
    <p:sldId id="372" r:id="rId21"/>
    <p:sldId id="373" r:id="rId22"/>
    <p:sldId id="375" r:id="rId23"/>
    <p:sldId id="376" r:id="rId24"/>
    <p:sldId id="383" r:id="rId25"/>
    <p:sldId id="379" r:id="rId26"/>
    <p:sldId id="384" r:id="rId27"/>
    <p:sldId id="386" r:id="rId28"/>
    <p:sldId id="377" r:id="rId29"/>
    <p:sldId id="385" r:id="rId30"/>
    <p:sldId id="371" r:id="rId31"/>
    <p:sldId id="387" r:id="rId32"/>
    <p:sldId id="388" r:id="rId33"/>
    <p:sldId id="389" r:id="rId34"/>
    <p:sldId id="380" r:id="rId35"/>
    <p:sldId id="381" r:id="rId36"/>
    <p:sldId id="382" r:id="rId37"/>
    <p:sldId id="390" r:id="rId38"/>
    <p:sldId id="391" r:id="rId39"/>
    <p:sldId id="392" r:id="rId40"/>
    <p:sldId id="280" r:id="rId41"/>
  </p:sldIdLst>
  <p:sldSz cx="9144000" cy="5143500" type="screen16x9"/>
  <p:notesSz cx="6858000" cy="9144000"/>
  <p:embeddedFontLst>
    <p:embeddedFont>
      <p:font typeface="나눔고딕" panose="020D0604000000000000" pitchFamily="50" charset="-127"/>
      <p:regular r:id="rId43"/>
      <p:bold r:id="rId44"/>
    </p:embeddedFont>
    <p:embeddedFont>
      <p:font typeface="나눔바른고딕" panose="020B0603020101020101" pitchFamily="50" charset="-127"/>
      <p:regular r:id="rId45"/>
      <p:bold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F583B"/>
    <a:srgbClr val="F4F4F4"/>
    <a:srgbClr val="F7F7F7"/>
    <a:srgbClr val="FBFBFB"/>
    <a:srgbClr val="DC3434"/>
    <a:srgbClr val="F5F5F5"/>
    <a:srgbClr val="F2F2F2"/>
    <a:srgbClr val="F3F3F3"/>
    <a:srgbClr val="E00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77648" autoAdjust="0"/>
  </p:normalViewPr>
  <p:slideViewPr>
    <p:cSldViewPr>
      <p:cViewPr varScale="1">
        <p:scale>
          <a:sx n="117" d="100"/>
          <a:sy n="117" d="100"/>
        </p:scale>
        <p:origin x="140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26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72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25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93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96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97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1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35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2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71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57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66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58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95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95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0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2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61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0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6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8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4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1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4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</a:t>
              </a: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23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선언 및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164" y="1072202"/>
            <a:ext cx="235826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665732" y="583536"/>
            <a:ext cx="3932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배열에 대한 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 </a:t>
            </a:r>
            <a:r>
              <a:rPr lang="en-US" altLang="ko-KR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308674" y="1440792"/>
            <a:ext cx="4075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737170" y="1583668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37" name="모서리가 둥근 사각형 설명선 36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타입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012356" y="1648266"/>
            <a:ext cx="1214446" cy="461668"/>
            <a:chOff x="795308" y="2428866"/>
            <a:chExt cx="857420" cy="461668"/>
          </a:xfrm>
          <a:solidFill>
            <a:srgbClr val="31859C"/>
          </a:solidFill>
        </p:grpSpPr>
        <p:sp>
          <p:nvSpPr>
            <p:cNvPr id="40" name="모서리가 둥근 사각형 설명선 39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42689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1502" y="2428869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대한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레퍼런스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변수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2292276" y="1433952"/>
            <a:ext cx="11430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1932236" y="1720274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45" name="모서리가 둥근 사각형 설명선 44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39058"/>
                <a:gd name="adj2" fmla="val 116967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선언</a:t>
              </a:r>
            </a:p>
          </p:txBody>
        </p:sp>
      </p:grpSp>
      <p:cxnSp>
        <p:nvCxnSpPr>
          <p:cNvPr id="47" name="직선 연결선 46"/>
          <p:cNvCxnSpPr/>
          <p:nvPr/>
        </p:nvCxnSpPr>
        <p:spPr>
          <a:xfrm>
            <a:off x="1860798" y="1434522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80574" y="115504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952144" y="1155040"/>
            <a:ext cx="714380" cy="357190"/>
            <a:chOff x="5500694" y="2285992"/>
            <a:chExt cx="714380" cy="357190"/>
          </a:xfrm>
        </p:grpSpPr>
        <p:sp>
          <p:nvSpPr>
            <p:cNvPr id="50" name="직사각형 49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7236" y="3155304"/>
            <a:ext cx="278948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665732" y="251236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308674" y="3441056"/>
            <a:ext cx="92869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65732" y="3726808"/>
            <a:ext cx="1214446" cy="461668"/>
            <a:chOff x="795308" y="2428866"/>
            <a:chExt cx="857420" cy="461668"/>
          </a:xfrm>
          <a:solidFill>
            <a:srgbClr val="31859C"/>
          </a:solidFill>
        </p:grpSpPr>
        <p:sp>
          <p:nvSpPr>
            <p:cNvPr id="56" name="모서리가 둥근 사각형 설명선 55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-28256"/>
                <a:gd name="adj2" fmla="val 109025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1502" y="2428869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대한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레퍼런스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변수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2523120" y="3441056"/>
            <a:ext cx="50006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023054" y="3655370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0" name="모서리가 둥근 사각형 설명선 59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6923"/>
                <a:gd name="adj2" fmla="val 113563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생성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3094624" y="3441056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023186" y="3726808"/>
            <a:ext cx="642942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4" name="모서리가 둥근 사각형 설명선 63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18872"/>
                <a:gd name="adj2" fmla="val 130584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타입</a:t>
              </a:r>
            </a:p>
          </p:txBody>
        </p:sp>
      </p:grpSp>
      <p:cxnSp>
        <p:nvCxnSpPr>
          <p:cNvPr id="66" name="직선 연결선 65"/>
          <p:cNvCxnSpPr/>
          <p:nvPr/>
        </p:nvCxnSpPr>
        <p:spPr>
          <a:xfrm>
            <a:off x="3523252" y="3441056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809004" y="3726808"/>
            <a:ext cx="1000132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8" name="모서리가 둥근 사각형 설명선 67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55562"/>
                <a:gd name="adj2" fmla="val 133987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7224" y="2428869"/>
              <a:ext cx="822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 개수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880574" y="308386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952144" y="3083866"/>
            <a:ext cx="714380" cy="357190"/>
            <a:chOff x="5500694" y="2285992"/>
            <a:chExt cx="714380" cy="357190"/>
          </a:xfrm>
        </p:grpSpPr>
        <p:sp>
          <p:nvSpPr>
            <p:cNvPr id="72" name="직사각형 71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96241"/>
              </p:ext>
            </p:extLst>
          </p:nvPr>
        </p:nvGraphicFramePr>
        <p:xfrm>
          <a:off x="7023714" y="3083866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34059"/>
              </p:ext>
            </p:extLst>
          </p:nvPr>
        </p:nvGraphicFramePr>
        <p:xfrm>
          <a:off x="7595218" y="3083866"/>
          <a:ext cx="928694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6" name="직선 화살표 연결선 75"/>
          <p:cNvCxnSpPr>
            <a:stCxn id="73" idx="6"/>
          </p:cNvCxnSpPr>
          <p:nvPr/>
        </p:nvCxnSpPr>
        <p:spPr>
          <a:xfrm>
            <a:off x="6380773" y="3262461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선언 및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5400" y="63928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주의사항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9128" y="1210785"/>
            <a:ext cx="238753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4814" y="3366667"/>
            <a:ext cx="228601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5210" y="3330948"/>
            <a:ext cx="235745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1830566" y="1567975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컴파일오류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크기를 지정할 수 없음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0008" y="2770689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배열에 대한 </a:t>
            </a:r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 선언의 다른 방법</a:t>
            </a:r>
          </a:p>
        </p:txBody>
      </p:sp>
    </p:spTree>
    <p:extLst>
      <p:ext uri="{BB962C8B-B14F-4D97-AF65-F5344CB8AC3E}">
        <p14:creationId xmlns:p14="http://schemas.microsoft.com/office/powerpoint/2010/main" val="37358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초기화하면서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651" y="213798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01221" y="2137985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86974" y="2245142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68665"/>
              </p:ext>
            </p:extLst>
          </p:nvPr>
        </p:nvGraphicFramePr>
        <p:xfrm>
          <a:off x="2572791" y="2137985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41557"/>
              </p:ext>
            </p:extLst>
          </p:nvPr>
        </p:nvGraphicFramePr>
        <p:xfrm>
          <a:off x="3144295" y="2137985"/>
          <a:ext cx="928694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1929850" y="2316580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63892" y="216869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21214" y="2168698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806967" y="2275855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68744"/>
              </p:ext>
            </p:extLst>
          </p:nvPr>
        </p:nvGraphicFramePr>
        <p:xfrm>
          <a:off x="6592784" y="2168698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0.01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0.02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0.03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0.04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0.05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9064"/>
              </p:ext>
            </p:extLst>
          </p:nvPr>
        </p:nvGraphicFramePr>
        <p:xfrm>
          <a:off x="7164288" y="2168698"/>
          <a:ext cx="1029773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029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5949843" y="2347293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987" y="908720"/>
            <a:ext cx="684427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2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 animBg="1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초기화하면서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124" y="627534"/>
            <a:ext cx="474189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6974" y="1587295"/>
            <a:ext cx="24431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/>
          <p:cNvSpPr/>
          <p:nvPr/>
        </p:nvSpPr>
        <p:spPr>
          <a:xfrm>
            <a:off x="1700590" y="2499742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86343" y="2606899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00590" y="3075806"/>
            <a:ext cx="714380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E2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986343" y="3182963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7582" y="24997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7582" y="3075806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86750"/>
              </p:ext>
            </p:extLst>
          </p:nvPr>
        </p:nvGraphicFramePr>
        <p:xfrm>
          <a:off x="4139952" y="2564355"/>
          <a:ext cx="3929090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>
            <a:stCxn id="30" idx="6"/>
          </p:cNvCxnSpPr>
          <p:nvPr/>
        </p:nvCxnSpPr>
        <p:spPr>
          <a:xfrm>
            <a:off x="2129219" y="2678337"/>
            <a:ext cx="1857387" cy="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2" idx="6"/>
          </p:cNvCxnSpPr>
          <p:nvPr/>
        </p:nvCxnSpPr>
        <p:spPr>
          <a:xfrm flipV="1">
            <a:off x="2129219" y="2797066"/>
            <a:ext cx="1857387" cy="4573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13694" y="637224"/>
            <a:ext cx="2500330" cy="428628"/>
          </a:xfrm>
          <a:prstGeom prst="rect">
            <a:avLst/>
          </a:prstGeom>
          <a:noFill/>
          <a:ln>
            <a:solidFill>
              <a:srgbClr val="E22B3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00590" y="3795886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986343" y="3903043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00590" y="4403109"/>
            <a:ext cx="714380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E2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986343" y="451596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582" y="37958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9109" y="4397038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25144"/>
              </p:ext>
            </p:extLst>
          </p:nvPr>
        </p:nvGraphicFramePr>
        <p:xfrm>
          <a:off x="4139952" y="3842672"/>
          <a:ext cx="3929090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직선 화살표 연결선 47"/>
          <p:cNvCxnSpPr>
            <a:stCxn id="42" idx="6"/>
          </p:cNvCxnSpPr>
          <p:nvPr/>
        </p:nvCxnSpPr>
        <p:spPr>
          <a:xfrm>
            <a:off x="2129219" y="3974481"/>
            <a:ext cx="18573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6"/>
          </p:cNvCxnSpPr>
          <p:nvPr/>
        </p:nvCxnSpPr>
        <p:spPr>
          <a:xfrm flipV="1">
            <a:off x="2129219" y="4063761"/>
            <a:ext cx="1857386" cy="5236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13124" y="1203598"/>
            <a:ext cx="1428760" cy="214314"/>
          </a:xfrm>
          <a:prstGeom prst="rect">
            <a:avLst/>
          </a:prstGeom>
          <a:noFill/>
          <a:ln>
            <a:solidFill>
              <a:srgbClr val="E22B3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13124" y="1779662"/>
            <a:ext cx="1428760" cy="214314"/>
          </a:xfrm>
          <a:prstGeom prst="rect">
            <a:avLst/>
          </a:prstGeom>
          <a:noFill/>
          <a:ln>
            <a:solidFill>
              <a:srgbClr val="E22B3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49005" y="3845864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E22B3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sz="2000" b="1" dirty="0">
              <a:solidFill>
                <a:srgbClr val="E22B3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7713" y="386125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7632" y="386125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72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9" grpId="0" animBg="1"/>
      <p:bldP spid="30" grpId="0" animBg="1"/>
      <p:bldP spid="31" grpId="0" animBg="1"/>
      <p:bldP spid="32" grpId="0" animBg="1"/>
      <p:bldP spid="35" grpId="0"/>
      <p:bldP spid="36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50" grpId="0" animBg="1"/>
      <p:bldP spid="51" grpId="0" animBg="1"/>
      <p:bldP spid="52" grpId="0"/>
      <p:bldP spid="52" grpId="1"/>
      <p:bldP spid="53" grpId="0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접근 방법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7224" y="967945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접근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28728" y="1590069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배열 생성 후 접근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428728" y="2872556"/>
            <a:ext cx="6643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변수명과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사이에 원소의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인덱스를 적어 접근</a:t>
            </a:r>
            <a:endParaRPr lang="en-US" altLang="ko-KR" sz="2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Clr>
                <a:srgbClr val="4D9DCB"/>
              </a:buClr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인덱스는 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시작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00496" y="2299912"/>
            <a:ext cx="2907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E22B3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r>
              <a:rPr lang="ko-KR" altLang="en-US" sz="1600" dirty="0">
                <a:solidFill>
                  <a:srgbClr val="E22B3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초기화되어 있지 않음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080468"/>
            <a:ext cx="216024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직선 연결선 5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접근 방법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91124"/>
              </p:ext>
            </p:extLst>
          </p:nvPr>
        </p:nvGraphicFramePr>
        <p:xfrm>
          <a:off x="2903985" y="3291830"/>
          <a:ext cx="3336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06">
                  <a:extLst>
                    <a:ext uri="{9D8B030D-6E8A-4147-A177-3AD203B41FA5}">
                      <a16:colId xmlns:a16="http://schemas.microsoft.com/office/drawing/2014/main" val="3648247683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2269443195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2355823886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4197002310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1429836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589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02" y="799003"/>
            <a:ext cx="4810796" cy="11241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89133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7205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2341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4071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3429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4914" y="1419622"/>
            <a:ext cx="1656184" cy="503488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48201" y="2870326"/>
            <a:ext cx="792088" cy="91649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7242" y="2896266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67744" y="3080932"/>
            <a:ext cx="619373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6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473" y="1670861"/>
            <a:ext cx="59105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크기는 배열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변수를 선언할 때 결정되지 않음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크기는 배열 생성 시에 결정되며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바꿀 수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크기는 배열의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length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필드에 저장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24" y="967945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703" y="1457590"/>
            <a:ext cx="7972366" cy="60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32424"/>
              </p:ext>
            </p:extLst>
          </p:nvPr>
        </p:nvGraphicFramePr>
        <p:xfrm>
          <a:off x="1524000" y="2571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6482476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694431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58238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70023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98368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91237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829418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3415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5890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24000" y="3075806"/>
            <a:ext cx="0" cy="435265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620000" y="3075806"/>
            <a:ext cx="0" cy="435265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524000" y="3293438"/>
            <a:ext cx="6096000" cy="0"/>
          </a:xfrm>
          <a:prstGeom prst="straightConnector1">
            <a:avLst/>
          </a:prstGeom>
          <a:ln w="12700">
            <a:solidFill>
              <a:srgbClr val="3185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1307" y="3413454"/>
            <a:ext cx="108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length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0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2971" y="763157"/>
            <a:ext cx="669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정수형 데이터를 담을 수 있는 배열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2970" y="3220964"/>
            <a:ext cx="668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인덱스에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랜덤수를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초기화하세요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72971" y="1769120"/>
            <a:ext cx="6698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정수형 데이터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담을 수 있도록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생성하세요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5306" y="1215443"/>
            <a:ext cx="7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446876" y="1215443"/>
            <a:ext cx="714380" cy="357190"/>
            <a:chOff x="2251320" y="1982814"/>
            <a:chExt cx="714380" cy="357190"/>
          </a:xfrm>
        </p:grpSpPr>
        <p:sp>
          <p:nvSpPr>
            <p:cNvPr id="47" name="직사각형 46"/>
            <p:cNvSpPr/>
            <p:nvPr/>
          </p:nvSpPr>
          <p:spPr>
            <a:xfrm>
              <a:off x="2251320" y="1982814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537073" y="208997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93334"/>
              </p:ext>
            </p:extLst>
          </p:nvPr>
        </p:nvGraphicFramePr>
        <p:xfrm>
          <a:off x="3614357" y="2355726"/>
          <a:ext cx="3929090" cy="3657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39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34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446243" y="2342854"/>
            <a:ext cx="7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517813" y="2342854"/>
            <a:ext cx="714380" cy="357190"/>
            <a:chOff x="2251320" y="1982814"/>
            <a:chExt cx="714380" cy="357190"/>
          </a:xfrm>
        </p:grpSpPr>
        <p:sp>
          <p:nvSpPr>
            <p:cNvPr id="53" name="직사각형 52"/>
            <p:cNvSpPr/>
            <p:nvPr/>
          </p:nvSpPr>
          <p:spPr>
            <a:xfrm>
              <a:off x="2251320" y="1982814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537073" y="208997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>
            <a:off x="2946442" y="2521449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66517"/>
              </p:ext>
            </p:extLst>
          </p:nvPr>
        </p:nvGraphicFramePr>
        <p:xfrm>
          <a:off x="3614355" y="3736019"/>
          <a:ext cx="4702060" cy="3657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47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3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446243" y="3723147"/>
            <a:ext cx="7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517813" y="3723147"/>
            <a:ext cx="714380" cy="357190"/>
            <a:chOff x="2251320" y="1982814"/>
            <a:chExt cx="714380" cy="357190"/>
          </a:xfrm>
        </p:grpSpPr>
        <p:sp>
          <p:nvSpPr>
            <p:cNvPr id="65" name="직사각형 64"/>
            <p:cNvSpPr/>
            <p:nvPr/>
          </p:nvSpPr>
          <p:spPr>
            <a:xfrm>
              <a:off x="2251320" y="1982814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2537073" y="208997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67" name="직선 화살표 연결선 66"/>
          <p:cNvCxnSpPr/>
          <p:nvPr/>
        </p:nvCxnSpPr>
        <p:spPr>
          <a:xfrm>
            <a:off x="2946442" y="3901742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4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9" grpId="0"/>
      <p:bldP spid="30" grpId="0"/>
      <p:bldP spid="45" grpId="0"/>
      <p:bldP spid="51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59650" y="1775886"/>
            <a:ext cx="6698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인덱스에 들어있는 값과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인덱스에 들어있는 값을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더하여 결과 값을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59650" y="2933656"/>
            <a:ext cx="6698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인덱스에 들어있는 데이터를 모두 더하여 결과 값을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59650" y="895115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각각에 인덱스에 들어있는 모든 데이터를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59650" y="4091426"/>
            <a:ext cx="6698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안에 있는 수의 평균을 구하여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0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8" grpId="0"/>
      <p:bldP spid="31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608" y="1602254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개념과 필요성을 설명할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선언하고 생성할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레퍼런스와 인덱스 개념을 설명할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5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9052" y="1125520"/>
            <a:ext cx="742134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짝수인 값만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9" y="2473113"/>
            <a:ext cx="7906322" cy="1037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47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68" y="2427734"/>
            <a:ext cx="6396514" cy="1336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1473" y="1125519"/>
            <a:ext cx="8336145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홀수인 값이 몇 개인지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7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298239"/>
            <a:ext cx="3024336" cy="2016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1473" y="1125519"/>
            <a:ext cx="8336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가장 큰 값을 찾아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4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473" y="1125519"/>
            <a:ext cx="8336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가장 작은 값을 찾아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50" y="2298239"/>
            <a:ext cx="302051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크기가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인 정수형 배열을 생성한다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다음과 같이 정수형 배열에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개의 점수를 입력하여 저장한다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입력된 점수를 모두 출력한다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37" y="1995686"/>
            <a:ext cx="3317177" cy="24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5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473" y="1125519"/>
            <a:ext cx="8336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공간으로 생성합니다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숫자를 입력 받아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배수인 숫자를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952033"/>
            <a:ext cx="2549809" cy="35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입력한 점수 중 최고 점수와 최저 점수를 출력하세요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37" y="1816927"/>
            <a:ext cx="331717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입력한 점수의 총합과 평균을 출력하세요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09" y="1491630"/>
            <a:ext cx="3062833" cy="31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9486" y="946426"/>
            <a:ext cx="8336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문자형 배열을 선언한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짝수인 경우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수박수박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홀수인 경우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수박수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22" y="2571750"/>
            <a:ext cx="3151111" cy="18722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571750"/>
            <a:ext cx="314087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625" y="1635646"/>
            <a:ext cx="35124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= new float(3);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2.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[2];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3.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[3]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{10,5,4,};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4.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8187" y="1635646"/>
            <a:ext cx="35124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5.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(4);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6.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[3];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7.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{10,4,5,6};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8.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[3] = {8,9,5,1};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020" y="787494"/>
            <a:ext cx="8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다음 배열 선언 중에서 올바른 배열 선언 문장을 찾아 보시오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1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8" y="915566"/>
            <a:ext cx="3865264" cy="25161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35646"/>
            <a:ext cx="4329708" cy="28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718244"/>
            <a:ext cx="81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아래와 같이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생성하고 각각의 이름으로 초기화를 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Scanner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읽어 들인 이름이 몇 번째 인덱스에 저장되어 있는지 검색하는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작성하세요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97" y="2067694"/>
            <a:ext cx="600075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70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채점프로그램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327" y="699542"/>
            <a:ext cx="845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5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개의 문제에 대한 답을 입력 받고 입력 받은 값을 출력해 보세요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60008" y="1256655"/>
            <a:ext cx="7482788" cy="3855963"/>
            <a:chOff x="409810" y="1203598"/>
            <a:chExt cx="9111700" cy="4695359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10" y="1203598"/>
              <a:ext cx="4756870" cy="4695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1273906" y="2320677"/>
              <a:ext cx="3892775" cy="3168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460" y="1962976"/>
              <a:ext cx="3827050" cy="3176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794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채점프로그램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327" y="699542"/>
            <a:ext cx="845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다음과 같이 정답이 있을 때 사용자로부터 답을 입력 받아 결과를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출력하고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총점을 출력하는 프로그램을 작성하세요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(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배점은 각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20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점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03140"/>
            <a:ext cx="2636209" cy="25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68753" y="177966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1035" y="175426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답</a:t>
            </a:r>
          </a:p>
        </p:txBody>
      </p:sp>
    </p:spTree>
    <p:extLst>
      <p:ext uri="{BB962C8B-B14F-4D97-AF65-F5344CB8AC3E}">
        <p14:creationId xmlns:p14="http://schemas.microsoft.com/office/powerpoint/2010/main" val="22186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6833" y="691604"/>
            <a:ext cx="819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배열의 인덱스의 수 만큼 별을 출력해보세요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91824"/>
            <a:ext cx="1985978" cy="286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6" y="1491824"/>
            <a:ext cx="47720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292975" y="2402170"/>
            <a:ext cx="4051945" cy="15841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프로그램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step 1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86" y="1193765"/>
            <a:ext cx="4568828" cy="2755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07104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8" y="1049180"/>
            <a:ext cx="2830376" cy="378034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프로그램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step 1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55413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407441" y="1857448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화살표 연결선 5"/>
          <p:cNvCxnSpPr>
            <a:stCxn id="4" idx="6"/>
          </p:cNvCxnSpPr>
          <p:nvPr/>
        </p:nvCxnSpPr>
        <p:spPr>
          <a:xfrm>
            <a:off x="4551457" y="1929456"/>
            <a:ext cx="756084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4064" y="2179933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73415" y="2733061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425443" y="2877077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>
            <a:stCxn id="18" idx="6"/>
          </p:cNvCxnSpPr>
          <p:nvPr/>
        </p:nvCxnSpPr>
        <p:spPr>
          <a:xfrm>
            <a:off x="4569459" y="2949085"/>
            <a:ext cx="738082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1397" y="3199562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1557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9629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47701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51557" y="2730005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99629" y="2730005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47701" y="2730005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4711" y="1779246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32974" y="1779246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1046" y="1775152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84711" y="2791868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2974" y="2791868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81046" y="2787774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5626330" y="889952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아래쪽 화살표 39"/>
          <p:cNvSpPr/>
          <p:nvPr/>
        </p:nvSpPr>
        <p:spPr>
          <a:xfrm rot="10800000">
            <a:off x="5626330" y="3368839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6315652" y="869160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아래쪽 화살표 41"/>
          <p:cNvSpPr/>
          <p:nvPr/>
        </p:nvSpPr>
        <p:spPr>
          <a:xfrm rot="10800000">
            <a:off x="6315652" y="3368838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6963725" y="874204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 rot="10800000">
            <a:off x="6963725" y="3373882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8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06496" y="1410857"/>
            <a:ext cx="2830638" cy="11076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06496" y="2548528"/>
            <a:ext cx="2830638" cy="1020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6496" y="3593310"/>
            <a:ext cx="2830638" cy="10252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510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5" grpId="0" animBg="1"/>
      <p:bldP spid="12" grpId="0" animBg="1"/>
      <p:bldP spid="12" grpId="1" animBg="1"/>
      <p:bldP spid="49" grpId="0" animBg="1"/>
      <p:bldP spid="49" grpId="1" animBg="1"/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프로그램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step 2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73551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525579" y="2728396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화살표 연결선 9"/>
          <p:cNvCxnSpPr>
            <a:stCxn id="9" idx="6"/>
          </p:cNvCxnSpPr>
          <p:nvPr/>
        </p:nvCxnSpPr>
        <p:spPr>
          <a:xfrm>
            <a:off x="4669595" y="2800404"/>
            <a:ext cx="756084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2202" y="3050881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1553" y="3604009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43581" y="3748025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/>
          <p:cNvCxnSpPr>
            <a:stCxn id="13" idx="6"/>
          </p:cNvCxnSpPr>
          <p:nvPr/>
        </p:nvCxnSpPr>
        <p:spPr>
          <a:xfrm>
            <a:off x="4687597" y="3820033"/>
            <a:ext cx="738082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9535" y="4070510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69695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17767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5839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69695" y="3600953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17767" y="3600953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5839" y="3600953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49715" y="478218"/>
            <a:ext cx="158417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input_id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49715" y="872032"/>
            <a:ext cx="158417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input_pw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69695" y="2139702"/>
            <a:ext cx="648072" cy="2100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화살표 연결선 4"/>
          <p:cNvCxnSpPr>
            <a:stCxn id="32" idx="0"/>
          </p:cNvCxnSpPr>
          <p:nvPr/>
        </p:nvCxnSpPr>
        <p:spPr>
          <a:xfrm flipV="1">
            <a:off x="5893731" y="1779662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01110" y="1436188"/>
            <a:ext cx="4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217767" y="2142260"/>
            <a:ext cx="648072" cy="2100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화살표 연결선 36"/>
          <p:cNvCxnSpPr>
            <a:stCxn id="36" idx="0"/>
          </p:cNvCxnSpPr>
          <p:nvPr/>
        </p:nvCxnSpPr>
        <p:spPr>
          <a:xfrm flipV="1">
            <a:off x="6541803" y="178222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49182" y="1438746"/>
            <a:ext cx="4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865839" y="2142260"/>
            <a:ext cx="648072" cy="2100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/>
          <p:cNvCxnSpPr>
            <a:stCxn id="42" idx="0"/>
          </p:cNvCxnSpPr>
          <p:nvPr/>
        </p:nvCxnSpPr>
        <p:spPr>
          <a:xfrm flipV="1">
            <a:off x="7189875" y="178222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97254" y="1438746"/>
            <a:ext cx="4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</a:p>
        </p:txBody>
      </p:sp>
      <p:pic>
        <p:nvPicPr>
          <p:cNvPr id="3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702787" y="2645443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50859" y="2645443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98931" y="2641349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02787" y="3658065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50859" y="3658065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98931" y="3653971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65" y="788937"/>
            <a:ext cx="2856403" cy="3565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476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5" grpId="0"/>
      <p:bldP spid="35" grpId="1"/>
      <p:bldP spid="36" grpId="0" animBg="1"/>
      <p:bldP spid="36" grpId="1" animBg="1"/>
      <p:bldP spid="38" grpId="0"/>
      <p:bldP spid="38" grpId="1"/>
      <p:bldP spid="42" grpId="0" animBg="1"/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(for-each)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97327" y="685077"/>
            <a:ext cx="8424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정수형 데이터를 담을 수 있는 배열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선언하세요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7326" y="1815313"/>
            <a:ext cx="8413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각각의 인덱스에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부터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까지 초기화 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97327" y="1250195"/>
            <a:ext cx="8424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정수형 데이터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개를 담을 수 있도록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배열을 생성하세요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7327" y="3420251"/>
            <a:ext cx="9431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배열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 각각에 인덱스에 들어있는 모든 데이터를 출력하세요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2896763" y="2687912"/>
          <a:ext cx="4702060" cy="3657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47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3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5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8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9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10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28651" y="267504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00221" y="2675040"/>
            <a:ext cx="714380" cy="357190"/>
            <a:chOff x="2251320" y="1982814"/>
            <a:chExt cx="714380" cy="357190"/>
          </a:xfrm>
        </p:grpSpPr>
        <p:sp>
          <p:nvSpPr>
            <p:cNvPr id="51" name="직사각형 50"/>
            <p:cNvSpPr/>
            <p:nvPr/>
          </p:nvSpPr>
          <p:spPr>
            <a:xfrm>
              <a:off x="2251320" y="1982814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537073" y="208997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53" name="직선 화살표 연결선 52"/>
          <p:cNvCxnSpPr/>
          <p:nvPr/>
        </p:nvCxnSpPr>
        <p:spPr>
          <a:xfrm>
            <a:off x="2228850" y="2875095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83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47" grpId="0"/>
      <p:bldP spid="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(for-each)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for-each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5542" y="1229420"/>
            <a:ext cx="7349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배열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 각각에 인덱스에 들어있는 모든 데이터를 출력하세요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07704" y="2610149"/>
            <a:ext cx="340029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for (             :                  ){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b="1" i="1" dirty="0" err="1">
                <a:latin typeface="나눔바른고딕" pitchFamily="50" charset="-127"/>
                <a:ea typeface="나눔바른고딕" pitchFamily="50" charset="-127"/>
              </a:rPr>
              <a:t>System.out.println</a:t>
            </a:r>
            <a:r>
              <a:rPr lang="en-US" altLang="ko-KR" b="1" i="1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b="1" i="1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b="1" i="1" dirty="0"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08329" y="299434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실행할 </a:t>
            </a:r>
            <a:r>
              <a:rPr lang="ko-KR" altLang="en-US" dirty="0" err="1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반복되는 부분</a:t>
            </a: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5395" y="3135039"/>
            <a:ext cx="2647070" cy="42754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66986" y="2610148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 i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6369" y="261014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array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3485350" y="1738047"/>
          <a:ext cx="4702060" cy="3657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47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3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5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8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9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10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17238" y="1725175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388808" y="1725175"/>
            <a:ext cx="714380" cy="357190"/>
            <a:chOff x="2251320" y="1982814"/>
            <a:chExt cx="714380" cy="357190"/>
          </a:xfrm>
        </p:grpSpPr>
        <p:sp>
          <p:nvSpPr>
            <p:cNvPr id="37" name="직사각형 36"/>
            <p:cNvSpPr/>
            <p:nvPr/>
          </p:nvSpPr>
          <p:spPr>
            <a:xfrm>
              <a:off x="2251320" y="1982814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2537073" y="208997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42" name="직선 화살표 연결선 41"/>
          <p:cNvCxnSpPr/>
          <p:nvPr/>
        </p:nvCxnSpPr>
        <p:spPr>
          <a:xfrm>
            <a:off x="2817437" y="1897323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3033167" y="2082365"/>
            <a:ext cx="674738" cy="484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3076044" y="2082365"/>
            <a:ext cx="1109979" cy="484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3076044" y="2082364"/>
            <a:ext cx="1607877" cy="48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3076044" y="2125285"/>
            <a:ext cx="2078732" cy="4419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3076044" y="2082364"/>
            <a:ext cx="2610537" cy="48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3076044" y="2082364"/>
            <a:ext cx="3124572" cy="48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3033167" y="2082364"/>
            <a:ext cx="3551782" cy="48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3033167" y="2082364"/>
            <a:ext cx="3978992" cy="48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3033167" y="2082364"/>
            <a:ext cx="4408794" cy="527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3076044" y="2082364"/>
            <a:ext cx="4814934" cy="527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0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4" grpId="0" animBg="1"/>
      <p:bldP spid="25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(for-each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 활용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68" y="2427734"/>
            <a:ext cx="6396514" cy="1336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1473" y="1125519"/>
            <a:ext cx="8336145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배열의 값 중 홀수인 값이 몇 개인지 출력하는 프로그램을 작성하세요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4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809333"/>
            <a:ext cx="8275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DataStructure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20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대량 데이터를 효율적으로 관리하기 위한 메커니즘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619672" y="2719635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89616" y="4245478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10304" y="1501126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04148" y="2715766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Tree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34440" y="4245478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595535" y="2499742"/>
            <a:ext cx="1653674" cy="1472892"/>
          </a:xfrm>
          <a:prstGeom prst="ellipse">
            <a:avLst/>
          </a:prstGeom>
          <a:solidFill>
            <a:srgbClr val="FF5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Structure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>
            <a:endCxn id="3" idx="3"/>
          </p:cNvCxnSpPr>
          <p:nvPr/>
        </p:nvCxnSpPr>
        <p:spPr>
          <a:xfrm flipH="1" flipV="1">
            <a:off x="2843808" y="2967212"/>
            <a:ext cx="751727" cy="268976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4" idx="0"/>
            <a:endCxn id="32" idx="2"/>
          </p:cNvCxnSpPr>
          <p:nvPr/>
        </p:nvCxnSpPr>
        <p:spPr>
          <a:xfrm flipV="1">
            <a:off x="4422372" y="1996280"/>
            <a:ext cx="0" cy="503462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6"/>
            <a:endCxn id="33" idx="1"/>
          </p:cNvCxnSpPr>
          <p:nvPr/>
        </p:nvCxnSpPr>
        <p:spPr>
          <a:xfrm flipV="1">
            <a:off x="5249209" y="2963343"/>
            <a:ext cx="654939" cy="272845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4" idx="5"/>
            <a:endCxn id="34" idx="0"/>
          </p:cNvCxnSpPr>
          <p:nvPr/>
        </p:nvCxnSpPr>
        <p:spPr>
          <a:xfrm>
            <a:off x="5007034" y="3756934"/>
            <a:ext cx="639474" cy="488544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" idx="3"/>
            <a:endCxn id="31" idx="0"/>
          </p:cNvCxnSpPr>
          <p:nvPr/>
        </p:nvCxnSpPr>
        <p:spPr>
          <a:xfrm flipH="1">
            <a:off x="3201684" y="3756934"/>
            <a:ext cx="636026" cy="488544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83B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이진탐색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필요성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94518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○○사의 회원정보관리 프로그램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0008" y="113668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9251" y="11366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642" y="11366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7864" y="114971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600203"/>
            <a:ext cx="550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name = new Scanner(System.in).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967253"/>
            <a:ext cx="577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address = new Scanner(System.in).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2334303"/>
            <a:ext cx="571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gender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2701353"/>
            <a:ext cx="536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age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 descr="C:\Users\LSJ\Desktop\us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67253"/>
            <a:ext cx="1092981" cy="8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SJ\Desktop\us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56" y="3613654"/>
            <a:ext cx="1092981" cy="8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60461" y="3346314"/>
            <a:ext cx="572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name1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461" y="3713364"/>
            <a:ext cx="596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address1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461" y="4080414"/>
            <a:ext cx="585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gender1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0461" y="4447464"/>
            <a:ext cx="553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age1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6967335" y="843558"/>
            <a:ext cx="1802833" cy="1263661"/>
          </a:xfrm>
          <a:prstGeom prst="wedgeEllipseCallout">
            <a:avLst>
              <a:gd name="adj1" fmla="val -32451"/>
              <a:gd name="adj2" fmla="val 54308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명의 유저가 개인정보를 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입력합니다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타원형 설명선 31"/>
          <p:cNvSpPr/>
          <p:nvPr/>
        </p:nvSpPr>
        <p:spPr>
          <a:xfrm>
            <a:off x="6990698" y="2499742"/>
            <a:ext cx="1779470" cy="1263661"/>
          </a:xfrm>
          <a:prstGeom prst="wedgeEllipseCallout">
            <a:avLst>
              <a:gd name="adj1" fmla="val -32451"/>
              <a:gd name="adj2" fmla="val 54308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명의 유저가 개인정보를 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입력합니다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89855" y="-86601"/>
            <a:ext cx="9270367" cy="5322647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94426" y="843558"/>
            <a:ext cx="4575495" cy="922143"/>
            <a:chOff x="-581300" y="2670500"/>
            <a:chExt cx="4575495" cy="922143"/>
          </a:xfrm>
        </p:grpSpPr>
        <p:grpSp>
          <p:nvGrpSpPr>
            <p:cNvPr id="35" name="그룹 34"/>
            <p:cNvGrpSpPr/>
            <p:nvPr/>
          </p:nvGrpSpPr>
          <p:grpSpPr>
            <a:xfrm>
              <a:off x="-581300" y="2670500"/>
              <a:ext cx="4575495" cy="922143"/>
              <a:chOff x="611560" y="1052749"/>
              <a:chExt cx="4575495" cy="922143"/>
            </a:xfrm>
          </p:grpSpPr>
          <p:sp>
            <p:nvSpPr>
              <p:cNvPr id="13" name="한쪽 모서리는 잘리고 다른 쪽 모서리는 둥근 사각형 12"/>
              <p:cNvSpPr/>
              <p:nvPr/>
            </p:nvSpPr>
            <p:spPr>
              <a:xfrm>
                <a:off x="611560" y="1052749"/>
                <a:ext cx="4575495" cy="922143"/>
              </a:xfrm>
              <a:prstGeom prst="snipRound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4380" y="1305957"/>
                <a:ext cx="3520516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그럼 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번째 의 유저정보는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?</a:t>
                </a:r>
                <a:endPara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-425268" y="2924922"/>
              <a:ext cx="686406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Q.1</a:t>
              </a:r>
              <a:endParaRPr lang="ko-KR" altLang="en-US" sz="2400" i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973290" y="1508640"/>
            <a:ext cx="1684726" cy="1337536"/>
            <a:chOff x="5973290" y="1508640"/>
            <a:chExt cx="1684726" cy="1337536"/>
          </a:xfrm>
        </p:grpSpPr>
        <p:pic>
          <p:nvPicPr>
            <p:cNvPr id="1028" name="Picture 4" descr="C:\Users\LSJ\Desktop\users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500" y="1508640"/>
              <a:ext cx="1076951" cy="82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그룹 41"/>
            <p:cNvGrpSpPr/>
            <p:nvPr/>
          </p:nvGrpSpPr>
          <p:grpSpPr>
            <a:xfrm>
              <a:off x="5973290" y="2393783"/>
              <a:ext cx="1684726" cy="452393"/>
              <a:chOff x="-668384" y="2060113"/>
              <a:chExt cx="1684726" cy="45239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대각선 방향의 모서리가 잘린 사각형 40"/>
              <p:cNvSpPr/>
              <p:nvPr/>
            </p:nvSpPr>
            <p:spPr>
              <a:xfrm>
                <a:off x="-668384" y="2060113"/>
                <a:ext cx="1684726" cy="452393"/>
              </a:xfrm>
              <a:prstGeom prst="snip2Diag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600269" y="2151919"/>
                <a:ext cx="1576072" cy="30777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신입 개발자 김미희</a:t>
                </a: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6829440" y="794573"/>
            <a:ext cx="1940727" cy="940513"/>
            <a:chOff x="6829440" y="794573"/>
            <a:chExt cx="1940727" cy="940513"/>
          </a:xfrm>
        </p:grpSpPr>
        <p:sp>
          <p:nvSpPr>
            <p:cNvPr id="43" name="타원형 설명선 42"/>
            <p:cNvSpPr/>
            <p:nvPr/>
          </p:nvSpPr>
          <p:spPr>
            <a:xfrm>
              <a:off x="6829440" y="794573"/>
              <a:ext cx="1940727" cy="940513"/>
            </a:xfrm>
            <a:prstGeom prst="wedgeEllipseCallout">
              <a:avLst>
                <a:gd name="adj1" fmla="val -37924"/>
                <a:gd name="adj2" fmla="val 52968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40621" y="1080163"/>
              <a:ext cx="1553117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 </a:t>
              </a:r>
              <a:r>
                <a:rPr lang="en-US" altLang="ko-KR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94425" y="3076860"/>
            <a:ext cx="4741671" cy="1188220"/>
            <a:chOff x="-581300" y="2670500"/>
            <a:chExt cx="4741671" cy="1188220"/>
          </a:xfrm>
        </p:grpSpPr>
        <p:grpSp>
          <p:nvGrpSpPr>
            <p:cNvPr id="55" name="그룹 54"/>
            <p:cNvGrpSpPr/>
            <p:nvPr/>
          </p:nvGrpSpPr>
          <p:grpSpPr>
            <a:xfrm>
              <a:off x="-581300" y="2670500"/>
              <a:ext cx="4741671" cy="1188220"/>
              <a:chOff x="611560" y="1052749"/>
              <a:chExt cx="4741671" cy="1188220"/>
            </a:xfrm>
          </p:grpSpPr>
          <p:sp>
            <p:nvSpPr>
              <p:cNvPr id="57" name="한쪽 모서리는 잘리고 다른 쪽 모서리는 둥근 사각형 56"/>
              <p:cNvSpPr/>
              <p:nvPr/>
            </p:nvSpPr>
            <p:spPr>
              <a:xfrm>
                <a:off x="611560" y="1052749"/>
                <a:ext cx="4741671" cy="1188220"/>
              </a:xfrm>
              <a:prstGeom prst="snipRound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423474" y="1231360"/>
                <a:ext cx="3749744" cy="83099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그럼 </a:t>
                </a:r>
                <a:r>
                  <a:rPr lang="ko-KR" altLang="en-US" sz="2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반복문을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사용해서 모든 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유저의 </a:t>
                </a:r>
                <a:r>
                  <a:rPr lang="ko-KR" altLang="en-US" sz="2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정보을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바꿔보세요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-446174" y="3030005"/>
              <a:ext cx="686406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Q.2</a:t>
              </a:r>
              <a:endParaRPr lang="ko-KR" altLang="en-US" sz="2400" i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932751" y="3109928"/>
            <a:ext cx="1684726" cy="1337536"/>
            <a:chOff x="5973290" y="1508640"/>
            <a:chExt cx="1684726" cy="1337536"/>
          </a:xfrm>
        </p:grpSpPr>
        <p:pic>
          <p:nvPicPr>
            <p:cNvPr id="60" name="Picture 4" descr="C:\Users\LSJ\Desktop\users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500" y="1508640"/>
              <a:ext cx="1076951" cy="82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5973290" y="2393783"/>
              <a:ext cx="1684726" cy="452393"/>
              <a:chOff x="-668384" y="2060113"/>
              <a:chExt cx="1684726" cy="45239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대각선 방향의 모서리가 잘린 사각형 61"/>
              <p:cNvSpPr/>
              <p:nvPr/>
            </p:nvSpPr>
            <p:spPr>
              <a:xfrm>
                <a:off x="-668384" y="2060113"/>
                <a:ext cx="1684726" cy="452393"/>
              </a:xfrm>
              <a:prstGeom prst="snip2Diag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-600269" y="2151919"/>
                <a:ext cx="1576072" cy="30777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신입 개발자 </a:t>
                </a:r>
                <a:r>
                  <a:rPr lang="ko-KR" altLang="en-US" sz="1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임명진</a:t>
                </a:r>
                <a:endPara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6775114" y="2287451"/>
            <a:ext cx="2227912" cy="1194395"/>
            <a:chOff x="6542256" y="540691"/>
            <a:chExt cx="2227912" cy="1194395"/>
          </a:xfrm>
        </p:grpSpPr>
        <p:sp>
          <p:nvSpPr>
            <p:cNvPr id="65" name="타원형 설명선 64"/>
            <p:cNvSpPr/>
            <p:nvPr/>
          </p:nvSpPr>
          <p:spPr>
            <a:xfrm>
              <a:off x="6542256" y="540691"/>
              <a:ext cx="2227912" cy="1194395"/>
            </a:xfrm>
            <a:prstGeom prst="wedgeEllipseCallout">
              <a:avLst>
                <a:gd name="adj1" fmla="val -38135"/>
                <a:gd name="adj2" fmla="val 51992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5873" y="676223"/>
              <a:ext cx="2031325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 n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좀 더 쉽게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관리할 수 없을까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3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" grpId="0"/>
      <p:bldP spid="14" grpId="0"/>
      <p:bldP spid="15" grpId="0"/>
      <p:bldP spid="16" grpId="0"/>
      <p:bldP spid="17" grpId="0"/>
      <p:bldP spid="7" grpId="0"/>
      <p:bldP spid="19" grpId="0"/>
      <p:bldP spid="20" grpId="0"/>
      <p:bldP spid="21" grpId="0"/>
      <p:bldP spid="26" grpId="0"/>
      <p:bldP spid="27" grpId="0"/>
      <p:bldP spid="29" grpId="0"/>
      <p:bldP spid="30" grpId="0"/>
      <p:bldP spid="10" grpId="0" animBg="1"/>
      <p:bldP spid="32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필요성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2968" y="64369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무작위명단</a:t>
            </a:r>
            <a:endParaRPr lang="ko-KR" altLang="en-US" sz="2400" b="1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31452" y="1131590"/>
            <a:ext cx="2038266" cy="3600400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550" y="1374790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0022" y="18847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7550" y="239474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10022" y="290472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7550" y="3414706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7550" y="3924687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217790" y="2427734"/>
            <a:ext cx="432048" cy="576064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7612" y="6436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출석 번호</a:t>
            </a:r>
            <a:endParaRPr lang="ko-KR" altLang="en-US" sz="2400" b="1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80926" y="1131590"/>
            <a:ext cx="4581479" cy="3600400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530246" y="1482655"/>
            <a:ext cx="3882838" cy="2898270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19486" y="1939738"/>
            <a:ext cx="939605" cy="2059936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0206" y="1104415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19486" y="1505695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80909" y="1939738"/>
            <a:ext cx="939605" cy="2059936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142332" y="1939738"/>
            <a:ext cx="939605" cy="2059936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0049" y="1965247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86961" y="1965247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30646" y="1965247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29937" y="2397380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29937" y="2758048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74207" y="3118716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76695" y="351882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 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4094" y="3366392"/>
            <a:ext cx="930637" cy="509979"/>
          </a:xfrm>
          <a:prstGeom prst="rect">
            <a:avLst/>
          </a:prstGeom>
          <a:noFill/>
          <a:ln w="28575">
            <a:solidFill>
              <a:srgbClr val="FF5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67610" y="3500088"/>
            <a:ext cx="821152" cy="348323"/>
          </a:xfrm>
          <a:prstGeom prst="rect">
            <a:avLst/>
          </a:prstGeom>
          <a:noFill/>
          <a:ln w="28575">
            <a:solidFill>
              <a:srgbClr val="FF5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56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3" grpId="0" animBg="1"/>
      <p:bldP spid="33" grpId="0"/>
      <p:bldP spid="34" grpId="0" animBg="1"/>
      <p:bldP spid="41" grpId="0" animBg="1"/>
      <p:bldP spid="42" grpId="0" animBg="1"/>
      <p:bldP spid="44" grpId="0"/>
      <p:bldP spid="45" grpId="0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4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809333"/>
            <a:ext cx="823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(array) : </a:t>
            </a:r>
            <a:r>
              <a:rPr lang="ko-KR" altLang="en-US" sz="24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타입의 여러 변수를 하나의 묶음으로 다루는 것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99521" y="1495459"/>
            <a:ext cx="6215106" cy="788259"/>
            <a:chOff x="1428728" y="2214554"/>
            <a:chExt cx="6215106" cy="788259"/>
          </a:xfrm>
        </p:grpSpPr>
        <p:sp>
          <p:nvSpPr>
            <p:cNvPr id="9" name="TextBox 8"/>
            <p:cNvSpPr txBox="1"/>
            <p:nvPr/>
          </p:nvSpPr>
          <p:spPr>
            <a:xfrm>
              <a:off x="1428728" y="2214554"/>
              <a:ext cx="5915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4D9DCB"/>
                </a:buClr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인덱스와 인덱스에 대응하는 데이터들로 이루어진 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 구조</a:t>
              </a:r>
              <a:endPara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85918" y="2664259"/>
              <a:ext cx="58579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배열을 이용하면 한 번에 많은 메모리 공간 선언 가능 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63802" y="2337884"/>
            <a:ext cx="6643734" cy="1034665"/>
            <a:chOff x="1428728" y="3000372"/>
            <a:chExt cx="6643734" cy="1034665"/>
          </a:xfrm>
        </p:grpSpPr>
        <p:sp>
          <p:nvSpPr>
            <p:cNvPr id="17" name="직사각형 16"/>
            <p:cNvSpPr/>
            <p:nvPr/>
          </p:nvSpPr>
          <p:spPr>
            <a:xfrm>
              <a:off x="1428728" y="3000372"/>
              <a:ext cx="66437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4D9DCB"/>
                </a:buClr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같은 종류의 데이터들이 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순차적으로 저장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되는 공간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85918" y="3450262"/>
              <a:ext cx="54292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데이터들이 순차적으로 저장됨</a:t>
              </a:r>
            </a:p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반복문을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이용하여 처리하기에 적합한 자료 구조 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63802" y="3507854"/>
            <a:ext cx="6572296" cy="941965"/>
            <a:chOff x="1428728" y="4286256"/>
            <a:chExt cx="6572296" cy="941965"/>
          </a:xfrm>
        </p:grpSpPr>
        <p:sp>
          <p:nvSpPr>
            <p:cNvPr id="20" name="직사각형 19"/>
            <p:cNvSpPr/>
            <p:nvPr/>
          </p:nvSpPr>
          <p:spPr>
            <a:xfrm>
              <a:off x="1428728" y="4286256"/>
              <a:ext cx="13484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4D9DCB"/>
                </a:buClr>
              </a:pPr>
              <a:r>
                <a:rPr lang="ko-KR" altLang="en-US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인덱스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85918" y="4643446"/>
              <a:ext cx="62151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en-US" altLang="ko-KR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ko-KR" altLang="en-US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부터 시작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인덱스는 배열의 시작 위치에서부터 데이터가 있는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상대적인 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9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279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필요성 및 배열의 구조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0" y="387860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5243" y="555526"/>
            <a:ext cx="310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10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정수형 변수를 선언하는 경우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5243" y="912716"/>
            <a:ext cx="32496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i0, i1, i2, i3, i4, i5, i6, i7, i8, i9;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72433" y="1412782"/>
            <a:ext cx="1071570" cy="276999"/>
            <a:chOff x="1000100" y="2285992"/>
            <a:chExt cx="1071570" cy="276999"/>
          </a:xfrm>
        </p:grpSpPr>
        <p:sp>
          <p:nvSpPr>
            <p:cNvPr id="86" name="TextBox 85"/>
            <p:cNvSpPr txBox="1"/>
            <p:nvPr/>
          </p:nvSpPr>
          <p:spPr>
            <a:xfrm>
              <a:off x="1428728" y="228599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00100" y="228599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258317" y="1727639"/>
            <a:ext cx="1071570" cy="276999"/>
            <a:chOff x="2428860" y="2643182"/>
            <a:chExt cx="1071570" cy="276999"/>
          </a:xfrm>
        </p:grpSpPr>
        <p:sp>
          <p:nvSpPr>
            <p:cNvPr id="89" name="TextBox 88"/>
            <p:cNvSpPr txBox="1"/>
            <p:nvPr/>
          </p:nvSpPr>
          <p:spPr>
            <a:xfrm>
              <a:off x="2857488" y="264318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55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28860" y="264318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i1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043871" y="2042496"/>
            <a:ext cx="1071570" cy="276999"/>
            <a:chOff x="1071538" y="3000372"/>
            <a:chExt cx="1071570" cy="276999"/>
          </a:xfrm>
        </p:grpSpPr>
        <p:sp>
          <p:nvSpPr>
            <p:cNvPr id="92" name="TextBox 91"/>
            <p:cNvSpPr txBox="1"/>
            <p:nvPr/>
          </p:nvSpPr>
          <p:spPr>
            <a:xfrm>
              <a:off x="1500166" y="300037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32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71538" y="300037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i2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258317" y="2357353"/>
            <a:ext cx="1071570" cy="276999"/>
            <a:chOff x="2357422" y="3286124"/>
            <a:chExt cx="1071570" cy="276999"/>
          </a:xfrm>
        </p:grpSpPr>
        <p:sp>
          <p:nvSpPr>
            <p:cNvPr id="95" name="TextBox 94"/>
            <p:cNvSpPr txBox="1"/>
            <p:nvPr/>
          </p:nvSpPr>
          <p:spPr>
            <a:xfrm>
              <a:off x="2786050" y="328612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28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357422" y="328612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i3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29557" y="2672210"/>
            <a:ext cx="1071570" cy="276999"/>
            <a:chOff x="857224" y="3714752"/>
            <a:chExt cx="1071570" cy="276999"/>
          </a:xfrm>
        </p:grpSpPr>
        <p:sp>
          <p:nvSpPr>
            <p:cNvPr id="98" name="TextBox 97"/>
            <p:cNvSpPr txBox="1"/>
            <p:nvPr/>
          </p:nvSpPr>
          <p:spPr>
            <a:xfrm>
              <a:off x="1285852" y="371475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35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7224" y="371475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i4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115441" y="2987067"/>
            <a:ext cx="1071570" cy="276999"/>
            <a:chOff x="2143108" y="4000504"/>
            <a:chExt cx="1071570" cy="276999"/>
          </a:xfrm>
        </p:grpSpPr>
        <p:sp>
          <p:nvSpPr>
            <p:cNvPr id="101" name="TextBox 100"/>
            <p:cNvSpPr txBox="1"/>
            <p:nvPr/>
          </p:nvSpPr>
          <p:spPr>
            <a:xfrm>
              <a:off x="2571736" y="400050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43108" y="400050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i5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829557" y="3301924"/>
            <a:ext cx="1071570" cy="276999"/>
            <a:chOff x="857224" y="4500570"/>
            <a:chExt cx="1071570" cy="276999"/>
          </a:xfrm>
        </p:grpSpPr>
        <p:sp>
          <p:nvSpPr>
            <p:cNvPr id="104" name="TextBox 103"/>
            <p:cNvSpPr txBox="1"/>
            <p:nvPr/>
          </p:nvSpPr>
          <p:spPr>
            <a:xfrm>
              <a:off x="1285852" y="4500570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99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57224" y="450057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i6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115441" y="3616781"/>
            <a:ext cx="1071570" cy="276999"/>
            <a:chOff x="2143108" y="4786322"/>
            <a:chExt cx="1071570" cy="276999"/>
          </a:xfrm>
        </p:grpSpPr>
        <p:sp>
          <p:nvSpPr>
            <p:cNvPr id="107" name="TextBox 106"/>
            <p:cNvSpPr txBox="1"/>
            <p:nvPr/>
          </p:nvSpPr>
          <p:spPr>
            <a:xfrm>
              <a:off x="2571736" y="478632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43108" y="478632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i7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972433" y="3931638"/>
            <a:ext cx="1071570" cy="276999"/>
            <a:chOff x="1000100" y="5214950"/>
            <a:chExt cx="1071570" cy="276999"/>
          </a:xfrm>
        </p:grpSpPr>
        <p:sp>
          <p:nvSpPr>
            <p:cNvPr id="110" name="TextBox 109"/>
            <p:cNvSpPr txBox="1"/>
            <p:nvPr/>
          </p:nvSpPr>
          <p:spPr>
            <a:xfrm>
              <a:off x="1428728" y="5214950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43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00100" y="521495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i8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258317" y="4246492"/>
            <a:ext cx="1071570" cy="276999"/>
            <a:chOff x="2285984" y="5429264"/>
            <a:chExt cx="1071570" cy="276999"/>
          </a:xfrm>
        </p:grpSpPr>
        <p:sp>
          <p:nvSpPr>
            <p:cNvPr id="113" name="TextBox 112"/>
            <p:cNvSpPr txBox="1"/>
            <p:nvPr/>
          </p:nvSpPr>
          <p:spPr>
            <a:xfrm>
              <a:off x="2714612" y="542926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65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285984" y="542926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i9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544333" y="555526"/>
            <a:ext cx="362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10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정수로 구성된 배열을 선언하는 경우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687209" y="912716"/>
            <a:ext cx="35719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new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[10];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58713" y="141278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73027" y="1412782"/>
            <a:ext cx="571504" cy="285752"/>
            <a:chOff x="5500694" y="2285992"/>
            <a:chExt cx="714380" cy="357190"/>
          </a:xfrm>
        </p:grpSpPr>
        <p:sp>
          <p:nvSpPr>
            <p:cNvPr id="119" name="직사각형 118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18056"/>
              </p:ext>
            </p:extLst>
          </p:nvPr>
        </p:nvGraphicFramePr>
        <p:xfrm>
          <a:off x="7596336" y="1646548"/>
          <a:ext cx="547670" cy="32861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22" name="꺾인 연결선 121"/>
          <p:cNvCxnSpPr>
            <a:stCxn id="120" idx="6"/>
          </p:cNvCxnSpPr>
          <p:nvPr/>
        </p:nvCxnSpPr>
        <p:spPr>
          <a:xfrm>
            <a:off x="5815930" y="1555659"/>
            <a:ext cx="1443047" cy="1428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34314"/>
              </p:ext>
            </p:extLst>
          </p:nvPr>
        </p:nvGraphicFramePr>
        <p:xfrm>
          <a:off x="7167708" y="1646548"/>
          <a:ext cx="547670" cy="32861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[6]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[7]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[8]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[9]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284" y="4219481"/>
            <a:ext cx="226849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968" y="4659982"/>
            <a:ext cx="4143404" cy="32195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313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23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선언 및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91964" y="2253097"/>
            <a:ext cx="5967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 numbers = </a:t>
            </a:r>
            <a:r>
              <a:rPr lang="en-US" altLang="ko-KR" sz="3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[4];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693380" y="2859782"/>
            <a:ext cx="50087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298190" y="2858988"/>
            <a:ext cx="28227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049558" y="2857400"/>
            <a:ext cx="84223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762298" y="2858988"/>
            <a:ext cx="18054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1137944" y="3089742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78" name="모서리가 둥근 사각형 설명선 77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타입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 rot="10800000">
            <a:off x="2739859" y="1644108"/>
            <a:ext cx="1214446" cy="461665"/>
            <a:chOff x="795308" y="2412344"/>
            <a:chExt cx="857420" cy="461665"/>
          </a:xfrm>
          <a:solidFill>
            <a:srgbClr val="31859C"/>
          </a:solidFill>
        </p:grpSpPr>
        <p:sp>
          <p:nvSpPr>
            <p:cNvPr id="81" name="모서리가 둥근 사각형 설명선 80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42689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0800000">
              <a:off x="821502" y="2412344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대한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레퍼런스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변수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364332" y="3089743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84" name="모서리가 둥근 사각형 설명선 83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39058"/>
                <a:gd name="adj2" fmla="val 116967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선언</a:t>
              </a:r>
            </a:p>
          </p:txBody>
        </p:sp>
      </p:grpSp>
      <p:cxnSp>
        <p:nvCxnSpPr>
          <p:cNvPr id="86" name="직선 연결선 85"/>
          <p:cNvCxnSpPr/>
          <p:nvPr/>
        </p:nvCxnSpPr>
        <p:spPr>
          <a:xfrm>
            <a:off x="6074506" y="2859782"/>
            <a:ext cx="50087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757147" y="2859782"/>
            <a:ext cx="37631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4913028" y="3089743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101" name="모서리가 둥근 사각형 설명선 100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생성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257222" y="3046752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107" name="모서리가 둥근 사각형 설명선 106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크기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 rot="10800000">
            <a:off x="5264098" y="1644108"/>
            <a:ext cx="1214446" cy="461665"/>
            <a:chOff x="795308" y="2412344"/>
            <a:chExt cx="857420" cy="461665"/>
          </a:xfrm>
          <a:solidFill>
            <a:srgbClr val="31859C"/>
          </a:solidFill>
        </p:grpSpPr>
        <p:sp>
          <p:nvSpPr>
            <p:cNvPr id="110" name="모서리가 둥근 사각형 설명선 109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42689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10800000">
              <a:off x="821502" y="2412344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선언한 배열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타입과 동일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6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</TotalTime>
  <Words>1470</Words>
  <Application>Microsoft Office PowerPoint</Application>
  <PresentationFormat>화면 슬라이드 쇼(16:9)</PresentationFormat>
  <Paragraphs>448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나눔바른고딕</vt:lpstr>
      <vt:lpstr>Rix고딕 B</vt:lpstr>
      <vt:lpstr>맑은 고딕</vt:lpstr>
      <vt:lpstr>나눔고딕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SM001</cp:lastModifiedBy>
  <cp:revision>576</cp:revision>
  <dcterms:created xsi:type="dcterms:W3CDTF">2015-03-17T10:14:13Z</dcterms:created>
  <dcterms:modified xsi:type="dcterms:W3CDTF">2019-12-23T00:40:05Z</dcterms:modified>
</cp:coreProperties>
</file>