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  <p:sldMasterId id="2147483659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9144000" cy="5143500" type="screen16x9"/>
  <p:notesSz cx="9144000" cy="51435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Raleway" pitchFamily="2" charset="-52"/>
      <p:regular r:id="rId17"/>
      <p:bold r:id="rId18"/>
      <p:italic r:id="rId19"/>
      <p:boldItalic r:id="rId20"/>
    </p:embeddedFont>
    <p:embeddedFont>
      <p:font typeface="Raleway SemiBold" pitchFamily="2" charset="-52"/>
      <p:bold r:id="rId21"/>
      <p:boldItalic r:id="rId22"/>
    </p:embeddedFont>
  </p:embeddedFontLst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5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header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 bwMode="auto">
          <a:xfrm>
            <a:off x="456817" y="1257881"/>
            <a:ext cx="46557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00FF"/>
              </a:buClr>
              <a:buSzPts val="2700"/>
              <a:buFont typeface="Raleway SemiBold"/>
              <a:buNone/>
              <a:defRPr b="0">
                <a:solidFill>
                  <a:srgbClr val="8F00FF"/>
                </a:solidFill>
                <a:latin typeface="Raleway SemiBold"/>
                <a:ea typeface="Raleway SemiBold"/>
                <a:cs typeface="Raleway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 SemiBold"/>
              <a:buNone/>
              <a:defRPr sz="3600">
                <a:latin typeface="Raleway SemiBold"/>
                <a:ea typeface="Raleway SemiBold"/>
                <a:cs typeface="Raleway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 SemiBold"/>
              <a:buNone/>
              <a:defRPr sz="3600">
                <a:latin typeface="Raleway SemiBold"/>
                <a:ea typeface="Raleway SemiBold"/>
                <a:cs typeface="Raleway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 SemiBold"/>
              <a:buNone/>
              <a:defRPr sz="3600">
                <a:latin typeface="Raleway SemiBold"/>
                <a:ea typeface="Raleway SemiBold"/>
                <a:cs typeface="Raleway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 SemiBold"/>
              <a:buNone/>
              <a:defRPr sz="3600">
                <a:latin typeface="Raleway SemiBold"/>
                <a:ea typeface="Raleway SemiBold"/>
                <a:cs typeface="Raleway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 SemiBold"/>
              <a:buNone/>
              <a:defRPr sz="3600">
                <a:latin typeface="Raleway SemiBold"/>
                <a:ea typeface="Raleway SemiBold"/>
                <a:cs typeface="Raleway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 SemiBold"/>
              <a:buNone/>
              <a:defRPr sz="3600">
                <a:latin typeface="Raleway SemiBold"/>
                <a:ea typeface="Raleway SemiBold"/>
                <a:cs typeface="Raleway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 SemiBold"/>
              <a:buNone/>
              <a:defRPr sz="3600">
                <a:latin typeface="Raleway SemiBold"/>
                <a:ea typeface="Raleway SemiBold"/>
                <a:cs typeface="Raleway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 SemiBold"/>
              <a:buNone/>
              <a:defRPr sz="3600">
                <a:latin typeface="Raleway SemiBold"/>
                <a:ea typeface="Raleway SemiBold"/>
                <a:cs typeface="Raleway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 bwMode="auto">
          <a:xfrm>
            <a:off x="456818" y="2340281"/>
            <a:ext cx="79932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two columns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300" tIns="58300" rIns="58300" bIns="583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 bwMode="auto"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300" tIns="58300" rIns="58300" bIns="58300" anchor="t" anchorCtr="0">
            <a:noAutofit/>
          </a:bodyPr>
          <a:lstStyle>
            <a:lvl1pPr marL="457200" lvl="0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0480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100"/>
            </a:lvl2pPr>
            <a:lvl3pPr marL="1371600" lvl="2" indent="-30480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100"/>
            </a:lvl3pPr>
            <a:lvl4pPr marL="1828800" lvl="3" indent="-30480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100"/>
            </a:lvl4pPr>
            <a:lvl5pPr marL="2286000" lvl="4" indent="-30480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100"/>
            </a:lvl5pPr>
            <a:lvl6pPr marL="2743200" lvl="5" indent="-30480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100"/>
            </a:lvl6pPr>
            <a:lvl7pPr marL="3200400" lvl="6" indent="-30480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100"/>
            </a:lvl7pPr>
            <a:lvl8pPr marL="3657600" lvl="7" indent="-30480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100"/>
            </a:lvl8pPr>
            <a:lvl9pPr marL="4114800" lvl="8" indent="-304800" algn="l">
              <a:lnSpc>
                <a:spcPct val="114999"/>
              </a:lnSpc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 bwMode="auto">
          <a:xfrm>
            <a:off x="48323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300" tIns="58300" rIns="58300" bIns="58300" anchor="t" anchorCtr="0">
            <a:noAutofit/>
          </a:bodyPr>
          <a:lstStyle>
            <a:lvl1pPr marL="457200" lvl="0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0480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100"/>
            </a:lvl2pPr>
            <a:lvl3pPr marL="1371600" lvl="2" indent="-30480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100"/>
            </a:lvl3pPr>
            <a:lvl4pPr marL="1828800" lvl="3" indent="-30480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100"/>
            </a:lvl4pPr>
            <a:lvl5pPr marL="2286000" lvl="4" indent="-30480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100"/>
            </a:lvl5pPr>
            <a:lvl6pPr marL="2743200" lvl="5" indent="-30480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100"/>
            </a:lvl6pPr>
            <a:lvl7pPr marL="3200400" lvl="6" indent="-30480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100"/>
            </a:lvl7pPr>
            <a:lvl8pPr marL="3657600" lvl="7" indent="-30480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100"/>
            </a:lvl8pPr>
            <a:lvl9pPr marL="4114800" lvl="8" indent="-304800" algn="l">
              <a:lnSpc>
                <a:spcPct val="114999"/>
              </a:lnSpc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300" tIns="58300" rIns="58300" bIns="583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C84FF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C84FF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C84FF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C84FF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C84FF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C84FF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C84FF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C84FF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C84FF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51" name="Google Shape;51;p11" descr="E:\-=Tanya=-\2035 Работа\-=Айдентика 2035=-\лого университета\Univer20_35_RGB.emf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369083" y="242441"/>
            <a:ext cx="453132" cy="22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Название раздела 1" userDrawn="1">
  <p:cSld name="SECTION_HEADER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 bwMode="auto">
          <a:xfrm>
            <a:off x="456817" y="1257881"/>
            <a:ext cx="46557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00FF"/>
              </a:buClr>
              <a:buSzPts val="2800"/>
              <a:buFont typeface="Raleway SemiBold"/>
              <a:buNone/>
              <a:defRPr b="0">
                <a:solidFill>
                  <a:srgbClr val="8F00FF"/>
                </a:solidFill>
                <a:latin typeface="Raleway SemiBold"/>
                <a:ea typeface="Raleway SemiBold"/>
                <a:cs typeface="Raleway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 SemiBold"/>
              <a:buNone/>
              <a:defRPr sz="3600">
                <a:latin typeface="Raleway SemiBold"/>
                <a:ea typeface="Raleway SemiBold"/>
                <a:cs typeface="Raleway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 SemiBold"/>
              <a:buNone/>
              <a:defRPr sz="3600">
                <a:latin typeface="Raleway SemiBold"/>
                <a:ea typeface="Raleway SemiBold"/>
                <a:cs typeface="Raleway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 SemiBold"/>
              <a:buNone/>
              <a:defRPr sz="3600">
                <a:latin typeface="Raleway SemiBold"/>
                <a:ea typeface="Raleway SemiBold"/>
                <a:cs typeface="Raleway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 SemiBold"/>
              <a:buNone/>
              <a:defRPr sz="3600">
                <a:latin typeface="Raleway SemiBold"/>
                <a:ea typeface="Raleway SemiBold"/>
                <a:cs typeface="Raleway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 SemiBold"/>
              <a:buNone/>
              <a:defRPr sz="3600">
                <a:latin typeface="Raleway SemiBold"/>
                <a:ea typeface="Raleway SemiBold"/>
                <a:cs typeface="Raleway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 SemiBold"/>
              <a:buNone/>
              <a:defRPr sz="3600">
                <a:latin typeface="Raleway SemiBold"/>
                <a:ea typeface="Raleway SemiBold"/>
                <a:cs typeface="Raleway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 SemiBold"/>
              <a:buNone/>
              <a:defRPr sz="3600">
                <a:latin typeface="Raleway SemiBold"/>
                <a:ea typeface="Raleway SemiBold"/>
                <a:cs typeface="Raleway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 SemiBold"/>
              <a:buNone/>
              <a:defRPr sz="3600">
                <a:latin typeface="Raleway SemiBold"/>
                <a:ea typeface="Raleway SemiBold"/>
                <a:cs typeface="Raleway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 bwMode="auto">
          <a:xfrm>
            <a:off x="456818" y="2340281"/>
            <a:ext cx="79932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slide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 bwMode="auto"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 bwMode="auto"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header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 bwMode="auto"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body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two columns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 bwMode="auto"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2"/>
          </p:nvPr>
        </p:nvSpPr>
        <p:spPr bwMode="auto">
          <a:xfrm>
            <a:off x="48323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only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One column text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 bwMode="auto"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 bwMode="auto"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Main point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 bwMode="auto"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title and description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/>
          <p:nvPr/>
        </p:nvSpPr>
        <p:spPr bwMode="auto"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 bwMode="auto"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ubTitle" idx="1"/>
          </p:nvPr>
        </p:nvSpPr>
        <p:spPr bwMode="auto">
          <a:xfrm>
            <a:off x="265500" y="2803075"/>
            <a:ext cx="4045199" cy="123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2"/>
          </p:nvPr>
        </p:nvSpPr>
        <p:spPr bwMode="auto"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body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 bwMode="auto">
          <a:xfrm>
            <a:off x="432332" y="445031"/>
            <a:ext cx="797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Raleway SemiBold"/>
              <a:buNone/>
              <a:defRPr b="0">
                <a:latin typeface="Raleway SemiBold"/>
                <a:ea typeface="Raleway SemiBold"/>
                <a:cs typeface="Raleway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 bwMode="auto">
          <a:xfrm>
            <a:off x="432332" y="1152469"/>
            <a:ext cx="8400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marL="914400" lvl="1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Caption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 bwMode="auto"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ig number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>
            <a:spLocks noGrp="1"/>
          </p:cNvSpPr>
          <p:nvPr>
            <p:ph type="title" hasCustomPrompt="1"/>
          </p:nvPr>
        </p:nvSpPr>
        <p:spPr bwMode="auto"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t>xx%</a:t>
            </a:r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 bwMode="auto"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lank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slide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 bwMode="auto">
          <a:xfrm>
            <a:off x="441819" y="1465988"/>
            <a:ext cx="38136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3000"/>
              <a:buNone/>
              <a:defRPr sz="3000">
                <a:solidFill>
                  <a:srgbClr val="9900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3000"/>
              <a:buFont typeface="Raleway"/>
              <a:buNone/>
              <a:defRPr sz="3000" b="1">
                <a:solidFill>
                  <a:srgbClr val="9900FF"/>
                </a:solidFill>
                <a:latin typeface="Raleway"/>
                <a:ea typeface="Raleway"/>
                <a:cs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3000"/>
              <a:buFont typeface="Raleway"/>
              <a:buNone/>
              <a:defRPr sz="3000" b="1">
                <a:solidFill>
                  <a:srgbClr val="9900FF"/>
                </a:solidFill>
                <a:latin typeface="Raleway"/>
                <a:ea typeface="Raleway"/>
                <a:cs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3000"/>
              <a:buFont typeface="Raleway"/>
              <a:buNone/>
              <a:defRPr sz="3000" b="1">
                <a:solidFill>
                  <a:srgbClr val="9900FF"/>
                </a:solidFill>
                <a:latin typeface="Raleway"/>
                <a:ea typeface="Raleway"/>
                <a:cs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3000"/>
              <a:buFont typeface="Raleway"/>
              <a:buNone/>
              <a:defRPr sz="3000" b="1">
                <a:solidFill>
                  <a:srgbClr val="9900FF"/>
                </a:solidFill>
                <a:latin typeface="Raleway"/>
                <a:ea typeface="Raleway"/>
                <a:cs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3000"/>
              <a:buFont typeface="Raleway"/>
              <a:buNone/>
              <a:defRPr sz="3000" b="1">
                <a:solidFill>
                  <a:srgbClr val="9900FF"/>
                </a:solidFill>
                <a:latin typeface="Raleway"/>
                <a:ea typeface="Raleway"/>
                <a:cs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3000"/>
              <a:buFont typeface="Raleway"/>
              <a:buNone/>
              <a:defRPr sz="3000" b="1">
                <a:solidFill>
                  <a:srgbClr val="9900FF"/>
                </a:solidFill>
                <a:latin typeface="Raleway"/>
                <a:ea typeface="Raleway"/>
                <a:cs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3000"/>
              <a:buFont typeface="Raleway"/>
              <a:buNone/>
              <a:defRPr sz="3000" b="1">
                <a:solidFill>
                  <a:srgbClr val="9900FF"/>
                </a:solidFill>
                <a:latin typeface="Raleway"/>
                <a:ea typeface="Raleway"/>
                <a:cs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3000"/>
              <a:buFont typeface="Raleway"/>
              <a:buNone/>
              <a:defRPr sz="3000" b="1">
                <a:solidFill>
                  <a:srgbClr val="9900FF"/>
                </a:solidFill>
                <a:latin typeface="Raleway"/>
                <a:ea typeface="Raleway"/>
                <a:cs typeface="Raleway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 bwMode="auto">
          <a:xfrm>
            <a:off x="441819" y="2812219"/>
            <a:ext cx="4269300" cy="21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"/>
              <a:buNone/>
              <a:defRPr sz="1700">
                <a:latin typeface="Raleway"/>
                <a:ea typeface="Raleway"/>
                <a:cs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 bwMode="auto">
          <a:xfrm>
            <a:off x="-106904" y="4724286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>
              <a:latin typeface="Raleway"/>
              <a:ea typeface="Raleway"/>
              <a:cs typeface="Raleway"/>
            </a:endParaRPr>
          </a:p>
        </p:txBody>
      </p:sp>
      <p:sp>
        <p:nvSpPr>
          <p:cNvPr id="19" name="Google Shape;19;p4"/>
          <p:cNvSpPr txBox="1"/>
          <p:nvPr/>
        </p:nvSpPr>
        <p:spPr bwMode="auto">
          <a:xfrm>
            <a:off x="545478" y="3499856"/>
            <a:ext cx="4044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pPr>
            <a:endParaRPr sz="10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Ваш макет 1" userDrawn="1">
  <p:cSld name="CUSTO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 bwMode="auto">
          <a:xfrm>
            <a:off x="432332" y="1957500"/>
            <a:ext cx="6181800" cy="13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SemiBold"/>
              <a:buNone/>
              <a:defRPr sz="3000" b="0">
                <a:latin typeface="Raleway SemiBold"/>
                <a:ea typeface="Raleway SemiBold"/>
                <a:cs typeface="Raleway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SemiBold"/>
              <a:buNone/>
              <a:defRPr sz="3000">
                <a:latin typeface="Raleway SemiBold"/>
                <a:ea typeface="Raleway SemiBold"/>
                <a:cs typeface="Raleway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SemiBold"/>
              <a:buNone/>
              <a:defRPr sz="3000">
                <a:latin typeface="Raleway SemiBold"/>
                <a:ea typeface="Raleway SemiBold"/>
                <a:cs typeface="Raleway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SemiBold"/>
              <a:buNone/>
              <a:defRPr sz="3000">
                <a:latin typeface="Raleway SemiBold"/>
                <a:ea typeface="Raleway SemiBold"/>
                <a:cs typeface="Raleway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SemiBold"/>
              <a:buNone/>
              <a:defRPr sz="3000">
                <a:latin typeface="Raleway SemiBold"/>
                <a:ea typeface="Raleway SemiBold"/>
                <a:cs typeface="Raleway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SemiBold"/>
              <a:buNone/>
              <a:defRPr sz="3000">
                <a:latin typeface="Raleway SemiBold"/>
                <a:ea typeface="Raleway SemiBold"/>
                <a:cs typeface="Raleway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SemiBold"/>
              <a:buNone/>
              <a:defRPr sz="3000">
                <a:latin typeface="Raleway SemiBold"/>
                <a:ea typeface="Raleway SemiBold"/>
                <a:cs typeface="Raleway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SemiBold"/>
              <a:buNone/>
              <a:defRPr sz="3000">
                <a:latin typeface="Raleway SemiBold"/>
                <a:ea typeface="Raleway SemiBold"/>
                <a:cs typeface="Raleway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SemiBold"/>
              <a:buNone/>
              <a:defRPr sz="3000">
                <a:latin typeface="Raleway SemiBold"/>
                <a:ea typeface="Raleway SemiBold"/>
                <a:cs typeface="Raleway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;p5"/>
          <p:cNvSpPr/>
          <p:nvPr/>
        </p:nvSpPr>
        <p:spPr bwMode="auto">
          <a:xfrm>
            <a:off x="432332" y="1258838"/>
            <a:ext cx="1038900" cy="515100"/>
          </a:xfrm>
          <a:prstGeom prst="rect">
            <a:avLst/>
          </a:prstGeom>
          <a:solidFill>
            <a:srgbClr val="FD493D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endParaRPr sz="12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 idx="2"/>
          </p:nvPr>
        </p:nvSpPr>
        <p:spPr bwMode="auto">
          <a:xfrm>
            <a:off x="432332" y="1221750"/>
            <a:ext cx="6181800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aleway SemiBold"/>
              <a:buNone/>
              <a:defRPr sz="2200" b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SemiBold"/>
              <a:buNone/>
              <a:defRPr sz="3000">
                <a:latin typeface="Raleway SemiBold"/>
                <a:ea typeface="Raleway SemiBold"/>
                <a:cs typeface="Raleway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SemiBold"/>
              <a:buNone/>
              <a:defRPr sz="3000">
                <a:latin typeface="Raleway SemiBold"/>
                <a:ea typeface="Raleway SemiBold"/>
                <a:cs typeface="Raleway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SemiBold"/>
              <a:buNone/>
              <a:defRPr sz="3000">
                <a:latin typeface="Raleway SemiBold"/>
                <a:ea typeface="Raleway SemiBold"/>
                <a:cs typeface="Raleway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SemiBold"/>
              <a:buNone/>
              <a:defRPr sz="3000">
                <a:latin typeface="Raleway SemiBold"/>
                <a:ea typeface="Raleway SemiBold"/>
                <a:cs typeface="Raleway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SemiBold"/>
              <a:buNone/>
              <a:defRPr sz="3000">
                <a:latin typeface="Raleway SemiBold"/>
                <a:ea typeface="Raleway SemiBold"/>
                <a:cs typeface="Raleway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SemiBold"/>
              <a:buNone/>
              <a:defRPr sz="3000">
                <a:latin typeface="Raleway SemiBold"/>
                <a:ea typeface="Raleway SemiBold"/>
                <a:cs typeface="Raleway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SemiBold"/>
              <a:buNone/>
              <a:defRPr sz="3000">
                <a:latin typeface="Raleway SemiBold"/>
                <a:ea typeface="Raleway SemiBold"/>
                <a:cs typeface="Raleway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SemiBold"/>
              <a:buNone/>
              <a:defRPr sz="3000">
                <a:latin typeface="Raleway SemiBold"/>
                <a:ea typeface="Raleway SemiBold"/>
                <a:cs typeface="Raleway SemiBold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DEFAULT" userDrawn="1">
  <p:cSld name="DEFAUL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 bwMode="auto">
          <a:xfrm>
            <a:off x="8556784" y="4749851"/>
            <a:ext cx="548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32C40"/>
                </a:solidFill>
                <a:latin typeface="Century Gothic"/>
                <a:ea typeface="Century Gothic"/>
                <a:cs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32C40"/>
                </a:solidFill>
                <a:latin typeface="Century Gothic"/>
                <a:ea typeface="Century Gothic"/>
                <a:cs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32C40"/>
                </a:solidFill>
                <a:latin typeface="Century Gothic"/>
                <a:ea typeface="Century Gothic"/>
                <a:cs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32C40"/>
                </a:solidFill>
                <a:latin typeface="Century Gothic"/>
                <a:ea typeface="Century Gothic"/>
                <a:cs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32C40"/>
                </a:solidFill>
                <a:latin typeface="Century Gothic"/>
                <a:ea typeface="Century Gothic"/>
                <a:cs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32C40"/>
                </a:solidFill>
                <a:latin typeface="Century Gothic"/>
                <a:ea typeface="Century Gothic"/>
                <a:cs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32C40"/>
                </a:solidFill>
                <a:latin typeface="Century Gothic"/>
                <a:ea typeface="Century Gothic"/>
                <a:cs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32C40"/>
                </a:solidFill>
                <a:latin typeface="Century Gothic"/>
                <a:ea typeface="Century Gothic"/>
                <a:cs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132C40"/>
                </a:solidFill>
                <a:latin typeface="Century Gothic"/>
                <a:ea typeface="Century Gothic"/>
                <a:cs typeface="Century Gothic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lank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300" tIns="58300" rIns="58300" bIns="583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C84FF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C84FF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C84FF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C84FF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C84FF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C84FF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C84FF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C84FF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3C84FF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body" userDrawn="1">
  <p:cSld name="1_Title and 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 bwMode="auto">
          <a:xfrm>
            <a:off x="311700" y="154338"/>
            <a:ext cx="85206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300" tIns="58300" rIns="58300" bIns="583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 bwMode="auto">
          <a:xfrm>
            <a:off x="311700" y="80140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300" tIns="58300" rIns="58300" bIns="58300" anchor="t" anchorCtr="0">
            <a:noAutofit/>
          </a:bodyPr>
          <a:lstStyle>
            <a:lvl1pPr marL="4572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4999"/>
              </a:lnSpc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 bwMode="auto">
          <a:xfrm>
            <a:off x="8117013" y="4869477"/>
            <a:ext cx="7902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300" tIns="29150" rIns="58300" bIns="2915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2" name="Google Shape;32;p8" descr="E:\-=Tanya=-\2035 Работа\-=Айдентика 2035=-\лого университета\Univer20_35_RGB.emf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369083" y="242441"/>
            <a:ext cx="453132" cy="22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body 1" userDrawn="1">
  <p:cSld name="1_Title and body 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4" name="Google Shape;34;p9"/>
          <p:cNvPicPr/>
          <p:nvPr/>
        </p:nvPicPr>
        <p:blipFill>
          <a:blip r:embed="rId2">
            <a:alphaModFix/>
          </a:blip>
          <a:srcRect t="1755" r="2180" b="4319"/>
          <a:stretch/>
        </p:blipFill>
        <p:spPr bwMode="auto">
          <a:xfrm>
            <a:off x="5397690" y="0"/>
            <a:ext cx="3746309" cy="5143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9"/>
          <p:cNvPicPr/>
          <p:nvPr/>
        </p:nvPicPr>
        <p:blipFill>
          <a:blip r:embed="rId3">
            <a:alphaModFix amt="32000"/>
          </a:blip>
          <a:stretch/>
        </p:blipFill>
        <p:spPr bwMode="auto">
          <a:xfrm>
            <a:off x="132603" y="4283434"/>
            <a:ext cx="1314430" cy="79792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 bwMode="auto">
          <a:xfrm>
            <a:off x="311700" y="154338"/>
            <a:ext cx="64848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300" tIns="58300" rIns="58300" bIns="583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 bwMode="auto">
          <a:xfrm>
            <a:off x="311700" y="80140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300" tIns="58300" rIns="58300" bIns="58300" anchor="t" anchorCtr="0">
            <a:noAutofit/>
          </a:bodyPr>
          <a:lstStyle>
            <a:lvl1pPr marL="4572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4999"/>
              </a:lnSpc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 bwMode="auto">
          <a:xfrm>
            <a:off x="8117013" y="4869477"/>
            <a:ext cx="7902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300" tIns="29150" rIns="58300" bIns="2915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9" name="Google Shape;39;p9" descr="E:\-=Tanya=-\2035 Работа\-=Айдентика 2035=-\лого университета\Univer20_35_RGB.emf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8369083" y="242441"/>
            <a:ext cx="453132" cy="22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body 2" userDrawn="1">
  <p:cSld name="1_Title and body 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1" name="Google Shape;41;p10"/>
          <p:cNvPicPr/>
          <p:nvPr/>
        </p:nvPicPr>
        <p:blipFill>
          <a:blip r:embed="rId2">
            <a:alphaModFix/>
          </a:blip>
          <a:stretch/>
        </p:blipFill>
        <p:spPr bwMode="auto">
          <a:xfrm rot="-5400000">
            <a:off x="391827" y="-157074"/>
            <a:ext cx="1277952" cy="1827647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 bwMode="auto">
          <a:xfrm>
            <a:off x="311700" y="154338"/>
            <a:ext cx="85206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300" tIns="58300" rIns="58300" bIns="583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 bwMode="auto">
          <a:xfrm>
            <a:off x="311700" y="80140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300" tIns="58300" rIns="58300" bIns="58300" anchor="t" anchorCtr="0">
            <a:noAutofit/>
          </a:bodyPr>
          <a:lstStyle>
            <a:lvl1pPr marL="4572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4999"/>
              </a:lnSpc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 bwMode="auto">
          <a:xfrm>
            <a:off x="8117013" y="4869477"/>
            <a:ext cx="7902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300" tIns="29150" rIns="58300" bIns="2915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45" name="Google Shape;45;p10" descr="E:\-=Tanya=-\2035 Работа\-=Айдентика 2035=-\лого университета\Univer20_35_RGB.emf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8369083" y="242441"/>
            <a:ext cx="453132" cy="22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00FF"/>
              </a:buClr>
              <a:buSzPts val="2700"/>
              <a:buFont typeface="Raleway"/>
              <a:buNone/>
              <a:defRPr sz="2700" b="1" i="0" u="none" strike="noStrike" cap="none">
                <a:solidFill>
                  <a:srgbClr val="8F00FF"/>
                </a:solidFill>
                <a:latin typeface="Raleway"/>
                <a:ea typeface="Raleway"/>
                <a:cs typeface="Raleway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marR="0" lvl="0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●"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1pPr>
            <a:lvl2pPr marL="914400" marR="0" lvl="1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○"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2pPr>
            <a:lvl3pPr marL="1371600" marR="0" lvl="2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■"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3pPr>
            <a:lvl4pPr marL="1828800" marR="0" lvl="3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●"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4pPr>
            <a:lvl5pPr marL="2286000" marR="0" lvl="4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○"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5pPr>
            <a:lvl6pPr marL="2743200" marR="0" lvl="5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■"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6pPr>
            <a:lvl7pPr marL="3200400" marR="0" lvl="6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●"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7pPr>
            <a:lvl8pPr marL="3657600" marR="0" lvl="7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○"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8pPr>
            <a:lvl9pPr marL="4114800" marR="0" lvl="8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■"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914400" marR="0" lvl="1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1371600" marR="0" lvl="2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1828800" marR="0" lvl="3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2286000" marR="0" lvl="4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2743200" marR="0" lvl="5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3200400" marR="0" lvl="6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3657600" marR="0" lvl="7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4114800" marR="0" lvl="8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title"/>
          </p:nvPr>
        </p:nvSpPr>
        <p:spPr bwMode="auto">
          <a:xfrm>
            <a:off x="348999" y="1398582"/>
            <a:ext cx="46557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pPr>
            <a:r>
              <a:rPr lang="en-US" sz="3100">
                <a:solidFill>
                  <a:schemeClr val="dk1"/>
                </a:solidFill>
              </a:rPr>
              <a:t>VisionQC</a:t>
            </a:r>
            <a:br>
              <a:rPr lang="en-US" sz="3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Vision Quality Control</a:t>
            </a:r>
            <a:endParaRPr sz="1100"/>
          </a:p>
        </p:txBody>
      </p:sp>
      <p:pic>
        <p:nvPicPr>
          <p:cNvPr id="105" name="Google Shape;105;p25"/>
          <p:cNvPicPr/>
          <p:nvPr/>
        </p:nvPicPr>
        <p:blipFill>
          <a:blip r:embed="rId2">
            <a:alphaModFix/>
          </a:blip>
          <a:srcRect l="48519"/>
          <a:stretch/>
        </p:blipFill>
        <p:spPr bwMode="auto">
          <a:xfrm>
            <a:off x="5224606" y="669600"/>
            <a:ext cx="2832753" cy="4473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5"/>
          <p:cNvSpPr/>
          <p:nvPr/>
        </p:nvSpPr>
        <p:spPr bwMode="auto">
          <a:xfrm>
            <a:off x="5224606" y="-11322"/>
            <a:ext cx="2832600" cy="109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7" name="Google Shape;107;p25"/>
          <p:cNvSpPr/>
          <p:nvPr/>
        </p:nvSpPr>
        <p:spPr bwMode="auto">
          <a:xfrm>
            <a:off x="8057357" y="1098450"/>
            <a:ext cx="1086600" cy="237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8" name="Google Shape;108;p25"/>
          <p:cNvSpPr/>
          <p:nvPr/>
        </p:nvSpPr>
        <p:spPr bwMode="auto">
          <a:xfrm rot="10800000" flipH="1">
            <a:off x="8057357" y="3469800"/>
            <a:ext cx="1086600" cy="167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9" name="Google Shape;109;p25"/>
          <p:cNvSpPr/>
          <p:nvPr/>
        </p:nvSpPr>
        <p:spPr bwMode="auto">
          <a:xfrm>
            <a:off x="8057499" y="0"/>
            <a:ext cx="1086600" cy="109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10" name="Google Shape;110;p25"/>
          <p:cNvSpPr/>
          <p:nvPr/>
        </p:nvSpPr>
        <p:spPr bwMode="auto">
          <a:xfrm>
            <a:off x="-5084" y="4774004"/>
            <a:ext cx="406800" cy="38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None/>
              <a:defRPr/>
            </a:pPr>
            <a:endParaRPr sz="13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11" name="Google Shape;111;p25"/>
          <p:cNvSpPr txBox="1"/>
          <p:nvPr/>
        </p:nvSpPr>
        <p:spPr bwMode="auto">
          <a:xfrm>
            <a:off x="-5081" y="4889325"/>
            <a:ext cx="406800" cy="1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pPr>
            <a:fld id="{00000000-1234-1234-1234-123412341234}" type="slidenum">
              <a:rPr lang="ru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rPr>
              <a:t>1</a:t>
            </a:fld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12" name="Google Shape;112;p2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3134152" y="183862"/>
            <a:ext cx="1570375" cy="73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5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201387" y="83225"/>
            <a:ext cx="1163336" cy="93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581805" y="299178"/>
            <a:ext cx="1307823" cy="5009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 bwMode="auto">
          <a:xfrm>
            <a:off x="389131" y="2344927"/>
            <a:ext cx="457543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100">
                <a:solidFill>
                  <a:schemeClr val="dk1"/>
                </a:solidFill>
                <a:latin typeface="Raleway SemiBold"/>
              </a:rPr>
              <a:t>Краткое описание</a:t>
            </a:r>
            <a:r>
              <a:rPr lang="en-US" sz="1100">
                <a:solidFill>
                  <a:schemeClr val="dk1"/>
                </a:solidFill>
                <a:latin typeface="Raleway SemiBold"/>
              </a:rPr>
              <a:t>: </a:t>
            </a:r>
            <a:r>
              <a:rPr lang="ru-RU" sz="1100">
                <a:solidFill>
                  <a:schemeClr val="dk1"/>
                </a:solidFill>
                <a:latin typeface="Raleway SemiBold"/>
              </a:rPr>
              <a:t>Разработка модулей компьютерного зрения (CV) для контроля качества производства.</a:t>
            </a:r>
            <a:endParaRPr lang="ru-RU" sz="1100">
              <a:latin typeface="Raleway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>
            <a:spLocks noGrp="1"/>
          </p:cNvSpPr>
          <p:nvPr>
            <p:ph type="title"/>
          </p:nvPr>
        </p:nvSpPr>
        <p:spPr bwMode="auto">
          <a:xfrm>
            <a:off x="1544617" y="582331"/>
            <a:ext cx="4655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300" tIns="58300" rIns="58300" bIns="58300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pPr>
            <a:r>
              <a:rPr lang="ru" sz="2800">
                <a:solidFill>
                  <a:schemeClr val="dk1"/>
                </a:solidFill>
              </a:rPr>
              <a:t>ПЛАНЫ РАЗВИТИЯ 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65" name="Google Shape;265;p37"/>
          <p:cNvSpPr txBox="1">
            <a:spLocks noGrp="1"/>
          </p:cNvSpPr>
          <p:nvPr>
            <p:ph type="body" idx="1"/>
          </p:nvPr>
        </p:nvSpPr>
        <p:spPr bwMode="auto">
          <a:xfrm>
            <a:off x="456824" y="1433724"/>
            <a:ext cx="7973700" cy="243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300" tIns="58300" rIns="58300" bIns="58300" anchor="t" anchorCtr="0">
            <a:noAutofit/>
          </a:bodyPr>
          <a:lstStyle/>
          <a:p>
            <a:pPr marL="527050" marR="0" lvl="1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/>
            </a:pPr>
            <a:endParaRPr/>
          </a:p>
          <a:p>
            <a:pPr marL="457200" marR="0" lvl="0" indent="-330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●"/>
              <a:defRPr/>
            </a:pPr>
            <a:r>
              <a:rPr lang="ru" sz="1600">
                <a:solidFill>
                  <a:srgbClr val="132C40"/>
                </a:solidFill>
              </a:rPr>
              <a:t>Завершить MVP</a:t>
            </a:r>
          </a:p>
          <a:p>
            <a:pPr marL="457200" marR="0" lvl="0" indent="-330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●"/>
              <a:defRPr/>
            </a:pPr>
            <a:r>
              <a:rPr lang="ru" sz="1600">
                <a:solidFill>
                  <a:srgbClr val="132C40"/>
                </a:solidFill>
              </a:rPr>
              <a:t>Провести пилот на мероприятиях</a:t>
            </a:r>
          </a:p>
          <a:p>
            <a:pPr marL="457200" marR="0" lvl="0" indent="-330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●"/>
              <a:defRPr/>
            </a:pPr>
            <a:r>
              <a:rPr lang="ru" sz="1600">
                <a:solidFill>
                  <a:srgbClr val="132C40"/>
                </a:solidFill>
              </a:rPr>
              <a:t>Улучшение точности</a:t>
            </a:r>
            <a:endParaRPr lang="ru"/>
          </a:p>
          <a:p>
            <a:pPr marL="457200" marR="0" lvl="0" indent="-330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●"/>
              <a:defRPr/>
            </a:pPr>
            <a:r>
              <a:rPr lang="ru" sz="1600">
                <a:solidFill>
                  <a:srgbClr val="132C40"/>
                </a:solidFill>
              </a:rPr>
              <a:t>Запрос ресурсов</a:t>
            </a:r>
          </a:p>
          <a:p>
            <a:pPr marL="457200" marR="0" lvl="0" indent="-3302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●"/>
              <a:defRPr/>
            </a:pPr>
            <a:r>
              <a:rPr lang="ru" sz="1600">
                <a:solidFill>
                  <a:srgbClr val="132C40"/>
                </a:solidFill>
              </a:rPr>
              <a:t>Предложения партнерства</a:t>
            </a:r>
          </a:p>
        </p:txBody>
      </p:sp>
      <p:sp>
        <p:nvSpPr>
          <p:cNvPr id="266" name="Google Shape;266;p37"/>
          <p:cNvSpPr/>
          <p:nvPr/>
        </p:nvSpPr>
        <p:spPr bwMode="auto">
          <a:xfrm>
            <a:off x="-5084" y="4774004"/>
            <a:ext cx="406800" cy="380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None/>
              <a:defRPr/>
            </a:pPr>
            <a:endParaRPr sz="13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267" name="Google Shape;267;p37"/>
          <p:cNvSpPr txBox="1"/>
          <p:nvPr/>
        </p:nvSpPr>
        <p:spPr bwMode="auto">
          <a:xfrm>
            <a:off x="-5081" y="4889325"/>
            <a:ext cx="406800" cy="1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pPr>
            <a:fld id="{00000000-1234-1234-1234-123412341234}" type="slidenum">
              <a:rPr lang="ru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rPr>
              <a:t>10</a:t>
            </a:fld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68" name="Google Shape;268;p37"/>
          <p:cNvSpPr/>
          <p:nvPr/>
        </p:nvSpPr>
        <p:spPr bwMode="auto">
          <a:xfrm>
            <a:off x="577993" y="582319"/>
            <a:ext cx="687900" cy="68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269" name="Google Shape;269;p37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651890" y="656236"/>
            <a:ext cx="539947" cy="539947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7"/>
          <p:cNvSpPr/>
          <p:nvPr/>
        </p:nvSpPr>
        <p:spPr bwMode="auto">
          <a:xfrm>
            <a:off x="8788235" y="0"/>
            <a:ext cx="354899" cy="2088600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AF17"/>
              </a:buClr>
              <a:buSzPts val="1300"/>
              <a:buFont typeface="Calibri"/>
              <a:buNone/>
              <a:defRPr/>
            </a:pPr>
            <a:endParaRPr sz="13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271" name="Google Shape;271;p37"/>
          <p:cNvSpPr/>
          <p:nvPr/>
        </p:nvSpPr>
        <p:spPr bwMode="auto">
          <a:xfrm>
            <a:off x="8788179" y="4333388"/>
            <a:ext cx="354899" cy="822000"/>
          </a:xfrm>
          <a:prstGeom prst="rect">
            <a:avLst/>
          </a:prstGeom>
          <a:solidFill>
            <a:srgbClr val="FF2F2D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493D"/>
              </a:buClr>
              <a:buSzPts val="1300"/>
              <a:buFont typeface="Helvetica Neue"/>
              <a:buNone/>
              <a:defRPr/>
            </a:pPr>
            <a:endParaRPr sz="13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272" name="Google Shape;272;p37"/>
          <p:cNvSpPr/>
          <p:nvPr/>
        </p:nvSpPr>
        <p:spPr bwMode="auto">
          <a:xfrm>
            <a:off x="8788179" y="2088579"/>
            <a:ext cx="354899" cy="1159500"/>
          </a:xfrm>
          <a:prstGeom prst="rect">
            <a:avLst/>
          </a:prstGeom>
          <a:solidFill>
            <a:srgbClr val="8F00F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493D"/>
              </a:buClr>
              <a:buSzPts val="1300"/>
              <a:buFont typeface="Helvetica Neue"/>
              <a:buNone/>
              <a:defRPr/>
            </a:pPr>
            <a:endParaRPr sz="13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273" name="Google Shape;273;p37"/>
          <p:cNvSpPr/>
          <p:nvPr/>
        </p:nvSpPr>
        <p:spPr bwMode="auto">
          <a:xfrm>
            <a:off x="8788179" y="3248117"/>
            <a:ext cx="354899" cy="1085100"/>
          </a:xfrm>
          <a:prstGeom prst="rect">
            <a:avLst/>
          </a:prstGeom>
          <a:solidFill>
            <a:srgbClr val="ADDAE3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493D"/>
              </a:buClr>
              <a:buSzPts val="1300"/>
              <a:buFont typeface="Helvetica Neue"/>
              <a:buNone/>
              <a:defRPr/>
            </a:pPr>
            <a:endParaRPr sz="13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/>
        </p:nvSpPr>
        <p:spPr bwMode="auto">
          <a:xfrm>
            <a:off x="7440246" y="312615"/>
            <a:ext cx="18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19" name="Google Shape;119;p26"/>
          <p:cNvSpPr/>
          <p:nvPr/>
        </p:nvSpPr>
        <p:spPr bwMode="auto">
          <a:xfrm>
            <a:off x="7229232" y="0"/>
            <a:ext cx="1914000" cy="369600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AF17"/>
              </a:buClr>
              <a:buSzPts val="1300"/>
              <a:buFont typeface="Calibri"/>
              <a:buNone/>
              <a:defRPr/>
            </a:pPr>
            <a:endParaRPr sz="13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20" name="Google Shape;120;p26"/>
          <p:cNvSpPr/>
          <p:nvPr/>
        </p:nvSpPr>
        <p:spPr bwMode="auto">
          <a:xfrm>
            <a:off x="7494444" y="3461532"/>
            <a:ext cx="1648500" cy="1693800"/>
          </a:xfrm>
          <a:prstGeom prst="rect">
            <a:avLst/>
          </a:prstGeom>
          <a:solidFill>
            <a:srgbClr val="FF2F2D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493D"/>
              </a:buClr>
              <a:buSzPts val="1300"/>
              <a:buFont typeface="Helvetica Neue"/>
              <a:buNone/>
              <a:defRPr/>
            </a:pPr>
            <a:endParaRPr sz="13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21" name="Google Shape;121;p26"/>
          <p:cNvSpPr/>
          <p:nvPr/>
        </p:nvSpPr>
        <p:spPr bwMode="auto">
          <a:xfrm>
            <a:off x="7494443" y="321818"/>
            <a:ext cx="1648500" cy="1569900"/>
          </a:xfrm>
          <a:prstGeom prst="rect">
            <a:avLst/>
          </a:prstGeom>
          <a:solidFill>
            <a:srgbClr val="8F00F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493D"/>
              </a:buClr>
              <a:buSzPts val="1300"/>
              <a:buFont typeface="Helvetica Neue"/>
              <a:buNone/>
              <a:defRPr/>
            </a:pPr>
            <a:endParaRPr sz="13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22" name="Google Shape;122;p26"/>
          <p:cNvSpPr/>
          <p:nvPr/>
        </p:nvSpPr>
        <p:spPr bwMode="auto">
          <a:xfrm>
            <a:off x="7494443" y="1891712"/>
            <a:ext cx="1648500" cy="1569900"/>
          </a:xfrm>
          <a:prstGeom prst="rect">
            <a:avLst/>
          </a:prstGeom>
          <a:solidFill>
            <a:srgbClr val="ADDAE3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493D"/>
              </a:buClr>
              <a:buSzPts val="1300"/>
              <a:buFont typeface="Helvetica Neue"/>
              <a:buNone/>
              <a:defRPr/>
            </a:pPr>
            <a:endParaRPr sz="13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123" name="Google Shape;123;p26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7884182" y="3916831"/>
            <a:ext cx="869415" cy="869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7884189" y="671990"/>
            <a:ext cx="869415" cy="86941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6"/>
          <p:cNvSpPr/>
          <p:nvPr/>
        </p:nvSpPr>
        <p:spPr bwMode="auto">
          <a:xfrm>
            <a:off x="7229232" y="309844"/>
            <a:ext cx="265500" cy="48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AF17"/>
              </a:buClr>
              <a:buSzPts val="1300"/>
              <a:buFont typeface="Calibri"/>
              <a:buNone/>
              <a:defRPr/>
            </a:pPr>
            <a:endParaRPr sz="13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26" name="Google Shape;126;p26"/>
          <p:cNvSpPr txBox="1"/>
          <p:nvPr/>
        </p:nvSpPr>
        <p:spPr bwMode="auto">
          <a:xfrm>
            <a:off x="-130182" y="1609845"/>
            <a:ext cx="7229100" cy="254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096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r>
              <a:rPr lang="ru" sz="1200" i="0" strike="noStrike" cap="none" dirty="0">
                <a:solidFill>
                  <a:srgbClr val="132C40"/>
                </a:solidFill>
                <a:latin typeface="Raleway"/>
                <a:ea typeface="Raleway"/>
                <a:cs typeface="Raleway"/>
              </a:rPr>
              <a:t>Почему сейчас?</a:t>
            </a:r>
            <a:endParaRPr sz="1200" i="0" strike="noStrike" cap="none" dirty="0">
              <a:solidFill>
                <a:srgbClr val="132C40"/>
              </a:solidFill>
              <a:latin typeface="Raleway"/>
              <a:ea typeface="Raleway"/>
              <a:cs typeface="Raleway"/>
            </a:endParaRPr>
          </a:p>
          <a:p>
            <a:pPr marL="1219200" marR="0" lvl="0" indent="-3810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8F00FF"/>
              </a:buClr>
              <a:buSzPts val="1200"/>
              <a:buFont typeface="Raleway"/>
              <a:buChar char="●"/>
              <a:defRPr/>
            </a:pPr>
            <a:r>
              <a:rPr lang="ru-RU" sz="1000" b="1" i="0" u="none" strike="noStrike" cap="none" dirty="0">
                <a:solidFill>
                  <a:srgbClr val="132C40"/>
                </a:solidFill>
                <a:latin typeface="Raleway"/>
                <a:ea typeface="Raleway"/>
                <a:cs typeface="Raleway"/>
              </a:rPr>
              <a:t>Рыночный тренд </a:t>
            </a:r>
            <a:r>
              <a:rPr lang="ru-RU" sz="1000" b="0" i="0" u="none" strike="noStrike" cap="none" dirty="0">
                <a:solidFill>
                  <a:srgbClr val="132C40"/>
                </a:solidFill>
                <a:latin typeface="Raleway"/>
                <a:ea typeface="Raleway"/>
                <a:cs typeface="Raleway"/>
              </a:rPr>
              <a:t>— </a:t>
            </a:r>
            <a:endParaRPr dirty="0"/>
          </a:p>
          <a:p>
            <a:pPr marL="838200" marR="0" lv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8F00FF"/>
              </a:buClr>
              <a:buSzPts val="1200"/>
              <a:defRPr/>
            </a:pPr>
            <a:r>
              <a:rPr lang="ru-RU" sz="1000" b="0" i="0" u="none" strike="noStrike" cap="none" dirty="0">
                <a:solidFill>
                  <a:srgbClr val="132C40"/>
                </a:solidFill>
                <a:latin typeface="Raleway"/>
                <a:ea typeface="Raleway"/>
                <a:cs typeface="Raleway"/>
              </a:rPr>
              <a:t>Рынок машинного зрения – объём ≈ $20,4 млрд (2024) и прогнозируется до ≈ $41,7 млрд к 2030 (среднегодовой темп роста ≈ 12–13%).Альтернативные исследования дают более консервативные </a:t>
            </a:r>
            <a:br>
              <a:rPr lang="ru-RU" sz="1000" b="0" i="0" u="none" strike="noStrike" cap="none" dirty="0">
                <a:solidFill>
                  <a:srgbClr val="132C40"/>
                </a:solidFill>
                <a:latin typeface="Raleway"/>
                <a:ea typeface="Raleway"/>
                <a:cs typeface="Raleway"/>
              </a:rPr>
            </a:br>
            <a:r>
              <a:rPr lang="ru-RU" sz="1000" b="0" i="0" u="none" strike="noStrike" cap="none" dirty="0">
                <a:solidFill>
                  <a:srgbClr val="132C40"/>
                </a:solidFill>
                <a:latin typeface="Raleway"/>
                <a:ea typeface="Raleway"/>
                <a:cs typeface="Raleway"/>
              </a:rPr>
              <a:t>рынок «</a:t>
            </a:r>
            <a:r>
              <a:rPr lang="ru-RU" sz="1000" b="0" i="0" u="none" strike="noStrike" cap="none" dirty="0" err="1">
                <a:solidFill>
                  <a:srgbClr val="132C40"/>
                </a:solidFill>
                <a:latin typeface="Raleway"/>
                <a:ea typeface="Raleway"/>
                <a:cs typeface="Raleway"/>
              </a:rPr>
              <a:t>computer</a:t>
            </a:r>
            <a:r>
              <a:rPr lang="ru-RU" sz="1000" b="0" i="0" u="none" strike="noStrike" cap="none" dirty="0">
                <a:solidFill>
                  <a:srgbClr val="132C40"/>
                </a:solidFill>
                <a:latin typeface="Raleway"/>
                <a:ea typeface="Raleway"/>
                <a:cs typeface="Raleway"/>
              </a:rPr>
              <a:t> </a:t>
            </a:r>
            <a:r>
              <a:rPr lang="ru-RU" sz="1000" b="0" i="0" u="none" strike="noStrike" cap="none" dirty="0" err="1">
                <a:solidFill>
                  <a:srgbClr val="132C40"/>
                </a:solidFill>
                <a:latin typeface="Raleway"/>
                <a:ea typeface="Raleway"/>
                <a:cs typeface="Raleway"/>
              </a:rPr>
              <a:t>vision</a:t>
            </a:r>
            <a:r>
              <a:rPr lang="ru-RU" sz="1000" b="0" i="0" u="none" strike="noStrike" cap="none" dirty="0">
                <a:solidFill>
                  <a:srgbClr val="132C40"/>
                </a:solidFill>
                <a:latin typeface="Raleway"/>
                <a:ea typeface="Raleway"/>
                <a:cs typeface="Raleway"/>
              </a:rPr>
              <a:t>» в целом (AI-решения) оценивается ещё выше — всё это подтверждает устойчивый и значимый спрос на CV-модули для контроля качества.</a:t>
            </a:r>
            <a:endParaRPr sz="1000" dirty="0"/>
          </a:p>
          <a:p>
            <a:pPr marL="1219200" marR="0" lvl="0" indent="-3810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8F00FF"/>
              </a:buClr>
              <a:buSzPts val="1200"/>
              <a:buFont typeface="Raleway"/>
              <a:buChar char="●"/>
              <a:defRPr/>
            </a:pPr>
            <a:r>
              <a:rPr lang="ru-RU" sz="1000" b="1" i="0" u="none" strike="noStrike" cap="none" dirty="0">
                <a:solidFill>
                  <a:srgbClr val="132C40"/>
                </a:solidFill>
                <a:latin typeface="Raleway"/>
                <a:ea typeface="Raleway"/>
                <a:cs typeface="Raleway"/>
              </a:rPr>
              <a:t>Рынок НТИ и СКВОТ</a:t>
            </a:r>
            <a:r>
              <a:rPr lang="ru-RU" sz="1000" b="0" i="0" u="none" strike="noStrike" cap="none" dirty="0">
                <a:solidFill>
                  <a:srgbClr val="132C40"/>
                </a:solidFill>
                <a:latin typeface="Raleway"/>
                <a:ea typeface="Raleway"/>
                <a:cs typeface="Raleway"/>
              </a:rPr>
              <a:t>—</a:t>
            </a:r>
            <a:r>
              <a:rPr lang="ru-RU" sz="1000" b="0" i="0" u="none" strike="noStrike" cap="none" dirty="0" err="1">
                <a:solidFill>
                  <a:srgbClr val="132C40"/>
                </a:solidFill>
                <a:latin typeface="Raleway"/>
                <a:ea typeface="Raleway"/>
                <a:cs typeface="Raleway"/>
              </a:rPr>
              <a:t>Технет</a:t>
            </a:r>
            <a:r>
              <a:rPr lang="ru-RU" sz="1000" b="0" i="0" u="none" strike="noStrike" cap="none" dirty="0">
                <a:solidFill>
                  <a:srgbClr val="132C40"/>
                </a:solidFill>
                <a:latin typeface="Raleway"/>
                <a:ea typeface="Raleway"/>
                <a:cs typeface="Raleway"/>
              </a:rPr>
              <a:t> (Новые производственные технологии)</a:t>
            </a:r>
            <a:endParaRPr sz="1000" b="0" i="0" u="none" strike="noStrike" cap="none" dirty="0">
              <a:solidFill>
                <a:srgbClr val="132C40"/>
              </a:solidFill>
              <a:latin typeface="Raleway"/>
              <a:ea typeface="Raleway"/>
              <a:cs typeface="Raleway"/>
            </a:endParaRPr>
          </a:p>
          <a:p>
            <a:pPr marL="83820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" sz="1200" b="0" i="0" u="none" strike="noStrike" cap="none" dirty="0">
              <a:solidFill>
                <a:srgbClr val="132C40"/>
              </a:solidFill>
              <a:latin typeface="Raleway"/>
              <a:ea typeface="Raleway"/>
              <a:cs typeface="Raleway"/>
            </a:endParaRPr>
          </a:p>
          <a:p>
            <a:pPr marL="83820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200" b="0" i="0" u="none" strike="noStrike" cap="none" dirty="0">
                <a:solidFill>
                  <a:srgbClr val="132C40"/>
                </a:solidFill>
                <a:latin typeface="Raleway"/>
                <a:ea typeface="Raleway"/>
                <a:cs typeface="Raleway"/>
              </a:rPr>
              <a:t>Почему мы?</a:t>
            </a:r>
            <a:endParaRPr sz="1200" b="0" i="0" u="none" strike="noStrike" cap="none" dirty="0">
              <a:solidFill>
                <a:srgbClr val="132C40"/>
              </a:solidFill>
              <a:latin typeface="Raleway"/>
              <a:ea typeface="Raleway"/>
              <a:cs typeface="Raleway"/>
            </a:endParaRPr>
          </a:p>
          <a:p>
            <a:pPr marL="1219200" marR="0" lvl="0" indent="-381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F00FF"/>
              </a:buClr>
              <a:buSzPts val="1200"/>
              <a:buFont typeface="Raleway"/>
              <a:buChar char="●"/>
              <a:defRPr/>
            </a:pPr>
            <a:r>
              <a:rPr lang="ru" sz="1000" b="0" i="0" u="none" strike="noStrike" cap="none" dirty="0">
                <a:solidFill>
                  <a:srgbClr val="132C40"/>
                </a:solidFill>
                <a:latin typeface="Raleway"/>
                <a:ea typeface="Raleway"/>
                <a:cs typeface="Raleway"/>
              </a:rPr>
              <a:t>Мы – группа </a:t>
            </a:r>
            <a:r>
              <a:rPr lang="ru" sz="1000" dirty="0">
                <a:solidFill>
                  <a:srgbClr val="132C40"/>
                </a:solidFill>
                <a:latin typeface="Raleway"/>
                <a:ea typeface="Raleway"/>
                <a:cs typeface="Raleway"/>
              </a:rPr>
              <a:t>независимых студентов, у нас нет творческих рамок, поэтому продукт будет оригинальным. Каждый из нас уже пробовал себя в технических областях и имеет опыт работы с компьютерным зрением.</a:t>
            </a:r>
            <a:endParaRPr sz="1000" b="0" i="0" u="none" strike="noStrike" cap="none" dirty="0">
              <a:solidFill>
                <a:srgbClr val="132C40"/>
              </a:solidFill>
              <a:latin typeface="Raleway"/>
              <a:ea typeface="Raleway"/>
              <a:cs typeface="Raleway"/>
            </a:endParaRPr>
          </a:p>
        </p:txBody>
      </p:sp>
      <p:sp>
        <p:nvSpPr>
          <p:cNvPr id="127" name="Google Shape;127;p26"/>
          <p:cNvSpPr txBox="1"/>
          <p:nvPr/>
        </p:nvSpPr>
        <p:spPr bwMode="auto">
          <a:xfrm>
            <a:off x="532950" y="915175"/>
            <a:ext cx="6208200" cy="6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750" tIns="77750" rIns="77750" bIns="7775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pPr>
            <a:r>
              <a:rPr lang="ru" sz="3000" b="0" i="0" u="none" strike="noStrike" cap="none">
                <a:solidFill>
                  <a:srgbClr val="8F00FF"/>
                </a:solidFill>
                <a:latin typeface="Raleway SemiBold"/>
                <a:ea typeface="Raleway SemiBold"/>
                <a:cs typeface="Raleway SemiBold"/>
              </a:rPr>
              <a:t>АКТУАЛЬНОСТЬ ПРОДУКТА</a:t>
            </a:r>
            <a:endParaRPr sz="3000" b="0" i="0" u="none" strike="noStrike" cap="none">
              <a:solidFill>
                <a:srgbClr val="8F00FF"/>
              </a:solidFill>
              <a:latin typeface="Raleway SemiBold"/>
              <a:ea typeface="Raleway SemiBold"/>
              <a:cs typeface="Raleway SemiBold"/>
            </a:endParaRPr>
          </a:p>
        </p:txBody>
      </p:sp>
      <p:grpSp>
        <p:nvGrpSpPr>
          <p:cNvPr id="128" name="Google Shape;128;p26"/>
          <p:cNvGrpSpPr/>
          <p:nvPr/>
        </p:nvGrpSpPr>
        <p:grpSpPr bwMode="auto">
          <a:xfrm>
            <a:off x="0" y="681925"/>
            <a:ext cx="4728303" cy="97200"/>
            <a:chOff x="0" y="692501"/>
            <a:chExt cx="2624940" cy="97200"/>
          </a:xfrm>
        </p:grpSpPr>
        <p:sp>
          <p:nvSpPr>
            <p:cNvPr id="129" name="Google Shape;129;p26"/>
            <p:cNvSpPr/>
            <p:nvPr/>
          </p:nvSpPr>
          <p:spPr bwMode="auto">
            <a:xfrm>
              <a:off x="0" y="692501"/>
              <a:ext cx="1294500" cy="97200"/>
            </a:xfrm>
            <a:prstGeom prst="rect">
              <a:avLst/>
            </a:prstGeom>
            <a:solidFill>
              <a:srgbClr val="FBB3C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  <a:defRPr/>
              </a:pPr>
              <a:endPara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</a:endParaRPr>
            </a:p>
          </p:txBody>
        </p:sp>
        <p:sp>
          <p:nvSpPr>
            <p:cNvPr id="130" name="Google Shape;130;p26"/>
            <p:cNvSpPr/>
            <p:nvPr/>
          </p:nvSpPr>
          <p:spPr bwMode="auto">
            <a:xfrm>
              <a:off x="336583" y="692501"/>
              <a:ext cx="1294500" cy="97200"/>
            </a:xfrm>
            <a:prstGeom prst="rect">
              <a:avLst/>
            </a:prstGeom>
            <a:solidFill>
              <a:srgbClr val="9F00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  <a:defRPr/>
              </a:pPr>
              <a:endPara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</a:endParaRPr>
            </a:p>
          </p:txBody>
        </p:sp>
        <p:sp>
          <p:nvSpPr>
            <p:cNvPr id="131" name="Google Shape;131;p26"/>
            <p:cNvSpPr/>
            <p:nvPr/>
          </p:nvSpPr>
          <p:spPr bwMode="auto">
            <a:xfrm>
              <a:off x="673166" y="692501"/>
              <a:ext cx="1294500" cy="97200"/>
            </a:xfrm>
            <a:prstGeom prst="rect">
              <a:avLst/>
            </a:prstGeom>
            <a:solidFill>
              <a:srgbClr val="FD493D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  <a:defRPr/>
              </a:pPr>
              <a:endPara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</a:endParaRPr>
            </a:p>
          </p:txBody>
        </p:sp>
        <p:sp>
          <p:nvSpPr>
            <p:cNvPr id="132" name="Google Shape;132;p26"/>
            <p:cNvSpPr/>
            <p:nvPr/>
          </p:nvSpPr>
          <p:spPr bwMode="auto">
            <a:xfrm>
              <a:off x="993857" y="692501"/>
              <a:ext cx="1294500" cy="97200"/>
            </a:xfrm>
            <a:prstGeom prst="rect">
              <a:avLst/>
            </a:prstGeom>
            <a:solidFill>
              <a:srgbClr val="FCAF17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  <a:defRPr/>
              </a:pPr>
              <a:endPara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</a:endParaRPr>
            </a:p>
          </p:txBody>
        </p:sp>
        <p:sp>
          <p:nvSpPr>
            <p:cNvPr id="133" name="Google Shape;133;p26"/>
            <p:cNvSpPr/>
            <p:nvPr/>
          </p:nvSpPr>
          <p:spPr bwMode="auto">
            <a:xfrm>
              <a:off x="1330440" y="692501"/>
              <a:ext cx="1294500" cy="97200"/>
            </a:xfrm>
            <a:prstGeom prst="rect">
              <a:avLst/>
            </a:prstGeom>
            <a:solidFill>
              <a:srgbClr val="B5D8E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  <a:defRPr/>
              </a:pPr>
              <a:endPara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 bwMode="auto">
          <a:xfrm>
            <a:off x="1384968" y="636413"/>
            <a:ext cx="46557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300" tIns="58300" rIns="58300" bIns="58300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pPr>
            <a:r>
              <a:rPr lang="ru" sz="3000">
                <a:solidFill>
                  <a:schemeClr val="dk1"/>
                </a:solidFill>
              </a:rPr>
              <a:t>ЦЕЛЕВАЯ АУДИТОРИЯ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 bwMode="auto">
          <a:xfrm>
            <a:off x="271188" y="1712937"/>
            <a:ext cx="7993200" cy="279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300" tIns="58300" rIns="58300" bIns="58300" anchor="t" anchorCtr="0">
            <a:noAutofit/>
          </a:bodyPr>
          <a:lstStyle/>
          <a:p>
            <a:pPr marL="406400" lvl="0" indent="-2667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pPr>
            <a:r>
              <a:rPr lang="ru-RU">
                <a:solidFill>
                  <a:srgbClr val="132C40"/>
                </a:solidFill>
              </a:rPr>
              <a:t>Промышленные предприятия </a:t>
            </a:r>
            <a:r>
              <a:rPr lang="ru-RU" u="sng">
                <a:solidFill>
                  <a:srgbClr val="132C40"/>
                </a:solidFill>
              </a:rPr>
              <a:t>среднего и крупного масштаба, работающие в отраслях с серийным и массовым производством: машиностроение, электроника, пищевая и упаковочная промышленность, фармацевтика</a:t>
            </a:r>
            <a:r>
              <a:rPr lang="ru-RU">
                <a:solidFill>
                  <a:srgbClr val="132C40"/>
                </a:solidFill>
              </a:rPr>
              <a:t>. Эти компании уже используют элементы цифровизации, но сталкиваются с высокой долей ручного труда при контроле качества. </a:t>
            </a:r>
            <a:endParaRPr/>
          </a:p>
          <a:p>
            <a:pPr marL="406400" lvl="0" indent="-2667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pPr>
            <a:endParaRPr lang="ru-RU">
              <a:solidFill>
                <a:srgbClr val="132C40"/>
              </a:solidFill>
            </a:endParaRPr>
          </a:p>
          <a:p>
            <a:pPr marL="406400" lvl="0" indent="-2667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pPr>
            <a:r>
              <a:rPr lang="ru-RU">
                <a:solidFill>
                  <a:srgbClr val="132C40"/>
                </a:solidFill>
              </a:rPr>
              <a:t>ЛПР:</a:t>
            </a:r>
            <a:br>
              <a:rPr lang="ru-RU">
                <a:solidFill>
                  <a:srgbClr val="132C40"/>
                </a:solidFill>
              </a:rPr>
            </a:br>
            <a:r>
              <a:rPr lang="ru-RU">
                <a:solidFill>
                  <a:srgbClr val="132C40"/>
                </a:solidFill>
              </a:rPr>
              <a:t>руководители по качеству, </a:t>
            </a:r>
            <a:endParaRPr/>
          </a:p>
          <a:p>
            <a:pPr marL="406400" lvl="0" indent="-2667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pPr>
            <a:r>
              <a:rPr lang="ru-RU">
                <a:solidFill>
                  <a:srgbClr val="132C40"/>
                </a:solidFill>
              </a:rPr>
              <a:t>технические директора </a:t>
            </a:r>
            <a:endParaRPr/>
          </a:p>
          <a:p>
            <a:pPr marL="406400" lvl="0" indent="-2667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pPr>
            <a:r>
              <a:rPr lang="ru-RU">
                <a:solidFill>
                  <a:srgbClr val="132C40"/>
                </a:solidFill>
              </a:rPr>
              <a:t>специалисты по автоматизации. </a:t>
            </a:r>
            <a:endParaRPr sz="1300">
              <a:solidFill>
                <a:srgbClr val="132C40"/>
              </a:solidFill>
            </a:endParaRPr>
          </a:p>
        </p:txBody>
      </p:sp>
      <p:sp>
        <p:nvSpPr>
          <p:cNvPr id="140" name="Google Shape;140;p27"/>
          <p:cNvSpPr/>
          <p:nvPr/>
        </p:nvSpPr>
        <p:spPr bwMode="auto">
          <a:xfrm>
            <a:off x="-5084" y="4774004"/>
            <a:ext cx="406800" cy="380100"/>
          </a:xfrm>
          <a:prstGeom prst="rect">
            <a:avLst/>
          </a:prstGeom>
          <a:solidFill>
            <a:srgbClr val="FD493D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None/>
              <a:defRPr/>
            </a:pPr>
            <a:endParaRPr sz="13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41" name="Google Shape;141;p27"/>
          <p:cNvSpPr txBox="1"/>
          <p:nvPr/>
        </p:nvSpPr>
        <p:spPr bwMode="auto">
          <a:xfrm>
            <a:off x="-5081" y="4889325"/>
            <a:ext cx="406800" cy="1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pPr>
            <a:fld id="{00000000-1234-1234-1234-123412341234}" type="slidenum">
              <a:rPr lang="ru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rPr>
              <a:t>3</a:t>
            </a:fld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42" name="Google Shape;142;p27"/>
          <p:cNvSpPr/>
          <p:nvPr/>
        </p:nvSpPr>
        <p:spPr bwMode="auto">
          <a:xfrm>
            <a:off x="456818" y="582319"/>
            <a:ext cx="687900" cy="68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43" name="Google Shape;143;p27"/>
          <p:cNvSpPr/>
          <p:nvPr/>
        </p:nvSpPr>
        <p:spPr bwMode="auto">
          <a:xfrm>
            <a:off x="8788235" y="0"/>
            <a:ext cx="354899" cy="2088600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AF17"/>
              </a:buClr>
              <a:buSzPts val="1300"/>
              <a:buFont typeface="Calibri"/>
              <a:buNone/>
              <a:defRPr/>
            </a:pPr>
            <a:endParaRPr sz="13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44" name="Google Shape;144;p27"/>
          <p:cNvSpPr/>
          <p:nvPr/>
        </p:nvSpPr>
        <p:spPr bwMode="auto">
          <a:xfrm>
            <a:off x="8788179" y="4333388"/>
            <a:ext cx="354899" cy="822000"/>
          </a:xfrm>
          <a:prstGeom prst="rect">
            <a:avLst/>
          </a:prstGeom>
          <a:solidFill>
            <a:srgbClr val="FF2F2D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493D"/>
              </a:buClr>
              <a:buSzPts val="1300"/>
              <a:buFont typeface="Helvetica Neue"/>
              <a:buNone/>
              <a:defRPr/>
            </a:pPr>
            <a:endParaRPr sz="13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45" name="Google Shape;145;p27"/>
          <p:cNvSpPr/>
          <p:nvPr/>
        </p:nvSpPr>
        <p:spPr bwMode="auto">
          <a:xfrm>
            <a:off x="8788179" y="2088579"/>
            <a:ext cx="354899" cy="1159500"/>
          </a:xfrm>
          <a:prstGeom prst="rect">
            <a:avLst/>
          </a:prstGeom>
          <a:solidFill>
            <a:srgbClr val="8F00F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493D"/>
              </a:buClr>
              <a:buSzPts val="1300"/>
              <a:buFont typeface="Helvetica Neue"/>
              <a:buNone/>
              <a:defRPr/>
            </a:pPr>
            <a:endParaRPr sz="13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46" name="Google Shape;146;p27"/>
          <p:cNvSpPr/>
          <p:nvPr/>
        </p:nvSpPr>
        <p:spPr bwMode="auto">
          <a:xfrm>
            <a:off x="8788179" y="3248117"/>
            <a:ext cx="354899" cy="1085100"/>
          </a:xfrm>
          <a:prstGeom prst="rect">
            <a:avLst/>
          </a:prstGeom>
          <a:solidFill>
            <a:srgbClr val="ADDAE3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493D"/>
              </a:buClr>
              <a:buSzPts val="1300"/>
              <a:buFont typeface="Helvetica Neue"/>
              <a:buNone/>
              <a:defRPr/>
            </a:pPr>
            <a:endParaRPr sz="13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147" name="Google Shape;147;p27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30730" y="656240"/>
            <a:ext cx="539947" cy="539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 bwMode="auto">
          <a:xfrm>
            <a:off x="1399217" y="636409"/>
            <a:ext cx="46557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300" tIns="58300" rIns="58300" bIns="583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pPr>
            <a:r>
              <a:rPr lang="ru" sz="3000">
                <a:solidFill>
                  <a:schemeClr val="dk1"/>
                </a:solidFill>
              </a:rPr>
              <a:t>ПРОБЛЕМА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53" name="Google Shape;153;p28"/>
          <p:cNvSpPr txBox="1">
            <a:spLocks noGrp="1"/>
          </p:cNvSpPr>
          <p:nvPr>
            <p:ph type="body" idx="1"/>
          </p:nvPr>
        </p:nvSpPr>
        <p:spPr bwMode="auto">
          <a:xfrm>
            <a:off x="401716" y="1444114"/>
            <a:ext cx="6568200" cy="3374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300" tIns="58300" rIns="58300" bIns="58300" anchor="t" anchorCtr="0">
            <a:spAutoFit/>
          </a:bodyPr>
          <a:lstStyle/>
          <a:p>
            <a:pPr marL="13970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pPr>
            <a:r>
              <a:rPr lang="ru-RU" b="1" dirty="0"/>
              <a:t>Проблема клиента, которую мы решаем</a:t>
            </a:r>
            <a:r>
              <a:rPr lang="ru-RU" dirty="0"/>
              <a:t> </a:t>
            </a:r>
            <a:r>
              <a:rPr lang="ru-RU" sz="1200" i="0" u="none" strike="noStrike" cap="none" dirty="0">
                <a:solidFill>
                  <a:srgbClr val="132C40"/>
                </a:solidFill>
                <a:latin typeface="Raleway"/>
                <a:ea typeface="Raleway"/>
                <a:cs typeface="Raleway"/>
              </a:rPr>
              <a:t>— Выполнение контроля качества вручную, что делает процесс дорогим, медленным и нестабильным</a:t>
            </a:r>
            <a:r>
              <a:rPr lang="ru-RU" dirty="0">
                <a:solidFill>
                  <a:srgbClr val="132C40"/>
                </a:solidFill>
              </a:rPr>
              <a:t>:</a:t>
            </a:r>
            <a:endParaRPr lang="ru-RU" sz="1200" i="0" u="none" strike="noStrike" cap="none" dirty="0">
              <a:solidFill>
                <a:srgbClr val="132C40"/>
              </a:solidFill>
              <a:latin typeface="Raleway"/>
              <a:ea typeface="Raleway"/>
              <a:cs typeface="Raleway"/>
            </a:endParaRPr>
          </a:p>
          <a:p>
            <a:pPr marL="406400" lvl="0" indent="-2667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pPr>
            <a:r>
              <a:rPr lang="ru-RU" sz="1200" i="0" u="none" strike="noStrike" cap="none" dirty="0">
                <a:solidFill>
                  <a:srgbClr val="132C40"/>
                </a:solidFill>
                <a:latin typeface="Raleway"/>
                <a:ea typeface="Raleway"/>
                <a:cs typeface="Raleway"/>
              </a:rPr>
              <a:t>Из-за человеческого фактора </a:t>
            </a:r>
            <a:r>
              <a:rPr lang="ru-RU" sz="1200" b="1" i="0" u="none" strike="noStrike" cap="none" dirty="0">
                <a:solidFill>
                  <a:srgbClr val="132C40"/>
                </a:solidFill>
                <a:latin typeface="Raleway"/>
                <a:ea typeface="Raleway"/>
                <a:cs typeface="Raleway"/>
              </a:rPr>
              <a:t>до 30–40% дефектов остаются незамеченными</a:t>
            </a:r>
            <a:r>
              <a:rPr lang="ru-RU" sz="1200" i="0" u="none" strike="noStrike" cap="none" dirty="0">
                <a:solidFill>
                  <a:srgbClr val="132C40"/>
                </a:solidFill>
                <a:latin typeface="Raleway"/>
                <a:ea typeface="Raleway"/>
                <a:cs typeface="Raleway"/>
              </a:rPr>
              <a:t> </a:t>
            </a:r>
            <a:endParaRPr dirty="0"/>
          </a:p>
          <a:p>
            <a:pPr marL="406400" lvl="0" indent="-2667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pPr>
            <a:r>
              <a:rPr lang="ru-RU" sz="1200" i="0" u="none" strike="noStrike" cap="none" dirty="0">
                <a:solidFill>
                  <a:srgbClr val="132C40"/>
                </a:solidFill>
                <a:latin typeface="Raleway"/>
                <a:ea typeface="Raleway"/>
                <a:cs typeface="Raleway"/>
              </a:rPr>
              <a:t>Общие </a:t>
            </a:r>
            <a:r>
              <a:rPr lang="ru-RU" sz="1200" b="1" i="0" u="none" strike="noStrike" cap="none" dirty="0">
                <a:solidFill>
                  <a:srgbClr val="132C40"/>
                </a:solidFill>
                <a:latin typeface="Raleway"/>
                <a:ea typeface="Raleway"/>
                <a:cs typeface="Raleway"/>
              </a:rPr>
              <a:t>потери от брака и доработок составляют 5–30% </a:t>
            </a:r>
            <a:r>
              <a:rPr lang="ru-RU" sz="1200" i="0" u="none" strike="noStrike" cap="none" dirty="0">
                <a:solidFill>
                  <a:srgbClr val="132C40"/>
                </a:solidFill>
                <a:latin typeface="Raleway"/>
                <a:ea typeface="Raleway"/>
                <a:cs typeface="Raleway"/>
              </a:rPr>
              <a:t>годовой выручки предприятия (по данным McKinsey, IISE).</a:t>
            </a:r>
            <a:endParaRPr lang="ru-RU" dirty="0"/>
          </a:p>
          <a:p>
            <a:pPr marL="13970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pPr>
            <a:r>
              <a:rPr lang="ru-RU" b="1" dirty="0">
                <a:solidFill>
                  <a:srgbClr val="132C40"/>
                </a:solidFill>
              </a:rPr>
              <a:t>Влияние на бизнес-процессы клиента (B2B-контекст):</a:t>
            </a:r>
            <a:endParaRPr dirty="0"/>
          </a:p>
          <a:p>
            <a:pPr marL="406400" lvl="0" indent="-2667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pPr>
            <a:r>
              <a:rPr lang="ru-RU" sz="1200" b="0" i="0" u="none" strike="noStrike" cap="none" dirty="0">
                <a:solidFill>
                  <a:srgbClr val="132C40"/>
                </a:solidFill>
                <a:latin typeface="Raleway"/>
                <a:ea typeface="Raleway"/>
                <a:cs typeface="Raleway"/>
              </a:rPr>
              <a:t>снижается производительность и общая скорость производственной линии, </a:t>
            </a:r>
            <a:endParaRPr dirty="0"/>
          </a:p>
          <a:p>
            <a:pPr marL="406400" lvl="0" indent="-2667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pPr>
            <a:r>
              <a:rPr lang="ru-RU" sz="1200" b="0" i="0" u="none" strike="noStrike" cap="none" dirty="0">
                <a:solidFill>
                  <a:srgbClr val="132C40"/>
                </a:solidFill>
                <a:latin typeface="Raleway"/>
                <a:ea typeface="Raleway"/>
                <a:cs typeface="Raleway"/>
              </a:rPr>
              <a:t>растут затраты на труд и обучение персонала, </a:t>
            </a:r>
            <a:endParaRPr lang="ru-RU" dirty="0">
              <a:solidFill>
                <a:srgbClr val="132C40"/>
              </a:solidFill>
            </a:endParaRPr>
          </a:p>
          <a:p>
            <a:pPr marL="406400" lvl="0" indent="-2667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pPr>
            <a:r>
              <a:rPr lang="ru-RU" sz="1200" b="0" i="0" u="none" strike="noStrike" cap="none" dirty="0">
                <a:solidFill>
                  <a:srgbClr val="132C40"/>
                </a:solidFill>
                <a:latin typeface="Raleway"/>
                <a:ea typeface="Raleway"/>
                <a:cs typeface="Raleway"/>
              </a:rPr>
              <a:t>риск остановок оборудования из-за дефектов или возвратов готовой продукции постоянно увеличивается.</a:t>
            </a:r>
            <a:endParaRPr dirty="0"/>
          </a:p>
          <a:p>
            <a:pPr marL="13970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pPr>
            <a:r>
              <a:rPr lang="ru" b="1" dirty="0">
                <a:solidFill>
                  <a:srgbClr val="132C40"/>
                </a:solidFill>
              </a:rPr>
              <a:t>Почему существующих вариантов решения недостаточно - </a:t>
            </a:r>
            <a:r>
              <a:rPr lang="ru" dirty="0">
                <a:solidFill>
                  <a:srgbClr val="132C40"/>
                </a:solidFill>
              </a:rPr>
              <a:t>;варианты решения ограничены внешними производителями, мы же представляем себя российским поставщиком.</a:t>
            </a:r>
            <a:endParaRPr dirty="0">
              <a:solidFill>
                <a:srgbClr val="132C40"/>
              </a:solidFill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pPr>
            <a:endParaRPr sz="1400" dirty="0">
              <a:solidFill>
                <a:srgbClr val="132C40"/>
              </a:solidFill>
            </a:endParaRPr>
          </a:p>
          <a:p>
            <a:pPr marL="10160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pPr>
            <a:endParaRPr sz="1400" dirty="0">
              <a:solidFill>
                <a:srgbClr val="132C40"/>
              </a:solidFill>
            </a:endParaRPr>
          </a:p>
        </p:txBody>
      </p:sp>
      <p:sp>
        <p:nvSpPr>
          <p:cNvPr id="154" name="Google Shape;154;p28"/>
          <p:cNvSpPr/>
          <p:nvPr/>
        </p:nvSpPr>
        <p:spPr bwMode="auto">
          <a:xfrm>
            <a:off x="-5084" y="4774004"/>
            <a:ext cx="406800" cy="38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None/>
              <a:defRPr/>
            </a:pPr>
            <a:endParaRPr sz="13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55" name="Google Shape;155;p28"/>
          <p:cNvSpPr txBox="1"/>
          <p:nvPr/>
        </p:nvSpPr>
        <p:spPr bwMode="auto">
          <a:xfrm>
            <a:off x="-5081" y="4889325"/>
            <a:ext cx="406800" cy="1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pPr>
            <a:fld id="{00000000-1234-1234-1234-123412341234}" type="slidenum">
              <a:rPr lang="ru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rPr>
              <a:t>4</a:t>
            </a:fld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56" name="Google Shape;156;p28"/>
          <p:cNvSpPr/>
          <p:nvPr/>
        </p:nvSpPr>
        <p:spPr bwMode="auto">
          <a:xfrm>
            <a:off x="456818" y="582319"/>
            <a:ext cx="687900" cy="68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57" name="Google Shape;157;p28"/>
          <p:cNvSpPr/>
          <p:nvPr/>
        </p:nvSpPr>
        <p:spPr bwMode="auto">
          <a:xfrm>
            <a:off x="8788235" y="0"/>
            <a:ext cx="354899" cy="2088600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AF17"/>
              </a:buClr>
              <a:buSzPts val="1300"/>
              <a:buFont typeface="Calibri"/>
              <a:buNone/>
              <a:defRPr/>
            </a:pPr>
            <a:endParaRPr sz="13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58" name="Google Shape;158;p28"/>
          <p:cNvSpPr/>
          <p:nvPr/>
        </p:nvSpPr>
        <p:spPr bwMode="auto">
          <a:xfrm>
            <a:off x="8788179" y="4333388"/>
            <a:ext cx="354899" cy="822000"/>
          </a:xfrm>
          <a:prstGeom prst="rect">
            <a:avLst/>
          </a:prstGeom>
          <a:solidFill>
            <a:srgbClr val="FF2F2D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493D"/>
              </a:buClr>
              <a:buSzPts val="1300"/>
              <a:buFont typeface="Helvetica Neue"/>
              <a:buNone/>
              <a:defRPr/>
            </a:pPr>
            <a:endParaRPr sz="13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59" name="Google Shape;159;p28"/>
          <p:cNvSpPr/>
          <p:nvPr/>
        </p:nvSpPr>
        <p:spPr bwMode="auto">
          <a:xfrm>
            <a:off x="8788179" y="2088579"/>
            <a:ext cx="354899" cy="1159500"/>
          </a:xfrm>
          <a:prstGeom prst="rect">
            <a:avLst/>
          </a:prstGeom>
          <a:solidFill>
            <a:srgbClr val="8F00F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493D"/>
              </a:buClr>
              <a:buSzPts val="1300"/>
              <a:buFont typeface="Helvetica Neue"/>
              <a:buNone/>
              <a:defRPr/>
            </a:pPr>
            <a:endParaRPr sz="13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60" name="Google Shape;160;p28"/>
          <p:cNvSpPr/>
          <p:nvPr/>
        </p:nvSpPr>
        <p:spPr bwMode="auto">
          <a:xfrm>
            <a:off x="8788179" y="3248117"/>
            <a:ext cx="354899" cy="1085100"/>
          </a:xfrm>
          <a:prstGeom prst="rect">
            <a:avLst/>
          </a:prstGeom>
          <a:solidFill>
            <a:srgbClr val="ADDAE3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493D"/>
              </a:buClr>
              <a:buSzPts val="1300"/>
              <a:buFont typeface="Helvetica Neue"/>
              <a:buNone/>
              <a:defRPr/>
            </a:pPr>
            <a:endParaRPr sz="13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161" name="Google Shape;161;p28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30725" y="656236"/>
            <a:ext cx="539947" cy="539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>
            <a:spLocks noGrp="1"/>
          </p:cNvSpPr>
          <p:nvPr>
            <p:ph type="title"/>
          </p:nvPr>
        </p:nvSpPr>
        <p:spPr bwMode="auto">
          <a:xfrm>
            <a:off x="456817" y="1543631"/>
            <a:ext cx="46557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300" tIns="58300" rIns="58300" bIns="583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pPr>
            <a:r>
              <a:rPr lang="ru" sz="3000">
                <a:solidFill>
                  <a:schemeClr val="dk1"/>
                </a:solidFill>
              </a:rPr>
              <a:t>РЕШЕНИЕ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67" name="Google Shape;167;p29"/>
          <p:cNvSpPr txBox="1">
            <a:spLocks noGrp="1"/>
          </p:cNvSpPr>
          <p:nvPr>
            <p:ph type="body" idx="1"/>
          </p:nvPr>
        </p:nvSpPr>
        <p:spPr bwMode="auto">
          <a:xfrm>
            <a:off x="456817" y="2396642"/>
            <a:ext cx="7993200" cy="2046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300" tIns="58300" rIns="58300" bIns="58300" anchor="t" anchorCtr="0">
            <a:spAutoFit/>
          </a:bodyPr>
          <a:lstStyle/>
          <a:p>
            <a:pPr marL="406400" lvl="0" indent="-2667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pPr>
            <a:r>
              <a:rPr lang="ru-RU"/>
              <a:t>Проект обеспечивает переход от ручного и постфактум контроля к непрерывному интеллектуальному мониторингу качества прямо в процессе производства.</a:t>
            </a:r>
            <a:endParaRPr/>
          </a:p>
          <a:p>
            <a:pPr marL="406400" lvl="0" indent="-2667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pPr>
            <a:r>
              <a:rPr lang="ru-RU"/>
              <a:t>Система анализирует поток изображений, выявляет дефекты с высокой точностью и формирует отчёты для операторов в реальном времени.</a:t>
            </a:r>
            <a:endParaRPr/>
          </a:p>
          <a:p>
            <a:pPr marL="406400" indent="-266700">
              <a:buClr>
                <a:schemeClr val="dk1"/>
              </a:buClr>
              <a:defRPr/>
            </a:pPr>
            <a:r>
              <a:rPr lang="ru-RU"/>
              <a:t>Будут использованы собственные разработки в области нейросетевых моделей компьютерного зрения (обнаружение и классификация дефектов).</a:t>
            </a:r>
            <a:endParaRPr/>
          </a:p>
          <a:p>
            <a:pPr marL="406400" lvl="0" indent="-2667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pPr>
            <a:endParaRPr lang="ru-RU"/>
          </a:p>
          <a:p>
            <a:pPr marL="406400" lvl="0" indent="-190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pPr>
            <a:endParaRPr>
              <a:solidFill>
                <a:srgbClr val="132C40"/>
              </a:solidFill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pPr>
            <a:endParaRPr sz="1300">
              <a:solidFill>
                <a:srgbClr val="132C40"/>
              </a:solidFill>
            </a:endParaRPr>
          </a:p>
        </p:txBody>
      </p:sp>
      <p:sp>
        <p:nvSpPr>
          <p:cNvPr id="168" name="Google Shape;168;p29"/>
          <p:cNvSpPr/>
          <p:nvPr/>
        </p:nvSpPr>
        <p:spPr bwMode="auto">
          <a:xfrm>
            <a:off x="-5084" y="4774004"/>
            <a:ext cx="406800" cy="380100"/>
          </a:xfrm>
          <a:prstGeom prst="rect">
            <a:avLst/>
          </a:prstGeom>
          <a:solidFill>
            <a:srgbClr val="FD493D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None/>
              <a:defRPr/>
            </a:pPr>
            <a:endParaRPr sz="13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69" name="Google Shape;169;p29"/>
          <p:cNvSpPr txBox="1"/>
          <p:nvPr/>
        </p:nvSpPr>
        <p:spPr bwMode="auto">
          <a:xfrm>
            <a:off x="-5081" y="4889325"/>
            <a:ext cx="406800" cy="1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pPr>
            <a:fld id="{00000000-1234-1234-1234-123412341234}" type="slidenum">
              <a:rPr lang="ru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rPr>
              <a:t>5</a:t>
            </a:fld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70" name="Google Shape;170;p29"/>
          <p:cNvSpPr/>
          <p:nvPr/>
        </p:nvSpPr>
        <p:spPr bwMode="auto">
          <a:xfrm>
            <a:off x="456818" y="582319"/>
            <a:ext cx="687900" cy="68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71" name="Google Shape;171;p29"/>
          <p:cNvSpPr/>
          <p:nvPr/>
        </p:nvSpPr>
        <p:spPr bwMode="auto">
          <a:xfrm>
            <a:off x="8788235" y="0"/>
            <a:ext cx="354899" cy="2088600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AF17"/>
              </a:buClr>
              <a:buSzPts val="1300"/>
              <a:buFont typeface="Calibri"/>
              <a:buNone/>
              <a:defRPr/>
            </a:pPr>
            <a:endParaRPr sz="13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72" name="Google Shape;172;p29"/>
          <p:cNvSpPr/>
          <p:nvPr/>
        </p:nvSpPr>
        <p:spPr bwMode="auto">
          <a:xfrm>
            <a:off x="8788179" y="4333388"/>
            <a:ext cx="354899" cy="822000"/>
          </a:xfrm>
          <a:prstGeom prst="rect">
            <a:avLst/>
          </a:prstGeom>
          <a:solidFill>
            <a:srgbClr val="FF2F2D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493D"/>
              </a:buClr>
              <a:buSzPts val="1300"/>
              <a:buFont typeface="Helvetica Neue"/>
              <a:buNone/>
              <a:defRPr/>
            </a:pPr>
            <a:endParaRPr sz="13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73" name="Google Shape;173;p29"/>
          <p:cNvSpPr/>
          <p:nvPr/>
        </p:nvSpPr>
        <p:spPr bwMode="auto">
          <a:xfrm>
            <a:off x="8788179" y="2088579"/>
            <a:ext cx="354899" cy="1159500"/>
          </a:xfrm>
          <a:prstGeom prst="rect">
            <a:avLst/>
          </a:prstGeom>
          <a:solidFill>
            <a:srgbClr val="8F00F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493D"/>
              </a:buClr>
              <a:buSzPts val="1300"/>
              <a:buFont typeface="Helvetica Neue"/>
              <a:buNone/>
              <a:defRPr/>
            </a:pPr>
            <a:endParaRPr sz="13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74" name="Google Shape;174;p29"/>
          <p:cNvSpPr/>
          <p:nvPr/>
        </p:nvSpPr>
        <p:spPr bwMode="auto">
          <a:xfrm>
            <a:off x="8788179" y="3248117"/>
            <a:ext cx="354899" cy="1085100"/>
          </a:xfrm>
          <a:prstGeom prst="rect">
            <a:avLst/>
          </a:prstGeom>
          <a:solidFill>
            <a:srgbClr val="ADDAE3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493D"/>
              </a:buClr>
              <a:buSzPts val="1300"/>
              <a:buFont typeface="Helvetica Neue"/>
              <a:buNone/>
              <a:defRPr/>
            </a:pPr>
            <a:endParaRPr sz="13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175" name="Google Shape;175;p29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30721" y="656236"/>
            <a:ext cx="539947" cy="539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 bwMode="auto">
          <a:xfrm>
            <a:off x="432332" y="445031"/>
            <a:ext cx="7976100" cy="579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300" tIns="58300" rIns="58300" bIns="583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pPr>
            <a:r>
              <a:rPr lang="ru" sz="3000">
                <a:solidFill>
                  <a:schemeClr val="dk1"/>
                </a:solidFill>
              </a:rPr>
              <a:t>ЦЕННОСТЬ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81" name="Google Shape;181;p30"/>
          <p:cNvSpPr txBox="1">
            <a:spLocks noGrp="1"/>
          </p:cNvSpPr>
          <p:nvPr>
            <p:ph type="body" idx="1"/>
          </p:nvPr>
        </p:nvSpPr>
        <p:spPr bwMode="auto">
          <a:xfrm>
            <a:off x="123932" y="1481081"/>
            <a:ext cx="7976100" cy="2099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300" tIns="58300" rIns="58300" bIns="58300" anchor="t" anchorCtr="0">
            <a:spAutoFit/>
          </a:bodyPr>
          <a:lstStyle/>
          <a:p>
            <a:pPr indent="0">
              <a:buNone/>
              <a:defRPr/>
            </a:pPr>
            <a:r>
              <a:rPr lang="ru-RU" sz="1600" b="1">
                <a:latin typeface="Raleway"/>
              </a:rPr>
              <a:t>Мотивация промышленных заказчиков </a:t>
            </a:r>
            <a:r>
              <a:rPr lang="ru-RU">
                <a:solidFill>
                  <a:srgbClr val="132C40"/>
                </a:solidFill>
              </a:rPr>
              <a:t>— Производители стремятся </a:t>
            </a:r>
            <a:r>
              <a:rPr lang="ru-RU" b="1">
                <a:solidFill>
                  <a:srgbClr val="132C40"/>
                </a:solidFill>
              </a:rPr>
              <a:t>сокращать брак и ручную инспекцию, ускорять пропускную способность и снижать стоимость </a:t>
            </a:r>
            <a:r>
              <a:rPr lang="ru-RU">
                <a:solidFill>
                  <a:srgbClr val="132C40"/>
                </a:solidFill>
              </a:rPr>
              <a:t>— это даёт быстрый ROI</a:t>
            </a:r>
            <a:r>
              <a:rPr lang="en-US">
                <a:solidFill>
                  <a:srgbClr val="132C40"/>
                </a:solidFill>
              </a:rPr>
              <a:t>(Return on Investment</a:t>
            </a:r>
            <a:r>
              <a:rPr lang="ru-RU">
                <a:solidFill>
                  <a:srgbClr val="132C40"/>
                </a:solidFill>
              </a:rPr>
              <a:t>, показатель отдачи от вложений</a:t>
            </a:r>
            <a:r>
              <a:rPr lang="en-US">
                <a:solidFill>
                  <a:srgbClr val="132C40"/>
                </a:solidFill>
              </a:rPr>
              <a:t>)</a:t>
            </a:r>
            <a:r>
              <a:rPr lang="ru-RU">
                <a:solidFill>
                  <a:srgbClr val="132C40"/>
                </a:solidFill>
              </a:rPr>
              <a:t> для систем CV.</a:t>
            </a:r>
            <a:endParaRPr/>
          </a:p>
          <a:p>
            <a:pPr indent="0">
              <a:buNone/>
              <a:defRPr/>
            </a:pPr>
            <a:endParaRPr lang="ru-RU" b="1">
              <a:solidFill>
                <a:srgbClr val="132C40"/>
              </a:solidFill>
              <a:latin typeface="Raleway"/>
            </a:endParaRPr>
          </a:p>
          <a:p>
            <a:pPr indent="0">
              <a:buNone/>
              <a:defRPr/>
            </a:pPr>
            <a:r>
              <a:rPr lang="ru-RU" b="1">
                <a:solidFill>
                  <a:srgbClr val="132C40"/>
                </a:solidFill>
                <a:latin typeface="Raleway"/>
              </a:rPr>
              <a:t>ЛПР :</a:t>
            </a:r>
            <a:endParaRPr/>
          </a:p>
          <a:p>
            <a:pPr indent="0">
              <a:buNone/>
              <a:defRPr/>
            </a:pPr>
            <a:r>
              <a:rPr lang="ru-RU">
                <a:solidFill>
                  <a:srgbClr val="132C40"/>
                </a:solidFill>
              </a:rPr>
              <a:t>Для них важно повысить стабильность качества продукции, сократить издержки и снизить зависимость от человеческого фактора. Наши модули компьютерного зрения позволяют достигать этих целей с минимальными изменениями в существующей инфраструктуре.</a:t>
            </a:r>
            <a:endParaRPr lang="ru-RU" b="1">
              <a:solidFill>
                <a:srgbClr val="132C40"/>
              </a:solidFill>
              <a:latin typeface="Raleway"/>
            </a:endParaRPr>
          </a:p>
          <a:p>
            <a:pPr marL="45720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pPr>
            <a:endParaRPr>
              <a:solidFill>
                <a:srgbClr val="132C40"/>
              </a:solidFill>
            </a:endParaRPr>
          </a:p>
        </p:txBody>
      </p:sp>
      <p:sp>
        <p:nvSpPr>
          <p:cNvPr id="182" name="Google Shape;182;p30"/>
          <p:cNvSpPr/>
          <p:nvPr/>
        </p:nvSpPr>
        <p:spPr bwMode="auto">
          <a:xfrm>
            <a:off x="-5084" y="4774004"/>
            <a:ext cx="406800" cy="38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None/>
              <a:defRPr/>
            </a:pPr>
            <a:endParaRPr sz="13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83" name="Google Shape;183;p30"/>
          <p:cNvSpPr txBox="1"/>
          <p:nvPr/>
        </p:nvSpPr>
        <p:spPr bwMode="auto">
          <a:xfrm>
            <a:off x="-5081" y="4889325"/>
            <a:ext cx="406800" cy="1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pPr>
            <a:fld id="{00000000-1234-1234-1234-123412341234}" type="slidenum">
              <a:rPr lang="ru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rPr>
              <a:t>6</a:t>
            </a:fld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/>
          <p:nvPr/>
        </p:nvSpPr>
        <p:spPr bwMode="auto">
          <a:xfrm>
            <a:off x="-5084" y="4774004"/>
            <a:ext cx="406800" cy="38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None/>
              <a:defRPr/>
            </a:pPr>
            <a:endParaRPr sz="13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202" name="Google Shape;202;p32"/>
          <p:cNvSpPr txBox="1"/>
          <p:nvPr/>
        </p:nvSpPr>
        <p:spPr bwMode="auto">
          <a:xfrm>
            <a:off x="-5081" y="4889325"/>
            <a:ext cx="406800" cy="1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pPr>
            <a:fld id="{00000000-1234-1234-1234-123412341234}" type="slidenum">
              <a:rPr lang="ru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rPr>
              <a:t>7</a:t>
            </a:fld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" name="Google Shape;203;p32"/>
          <p:cNvSpPr/>
          <p:nvPr/>
        </p:nvSpPr>
        <p:spPr bwMode="auto">
          <a:xfrm>
            <a:off x="456826" y="317281"/>
            <a:ext cx="2846700" cy="51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 bwMode="auto">
          <a:xfrm>
            <a:off x="456826" y="296492"/>
            <a:ext cx="28467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300" tIns="58300" rIns="58300" bIns="583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pPr>
            <a:r>
              <a:rPr lang="ru" sz="3000">
                <a:solidFill>
                  <a:schemeClr val="lt1"/>
                </a:solidFill>
              </a:rPr>
              <a:t>КОНКУРЕНТЫ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06" name="Google Shape;206;p32"/>
          <p:cNvSpPr/>
          <p:nvPr/>
        </p:nvSpPr>
        <p:spPr bwMode="auto">
          <a:xfrm>
            <a:off x="8788235" y="0"/>
            <a:ext cx="354899" cy="2088600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AF17"/>
              </a:buClr>
              <a:buSzPts val="1300"/>
              <a:buFont typeface="Calibri"/>
              <a:buNone/>
              <a:defRPr/>
            </a:pPr>
            <a:endParaRPr sz="13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207" name="Google Shape;207;p32"/>
          <p:cNvSpPr/>
          <p:nvPr/>
        </p:nvSpPr>
        <p:spPr bwMode="auto">
          <a:xfrm>
            <a:off x="8788179" y="4333388"/>
            <a:ext cx="354899" cy="822000"/>
          </a:xfrm>
          <a:prstGeom prst="rect">
            <a:avLst/>
          </a:prstGeom>
          <a:solidFill>
            <a:srgbClr val="FF2F2D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493D"/>
              </a:buClr>
              <a:buSzPts val="1300"/>
              <a:buFont typeface="Helvetica Neue"/>
              <a:buNone/>
              <a:defRPr/>
            </a:pPr>
            <a:endParaRPr sz="13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208" name="Google Shape;208;p32"/>
          <p:cNvSpPr/>
          <p:nvPr/>
        </p:nvSpPr>
        <p:spPr bwMode="auto">
          <a:xfrm>
            <a:off x="8788179" y="2088579"/>
            <a:ext cx="354899" cy="1159500"/>
          </a:xfrm>
          <a:prstGeom prst="rect">
            <a:avLst/>
          </a:prstGeom>
          <a:solidFill>
            <a:srgbClr val="8F00F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493D"/>
              </a:buClr>
              <a:buSzPts val="1300"/>
              <a:buFont typeface="Helvetica Neue"/>
              <a:buNone/>
              <a:defRPr/>
            </a:pPr>
            <a:endParaRPr sz="13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209" name="Google Shape;209;p32"/>
          <p:cNvSpPr/>
          <p:nvPr/>
        </p:nvSpPr>
        <p:spPr bwMode="auto">
          <a:xfrm>
            <a:off x="8788179" y="3248117"/>
            <a:ext cx="354899" cy="1085100"/>
          </a:xfrm>
          <a:prstGeom prst="rect">
            <a:avLst/>
          </a:prstGeom>
          <a:solidFill>
            <a:srgbClr val="ADDAE3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493D"/>
              </a:buClr>
              <a:buSzPts val="1300"/>
              <a:buFont typeface="Helvetica Neue"/>
              <a:buNone/>
              <a:defRPr/>
            </a:pPr>
            <a:endParaRPr sz="13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graphicFrame>
        <p:nvGraphicFramePr>
          <p:cNvPr id="3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521147"/>
              </p:ext>
            </p:extLst>
          </p:nvPr>
        </p:nvGraphicFramePr>
        <p:xfrm>
          <a:off x="401716" y="876092"/>
          <a:ext cx="8132685" cy="3897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0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0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85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latin typeface="Raleway"/>
                        </a:rPr>
                        <a:t>Конкуренты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latin typeface="Raleway"/>
                        </a:rPr>
                        <a:t>Сильные стороны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latin typeface="Raleway"/>
                        </a:rPr>
                        <a:t>Слабые стороны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23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200" dirty="0">
                          <a:latin typeface="Raleway"/>
                        </a:rPr>
                        <a:t>Cognex Corporation (</a:t>
                      </a:r>
                      <a:r>
                        <a:rPr lang="ru-RU" sz="1200" dirty="0">
                          <a:latin typeface="Raleway"/>
                        </a:rPr>
                        <a:t>США)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latin typeface="Raleway"/>
                        </a:rPr>
                        <a:t>Мировой лидер, высокая надежность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latin typeface="Raleway"/>
                        </a:rPr>
                        <a:t>Самая высокая цена, </a:t>
                      </a:r>
                      <a:r>
                        <a:rPr lang="ru-RU" sz="1200" b="0" i="0" u="none" strike="noStrike" cap="none">
                          <a:solidFill>
                            <a:schemeClr val="dk1"/>
                          </a:solidFill>
                          <a:latin typeface="Raleway"/>
                          <a:ea typeface="Arial"/>
                          <a:cs typeface="Arial"/>
                        </a:rPr>
                        <a:t>жесткая привязка к своей экосистеме</a:t>
                      </a:r>
                      <a:endParaRPr lang="ru-RU" sz="1200">
                        <a:latin typeface="Ralew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09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200">
                          <a:latin typeface="Raleway"/>
                        </a:rPr>
                        <a:t>Keyence</a:t>
                      </a:r>
                      <a:r>
                        <a:rPr lang="ru-RU" sz="1200">
                          <a:latin typeface="Raleway"/>
                        </a:rPr>
                        <a:t> (Япония)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latin typeface="Raleway"/>
                        </a:rPr>
                        <a:t>Очень простое и интуитивное ПО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latin typeface="Raleway"/>
                        </a:rPr>
                        <a:t>Закрытая платформа, ориентация на готовые решения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09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200">
                          <a:latin typeface="Raleway"/>
                        </a:rPr>
                        <a:t>Omron</a:t>
                      </a:r>
                      <a:r>
                        <a:rPr lang="ru-RU" sz="1200">
                          <a:latin typeface="Raleway"/>
                        </a:rPr>
                        <a:t> (Япония)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latin typeface="Raleway"/>
                        </a:rPr>
                        <a:t>Сильны в робототехнике и сложных производственных линиях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latin typeface="Raleway"/>
                        </a:rPr>
                        <a:t>Меньше фокуса на рынке компонентов, чем у конкурентов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23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200">
                          <a:latin typeface="Raleway"/>
                        </a:rPr>
                        <a:t>IDS </a:t>
                      </a:r>
                      <a:r>
                        <a:rPr lang="ru-RU" sz="1200" b="0" i="0" u="none" strike="noStrike" cap="none">
                          <a:solidFill>
                            <a:schemeClr val="dk1"/>
                          </a:solidFill>
                          <a:latin typeface="Raleway"/>
                          <a:ea typeface="Arial"/>
                          <a:cs typeface="Arial"/>
                        </a:rPr>
                        <a:t>Imaging Development Systems (Германия)</a:t>
                      </a:r>
                      <a:endParaRPr lang="ru-RU" sz="1200" b="0"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latin typeface="Raleway"/>
                        </a:rPr>
                        <a:t>Гибкость (поддержка разных ПО), цена – качество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latin typeface="Raleway"/>
                        </a:rPr>
                        <a:t>Нужно самостоятельно собирать систему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09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 b="0" i="0" u="none" strike="noStrike" cap="none">
                          <a:solidFill>
                            <a:schemeClr val="dk1"/>
                          </a:solidFill>
                          <a:latin typeface="Raleway"/>
                          <a:ea typeface="Arial"/>
                          <a:cs typeface="Arial"/>
                        </a:rPr>
                        <a:t>VisionLabs / NTechLab (РФ) </a:t>
                      </a:r>
                      <a:endParaRPr lang="ru-RU" sz="1200" b="0"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latin typeface="Raleway"/>
                        </a:rPr>
                        <a:t>Сильные алгоритмы в области компьютерного зрения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latin typeface="Raleway"/>
                        </a:rPr>
                        <a:t>Слабая аппаратная часть и глобальная поддержка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23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 b="0" i="0" u="none" strike="noStrike" cap="none">
                          <a:solidFill>
                            <a:schemeClr val="dk1"/>
                          </a:solidFill>
                          <a:latin typeface="Raleway"/>
                          <a:ea typeface="Arial"/>
                          <a:cs typeface="Arial"/>
                        </a:rPr>
                        <a:t>Инспектроника, Тесарт, ТехноСкан (РФ)</a:t>
                      </a:r>
                      <a:endParaRPr lang="ru-RU" sz="1200" b="0"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>
                          <a:latin typeface="Raleway"/>
                        </a:rPr>
                        <a:t>Глубокая кастомизация под задачу клиента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200" dirty="0">
                          <a:latin typeface="Raleway"/>
                        </a:rPr>
                        <a:t>Проблема масштабирования и стандартизации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noFill/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/>
        </p:nvSpPr>
        <p:spPr bwMode="auto">
          <a:xfrm>
            <a:off x="198316" y="78605"/>
            <a:ext cx="6956039" cy="393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endParaRPr sz="1200" b="0" i="0" u="none" strike="noStrike" cap="none">
              <a:solidFill>
                <a:srgbClr val="132C40"/>
              </a:solidFill>
              <a:latin typeface="Raleway"/>
              <a:ea typeface="Raleway"/>
              <a:cs typeface="Raleway"/>
            </a:endParaRPr>
          </a:p>
        </p:txBody>
      </p:sp>
      <p:sp>
        <p:nvSpPr>
          <p:cNvPr id="228" name="Google Shape;228;p34"/>
          <p:cNvSpPr/>
          <p:nvPr/>
        </p:nvSpPr>
        <p:spPr bwMode="auto">
          <a:xfrm>
            <a:off x="-5084" y="4774004"/>
            <a:ext cx="406800" cy="380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None/>
              <a:defRPr/>
            </a:pPr>
            <a:endParaRPr sz="13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229" name="Google Shape;229;p34"/>
          <p:cNvSpPr txBox="1"/>
          <p:nvPr/>
        </p:nvSpPr>
        <p:spPr bwMode="auto">
          <a:xfrm>
            <a:off x="-5081" y="4889325"/>
            <a:ext cx="406800" cy="1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/>
            </a:pPr>
            <a:fld id="{00000000-1234-1234-1234-123412341234}" type="slidenum">
              <a:rPr lang="ru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rPr>
              <a:t>8</a:t>
            </a:fld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30" name="Google Shape;230;p34"/>
          <p:cNvSpPr/>
          <p:nvPr/>
        </p:nvSpPr>
        <p:spPr bwMode="auto">
          <a:xfrm>
            <a:off x="456818" y="1270144"/>
            <a:ext cx="3524700" cy="59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31" name="Google Shape;231;p34"/>
          <p:cNvSpPr txBox="1">
            <a:spLocks noGrp="1"/>
          </p:cNvSpPr>
          <p:nvPr>
            <p:ph type="title"/>
          </p:nvPr>
        </p:nvSpPr>
        <p:spPr bwMode="auto">
          <a:xfrm>
            <a:off x="456817" y="1257881"/>
            <a:ext cx="4655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pPr>
            <a:r>
              <a:rPr lang="ru" sz="3000">
                <a:solidFill>
                  <a:schemeClr val="lt1"/>
                </a:solidFill>
              </a:rPr>
              <a:t>БИЗНЕС-МОДЕЛЬ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32" name="Google Shape;232;p34"/>
          <p:cNvSpPr txBox="1">
            <a:spLocks noGrp="1"/>
          </p:cNvSpPr>
          <p:nvPr>
            <p:ph type="body" idx="1"/>
          </p:nvPr>
        </p:nvSpPr>
        <p:spPr bwMode="auto">
          <a:xfrm>
            <a:off x="456817" y="2026013"/>
            <a:ext cx="8207399" cy="2655235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5" tIns="91425" rIns="91425" bIns="91425" numCol="1" spcCol="0" rtlCol="0" fromWordArt="0" anchor="ctr" anchorCtr="0" forceAA="0" compatLnSpc="0">
            <a:spAutoFit/>
          </a:bodyPr>
          <a:lstStyle/>
          <a:p>
            <a:pPr marL="342900" lvl="0" indent="-254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pPr>
            <a:r>
              <a:rPr lang="ru"/>
              <a:t>Продажа CV-модулей и лицензий на ПО</a:t>
            </a:r>
          </a:p>
          <a:p>
            <a:pPr marL="8890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/>
            </a:pPr>
            <a:r>
              <a:rPr lang="ru"/>
              <a:t>Вариант подписки SaaS для предприятий с регулярными обновлениями и обучением моделей</a:t>
            </a:r>
            <a:endParaRPr/>
          </a:p>
          <a:p>
            <a:pPr marL="342900" lvl="0" indent="-254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pPr>
            <a:r>
              <a:rPr lang="ru"/>
              <a:t>Стоимость: </a:t>
            </a:r>
          </a:p>
          <a:p>
            <a:pPr marL="742950" lvl="1" indent="-254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pPr>
            <a:r>
              <a:rPr lang="ru"/>
              <a:t>CV-модуль 500-700 тыс. 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₽</a:t>
            </a:r>
            <a:endParaRPr lang="ru"/>
          </a:p>
          <a:p>
            <a:pPr marL="742950" lvl="1" indent="-254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pPr>
            <a:r>
              <a:rPr lang="ru"/>
              <a:t>Установка и внедрение 150-250 тыс. 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₽</a:t>
            </a:r>
            <a:endParaRPr lang="ru"/>
          </a:p>
          <a:p>
            <a:pPr marL="742950" lvl="1" indent="-254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pPr>
            <a:r>
              <a:rPr lang="ru"/>
              <a:t>Подписка SaaS 30-60 тыс. 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₽</a:t>
            </a:r>
            <a:r>
              <a:rPr lang="ru"/>
              <a:t> в месяц</a:t>
            </a:r>
          </a:p>
          <a:p>
            <a:pPr marL="342900" lvl="0" indent="-254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pPr>
            <a:r>
              <a:rPr lang="ru"/>
              <a:t>Возможные партнеры: Росатом, Росэоектроника Фонд “Сколково”</a:t>
            </a:r>
            <a:endParaRPr/>
          </a:p>
          <a:p>
            <a:pPr marL="342900" lvl="0" indent="-254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pPr>
            <a:r>
              <a:rPr lang="ru"/>
              <a:t>Дополнительно можно зарабатывать на обучении персонала заказчика, аналитике данных по качеству, консалтинг и внедрение </a:t>
            </a:r>
            <a:endParaRPr/>
          </a:p>
        </p:txBody>
      </p:sp>
      <p:sp>
        <p:nvSpPr>
          <p:cNvPr id="233" name="Google Shape;233;p34"/>
          <p:cNvSpPr/>
          <p:nvPr/>
        </p:nvSpPr>
        <p:spPr bwMode="auto">
          <a:xfrm>
            <a:off x="8788235" y="0"/>
            <a:ext cx="354899" cy="2088600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AF17"/>
              </a:buClr>
              <a:buSzPts val="1300"/>
              <a:buFont typeface="Calibri"/>
              <a:buNone/>
              <a:defRPr/>
            </a:pPr>
            <a:endParaRPr sz="13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234" name="Google Shape;234;p34"/>
          <p:cNvSpPr/>
          <p:nvPr/>
        </p:nvSpPr>
        <p:spPr bwMode="auto">
          <a:xfrm>
            <a:off x="8788179" y="4333388"/>
            <a:ext cx="354899" cy="822000"/>
          </a:xfrm>
          <a:prstGeom prst="rect">
            <a:avLst/>
          </a:prstGeom>
          <a:solidFill>
            <a:srgbClr val="FF2F2D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493D"/>
              </a:buClr>
              <a:buSzPts val="1300"/>
              <a:buFont typeface="Helvetica Neue"/>
              <a:buNone/>
              <a:defRPr/>
            </a:pPr>
            <a:endParaRPr sz="13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235" name="Google Shape;235;p34"/>
          <p:cNvSpPr/>
          <p:nvPr/>
        </p:nvSpPr>
        <p:spPr bwMode="auto">
          <a:xfrm>
            <a:off x="8788179" y="2088579"/>
            <a:ext cx="354899" cy="1159500"/>
          </a:xfrm>
          <a:prstGeom prst="rect">
            <a:avLst/>
          </a:prstGeom>
          <a:solidFill>
            <a:srgbClr val="8F00F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493D"/>
              </a:buClr>
              <a:buSzPts val="1300"/>
              <a:buFont typeface="Helvetica Neue"/>
              <a:buNone/>
              <a:defRPr/>
            </a:pPr>
            <a:endParaRPr sz="13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236" name="Google Shape;236;p34"/>
          <p:cNvSpPr/>
          <p:nvPr/>
        </p:nvSpPr>
        <p:spPr bwMode="auto">
          <a:xfrm>
            <a:off x="8788179" y="3248117"/>
            <a:ext cx="354899" cy="1085100"/>
          </a:xfrm>
          <a:prstGeom prst="rect">
            <a:avLst/>
          </a:prstGeom>
          <a:solidFill>
            <a:srgbClr val="ADDAE3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493D"/>
              </a:buClr>
              <a:buSzPts val="1300"/>
              <a:buFont typeface="Helvetica Neue"/>
              <a:buNone/>
              <a:defRPr/>
            </a:pPr>
            <a:endParaRPr sz="13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>
            <a:spLocks noGrp="1"/>
          </p:cNvSpPr>
          <p:nvPr>
            <p:ph type="title"/>
          </p:nvPr>
        </p:nvSpPr>
        <p:spPr bwMode="auto">
          <a:xfrm>
            <a:off x="456817" y="1257881"/>
            <a:ext cx="4655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pPr>
            <a:r>
              <a:rPr lang="ru" b="1">
                <a:latin typeface="Raleway"/>
                <a:ea typeface="Raleway"/>
                <a:cs typeface="Raleway"/>
              </a:rPr>
              <a:t>ТЕКУЩИЕ РЕЗУЛЬТАТЫ</a:t>
            </a:r>
            <a:endParaRPr b="1">
              <a:latin typeface="Raleway"/>
              <a:ea typeface="Raleway"/>
              <a:cs typeface="Raleway"/>
            </a:endParaRPr>
          </a:p>
        </p:txBody>
      </p:sp>
      <p:sp>
        <p:nvSpPr>
          <p:cNvPr id="255" name="Google Shape;255;p36"/>
          <p:cNvSpPr txBox="1">
            <a:spLocks noGrp="1"/>
          </p:cNvSpPr>
          <p:nvPr>
            <p:ph type="body" idx="1"/>
          </p:nvPr>
        </p:nvSpPr>
        <p:spPr bwMode="auto">
          <a:xfrm>
            <a:off x="11908349" y="-745819"/>
            <a:ext cx="2483302" cy="393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2399" indent="0">
              <a:buClr>
                <a:schemeClr val="dk2"/>
              </a:buClr>
              <a:buSzPts val="1200"/>
              <a:buFont typeface="Raleway"/>
              <a:buNone/>
              <a:defRPr/>
            </a:pPr>
            <a:endParaRPr/>
          </a:p>
        </p:txBody>
      </p:sp>
      <p:sp>
        <p:nvSpPr>
          <p:cNvPr id="256" name="Google Shape;256;p36"/>
          <p:cNvSpPr/>
          <p:nvPr/>
        </p:nvSpPr>
        <p:spPr bwMode="auto">
          <a:xfrm>
            <a:off x="8788235" y="0"/>
            <a:ext cx="354899" cy="2088600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AF17"/>
              </a:buClr>
              <a:buSzPts val="1300"/>
              <a:buFont typeface="Calibri"/>
              <a:buNone/>
              <a:defRPr/>
            </a:pPr>
            <a:endParaRPr sz="13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257" name="Google Shape;257;p36"/>
          <p:cNvSpPr/>
          <p:nvPr/>
        </p:nvSpPr>
        <p:spPr bwMode="auto">
          <a:xfrm>
            <a:off x="8788179" y="4333388"/>
            <a:ext cx="354899" cy="822000"/>
          </a:xfrm>
          <a:prstGeom prst="rect">
            <a:avLst/>
          </a:prstGeom>
          <a:solidFill>
            <a:srgbClr val="FF2F2D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493D"/>
              </a:buClr>
              <a:buSzPts val="1300"/>
              <a:buFont typeface="Helvetica Neue"/>
              <a:buNone/>
              <a:defRPr/>
            </a:pPr>
            <a:endParaRPr sz="13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258" name="Google Shape;258;p36"/>
          <p:cNvSpPr/>
          <p:nvPr/>
        </p:nvSpPr>
        <p:spPr bwMode="auto">
          <a:xfrm>
            <a:off x="8788179" y="2088579"/>
            <a:ext cx="354899" cy="1159500"/>
          </a:xfrm>
          <a:prstGeom prst="rect">
            <a:avLst/>
          </a:prstGeom>
          <a:solidFill>
            <a:srgbClr val="8F00F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493D"/>
              </a:buClr>
              <a:buSzPts val="1300"/>
              <a:buFont typeface="Helvetica Neue"/>
              <a:buNone/>
              <a:defRPr/>
            </a:pPr>
            <a:endParaRPr sz="13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259" name="Google Shape;259;p36"/>
          <p:cNvSpPr/>
          <p:nvPr/>
        </p:nvSpPr>
        <p:spPr bwMode="auto">
          <a:xfrm>
            <a:off x="8788179" y="3248117"/>
            <a:ext cx="354899" cy="1085100"/>
          </a:xfrm>
          <a:prstGeom prst="rect">
            <a:avLst/>
          </a:prstGeom>
          <a:solidFill>
            <a:srgbClr val="ADDAE3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493D"/>
              </a:buClr>
              <a:buSzPts val="1300"/>
              <a:buFont typeface="Helvetica Neue"/>
              <a:buNone/>
              <a:defRPr/>
            </a:pPr>
            <a:endParaRPr sz="13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404388860" name="Google Shape;245;p35"/>
          <p:cNvSpPr txBox="1">
            <a:spLocks noGrp="1"/>
          </p:cNvSpPr>
          <p:nvPr/>
        </p:nvSpPr>
        <p:spPr bwMode="auto">
          <a:xfrm>
            <a:off x="456817" y="2340281"/>
            <a:ext cx="8067719" cy="1006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●"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1pPr>
            <a:lvl2pPr marL="914400" marR="0" lvl="1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○"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2pPr>
            <a:lvl3pPr marL="1371600" marR="0" lvl="2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■"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3pPr>
            <a:lvl4pPr marL="1828800" marR="0" lvl="3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●"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4pPr>
            <a:lvl5pPr marL="2286000" marR="0" lvl="4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○"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5pPr>
            <a:lvl6pPr marL="2743200" marR="0" lvl="5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■"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6pPr>
            <a:lvl7pPr marL="3200400" marR="0" lvl="6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●"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7pPr>
            <a:lvl8pPr marL="3657600" marR="0" lvl="7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○"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8pPr>
            <a:lvl9pPr marL="4114800" marR="0" lvl="8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■"/>
              <a:defRPr sz="12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9pPr>
          </a:lstStyle>
          <a:p>
            <a:pPr marL="342900" lvl="0" indent="-254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pPr>
            <a:r>
              <a:rPr dirty="0" err="1"/>
              <a:t>Создан</a:t>
            </a:r>
            <a:r>
              <a:rPr dirty="0"/>
              <a:t> MVP (</a:t>
            </a:r>
            <a:r>
              <a:rPr dirty="0" err="1"/>
              <a:t>модуль</a:t>
            </a:r>
            <a:r>
              <a:rPr dirty="0"/>
              <a:t> CV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визуального</a:t>
            </a:r>
            <a:r>
              <a:rPr dirty="0"/>
              <a:t> </a:t>
            </a:r>
            <a:r>
              <a:rPr dirty="0" err="1"/>
              <a:t>контроля</a:t>
            </a:r>
            <a:r>
              <a:rPr dirty="0"/>
              <a:t> </a:t>
            </a:r>
            <a:r>
              <a:rPr lang="ru-RU" dirty="0"/>
              <a:t>качества ручки</a:t>
            </a:r>
            <a:r>
              <a:rPr dirty="0"/>
              <a:t>)</a:t>
            </a:r>
          </a:p>
          <a:p>
            <a:pPr marL="342900" lvl="0" indent="-254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pPr>
            <a:r>
              <a:rPr dirty="0" err="1"/>
              <a:t>Уровень</a:t>
            </a:r>
            <a:r>
              <a:rPr dirty="0"/>
              <a:t> </a:t>
            </a:r>
            <a:r>
              <a:rPr dirty="0" err="1"/>
              <a:t>готовности</a:t>
            </a:r>
            <a:r>
              <a:rPr dirty="0"/>
              <a:t> TRL 5-6</a:t>
            </a:r>
          </a:p>
          <a:p>
            <a:pPr marL="8890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  <a:defRPr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8F00FF"/>
      </a:dk1>
      <a:lt1>
        <a:srgbClr val="FFFFFF"/>
      </a:lt1>
      <a:dk2>
        <a:srgbClr val="000000"/>
      </a:dk2>
      <a:lt2>
        <a:srgbClr val="000000"/>
      </a:lt2>
      <a:accent1>
        <a:srgbClr val="FBB3C1"/>
      </a:accent1>
      <a:accent2>
        <a:srgbClr val="FCAF17"/>
      </a:accent2>
      <a:accent3>
        <a:srgbClr val="FD493D"/>
      </a:accent3>
      <a:accent4>
        <a:srgbClr val="DBE6FD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649</Words>
  <Application>Microsoft Office PowerPoint</Application>
  <DocSecurity>0</DocSecurity>
  <PresentationFormat>Экран (16:9)</PresentationFormat>
  <Paragraphs>84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Helvetica Neue</vt:lpstr>
      <vt:lpstr>Times New Roman</vt:lpstr>
      <vt:lpstr>Raleway</vt:lpstr>
      <vt:lpstr>Raleway SemiBold</vt:lpstr>
      <vt:lpstr>Arial</vt:lpstr>
      <vt:lpstr>Calibri</vt:lpstr>
      <vt:lpstr>Century Gothic</vt:lpstr>
      <vt:lpstr>Simple Light</vt:lpstr>
      <vt:lpstr>Simple Light</vt:lpstr>
      <vt:lpstr>VisionQC Vision Quality Control</vt:lpstr>
      <vt:lpstr>Презентация PowerPoint</vt:lpstr>
      <vt:lpstr>ЦЕЛЕВАЯ АУДИТОРИЯ</vt:lpstr>
      <vt:lpstr>ПРОБЛЕМА</vt:lpstr>
      <vt:lpstr>РЕШЕНИЕ</vt:lpstr>
      <vt:lpstr>ЦЕННОСТЬ</vt:lpstr>
      <vt:lpstr>КОНКУРЕНТЫ</vt:lpstr>
      <vt:lpstr>БИЗНЕС-МОДЕЛЬ</vt:lpstr>
      <vt:lpstr>ТЕКУЩИЕ РЕЗУЛЬТАТЫ</vt:lpstr>
      <vt:lpstr>ПЛАНЫ РАЗВИТИЯ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ПРОДУКТА</dc:title>
  <dc:subject/>
  <dc:creator>Илья Коциенко</dc:creator>
  <cp:keywords/>
  <dc:description/>
  <cp:lastModifiedBy>Илья Коциенко</cp:lastModifiedBy>
  <cp:revision>15</cp:revision>
  <dcterms:modified xsi:type="dcterms:W3CDTF">2025-10-25T12:40:13Z</dcterms:modified>
  <cp:category/>
  <dc:identifier/>
  <cp:contentStatus/>
  <dc:language/>
  <cp:version/>
</cp:coreProperties>
</file>