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73" r:id="rId2"/>
    <p:sldId id="374" r:id="rId3"/>
    <p:sldId id="363" r:id="rId4"/>
    <p:sldId id="371" r:id="rId5"/>
    <p:sldId id="368" r:id="rId6"/>
    <p:sldId id="375" r:id="rId7"/>
  </p:sldIdLst>
  <p:sldSz cx="9144000" cy="6858000" type="screen4x3"/>
  <p:notesSz cx="6858000" cy="9144000"/>
  <p:embeddedFontLst>
    <p:embeddedFont>
      <p:font typeface="Verdana" panose="020B0604030504040204" pitchFamily="34" charset="0"/>
      <p:regular r:id="rId10"/>
      <p:bold r:id="rId11"/>
      <p:italic r:id="rId12"/>
      <p:boldItalic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91">
          <p15:clr>
            <a:srgbClr val="A4A3A4"/>
          </p15:clr>
        </p15:guide>
        <p15:guide id="2" pos="158">
          <p15:clr>
            <a:srgbClr val="A4A3A4"/>
          </p15:clr>
        </p15:guide>
        <p15:guide id="3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242C"/>
    <a:srgbClr val="F6AD3A"/>
    <a:srgbClr val="96CFAC"/>
    <a:srgbClr val="02AF7E"/>
    <a:srgbClr val="FDEBD7"/>
    <a:srgbClr val="F49F42"/>
    <a:srgbClr val="2F6D81"/>
    <a:srgbClr val="39869F"/>
    <a:srgbClr val="00A0C6"/>
    <a:srgbClr val="00B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5" autoAdjust="0"/>
    <p:restoredTop sz="92734" autoAdjust="0"/>
  </p:normalViewPr>
  <p:slideViewPr>
    <p:cSldViewPr>
      <p:cViewPr varScale="1">
        <p:scale>
          <a:sx n="107" d="100"/>
          <a:sy n="107" d="100"/>
        </p:scale>
        <p:origin x="-2016" y="-96"/>
      </p:cViewPr>
      <p:guideLst>
        <p:guide orient="horz" pos="591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50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CB18BD7-F542-41D4-8860-DCEDD38FC59F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2022-01-26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6AABF27-7303-4B20-B134-3A49760DD20D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463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95095A-4ED7-4532-9B60-17A12090B229}" type="datetimeFigureOut">
              <a:rPr lang="ko-KR" altLang="en-US" smtClean="0"/>
              <a:pPr>
                <a:defRPr/>
              </a:pPr>
              <a:t>2022-01-26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54563F77-4079-44FD-AC16-D5293C2E4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02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1" preserve="1">
  <p:cSld name="1_제목 슬라이드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/>
          <p:nvPr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E524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" name="Google Shape;17;p11" descr="C:\Users\김현용\Desktop\제호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81257" y="320688"/>
            <a:ext cx="1800000" cy="3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2894" y="329071"/>
            <a:ext cx="3978211" cy="4684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221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저작권" preserve="1">
  <p:cSld name="1_저작권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/>
        </p:nvSpPr>
        <p:spPr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난생처음 C 언어 프로그래밍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7"/>
          <p:cNvSpPr txBox="1"/>
          <p:nvPr/>
        </p:nvSpPr>
        <p:spPr>
          <a:xfrm>
            <a:off x="612453" y="1700213"/>
            <a:ext cx="7991475" cy="1446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none" dirty="0">
                <a:ea typeface="맑은 고딕" pitchFamily="50" charset="-127"/>
              </a:rPr>
              <a:t>[</a:t>
            </a:r>
            <a:r>
              <a:rPr kumimoji="0" lang="ko-KR" altLang="en-US" sz="1600" b="1" u="none" dirty="0" err="1">
                <a:ea typeface="맑은 고딕" pitchFamily="50" charset="-127"/>
              </a:rPr>
              <a:t>강의교안</a:t>
            </a:r>
            <a:r>
              <a:rPr kumimoji="0" lang="ko-KR" altLang="en-US" sz="1600" b="1" u="none" dirty="0">
                <a:ea typeface="맑은 고딕" pitchFamily="50" charset="-127"/>
              </a:rPr>
              <a:t> 이용 안내</a:t>
            </a:r>
            <a:r>
              <a:rPr kumimoji="0" lang="en-US" altLang="ko-KR" sz="1600" b="1" u="none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spc="-100" baseline="0" dirty="0">
                <a:ea typeface="맑은 고딕" pitchFamily="50" charset="-127"/>
              </a:rPr>
              <a:t>본 </a:t>
            </a:r>
            <a:r>
              <a:rPr kumimoji="0" lang="ko-KR" altLang="en-US" sz="1400" u="none" spc="-100" baseline="0" dirty="0" err="1">
                <a:ea typeface="맑은 고딕" pitchFamily="50" charset="-127"/>
              </a:rPr>
              <a:t>강의교안의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 저작권은 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김화수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와 </a:t>
            </a:r>
            <a:r>
              <a:rPr kumimoji="0" lang="ko-KR" altLang="en-US" sz="1400" b="1" u="none" spc="-100" baseline="0" dirty="0" err="1">
                <a:ea typeface="맑은 고딕" pitchFamily="50" charset="-127"/>
              </a:rPr>
              <a:t>한빛아카데미㈜</a:t>
            </a:r>
            <a:r>
              <a:rPr kumimoji="0" lang="ko-KR" altLang="en-US" sz="1400" u="none" spc="-100" baseline="0" dirty="0" err="1">
                <a:ea typeface="맑은 고딕" pitchFamily="50" charset="-127"/>
              </a:rPr>
              <a:t>에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 있습니다</a:t>
            </a:r>
            <a:r>
              <a:rPr kumimoji="0" lang="en-US" altLang="ko-KR" sz="1400" u="none" spc="-100" baseline="0" dirty="0">
                <a:ea typeface="맑은 고딕" pitchFamily="50" charset="-127"/>
              </a:rPr>
              <a:t>.</a:t>
            </a: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</a:t>
            </a:r>
            <a:r>
              <a:rPr kumimoji="0" lang="ko-KR" altLang="en-US" sz="1400" u="none" baseline="0" dirty="0">
                <a:solidFill>
                  <a:srgbClr val="222222"/>
                </a:solidFill>
                <a:ea typeface="맑은 고딕" pitchFamily="50" charset="-127"/>
              </a:rPr>
              <a:t> 강의 보조 자료로 제공되는 것으로 무단으로 전제하거나 배포하는 것을 금합니다</a:t>
            </a:r>
            <a:r>
              <a:rPr kumimoji="0" lang="en-US" altLang="ko-KR" sz="1400" u="none" baseline="0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none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51" name="Google Shape;51;p17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 cap="flat" cmpd="sng">
            <a:solidFill>
              <a:srgbClr val="E524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Picture 4" descr="C:\Users\김현용\Desktop\제호.jpg">
            <a:extLst>
              <a:ext uri="{FF2B5EF4-FFF2-40B4-BE49-F238E27FC236}">
                <a16:creationId xmlns:a16="http://schemas.microsoft.com/office/drawing/2014/main" xmlns="" id="{92417688-8EC8-4834-871E-6B1AF530A3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661248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34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chemeClr val="accent2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/6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764704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02AF7E"/>
              </a:buClr>
              <a:buSzPct val="100000"/>
              <a:buFont typeface="Wingdings" panose="05000000000000000000" pitchFamily="2" charset="2"/>
              <a:buChar char="n"/>
              <a:defRPr sz="20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550" y="-21046"/>
            <a:ext cx="865634" cy="61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1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끝" preserve="1">
  <p:cSld name="2_끝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/>
          <p:nvPr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E524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44;p16"/>
          <p:cNvSpPr/>
          <p:nvPr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" name="Google Shape;45;p16" descr="C:\Users\김현용\Desktop\제호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20272" y="5631234"/>
            <a:ext cx="1905001" cy="3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6"/>
          <p:cNvSpPr txBox="1"/>
          <p:nvPr/>
        </p:nvSpPr>
        <p:spPr>
          <a:xfrm>
            <a:off x="3084944" y="6309320"/>
            <a:ext cx="283282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</a:t>
            </a:r>
            <a:r>
              <a:rPr lang="ko-KR" sz="1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</a:t>
            </a:r>
            <a:r>
              <a:rPr lang="en-US" altLang="ko-KR" sz="1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sz="1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1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Hanbit</a:t>
            </a:r>
            <a:r>
              <a:rPr lang="ko-KR" sz="1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1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Academy</a:t>
            </a:r>
            <a:r>
              <a:rPr lang="ko-KR" sz="1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Inc.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r>
              <a:rPr lang="ko-KR" sz="11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rights</a:t>
            </a:r>
            <a:r>
              <a:rPr lang="ko-KR" sz="1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1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reserved</a:t>
            </a:r>
            <a:r>
              <a:rPr lang="ko-KR" sz="1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6"/>
          <p:cNvSpPr txBox="1"/>
          <p:nvPr/>
        </p:nvSpPr>
        <p:spPr>
          <a:xfrm>
            <a:off x="2933818" y="2492896"/>
            <a:ext cx="3276364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i="0" u="none" strike="noStrike" cap="none">
                <a:solidFill>
                  <a:srgbClr val="E5242C"/>
                </a:solidFill>
                <a:latin typeface="Verdana"/>
                <a:ea typeface="Verdana"/>
                <a:cs typeface="Verdana"/>
                <a:sym typeface="Verdana"/>
              </a:rPr>
              <a:t>Thank you!</a:t>
            </a:r>
            <a:endParaRPr sz="4000" b="1">
              <a:solidFill>
                <a:srgbClr val="E5242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3407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476375" y="2565400"/>
            <a:ext cx="597594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>
                <a:solidFill>
                  <a:srgbClr val="02AF7E"/>
                </a:solidFill>
                <a:latin typeface="+mn-ea"/>
                <a:ea typeface="+mn-ea"/>
              </a:rPr>
              <a:t>Thank</a:t>
            </a:r>
            <a:r>
              <a:rPr lang="en-US" altLang="ko-KR" sz="8000" b="1" baseline="0" dirty="0">
                <a:solidFill>
                  <a:srgbClr val="02AF7E"/>
                </a:solidFill>
                <a:latin typeface="+mn-ea"/>
                <a:ea typeface="+mn-ea"/>
              </a:rPr>
              <a:t> you!</a:t>
            </a:r>
            <a:endParaRPr lang="ko-KR" altLang="en-US" sz="8000" b="1" dirty="0">
              <a:solidFill>
                <a:srgbClr val="02AF7E"/>
              </a:solidFill>
              <a:latin typeface="+mn-ea"/>
              <a:ea typeface="+mn-ea"/>
            </a:endParaRPr>
          </a:p>
        </p:txBody>
      </p:sp>
      <p:pic>
        <p:nvPicPr>
          <p:cNvPr id="4" name="Picture 4" descr="C:\Users\김현용\Desktop\제호.jpg">
            <a:extLst>
              <a:ext uri="{FF2B5EF4-FFF2-40B4-BE49-F238E27FC236}">
                <a16:creationId xmlns:a16="http://schemas.microsoft.com/office/drawing/2014/main" xmlns="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61" y="5645666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6">
            <a:extLst>
              <a:ext uri="{FF2B5EF4-FFF2-40B4-BE49-F238E27FC236}">
                <a16:creationId xmlns:a16="http://schemas.microsoft.com/office/drawing/2014/main" xmlns="" id="{5B2358EA-0EBE-4085-907F-A5C0D19AC1AC}"/>
              </a:ext>
            </a:extLst>
          </p:cNvPr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96C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xmlns="" id="{1ED32BD4-9132-4F42-A9B1-2274388B022B}"/>
              </a:ext>
            </a:extLst>
          </p:cNvPr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rgbClr val="F49F42"/>
          </a:solidFill>
          <a:ln>
            <a:solidFill>
              <a:srgbClr val="F6AD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B8637DD-835B-4D0D-A4B3-8FDDB1A2A0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46659" y="6309320"/>
            <a:ext cx="27093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Copyright© 2021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289687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4AE88-8089-46AF-B006-A187AD486C13}" type="datetime1">
              <a:rPr lang="ko-KR" altLang="en-US"/>
              <a:pPr>
                <a:defRPr/>
              </a:pPr>
              <a:t>2022-01-26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0DE046FA-B321-48D0-9889-EEF2519A1D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29" r:id="rId2"/>
    <p:sldLayoutId id="2147484226" r:id="rId3"/>
    <p:sldLayoutId id="2147484231" r:id="rId4"/>
    <p:sldLayoutId id="2147484228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195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47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교재 소개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8B7AD49-B43C-4BE4-8F7F-386FEEEF5F73}"/>
              </a:ext>
            </a:extLst>
          </p:cNvPr>
          <p:cNvSpPr/>
          <p:nvPr/>
        </p:nvSpPr>
        <p:spPr>
          <a:xfrm>
            <a:off x="3594626" y="1321817"/>
            <a:ext cx="5154903" cy="403187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82619" y="1321817"/>
            <a:ext cx="5040560" cy="39534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5242C"/>
              </a:buClr>
              <a:buFont typeface="Wingdings" panose="05000000000000000000" pitchFamily="2" charset="2"/>
              <a:buChar char="l"/>
            </a:pPr>
            <a:r>
              <a:rPr lang="ko-KR" altLang="en-US" sz="1600" b="1" dirty="0">
                <a:latin typeface="+mn-ea"/>
                <a:ea typeface="+mn-ea"/>
              </a:rPr>
              <a:t>도서명 </a:t>
            </a:r>
            <a:r>
              <a:rPr lang="en-US" altLang="ko-KR" sz="1600" b="1" dirty="0">
                <a:latin typeface="+mn-ea"/>
                <a:ea typeface="+mn-ea"/>
              </a:rPr>
              <a:t>: </a:t>
            </a:r>
            <a:r>
              <a:rPr lang="ko-KR" altLang="en-US" sz="1600" b="1" dirty="0">
                <a:latin typeface="+mn-ea"/>
                <a:ea typeface="+mn-ea"/>
              </a:rPr>
              <a:t>난생처음 </a:t>
            </a:r>
            <a:r>
              <a:rPr lang="en-US" altLang="ko-KR" sz="1600" b="1" dirty="0">
                <a:latin typeface="+mn-ea"/>
                <a:ea typeface="+mn-ea"/>
              </a:rPr>
              <a:t>C </a:t>
            </a:r>
            <a:r>
              <a:rPr lang="ko-KR" altLang="en-US" sz="1600" b="1" dirty="0">
                <a:latin typeface="+mn-ea"/>
                <a:ea typeface="+mn-ea"/>
              </a:rPr>
              <a:t>언어 프로그래밍</a:t>
            </a:r>
            <a:endParaRPr lang="en-US" altLang="ko-KR" sz="1600" b="1" dirty="0">
              <a:latin typeface="+mn-ea"/>
              <a:ea typeface="+mn-ea"/>
            </a:endParaRPr>
          </a:p>
          <a:p>
            <a:pPr marL="285750" indent="-285750">
              <a:lnSpc>
                <a:spcPct val="200000"/>
              </a:lnSpc>
              <a:buClr>
                <a:srgbClr val="E5242C"/>
              </a:buClr>
              <a:buFont typeface="Wingdings" panose="05000000000000000000" pitchFamily="2" charset="2"/>
              <a:buChar char="l"/>
            </a:pPr>
            <a:r>
              <a:rPr lang="en-US" altLang="ko-KR" sz="1600" b="1" dirty="0">
                <a:latin typeface="+mn-ea"/>
                <a:ea typeface="+mn-ea"/>
              </a:rPr>
              <a:t>ISBN : 979-11-5664-587-0 93000</a:t>
            </a:r>
            <a:r>
              <a:rPr lang="ko-KR" altLang="en-US" sz="1600" b="1" dirty="0">
                <a:latin typeface="+mn-ea"/>
                <a:ea typeface="+mn-ea"/>
              </a:rPr>
              <a:t>  </a:t>
            </a:r>
            <a:endParaRPr lang="en-US" altLang="ko-KR" sz="1600" b="1" dirty="0">
              <a:latin typeface="+mn-ea"/>
              <a:ea typeface="+mn-ea"/>
            </a:endParaRPr>
          </a:p>
          <a:p>
            <a:pPr marL="285750" indent="-285750">
              <a:lnSpc>
                <a:spcPct val="200000"/>
              </a:lnSpc>
              <a:buClr>
                <a:srgbClr val="E5242C"/>
              </a:buClr>
              <a:buFont typeface="Wingdings" panose="05000000000000000000" pitchFamily="2" charset="2"/>
              <a:buChar char="l"/>
            </a:pPr>
            <a:r>
              <a:rPr lang="ko-KR" altLang="en-US" sz="1600" b="1" dirty="0">
                <a:latin typeface="+mn-ea"/>
                <a:ea typeface="+mn-ea"/>
              </a:rPr>
              <a:t>저자 </a:t>
            </a:r>
            <a:r>
              <a:rPr lang="en-US" altLang="ko-KR" sz="1600" b="1" dirty="0">
                <a:latin typeface="+mn-ea"/>
                <a:ea typeface="+mn-ea"/>
              </a:rPr>
              <a:t>: </a:t>
            </a:r>
            <a:r>
              <a:rPr lang="ko-KR" altLang="en-US" sz="1600" b="1" dirty="0">
                <a:latin typeface="+mn-ea"/>
                <a:ea typeface="+mn-ea"/>
              </a:rPr>
              <a:t>김화수</a:t>
            </a:r>
            <a:endParaRPr lang="en-US" altLang="ko-KR" sz="1600" b="1" dirty="0">
              <a:latin typeface="+mn-ea"/>
              <a:ea typeface="+mn-ea"/>
            </a:endParaRPr>
          </a:p>
          <a:p>
            <a:pPr marL="285750" indent="-285750">
              <a:lnSpc>
                <a:spcPct val="200000"/>
              </a:lnSpc>
              <a:buClr>
                <a:srgbClr val="E5242C"/>
              </a:buClr>
              <a:buFont typeface="Wingdings" panose="05000000000000000000" pitchFamily="2" charset="2"/>
              <a:buChar char="l"/>
            </a:pPr>
            <a:r>
              <a:rPr lang="ko-KR" altLang="en-US" sz="1600" b="1" dirty="0">
                <a:latin typeface="+mn-ea"/>
                <a:ea typeface="+mn-ea"/>
              </a:rPr>
              <a:t>출판사 </a:t>
            </a:r>
            <a:r>
              <a:rPr lang="en-US" altLang="ko-KR" sz="1600" b="1" dirty="0">
                <a:latin typeface="+mn-ea"/>
                <a:ea typeface="+mn-ea"/>
              </a:rPr>
              <a:t>: </a:t>
            </a:r>
            <a:r>
              <a:rPr lang="ko-KR" altLang="en-US" sz="1600" b="1" dirty="0">
                <a:latin typeface="+mn-ea"/>
                <a:ea typeface="+mn-ea"/>
              </a:rPr>
              <a:t>한빛아카데미㈜</a:t>
            </a:r>
            <a:endParaRPr lang="en-US" altLang="ko-KR" sz="1600" b="1" dirty="0">
              <a:latin typeface="+mn-ea"/>
              <a:ea typeface="+mn-ea"/>
            </a:endParaRPr>
          </a:p>
          <a:p>
            <a:pPr marL="285750" indent="-285750">
              <a:lnSpc>
                <a:spcPct val="200000"/>
              </a:lnSpc>
              <a:buClr>
                <a:srgbClr val="E5242C"/>
              </a:buClr>
              <a:buFont typeface="Wingdings" panose="05000000000000000000" pitchFamily="2" charset="2"/>
              <a:buChar char="l"/>
            </a:pPr>
            <a:r>
              <a:rPr lang="ko-KR" altLang="en-US" sz="1600" b="1" dirty="0">
                <a:latin typeface="+mn-ea"/>
                <a:ea typeface="+mn-ea"/>
              </a:rPr>
              <a:t>페이지 </a:t>
            </a:r>
            <a:r>
              <a:rPr lang="en-US" altLang="ko-KR" sz="1600" b="1" dirty="0">
                <a:latin typeface="+mn-ea"/>
                <a:ea typeface="+mn-ea"/>
              </a:rPr>
              <a:t>: 540p</a:t>
            </a:r>
          </a:p>
          <a:p>
            <a:pPr marL="285750" indent="-285750">
              <a:lnSpc>
                <a:spcPct val="200000"/>
              </a:lnSpc>
              <a:buClr>
                <a:srgbClr val="E5242C"/>
              </a:buClr>
              <a:buFont typeface="Wingdings" panose="05000000000000000000" pitchFamily="2" charset="2"/>
              <a:buChar char="l"/>
            </a:pPr>
            <a:r>
              <a:rPr lang="ko-KR" altLang="en-US" sz="1600" b="1" dirty="0">
                <a:latin typeface="+mn-ea"/>
                <a:ea typeface="+mn-ea"/>
              </a:rPr>
              <a:t>정가 </a:t>
            </a:r>
            <a:r>
              <a:rPr lang="en-US" altLang="ko-KR" sz="1600" b="1" dirty="0">
                <a:latin typeface="+mn-ea"/>
                <a:ea typeface="+mn-ea"/>
              </a:rPr>
              <a:t>: 25,000</a:t>
            </a:r>
            <a:r>
              <a:rPr lang="ko-KR" altLang="en-US" sz="1600" b="1" dirty="0">
                <a:latin typeface="+mn-ea"/>
                <a:ea typeface="+mn-ea"/>
              </a:rPr>
              <a:t>원</a:t>
            </a:r>
            <a:endParaRPr lang="en-US" altLang="ko-KR" sz="1600" b="1" dirty="0">
              <a:latin typeface="+mn-ea"/>
              <a:ea typeface="+mn-ea"/>
            </a:endParaRPr>
          </a:p>
          <a:p>
            <a:pPr marL="285750" indent="-285750">
              <a:lnSpc>
                <a:spcPct val="200000"/>
              </a:lnSpc>
              <a:buClr>
                <a:srgbClr val="E5242C"/>
              </a:buClr>
              <a:buFont typeface="Wingdings" panose="05000000000000000000" pitchFamily="2" charset="2"/>
              <a:buChar char="l"/>
            </a:pPr>
            <a:r>
              <a:rPr lang="ko-KR" altLang="en-US" sz="1600" b="1" dirty="0">
                <a:latin typeface="+mn-ea"/>
                <a:ea typeface="+mn-ea"/>
              </a:rPr>
              <a:t>예제소스 다운로드 </a:t>
            </a:r>
            <a:r>
              <a:rPr lang="en-US" altLang="ko-KR" sz="1600" b="1" dirty="0">
                <a:latin typeface="+mn-ea"/>
                <a:ea typeface="+mn-ea"/>
              </a:rPr>
              <a:t>:</a:t>
            </a:r>
          </a:p>
          <a:p>
            <a:pPr marL="285750" indent="-285750">
              <a:lnSpc>
                <a:spcPct val="20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endParaRPr lang="en-US" altLang="ko-KR" sz="1600" b="1" dirty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11960" y="4829219"/>
            <a:ext cx="3035896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600" b="1" spc="-100" dirty="0">
                <a:solidFill>
                  <a:srgbClr val="0070C0"/>
                </a:solidFill>
                <a:latin typeface="+mn-ea"/>
                <a:ea typeface="+mn-ea"/>
              </a:rPr>
              <a:t>http://www.hanbit.co.kr/src/4587</a:t>
            </a:r>
            <a:endParaRPr lang="ko-KR" altLang="en-US" sz="16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184" y="1335137"/>
            <a:ext cx="2939435" cy="40185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</a:t>
            </a:r>
            <a:r>
              <a:rPr lang="ko-KR" altLang="en-US" dirty="0" err="1"/>
              <a:t>로드맵</a:t>
            </a:r>
            <a:r>
              <a:rPr lang="ko-KR" altLang="en-US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56899" y="1753005"/>
            <a:ext cx="742171" cy="44525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▶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28184" y="3383231"/>
            <a:ext cx="742171" cy="44525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1D9A09F-8B9A-478A-9816-3B84B80B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895513"/>
            <a:ext cx="3465919" cy="26054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CCE4B43-8E39-44CB-9203-1FC7C9495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943986"/>
            <a:ext cx="3482075" cy="25085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9A3177AE-A9F0-4A68-9D1C-E7133EA50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450" y="3828486"/>
            <a:ext cx="3393205" cy="267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1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강의계획표</a:t>
            </a:r>
            <a:endParaRPr lang="ko-KR" altLang="en-US" dirty="0"/>
          </a:p>
        </p:txBody>
      </p:sp>
      <p:graphicFrame>
        <p:nvGraphicFramePr>
          <p:cNvPr id="5" name="내용 개체 틀 1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494551781"/>
              </p:ext>
            </p:extLst>
          </p:nvPr>
        </p:nvGraphicFramePr>
        <p:xfrm>
          <a:off x="323528" y="908720"/>
          <a:ext cx="8532440" cy="553560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23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48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042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주차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해당 장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주제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01</a:t>
                      </a:r>
                      <a:r>
                        <a:rPr lang="ko-KR" altLang="en-US" sz="1200" dirty="0"/>
                        <a:t>장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프로그래밍과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언어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프로그래밍 언어의 개념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C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언어에 관하여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실습환경 설치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02</a:t>
                      </a:r>
                      <a:r>
                        <a:rPr lang="ko-KR" altLang="en-US" sz="1200" dirty="0"/>
                        <a:t>장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프로그래밍의 기초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소스파일과 헤더 파일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C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프로그램의 기초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03</a:t>
                      </a:r>
                      <a:r>
                        <a:rPr lang="ko-KR" altLang="en-US" sz="1200" dirty="0"/>
                        <a:t>장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변수와 타입 </a:t>
                      </a:r>
                      <a:r>
                        <a:rPr lang="en-US" altLang="ko-KR" sz="1200" b="1" dirty="0"/>
                        <a:t>: </a:t>
                      </a:r>
                      <a:r>
                        <a:rPr lang="ko-KR" altLang="en-US" sz="1200" b="0" dirty="0"/>
                        <a:t>메모리와 데이터 타입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변수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정수와 실수형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문자형과 문자열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04</a:t>
                      </a:r>
                      <a:r>
                        <a:rPr lang="ko-KR" altLang="en-US" sz="1200"/>
                        <a:t>장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표현식과 연산자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표현식과 명령문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연산자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산술〮비교〮논리〮비트</a:t>
                      </a:r>
                      <a:r>
                        <a:rPr lang="ko-KR" altLang="en-US" sz="1200" dirty="0"/>
                        <a:t> 연산자 등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05</a:t>
                      </a:r>
                      <a:r>
                        <a:rPr lang="ko-KR" altLang="en-US" sz="1200"/>
                        <a:t>장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선택문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 err="1"/>
                        <a:t>제어문</a:t>
                      </a:r>
                      <a:r>
                        <a:rPr lang="en-US" altLang="ko-KR" sz="1200" dirty="0"/>
                        <a:t>, if</a:t>
                      </a:r>
                      <a:r>
                        <a:rPr lang="ko-KR" altLang="en-US" sz="1200" dirty="0"/>
                        <a:t>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06</a:t>
                      </a:r>
                      <a:r>
                        <a:rPr lang="ko-KR" altLang="en-US" sz="1200"/>
                        <a:t>장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반복문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: for</a:t>
                      </a:r>
                      <a:r>
                        <a:rPr lang="ko-KR" altLang="en-US" sz="1200" baseline="0" dirty="0"/>
                        <a:t>문</a:t>
                      </a:r>
                      <a:r>
                        <a:rPr lang="en-US" altLang="ko-KR" sz="1200" baseline="0" dirty="0"/>
                        <a:t>, while</a:t>
                      </a:r>
                      <a:r>
                        <a:rPr lang="ko-KR" altLang="en-US" sz="1200" baseline="0" dirty="0"/>
                        <a:t>문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 err="1"/>
                        <a:t>반복문</a:t>
                      </a:r>
                      <a:r>
                        <a:rPr lang="ko-KR" altLang="en-US" sz="1200" baseline="0" dirty="0"/>
                        <a:t> 고급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07</a:t>
                      </a:r>
                      <a:r>
                        <a:rPr lang="ko-KR" altLang="en-US" sz="1200" dirty="0"/>
                        <a:t>장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배열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배열의 정의와 초기화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다차원 배열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중간고사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08</a:t>
                      </a:r>
                      <a:r>
                        <a:rPr lang="ko-KR" altLang="en-US" sz="1200"/>
                        <a:t>장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함수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함수의 정의와 선언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함수 인자와 함수 호출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09</a:t>
                      </a:r>
                      <a:r>
                        <a:rPr lang="ko-KR" altLang="en-US" sz="1200"/>
                        <a:t>장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저장소 분류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객체의 가시 범위와 생명 주기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자동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전역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정적 저장소 분류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</a:t>
                      </a:r>
                      <a:r>
                        <a:rPr lang="ko-KR" altLang="en-US" sz="1200"/>
                        <a:t>장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포인터 기초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포인터의 개념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포인터 연산자</a:t>
                      </a:r>
                      <a:r>
                        <a:rPr lang="en-US" altLang="ko-KR" sz="1200" dirty="0"/>
                        <a:t>, void </a:t>
                      </a:r>
                      <a:r>
                        <a:rPr lang="ko-KR" altLang="en-US" sz="1200" dirty="0"/>
                        <a:t>연산자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11</a:t>
                      </a:r>
                      <a:r>
                        <a:rPr lang="ko-KR" altLang="en-US" sz="1200"/>
                        <a:t>장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포인터 활용 </a:t>
                      </a:r>
                      <a:r>
                        <a:rPr lang="en-US" altLang="ko-KR" sz="1200" dirty="0"/>
                        <a:t>:</a:t>
                      </a:r>
                      <a:r>
                        <a:rPr lang="ko-KR" altLang="en-US" sz="1200" dirty="0"/>
                        <a:t> 포인터와 배열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포인터와 함수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동적 메모리 할당과 해제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12</a:t>
                      </a:r>
                      <a:r>
                        <a:rPr lang="ko-KR" altLang="en-US" sz="1200"/>
                        <a:t>장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구조체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구조체 인자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구조체 인자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공용체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열거체</a:t>
                      </a:r>
                      <a:r>
                        <a:rPr lang="ko-KR" altLang="en-US" sz="1200" dirty="0"/>
                        <a:t>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r>
                        <a:rPr lang="ko-KR" altLang="en-US" sz="1200" dirty="0"/>
                        <a:t>장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파일 처리와 전처리기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파일 시스템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파일 입출력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지시문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조건부 컴파일 </a:t>
                      </a:r>
                      <a:r>
                        <a:rPr lang="ko-KR" altLang="en-US" sz="1200" dirty="0" err="1"/>
                        <a:t>지시문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14</a:t>
                      </a:r>
                      <a:r>
                        <a:rPr lang="ko-KR" altLang="en-US" sz="1200" dirty="0"/>
                        <a:t>장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C </a:t>
                      </a:r>
                      <a:r>
                        <a:rPr lang="ko-KR" altLang="en-US" sz="1200" b="1" dirty="0"/>
                        <a:t>언어 프로젝트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달력 출력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문자열 검색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로또 번호 생성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기말고사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95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819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8031</TotalTime>
  <Words>240</Words>
  <Application>Microsoft Office PowerPoint</Application>
  <PresentationFormat>화면 슬라이드 쇼(4:3)</PresentationFormat>
  <Paragraphs>62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굴림</vt:lpstr>
      <vt:lpstr>Arial</vt:lpstr>
      <vt:lpstr>Verdana</vt:lpstr>
      <vt:lpstr>맑은 고딕</vt:lpstr>
      <vt:lpstr>Wingdings</vt:lpstr>
      <vt:lpstr>Times New Roman</vt:lpstr>
      <vt:lpstr>Office 테마</vt:lpstr>
      <vt:lpstr>PowerPoint 프레젠테이션</vt:lpstr>
      <vt:lpstr>PowerPoint 프레젠테이션</vt:lpstr>
      <vt:lpstr>교재 소개</vt:lpstr>
      <vt:lpstr>학습 로드맵 </vt:lpstr>
      <vt:lpstr>강의계획표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이해원</cp:lastModifiedBy>
  <cp:revision>722</cp:revision>
  <dcterms:created xsi:type="dcterms:W3CDTF">2012-07-11T10:23:22Z</dcterms:created>
  <dcterms:modified xsi:type="dcterms:W3CDTF">2022-01-26T01:50:06Z</dcterms:modified>
</cp:coreProperties>
</file>