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12" r:id="rId2"/>
    <p:sldId id="316" r:id="rId3"/>
    <p:sldId id="321" r:id="rId4"/>
    <p:sldId id="323" r:id="rId5"/>
    <p:sldId id="322" r:id="rId6"/>
    <p:sldId id="324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운영체제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="0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그림으로 배우는 구조와 원리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728700"/>
            <a:ext cx="3852000" cy="48184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3784138" y="2033844"/>
            <a:ext cx="4883317" cy="3510391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도서명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개정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판</a:t>
            </a:r>
            <a:endParaRPr lang="en-US" altLang="ko-KR" sz="20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2000" dirty="0" smtClean="0"/>
              <a:t>ISBN </a:t>
            </a:r>
            <a:r>
              <a:rPr lang="en-US" altLang="ko-KR" sz="2000" dirty="0"/>
              <a:t>: </a:t>
            </a:r>
            <a:r>
              <a:rPr lang="en-US" altLang="ko-KR" sz="2000" dirty="0"/>
              <a:t>979-11-5664-245-9 </a:t>
            </a:r>
            <a:r>
              <a:rPr lang="en-US" altLang="ko-KR" sz="2000" dirty="0" smtClean="0"/>
              <a:t>93000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저자 </a:t>
            </a:r>
            <a:r>
              <a:rPr lang="en-US" altLang="ko-KR" sz="2000" dirty="0"/>
              <a:t>: </a:t>
            </a:r>
            <a:r>
              <a:rPr lang="ko-KR" altLang="en-US" sz="2000" dirty="0" err="1" smtClean="0"/>
              <a:t>구현회</a:t>
            </a:r>
            <a:endParaRPr lang="ko-KR" altLang="en-US" sz="20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/>
              <a:t>출판사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한빛아카데미</a:t>
            </a:r>
            <a:r>
              <a:rPr lang="en-US" altLang="ko-KR" sz="2000" dirty="0"/>
              <a:t>(</a:t>
            </a:r>
            <a:r>
              <a:rPr lang="ko-KR" altLang="en-US" sz="2000" dirty="0"/>
              <a:t>주</a:t>
            </a:r>
            <a:r>
              <a:rPr lang="en-US" altLang="ko-KR" sz="2000" dirty="0"/>
              <a:t>)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정가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684p </a:t>
            </a:r>
            <a:r>
              <a:rPr lang="en-US" altLang="ko-KR" sz="2000" dirty="0" smtClean="0"/>
              <a:t>/ </a:t>
            </a:r>
            <a:r>
              <a:rPr lang="en-US" altLang="ko-KR" sz="2000" dirty="0" smtClean="0"/>
              <a:t>27,000</a:t>
            </a:r>
            <a:r>
              <a:rPr lang="ko-KR" altLang="en-US" sz="2000" dirty="0" smtClean="0"/>
              <a:t>원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673805"/>
            <a:ext cx="3168000" cy="39628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6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교재의 주요 특징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모든 장에 걸쳐 기존 내용을 세밀하게 검토하여 부분적으로 최신 경향을 반영했다</a:t>
            </a:r>
            <a:r>
              <a:rPr lang="en-US" altLang="ko-KR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dirty="0" smtClean="0"/>
              <a:t>전체 </a:t>
            </a:r>
            <a:r>
              <a:rPr lang="ko-KR" altLang="en-US" dirty="0"/>
              <a:t>본문을 이해하기 쉽게 다듬고</a:t>
            </a:r>
            <a:r>
              <a:rPr lang="en-US" altLang="ko-KR" dirty="0"/>
              <a:t>, </a:t>
            </a:r>
            <a:r>
              <a:rPr lang="ko-KR" altLang="en-US" dirty="0"/>
              <a:t>그림과 표를 개념을 이해하는 데 최적의 형태로 변경</a:t>
            </a:r>
            <a:r>
              <a:rPr lang="en-US" altLang="ko-KR" dirty="0"/>
              <a:t>·</a:t>
            </a:r>
            <a:r>
              <a:rPr lang="ko-KR" altLang="en-US" dirty="0"/>
              <a:t>교체했다</a:t>
            </a:r>
            <a:r>
              <a:rPr lang="en-US" altLang="ko-KR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dirty="0" smtClean="0"/>
              <a:t>독자 </a:t>
            </a:r>
            <a:r>
              <a:rPr lang="ko-KR" altLang="en-US" dirty="0"/>
              <a:t>수준에 맞게 난이도를 적절히 조절하고</a:t>
            </a:r>
            <a:r>
              <a:rPr lang="en-US" altLang="ko-KR" dirty="0"/>
              <a:t>, </a:t>
            </a:r>
            <a:r>
              <a:rPr lang="ko-KR" altLang="en-US" dirty="0"/>
              <a:t>예제 코드를 새로운 형태로 </a:t>
            </a:r>
            <a:r>
              <a:rPr lang="ko-KR" altLang="en-US" dirty="0" err="1"/>
              <a:t>재작성했다</a:t>
            </a:r>
            <a:r>
              <a:rPr lang="en-US" altLang="ko-KR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dirty="0" smtClean="0"/>
              <a:t>본문 </a:t>
            </a:r>
            <a:r>
              <a:rPr lang="ko-KR" altLang="en-US" dirty="0"/>
              <a:t>확인 문제</a:t>
            </a:r>
            <a:r>
              <a:rPr lang="en-US" altLang="ko-KR" dirty="0"/>
              <a:t>, </a:t>
            </a:r>
            <a:r>
              <a:rPr lang="ko-KR" altLang="en-US" dirty="0"/>
              <a:t>자격증 기출문제</a:t>
            </a:r>
            <a:r>
              <a:rPr lang="en-US" altLang="ko-KR" dirty="0"/>
              <a:t>, </a:t>
            </a:r>
            <a:r>
              <a:rPr lang="ko-KR" altLang="en-US" dirty="0"/>
              <a:t>주요 이론에 대한 주관식 문제 등 다양한 수준의 새로운 연습문제를 대폭 </a:t>
            </a:r>
            <a:r>
              <a:rPr lang="ko-KR" altLang="en-US" dirty="0" smtClean="0"/>
              <a:t>강화했다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8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1~2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컴퓨터 시스템과 운영체제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sz="1800" dirty="0"/>
              <a:t>프로세스를 중심으로 컴퓨터 시스템의 전반적인 요소를 다루며</a:t>
            </a:r>
            <a:r>
              <a:rPr lang="en-US" altLang="ko-KR" sz="1800" dirty="0"/>
              <a:t>, </a:t>
            </a:r>
            <a:r>
              <a:rPr lang="ko-KR" altLang="en-US" sz="1800" dirty="0"/>
              <a:t>운영체제의 개념과 역할</a:t>
            </a:r>
            <a:r>
              <a:rPr lang="en-US" altLang="ko-KR" sz="1800" dirty="0"/>
              <a:t>, </a:t>
            </a:r>
            <a:r>
              <a:rPr lang="ko-KR" altLang="en-US" sz="1800" dirty="0"/>
              <a:t>기능 등을 </a:t>
            </a:r>
            <a:r>
              <a:rPr lang="ko-KR" altLang="en-US" sz="1800" dirty="0" smtClean="0"/>
              <a:t>정리한다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100" dirty="0"/>
          </a:p>
          <a:p>
            <a:r>
              <a:rPr lang="en-US" altLang="ko-KR" dirty="0"/>
              <a:t>3~6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프로세스 관리</a:t>
            </a:r>
          </a:p>
          <a:p>
            <a:pPr lvl="1"/>
            <a:r>
              <a:rPr lang="ko-KR" altLang="en-US" sz="1800" dirty="0"/>
              <a:t>프로세스를 주제로 프로세스의 상태와 변환 관련 기술과 제어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en-US" altLang="ko-KR" sz="1800" dirty="0"/>
              <a:t>, </a:t>
            </a:r>
            <a:r>
              <a:rPr lang="ko-KR" altLang="en-US" sz="1800" dirty="0"/>
              <a:t>병행 프로세스</a:t>
            </a:r>
            <a:r>
              <a:rPr lang="en-US" altLang="ko-KR" sz="1800" dirty="0"/>
              <a:t>(</a:t>
            </a:r>
            <a:r>
              <a:rPr lang="ko-KR" altLang="en-US" sz="1800" dirty="0"/>
              <a:t>상호배제 및 동기화</a:t>
            </a:r>
            <a:r>
              <a:rPr lang="en-US" altLang="ko-KR" sz="1800" dirty="0"/>
              <a:t>), </a:t>
            </a:r>
            <a:r>
              <a:rPr lang="ko-KR" altLang="en-US" sz="1800" dirty="0"/>
              <a:t>교착 </a:t>
            </a:r>
            <a:r>
              <a:rPr lang="ko-KR" altLang="en-US" sz="1800" dirty="0" smtClean="0"/>
              <a:t>상태 등을 소개한다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이어서 프로세스 스케줄링도 </a:t>
            </a:r>
            <a:r>
              <a:rPr lang="ko-KR" altLang="en-US" sz="1800" dirty="0" smtClean="0"/>
              <a:t>설명한다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000" dirty="0"/>
          </a:p>
          <a:p>
            <a:r>
              <a:rPr lang="en-US" altLang="ko-KR" dirty="0"/>
              <a:t>7~8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메모리 관리</a:t>
            </a:r>
          </a:p>
          <a:p>
            <a:pPr lvl="1"/>
            <a:r>
              <a:rPr lang="ko-KR" altLang="en-US" sz="2000" dirty="0" smtClean="0"/>
              <a:t>메모리 </a:t>
            </a:r>
            <a:r>
              <a:rPr lang="ko-KR" altLang="en-US" sz="2000" dirty="0"/>
              <a:t>관리 전략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할당 방법</a:t>
            </a:r>
            <a:r>
              <a:rPr lang="en-US" altLang="ko-KR" sz="2000" dirty="0"/>
              <a:t>, </a:t>
            </a:r>
            <a:r>
              <a:rPr lang="ko-KR" altLang="en-US" sz="2000" dirty="0"/>
              <a:t>가상 메모리의 </a:t>
            </a:r>
            <a:r>
              <a:rPr lang="ko-KR" altLang="en-US" sz="2000" dirty="0" smtClean="0"/>
              <a:t>개념과 요구 </a:t>
            </a:r>
            <a:r>
              <a:rPr lang="ko-KR" altLang="en-US" sz="2000" dirty="0" err="1"/>
              <a:t>페이징</a:t>
            </a:r>
            <a:r>
              <a:rPr lang="en-US" altLang="ko-KR" sz="2000" dirty="0"/>
              <a:t>, </a:t>
            </a:r>
            <a:r>
              <a:rPr lang="ko-KR" altLang="en-US" sz="2000" dirty="0"/>
              <a:t>페이지 대치 알고리즘을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9~10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장치 관리 및 파일 관리</a:t>
            </a:r>
          </a:p>
          <a:p>
            <a:pPr lvl="1"/>
            <a:r>
              <a:rPr lang="ko-KR" altLang="en-US" sz="2000" dirty="0"/>
              <a:t>입출력 관리와 주변장치</a:t>
            </a:r>
            <a:r>
              <a:rPr lang="en-US" altLang="ko-KR" sz="2000" dirty="0"/>
              <a:t>(</a:t>
            </a:r>
            <a:r>
              <a:rPr lang="ko-KR" altLang="en-US" sz="2000" dirty="0"/>
              <a:t>디스크</a:t>
            </a:r>
            <a:r>
              <a:rPr lang="en-US" altLang="ko-KR" sz="2000" dirty="0"/>
              <a:t>)</a:t>
            </a:r>
            <a:r>
              <a:rPr lang="ko-KR" altLang="en-US" sz="2000" dirty="0"/>
              <a:t>의 공간 할당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 </a:t>
            </a:r>
            <a:r>
              <a:rPr lang="ko-KR" altLang="en-US" sz="2000" dirty="0" smtClean="0"/>
              <a:t>스케줄링을 설명한다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아울러 파일 관리 시스템의 구성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디렉터리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보조기억장치 할당을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11~12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분산 및 보호</a:t>
            </a:r>
          </a:p>
          <a:p>
            <a:pPr lvl="1"/>
            <a:r>
              <a:rPr lang="ko-KR" altLang="en-US" sz="2000" dirty="0"/>
              <a:t>분산 운영체제와 다중 처리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/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클러스터를 살펴보고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보안과 보호</a:t>
            </a:r>
            <a:r>
              <a:rPr lang="en-US" altLang="ko-KR" sz="2000" dirty="0"/>
              <a:t>, </a:t>
            </a:r>
            <a:r>
              <a:rPr lang="ko-KR" altLang="en-US" sz="2000" dirty="0"/>
              <a:t>신뢰 시스템을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000" dirty="0"/>
          </a:p>
          <a:p>
            <a:pPr marL="355600" lvl="1" indent="-261938">
              <a:buSzPct val="130000"/>
            </a:pPr>
            <a:r>
              <a:rPr lang="en-US" altLang="ko-KR" sz="2100" b="1" dirty="0"/>
              <a:t>13</a:t>
            </a:r>
            <a:r>
              <a:rPr lang="ko-KR" altLang="en-US" sz="2100" b="1" dirty="0"/>
              <a:t>장 </a:t>
            </a:r>
            <a:r>
              <a:rPr lang="en-US" altLang="ko-KR" sz="2100" b="1" dirty="0"/>
              <a:t>: </a:t>
            </a:r>
            <a:r>
              <a:rPr lang="ko-KR" altLang="en-US" sz="2100" b="1" dirty="0"/>
              <a:t>유닉스 운영체제</a:t>
            </a:r>
          </a:p>
          <a:p>
            <a:pPr lvl="1"/>
            <a:r>
              <a:rPr lang="ko-KR" altLang="en-US" sz="2200" dirty="0"/>
              <a:t>운영체제의 한 예인 유닉스의 </a:t>
            </a:r>
            <a:r>
              <a:rPr lang="ko-KR" altLang="en-US" sz="2200" dirty="0"/>
              <a:t>구조</a:t>
            </a:r>
            <a:r>
              <a:rPr lang="en-US" altLang="ko-KR" sz="2200" dirty="0"/>
              <a:t>, </a:t>
            </a:r>
            <a:r>
              <a:rPr lang="ko-KR" altLang="en-US" sz="2200" dirty="0"/>
              <a:t>설계 목표를 </a:t>
            </a:r>
            <a:r>
              <a:rPr lang="ko-KR" altLang="en-US" sz="2200" dirty="0" smtClean="0"/>
              <a:t>설명한다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6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58236925"/>
              </p:ext>
            </p:extLst>
          </p:nvPr>
        </p:nvGraphicFramePr>
        <p:xfrm>
          <a:off x="656565" y="998730"/>
          <a:ext cx="7200671" cy="5535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643"/>
                <a:gridCol w="1493937"/>
                <a:gridCol w="5265091"/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과목 소개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컴퓨터 시스템의 소개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운영체제의 소개 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프로세스와 </a:t>
                      </a:r>
                      <a:r>
                        <a:rPr lang="ko-KR" altLang="en-US" sz="1400" dirty="0" err="1" smtClean="0"/>
                        <a:t>스레드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병행 프로세스와 상호배제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교착 상태와 기아 상태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프로세스 스케줄링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프로세스 스케줄링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메모리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가상 메모리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입출력 시스템과 디스크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분산 및 다중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병렬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처리 시스템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 보안과 보안 운영체제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유닉스 운영체제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6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로드맵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566791"/>
            <a:ext cx="8280000" cy="6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354</Words>
  <Application>Microsoft Office PowerPoint</Application>
  <PresentationFormat>화면 슬라이드 쇼(4:3)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교재의 주요 특징</vt:lpstr>
      <vt:lpstr>장별 요약</vt:lpstr>
      <vt:lpstr>강의 계획표</vt:lpstr>
      <vt:lpstr>학습 로드맵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amiga</cp:lastModifiedBy>
  <cp:revision>125</cp:revision>
  <dcterms:created xsi:type="dcterms:W3CDTF">2012-07-23T02:34:37Z</dcterms:created>
  <dcterms:modified xsi:type="dcterms:W3CDTF">2016-07-18T08:02:53Z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