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38"/>
  </p:notesMasterIdLst>
  <p:handoutMasterIdLst>
    <p:handoutMasterId r:id="rId39"/>
  </p:handoutMasterIdLst>
  <p:sldIdLst>
    <p:sldId id="329" r:id="rId2"/>
    <p:sldId id="330" r:id="rId3"/>
    <p:sldId id="331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9" r:id="rId14"/>
    <p:sldId id="367" r:id="rId15"/>
    <p:sldId id="370" r:id="rId16"/>
    <p:sldId id="371" r:id="rId17"/>
    <p:sldId id="388" r:id="rId18"/>
    <p:sldId id="389" r:id="rId19"/>
    <p:sldId id="372" r:id="rId20"/>
    <p:sldId id="373" r:id="rId21"/>
    <p:sldId id="375" r:id="rId22"/>
    <p:sldId id="390" r:id="rId23"/>
    <p:sldId id="377" r:id="rId24"/>
    <p:sldId id="378" r:id="rId25"/>
    <p:sldId id="379" r:id="rId26"/>
    <p:sldId id="391" r:id="rId27"/>
    <p:sldId id="381" r:id="rId28"/>
    <p:sldId id="382" r:id="rId29"/>
    <p:sldId id="383" r:id="rId30"/>
    <p:sldId id="384" r:id="rId31"/>
    <p:sldId id="385" r:id="rId32"/>
    <p:sldId id="386" r:id="rId33"/>
    <p:sldId id="387" r:id="rId34"/>
    <p:sldId id="394" r:id="rId35"/>
    <p:sldId id="395" r:id="rId36"/>
    <p:sldId id="258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004A82"/>
    <a:srgbClr val="415783"/>
    <a:srgbClr val="4F784C"/>
    <a:srgbClr val="FFFF9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4660"/>
  </p:normalViewPr>
  <p:slideViewPr>
    <p:cSldViewPr>
      <p:cViewPr>
        <p:scale>
          <a:sx n="100" d="100"/>
          <a:sy n="100" d="100"/>
        </p:scale>
        <p:origin x="-1986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2024-02-08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IT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 </a:t>
            </a:r>
            <a:r>
              <a:rPr kumimoji="0" lang="en-US" altLang="ko-KR" sz="1600" b="1" kern="1200" baseline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CookBook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, </a:t>
            </a:r>
            <a:r>
              <a:rPr kumimoji="0" lang="ko-KR" altLang="en-US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운영체제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(</a:t>
            </a:r>
            <a:r>
              <a:rPr kumimoji="0" lang="ko-KR" altLang="en-US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개정 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3</a:t>
            </a:r>
            <a:r>
              <a:rPr kumimoji="0" lang="ko-KR" altLang="en-US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판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) : </a:t>
            </a:r>
            <a:r>
              <a:rPr kumimoji="0" lang="ko-KR" altLang="en-US" sz="1600" b="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그림으로 배우는 구조와 원리</a:t>
            </a:r>
            <a:endParaRPr kumimoji="0" lang="en-US" altLang="ko-KR" sz="1600" b="0" kern="1200" baseline="0" dirty="0" smtClean="0">
              <a:solidFill>
                <a:schemeClr val="tx2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본 강의교안의 저작권은 </a:t>
            </a:r>
            <a:r>
              <a:rPr kumimoji="0" lang="ko-KR" altLang="en-US" sz="1400" b="1" kern="1200" spc="-100" baseline="0" dirty="0" err="1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구현회</a:t>
            </a:r>
            <a:r>
              <a:rPr kumimoji="0" lang="ko-KR" altLang="en-US" sz="1400" b="0" kern="1200" spc="-100" baseline="0" dirty="0" err="1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와</a:t>
            </a: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400" b="1" kern="1200" spc="-100" baseline="0" dirty="0" err="1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한빛아카데미</a:t>
            </a:r>
            <a:r>
              <a:rPr kumimoji="0" lang="ko-KR" altLang="en-US" sz="1400" b="1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㈜</a:t>
            </a: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에 있습니다</a:t>
            </a:r>
            <a:r>
              <a:rPr kumimoji="0" lang="en-US" altLang="ko-KR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.</a:t>
            </a:r>
          </a:p>
          <a:p>
            <a:pPr marL="17145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1400" kern="1200" spc="-100" baseline="0" dirty="0" smtClean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  <a:p>
            <a:pPr marL="171450" marR="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이 자료는 강의 보조자료로 제공되는 것으로</a:t>
            </a:r>
            <a:r>
              <a:rPr kumimoji="0" lang="en-US" altLang="ko-KR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학생들에게 배포되어서는 안 됩니다</a:t>
            </a:r>
            <a:r>
              <a:rPr kumimoji="0" lang="en-US" altLang="ko-KR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. </a:t>
            </a:r>
            <a:endParaRPr kumimoji="0" lang="ko-KR" altLang="en-US" sz="1400" kern="1200" spc="-100" baseline="0" dirty="0" smtClean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  <a:p>
            <a:pPr marL="17145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1400" kern="1200" spc="-100" baseline="0" dirty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9947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5" cy="6866316"/>
            <a:chOff x="250985" y="267478"/>
            <a:chExt cx="9148833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295462" y="267478"/>
              <a:ext cx="6104356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0005" y="5949300"/>
            <a:ext cx="2448000" cy="5415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00005" y="5491377"/>
            <a:ext cx="2381250" cy="381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00005" y="3136631"/>
            <a:ext cx="2520000" cy="2003567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1586565" y="5043644"/>
            <a:ext cx="495055" cy="27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6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2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81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/30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>
                <a:solidFill>
                  <a:srgbClr val="004A82"/>
                </a:solidFill>
              </a:defRPr>
            </a:lvl1pPr>
            <a:lvl2pPr marL="627063" indent="-169863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2024-02-08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2" r:id="rId4"/>
    <p:sldLayoutId id="2147483681" r:id="rId5"/>
    <p:sldLayoutId id="2147483684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845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메모리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메모리 계층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r>
              <a:rPr lang="en-US" altLang="ko-KR" dirty="0"/>
              <a:t>1950~1960</a:t>
            </a:r>
            <a:r>
              <a:rPr lang="ko-KR" altLang="en-US" dirty="0"/>
              <a:t>년대 너무 비싼 메인 메모리의 가격 문제 때문에 제안한 방법</a:t>
            </a:r>
          </a:p>
          <a:p>
            <a:pPr lvl="1"/>
            <a:r>
              <a:rPr lang="ko-KR" altLang="en-US" dirty="0" smtClean="0"/>
              <a:t>메모리를 계층적으로 구성하여 비용</a:t>
            </a:r>
            <a:r>
              <a:rPr lang="en-US" altLang="ko-KR" dirty="0"/>
              <a:t>, </a:t>
            </a:r>
            <a:r>
              <a:rPr lang="ko-KR" altLang="en-US" dirty="0"/>
              <a:t>속도</a:t>
            </a:r>
            <a:r>
              <a:rPr lang="en-US" altLang="ko-KR" dirty="0"/>
              <a:t>, </a:t>
            </a:r>
            <a:r>
              <a:rPr lang="ko-KR" altLang="en-US" dirty="0"/>
              <a:t>용량</a:t>
            </a:r>
            <a:r>
              <a:rPr lang="en-US" altLang="ko-KR" dirty="0"/>
              <a:t>, </a:t>
            </a:r>
            <a:r>
              <a:rPr lang="ko-KR" altLang="en-US" dirty="0"/>
              <a:t>접근시간 등을 상호 </a:t>
            </a:r>
            <a:r>
              <a:rPr lang="ko-KR" altLang="en-US" dirty="0" smtClean="0"/>
              <a:t>보완</a:t>
            </a:r>
            <a:endParaRPr lang="en-US" altLang="ko-KR" dirty="0" smtClean="0"/>
          </a:p>
        </p:txBody>
      </p:sp>
      <p:grpSp>
        <p:nvGrpSpPr>
          <p:cNvPr id="22" name="그룹 21"/>
          <p:cNvGrpSpPr/>
          <p:nvPr/>
        </p:nvGrpSpPr>
        <p:grpSpPr>
          <a:xfrm>
            <a:off x="611560" y="2235012"/>
            <a:ext cx="8130821" cy="4221212"/>
            <a:chOff x="431541" y="2485750"/>
            <a:chExt cx="8130821" cy="4221212"/>
          </a:xfrm>
        </p:grpSpPr>
        <p:grpSp>
          <p:nvGrpSpPr>
            <p:cNvPr id="20" name="그룹 19"/>
            <p:cNvGrpSpPr/>
            <p:nvPr/>
          </p:nvGrpSpPr>
          <p:grpSpPr>
            <a:xfrm>
              <a:off x="431541" y="2485750"/>
              <a:ext cx="7830869" cy="4221212"/>
              <a:chOff x="431541" y="2485750"/>
              <a:chExt cx="7830869" cy="4221212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66458" y="3025401"/>
                <a:ext cx="6480720" cy="3090580"/>
              </a:xfrm>
              <a:prstGeom prst="rect">
                <a:avLst/>
              </a:prstGeom>
            </p:spPr>
          </p:pic>
          <p:cxnSp>
            <p:nvCxnSpPr>
              <p:cNvPr id="8" name="직선 화살표 연결선 7"/>
              <p:cNvCxnSpPr/>
              <p:nvPr/>
            </p:nvCxnSpPr>
            <p:spPr>
              <a:xfrm>
                <a:off x="4121950" y="5415183"/>
                <a:ext cx="900100" cy="9451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" name="직사각형 8"/>
              <p:cNvSpPr/>
              <p:nvPr/>
            </p:nvSpPr>
            <p:spPr>
              <a:xfrm>
                <a:off x="5022050" y="6060631"/>
                <a:ext cx="324036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200" dirty="0">
                    <a:solidFill>
                      <a:srgbClr val="C00000"/>
                    </a:solidFill>
                    <a:latin typeface="HY엽서L" panose="02030600000101010101" pitchFamily="18" charset="-127"/>
                    <a:ea typeface="HY엽서L" panose="02030600000101010101" pitchFamily="18" charset="-127"/>
                  </a:rPr>
                  <a:t>대용량의 자기디스크, </a:t>
                </a:r>
                <a:endParaRPr lang="en-US" altLang="ko-KR" sz="1200" dirty="0" smtClean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  <a:p>
                <a:r>
                  <a:rPr lang="ko-KR" altLang="en-US" sz="1200" dirty="0" smtClean="0">
                    <a:solidFill>
                      <a:srgbClr val="C00000"/>
                    </a:solidFill>
                    <a:latin typeface="HY엽서L" panose="02030600000101010101" pitchFamily="18" charset="-127"/>
                    <a:ea typeface="HY엽서L" panose="02030600000101010101" pitchFamily="18" charset="-127"/>
                  </a:rPr>
                  <a:t>이동이 </a:t>
                </a:r>
                <a:r>
                  <a:rPr lang="ko-KR" altLang="en-US" sz="1200" dirty="0">
                    <a:solidFill>
                      <a:srgbClr val="C00000"/>
                    </a:solidFill>
                    <a:latin typeface="HY엽서L" panose="02030600000101010101" pitchFamily="18" charset="-127"/>
                    <a:ea typeface="HY엽서L" panose="02030600000101010101" pitchFamily="18" charset="-127"/>
                  </a:rPr>
                  <a:t>편리한 광디스크, </a:t>
                </a:r>
                <a:endParaRPr lang="en-US" altLang="ko-KR" sz="1200" dirty="0" smtClean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  <a:p>
                <a:r>
                  <a:rPr lang="ko-KR" altLang="en-US" sz="1200" dirty="0" smtClean="0">
                    <a:solidFill>
                      <a:srgbClr val="C00000"/>
                    </a:solidFill>
                    <a:latin typeface="HY엽서L" panose="02030600000101010101" pitchFamily="18" charset="-127"/>
                    <a:ea typeface="HY엽서L" panose="02030600000101010101" pitchFamily="18" charset="-127"/>
                  </a:rPr>
                  <a:t>파일을 </a:t>
                </a:r>
                <a:r>
                  <a:rPr lang="ko-KR" altLang="en-US" sz="1200" dirty="0">
                    <a:solidFill>
                      <a:srgbClr val="C00000"/>
                    </a:solidFill>
                    <a:latin typeface="HY엽서L" panose="02030600000101010101" pitchFamily="18" charset="-127"/>
                    <a:ea typeface="HY엽서L" panose="02030600000101010101" pitchFamily="18" charset="-127"/>
                  </a:rPr>
                  <a:t>저장하는 속도가 느린 자기테이프</a:t>
                </a:r>
              </a:p>
            </p:txBody>
          </p:sp>
          <p:cxnSp>
            <p:nvCxnSpPr>
              <p:cNvPr id="10" name="직선 화살표 연결선 9"/>
              <p:cNvCxnSpPr/>
              <p:nvPr/>
            </p:nvCxnSpPr>
            <p:spPr>
              <a:xfrm flipV="1">
                <a:off x="3896925" y="3078407"/>
                <a:ext cx="1440160" cy="12566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/>
              <p:cNvCxnSpPr/>
              <p:nvPr/>
            </p:nvCxnSpPr>
            <p:spPr>
              <a:xfrm flipH="1" flipV="1">
                <a:off x="2411760" y="2762749"/>
                <a:ext cx="1071738" cy="8381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7" name="직사각형 16"/>
              <p:cNvSpPr/>
              <p:nvPr/>
            </p:nvSpPr>
            <p:spPr>
              <a:xfrm>
                <a:off x="431541" y="2485750"/>
                <a:ext cx="418666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200" dirty="0">
                    <a:solidFill>
                      <a:srgbClr val="C00000"/>
                    </a:solidFill>
                    <a:latin typeface="HY엽서L" panose="02030600000101010101" pitchFamily="18" charset="-127"/>
                    <a:ea typeface="HY엽서L" panose="02030600000101010101" pitchFamily="18" charset="-127"/>
                  </a:rPr>
                  <a:t>프로세서가 사용한 데이터를 보관하는 가장 빠른 메모리</a:t>
                </a:r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5322002" y="2939907"/>
              <a:ext cx="32403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프로세서의 속도 차이를 보완하는 메모리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7068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메모리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레지스터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프로세서 </a:t>
            </a:r>
            <a:r>
              <a:rPr lang="ko-KR" altLang="en-US" b="0" dirty="0"/>
              <a:t>내부에 있으며</a:t>
            </a:r>
            <a:r>
              <a:rPr lang="en-US" altLang="ko-KR" b="0" dirty="0"/>
              <a:t>, </a:t>
            </a:r>
            <a:r>
              <a:rPr lang="ko-KR" altLang="en-US" b="0" dirty="0"/>
              <a:t>프로세서가 사용할 데이터를 보관하는 가장 빠른 메모리 </a:t>
            </a:r>
            <a:endParaRPr lang="en-US" altLang="ko-KR" b="0" dirty="0" smtClean="0"/>
          </a:p>
          <a:p>
            <a:pPr lvl="1"/>
            <a:endParaRPr lang="en-US" altLang="ko-KR" b="0" dirty="0" smtClean="0"/>
          </a:p>
          <a:p>
            <a:r>
              <a:rPr lang="ko-KR" altLang="en-US" dirty="0" smtClean="0"/>
              <a:t>메인 메모리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프로세서 </a:t>
            </a:r>
            <a:r>
              <a:rPr lang="ko-KR" altLang="en-US" b="0" dirty="0"/>
              <a:t>외부에 있으면서 프로세서에서 수행할 프로그램과 데이터를 저장하거나 프로세서에서 처리한 </a:t>
            </a:r>
            <a:r>
              <a:rPr lang="ko-KR" altLang="en-US" b="0" dirty="0" smtClean="0"/>
              <a:t>결과 </a:t>
            </a:r>
            <a:r>
              <a:rPr lang="ko-KR" altLang="en-US" b="0" dirty="0"/>
              <a:t>저장 </a:t>
            </a:r>
            <a:endParaRPr lang="en-US" altLang="ko-KR" b="0" dirty="0" smtClean="0"/>
          </a:p>
          <a:p>
            <a:pPr lvl="1"/>
            <a:r>
              <a:rPr lang="ko-KR" altLang="en-US" dirty="0"/>
              <a:t>주기억장치 또는 </a:t>
            </a:r>
            <a:r>
              <a:rPr lang="en-US" altLang="ko-KR" dirty="0"/>
              <a:t>1</a:t>
            </a:r>
            <a:r>
              <a:rPr lang="ko-KR" altLang="en-US" dirty="0"/>
              <a:t>차 기억장치라고도 한다</a:t>
            </a:r>
            <a:r>
              <a:rPr lang="en-US" altLang="ko-KR" dirty="0"/>
              <a:t>. </a:t>
            </a:r>
            <a:r>
              <a:rPr lang="ko-KR" altLang="en-US" dirty="0"/>
              <a:t>저장 밀도가 높고 가격이 싼 </a:t>
            </a:r>
            <a:r>
              <a:rPr lang="en-US" altLang="ko-KR" dirty="0" err="1"/>
              <a:t>DRAM</a:t>
            </a:r>
            <a:r>
              <a:rPr lang="en-US" altLang="ko-KR" baseline="30000" dirty="0" err="1"/>
              <a:t>Dynamic</a:t>
            </a:r>
            <a:r>
              <a:rPr lang="en-US" altLang="ko-KR" baseline="30000" dirty="0"/>
              <a:t> RAM</a:t>
            </a:r>
            <a:r>
              <a:rPr lang="ko-KR" altLang="en-US" dirty="0" smtClean="0"/>
              <a:t>을 많이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0" y="3613638"/>
            <a:ext cx="6928985" cy="119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64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메모리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메인 메모리</a:t>
            </a:r>
            <a:endParaRPr lang="en-US" altLang="ko-KR" dirty="0"/>
          </a:p>
          <a:p>
            <a:pPr lvl="1"/>
            <a:r>
              <a:rPr lang="ko-KR" altLang="en-US" b="0" dirty="0" smtClean="0"/>
              <a:t>다수의 </a:t>
            </a:r>
            <a:r>
              <a:rPr lang="ko-KR" altLang="en-US" dirty="0"/>
              <a:t>셀</a:t>
            </a:r>
            <a:r>
              <a:rPr lang="en-US" altLang="ko-KR" baseline="30000" dirty="0"/>
              <a:t>cell</a:t>
            </a:r>
            <a:r>
              <a:rPr lang="ko-KR" altLang="en-US" dirty="0"/>
              <a:t>로 </a:t>
            </a:r>
            <a:r>
              <a:rPr lang="ko-KR" altLang="en-US" b="0" dirty="0"/>
              <a:t>구성되며</a:t>
            </a:r>
            <a:r>
              <a:rPr lang="en-US" altLang="ko-KR" b="0" dirty="0"/>
              <a:t>, </a:t>
            </a:r>
            <a:r>
              <a:rPr lang="ko-KR" altLang="en-US" b="0" dirty="0"/>
              <a:t>각 셀은 비트로 </a:t>
            </a:r>
            <a:r>
              <a:rPr lang="ko-KR" altLang="en-US" b="0" dirty="0" smtClean="0"/>
              <a:t>구성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셀이 </a:t>
            </a:r>
            <a:r>
              <a:rPr lang="en-US" altLang="ko-KR" b="0" dirty="0"/>
              <a:t>K</a:t>
            </a:r>
            <a:r>
              <a:rPr lang="ko-KR" altLang="en-US" b="0" dirty="0"/>
              <a:t>비트이면 셀에 </a:t>
            </a:r>
            <a:r>
              <a:rPr lang="en-US" altLang="ko-KR" b="0" dirty="0"/>
              <a:t>2</a:t>
            </a:r>
            <a:r>
              <a:rPr lang="en-US" altLang="ko-KR" baseline="30000" dirty="0"/>
              <a:t>K</a:t>
            </a:r>
            <a:r>
              <a:rPr lang="en-US" altLang="ko-KR" dirty="0"/>
              <a:t> </a:t>
            </a:r>
            <a:r>
              <a:rPr lang="ko-KR" altLang="en-US" b="0" dirty="0" smtClean="0"/>
              <a:t>값 저장 가능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메인 </a:t>
            </a:r>
            <a:r>
              <a:rPr lang="ko-KR" altLang="en-US" b="0" dirty="0"/>
              <a:t>메모리에 데이터를 저장할 때는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셀 </a:t>
            </a:r>
            <a:r>
              <a:rPr lang="ko-KR" altLang="en-US" b="0" dirty="0"/>
              <a:t>한 개나 여러 개에 나눠서 </a:t>
            </a:r>
            <a:r>
              <a:rPr lang="ko-KR" altLang="en-US" b="0" dirty="0" smtClean="0"/>
              <a:t>저장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셀은 </a:t>
            </a:r>
            <a:r>
              <a:rPr lang="ko-KR" altLang="en-US" b="0" dirty="0"/>
              <a:t>주소로 참조하는데</a:t>
            </a:r>
            <a:r>
              <a:rPr lang="en-US" altLang="ko-KR" b="0" dirty="0"/>
              <a:t>, n</a:t>
            </a:r>
            <a:r>
              <a:rPr lang="ko-KR" altLang="en-US" b="0" dirty="0"/>
              <a:t>비트이라면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주소 </a:t>
            </a:r>
            <a:r>
              <a:rPr lang="ko-KR" altLang="en-US" dirty="0"/>
              <a:t>범위는 </a:t>
            </a:r>
            <a:r>
              <a:rPr lang="en-US" altLang="ko-KR" dirty="0" smtClean="0"/>
              <a:t>0~2</a:t>
            </a:r>
            <a:r>
              <a:rPr lang="en-US" altLang="ko-KR" baseline="30000" dirty="0" smtClean="0"/>
              <a:t>n</a:t>
            </a:r>
            <a:r>
              <a:rPr lang="en-US" altLang="ko-KR" dirty="0" smtClean="0"/>
              <a:t>-1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030" y="1445131"/>
            <a:ext cx="3832305" cy="50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932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메모리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메인 메모리</a:t>
            </a:r>
            <a:endParaRPr lang="en-US" altLang="ko-KR" dirty="0"/>
          </a:p>
          <a:p>
            <a:pPr lvl="1"/>
            <a:r>
              <a:rPr lang="ko-KR" altLang="en-US" dirty="0" smtClean="0"/>
              <a:t>프로세서와 </a:t>
            </a:r>
            <a:r>
              <a:rPr lang="ko-KR" altLang="en-US" dirty="0"/>
              <a:t>보조기억장치 사이에 있으며</a:t>
            </a:r>
            <a:r>
              <a:rPr lang="en-US" altLang="ko-KR" dirty="0"/>
              <a:t>, </a:t>
            </a:r>
            <a:r>
              <a:rPr lang="ko-KR" altLang="en-US" dirty="0"/>
              <a:t>여기서 발생하는 디스크 입출력 </a:t>
            </a:r>
            <a:r>
              <a:rPr lang="ko-KR" altLang="en-US" dirty="0" smtClean="0"/>
              <a:t>병목 </a:t>
            </a:r>
            <a:r>
              <a:rPr lang="ko-KR" altLang="en-US" dirty="0"/>
              <a:t>현상을 해결하는 </a:t>
            </a:r>
            <a:r>
              <a:rPr lang="ko-KR" altLang="en-US" dirty="0" smtClean="0"/>
              <a:t>역할 수행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프로세서와 </a:t>
            </a:r>
            <a:r>
              <a:rPr lang="ko-KR" altLang="en-US" dirty="0"/>
              <a:t>메인 메모리 간에 속도 </a:t>
            </a:r>
            <a:r>
              <a:rPr lang="ko-KR" altLang="en-US" dirty="0" smtClean="0"/>
              <a:t>차이의 부담을 </a:t>
            </a:r>
            <a:r>
              <a:rPr lang="ko-KR" altLang="en-US" dirty="0"/>
              <a:t>줄이려고 프로세서 내부나 외부에 </a:t>
            </a:r>
            <a:r>
              <a:rPr lang="ko-KR" altLang="en-US" dirty="0" smtClean="0"/>
              <a:t>캐시를 구현하기도 </a:t>
            </a:r>
            <a:r>
              <a:rPr lang="ko-KR" altLang="en-US" dirty="0"/>
              <a:t>함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95" y="2843935"/>
            <a:ext cx="7559005" cy="222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41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메모리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메인 메모리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메모리 </a:t>
            </a:r>
            <a:r>
              <a:rPr lang="ko-KR" altLang="en-US" dirty="0" err="1" smtClean="0"/>
              <a:t>매핑</a:t>
            </a:r>
            <a:r>
              <a:rPr lang="en-US" altLang="ko-KR" b="0" baseline="30000" dirty="0" smtClean="0"/>
              <a:t>mapping </a:t>
            </a:r>
            <a:r>
              <a:rPr lang="en-US" altLang="ko-KR" b="0" baseline="30000" dirty="0"/>
              <a:t>: </a:t>
            </a:r>
            <a:r>
              <a:rPr lang="ko-KR" altLang="en-US" b="0" baseline="30000" dirty="0"/>
              <a:t>사상 </a:t>
            </a:r>
            <a:endParaRPr lang="en-US" altLang="ko-KR" baseline="30000" dirty="0" smtClean="0"/>
          </a:p>
          <a:p>
            <a:pPr lvl="2"/>
            <a:r>
              <a:rPr lang="ko-KR" altLang="en-US" b="0" dirty="0" smtClean="0"/>
              <a:t>컴파일로 </a:t>
            </a:r>
            <a:r>
              <a:rPr lang="ko-KR" altLang="en-US" b="0" dirty="0"/>
              <a:t>논리적 주소를 물리적 주소로 </a:t>
            </a:r>
            <a:r>
              <a:rPr lang="ko-KR" altLang="en-US" b="0" dirty="0" smtClean="0"/>
              <a:t>변환하는 과정</a:t>
            </a:r>
            <a:endParaRPr lang="en-US" altLang="ko-KR" b="0" dirty="0" smtClean="0"/>
          </a:p>
          <a:p>
            <a:pPr lvl="2"/>
            <a:endParaRPr lang="en-US" altLang="ko-KR" sz="200" dirty="0"/>
          </a:p>
          <a:p>
            <a:pPr lvl="2"/>
            <a:endParaRPr lang="en-US" altLang="ko-KR" sz="200" b="0" dirty="0" smtClean="0"/>
          </a:p>
          <a:p>
            <a:pPr lvl="2"/>
            <a:endParaRPr lang="en-US" altLang="ko-KR" sz="200" dirty="0"/>
          </a:p>
          <a:p>
            <a:pPr lvl="2"/>
            <a:endParaRPr lang="en-US" altLang="ko-KR" sz="200" b="0" dirty="0" smtClean="0"/>
          </a:p>
          <a:p>
            <a:pPr lvl="2"/>
            <a:endParaRPr lang="en-US" altLang="ko-KR" sz="200" dirty="0"/>
          </a:p>
          <a:p>
            <a:pPr lvl="2"/>
            <a:endParaRPr lang="en-US" altLang="ko-KR" sz="200" b="0" dirty="0" smtClean="0"/>
          </a:p>
          <a:p>
            <a:pPr lvl="2"/>
            <a:endParaRPr lang="en-US" altLang="ko-KR" sz="200" dirty="0"/>
          </a:p>
          <a:p>
            <a:pPr lvl="2"/>
            <a:endParaRPr lang="en-US" altLang="ko-KR" sz="200" b="0" dirty="0" smtClean="0"/>
          </a:p>
          <a:p>
            <a:pPr lvl="2"/>
            <a:endParaRPr lang="en-US" altLang="ko-KR" sz="200" dirty="0"/>
          </a:p>
          <a:p>
            <a:pPr lvl="2"/>
            <a:endParaRPr lang="en-US" altLang="ko-KR" sz="200" b="0" dirty="0" smtClean="0"/>
          </a:p>
          <a:p>
            <a:pPr lvl="2"/>
            <a:endParaRPr lang="en-US" altLang="ko-KR" sz="200" dirty="0"/>
          </a:p>
          <a:p>
            <a:pPr lvl="2"/>
            <a:endParaRPr lang="en-US" altLang="ko-KR" sz="200" b="0" dirty="0" smtClean="0"/>
          </a:p>
          <a:p>
            <a:pPr lvl="2"/>
            <a:endParaRPr lang="en-US" altLang="ko-KR" sz="200" dirty="0"/>
          </a:p>
          <a:p>
            <a:pPr lvl="2"/>
            <a:endParaRPr lang="en-US" altLang="ko-KR" sz="200" b="0" dirty="0" smtClean="0"/>
          </a:p>
          <a:p>
            <a:pPr lvl="2"/>
            <a:endParaRPr lang="en-US" altLang="ko-KR" sz="200" dirty="0"/>
          </a:p>
          <a:p>
            <a:pPr lvl="2"/>
            <a:endParaRPr lang="en-US" altLang="ko-KR" sz="200" b="0" dirty="0" smtClean="0"/>
          </a:p>
          <a:p>
            <a:pPr lvl="2"/>
            <a:endParaRPr lang="en-US" altLang="ko-KR" sz="200" dirty="0"/>
          </a:p>
          <a:p>
            <a:pPr lvl="2"/>
            <a:endParaRPr lang="en-US" altLang="ko-KR" sz="200" b="0" dirty="0" smtClean="0"/>
          </a:p>
          <a:p>
            <a:pPr lvl="2"/>
            <a:endParaRPr lang="en-US" altLang="ko-KR" sz="200" dirty="0"/>
          </a:p>
          <a:p>
            <a:pPr lvl="2"/>
            <a:endParaRPr lang="en-US" altLang="ko-KR" sz="200" b="0" dirty="0" smtClean="0"/>
          </a:p>
          <a:p>
            <a:pPr lvl="2"/>
            <a:endParaRPr lang="en-US" altLang="ko-KR" sz="200" dirty="0"/>
          </a:p>
          <a:p>
            <a:pPr lvl="2"/>
            <a:endParaRPr lang="en-US" altLang="ko-KR" sz="200" b="0" dirty="0" smtClean="0"/>
          </a:p>
          <a:p>
            <a:pPr lvl="2"/>
            <a:endParaRPr lang="en-US" altLang="ko-KR" sz="200" dirty="0"/>
          </a:p>
          <a:p>
            <a:pPr lvl="2"/>
            <a:endParaRPr lang="en-US" altLang="ko-KR" sz="200" b="0" dirty="0" smtClean="0"/>
          </a:p>
          <a:p>
            <a:pPr lvl="2"/>
            <a:endParaRPr lang="en-US" altLang="ko-KR" sz="200" dirty="0"/>
          </a:p>
          <a:p>
            <a:pPr lvl="2"/>
            <a:endParaRPr lang="en-US" altLang="ko-KR" sz="200" b="0" dirty="0" smtClean="0"/>
          </a:p>
          <a:p>
            <a:pPr lvl="2"/>
            <a:endParaRPr lang="en-US" altLang="ko-KR" sz="200" dirty="0"/>
          </a:p>
          <a:p>
            <a:pPr lvl="2"/>
            <a:endParaRPr lang="en-US" altLang="ko-KR" sz="200" b="0" dirty="0" smtClean="0"/>
          </a:p>
          <a:p>
            <a:pPr lvl="2"/>
            <a:endParaRPr lang="en-US" altLang="ko-KR" sz="200" dirty="0"/>
          </a:p>
          <a:p>
            <a:pPr lvl="2"/>
            <a:endParaRPr lang="en-US" altLang="ko-KR" sz="200" b="0" dirty="0" smtClean="0"/>
          </a:p>
          <a:p>
            <a:pPr lvl="2"/>
            <a:endParaRPr lang="en-US" altLang="ko-KR" sz="200" dirty="0"/>
          </a:p>
          <a:p>
            <a:pPr lvl="2"/>
            <a:endParaRPr lang="en-US" altLang="ko-KR" sz="200" b="0" dirty="0" smtClean="0"/>
          </a:p>
          <a:p>
            <a:pPr lvl="2"/>
            <a:endParaRPr lang="en-US" altLang="ko-KR" sz="200" dirty="0"/>
          </a:p>
          <a:p>
            <a:pPr lvl="2"/>
            <a:endParaRPr lang="en-US" altLang="ko-KR" sz="200" b="0" dirty="0" smtClean="0"/>
          </a:p>
          <a:p>
            <a:pPr lvl="2"/>
            <a:endParaRPr lang="en-US" altLang="ko-KR" sz="200" dirty="0"/>
          </a:p>
          <a:p>
            <a:pPr lvl="2"/>
            <a:endParaRPr lang="en-US" altLang="ko-KR" sz="200" b="0" dirty="0" smtClean="0"/>
          </a:p>
          <a:p>
            <a:pPr lvl="2"/>
            <a:endParaRPr lang="en-US" altLang="ko-KR" sz="200" dirty="0"/>
          </a:p>
          <a:p>
            <a:pPr lvl="1"/>
            <a:r>
              <a:rPr lang="ko-KR" altLang="en-US" dirty="0"/>
              <a:t>메모리 속도</a:t>
            </a:r>
            <a:r>
              <a:rPr lang="ko-KR" altLang="en-US" baseline="30000" dirty="0"/>
              <a:t> </a:t>
            </a:r>
            <a:endParaRPr lang="en-US" altLang="ko-KR" baseline="30000" dirty="0"/>
          </a:p>
          <a:p>
            <a:pPr lvl="2"/>
            <a:r>
              <a:rPr lang="ko-KR" altLang="en-US" dirty="0"/>
              <a:t>메모리 접근시간과 메모리 사이클 시간으로 표현</a:t>
            </a:r>
            <a:endParaRPr lang="en-US" altLang="ko-KR" dirty="0"/>
          </a:p>
          <a:p>
            <a:pPr lvl="2"/>
            <a:r>
              <a:rPr lang="en-US" altLang="ko-KR" sz="200" b="0" dirty="0" smtClean="0"/>
              <a:t> 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885" y="2033846"/>
            <a:ext cx="5409365" cy="16085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292" y="4644135"/>
            <a:ext cx="5312644" cy="206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1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메모리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캐시</a:t>
            </a:r>
            <a:endParaRPr lang="en-US" altLang="ko-KR" dirty="0" smtClean="0"/>
          </a:p>
          <a:p>
            <a:pPr lvl="1"/>
            <a:r>
              <a:rPr lang="ko-KR" altLang="en-US" dirty="0"/>
              <a:t>프로세서 내부나 외부에 있으며</a:t>
            </a:r>
            <a:r>
              <a:rPr lang="en-US" altLang="ko-KR" dirty="0"/>
              <a:t>, </a:t>
            </a:r>
            <a:r>
              <a:rPr lang="ko-KR" altLang="en-US" dirty="0"/>
              <a:t>처리 속도가 빠른 프로세서와 상대적으로 느린 메인 </a:t>
            </a:r>
            <a:r>
              <a:rPr lang="ko-KR" altLang="en-US" dirty="0" smtClean="0"/>
              <a:t>메모리의 </a:t>
            </a:r>
            <a:r>
              <a:rPr lang="ko-KR" altLang="en-US" dirty="0"/>
              <a:t>속도 차이를 보완하는 고속 </a:t>
            </a:r>
            <a:r>
              <a:rPr lang="ko-KR" altLang="en-US" dirty="0" smtClean="0"/>
              <a:t>버퍼</a:t>
            </a:r>
            <a:endParaRPr lang="en-US" altLang="ko-KR" dirty="0" smtClean="0"/>
          </a:p>
          <a:p>
            <a:pPr lvl="2"/>
            <a:r>
              <a:rPr lang="ko-KR" altLang="en-US" b="0" dirty="0" smtClean="0"/>
              <a:t>메인 </a:t>
            </a:r>
            <a:r>
              <a:rPr lang="ko-KR" altLang="en-US" b="0" dirty="0"/>
              <a:t>메모리에서 </a:t>
            </a:r>
            <a:r>
              <a:rPr lang="ko-KR" altLang="en-US" b="0" dirty="0" smtClean="0"/>
              <a:t>데이터를 </a:t>
            </a:r>
            <a:r>
              <a:rPr lang="ko-KR" altLang="en-US" b="0" dirty="0"/>
              <a:t>블록 단위로 가져와 프로세서에 워드 단위로 전달하여 속도를 </a:t>
            </a:r>
            <a:r>
              <a:rPr lang="ko-KR" altLang="en-US" b="0" dirty="0" smtClean="0"/>
              <a:t>높임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데이터가 이동하는 </a:t>
            </a:r>
            <a:r>
              <a:rPr lang="ko-KR" altLang="en-US" b="0" dirty="0"/>
              <a:t>통로</a:t>
            </a:r>
            <a:r>
              <a:rPr lang="en-US" altLang="ko-KR" b="0" dirty="0"/>
              <a:t>(</a:t>
            </a:r>
            <a:r>
              <a:rPr lang="ko-KR" altLang="en-US" b="0" dirty="0"/>
              <a:t>대역폭</a:t>
            </a:r>
            <a:r>
              <a:rPr lang="en-US" altLang="ko-KR" b="0" dirty="0"/>
              <a:t>)</a:t>
            </a:r>
            <a:r>
              <a:rPr lang="ko-KR" altLang="en-US" b="0" dirty="0"/>
              <a:t>를 확대하여 프로세서와 메모리의 속도 차이를 </a:t>
            </a:r>
            <a:r>
              <a:rPr lang="ko-KR" altLang="en-US" b="0" dirty="0" smtClean="0"/>
              <a:t>줄임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05" y="2618910"/>
            <a:ext cx="6705745" cy="424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883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메모리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캐시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캐시의 기본 </a:t>
            </a:r>
            <a:r>
              <a:rPr lang="ko-KR" altLang="en-US" dirty="0"/>
              <a:t>동</a:t>
            </a:r>
            <a:r>
              <a:rPr lang="ko-KR" altLang="en-US" dirty="0" smtClean="0"/>
              <a:t>작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15" y="1673805"/>
            <a:ext cx="7411689" cy="466275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894917" y="4312618"/>
            <a:ext cx="424567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접근하려는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주소 24비트(0001 0110 0011 0011 1001 1100) 중 태그에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해당하는 처음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22비트(00 0101 1000 1100 1110 0111)를 캐시의 모든 라인과 비교하여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일치하는 라인을 찾음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일치하는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라인이 있으면, 주소의 나머지 2비트(00)를 이용하여 데이터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라인의 4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개(00, 01, 10, 11) 바이트 중 해당하는 바이트를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가져옴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747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메모리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캐시</a:t>
            </a:r>
            <a:endParaRPr lang="en-US" altLang="ko-KR" dirty="0" smtClean="0"/>
          </a:p>
          <a:p>
            <a:pPr lvl="1"/>
            <a:r>
              <a:rPr lang="ko-KR" altLang="en-US" dirty="0"/>
              <a:t>캐시의 성능은 작은 용량의 캐시에 프로세서가 이후 참조할 정보가 얼마나 들어 있느냐로 좌우됨</a:t>
            </a:r>
          </a:p>
          <a:p>
            <a:pPr lvl="2"/>
            <a:r>
              <a:rPr lang="ko-KR" altLang="en-US" dirty="0"/>
              <a:t>캐시 적중</a:t>
            </a:r>
            <a:r>
              <a:rPr lang="en-US" altLang="ko-KR" baseline="30000" dirty="0"/>
              <a:t>cache hit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캐시 히트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프로세서가 </a:t>
            </a:r>
            <a:r>
              <a:rPr lang="ko-KR" altLang="en-US" dirty="0"/>
              <a:t>참조하려는 정보가 있을 </a:t>
            </a:r>
            <a:r>
              <a:rPr lang="ko-KR" altLang="en-US" dirty="0" smtClean="0"/>
              <a:t>때</a:t>
            </a:r>
            <a:endParaRPr lang="en-US" altLang="ko-KR" dirty="0" smtClean="0"/>
          </a:p>
          <a:p>
            <a:pPr lvl="2"/>
            <a:r>
              <a:rPr lang="ko-KR" altLang="en-US" dirty="0"/>
              <a:t>캐시 실패</a:t>
            </a:r>
            <a:r>
              <a:rPr lang="en-US" altLang="ko-KR" baseline="30000" dirty="0"/>
              <a:t>cache miss </a:t>
            </a:r>
            <a:r>
              <a:rPr lang="en-US" altLang="ko-KR" dirty="0" smtClean="0"/>
              <a:t>(</a:t>
            </a:r>
            <a:r>
              <a:rPr lang="ko-KR" altLang="en-US" dirty="0"/>
              <a:t>캐시 </a:t>
            </a:r>
            <a:r>
              <a:rPr lang="ko-KR" altLang="en-US" dirty="0" smtClean="0"/>
              <a:t>미스</a:t>
            </a:r>
            <a:r>
              <a:rPr lang="en-US" altLang="ko-KR" dirty="0" smtClean="0"/>
              <a:t>) : </a:t>
            </a:r>
            <a:r>
              <a:rPr lang="ko-KR" altLang="en-US" dirty="0"/>
              <a:t>프로세서가 참조하려는 </a:t>
            </a:r>
            <a:r>
              <a:rPr lang="ko-KR" altLang="en-US" dirty="0" smtClean="0"/>
              <a:t>정보가 없을 때</a:t>
            </a:r>
            <a:endParaRPr lang="en-US" altLang="ko-KR" dirty="0" smtClean="0"/>
          </a:p>
          <a:p>
            <a:pPr lvl="2"/>
            <a:endParaRPr lang="ko-KR" altLang="en-US" dirty="0"/>
          </a:p>
          <a:p>
            <a:pPr lvl="1"/>
            <a:r>
              <a:rPr lang="ko-KR" altLang="en-US" dirty="0"/>
              <a:t>블록의 크기는 캐시의 성능으로 좌우되는데</a:t>
            </a:r>
            <a:r>
              <a:rPr lang="en-US" altLang="ko-KR" dirty="0"/>
              <a:t>, </a:t>
            </a:r>
            <a:r>
              <a:rPr lang="ko-KR" altLang="en-US" dirty="0"/>
              <a:t>실제 프로그램을 실행할 때 참조한 메모리에 대한 공간적 지역성</a:t>
            </a:r>
            <a:r>
              <a:rPr lang="en-US" altLang="ko-KR" dirty="0"/>
              <a:t>(</a:t>
            </a:r>
            <a:r>
              <a:rPr lang="ko-KR" altLang="en-US" dirty="0" err="1"/>
              <a:t>국부성</a:t>
            </a:r>
            <a:r>
              <a:rPr lang="en-US" altLang="ko-KR" dirty="0"/>
              <a:t>)</a:t>
            </a:r>
            <a:r>
              <a:rPr lang="ko-KR" altLang="en-US" dirty="0"/>
              <a:t>과 시간적 지역성</a:t>
            </a:r>
            <a:r>
              <a:rPr lang="en-US" altLang="ko-KR" dirty="0"/>
              <a:t>(</a:t>
            </a:r>
            <a:r>
              <a:rPr lang="ko-KR" altLang="en-US" dirty="0" err="1"/>
              <a:t>국부성</a:t>
            </a:r>
            <a:r>
              <a:rPr lang="en-US" altLang="ko-KR" dirty="0"/>
              <a:t>)</a:t>
            </a:r>
            <a:r>
              <a:rPr lang="ko-KR" altLang="en-US" dirty="0"/>
              <a:t>이 있기 때문</a:t>
            </a:r>
          </a:p>
          <a:p>
            <a:pPr lvl="2"/>
            <a:r>
              <a:rPr lang="ko-KR" altLang="en-US" dirty="0"/>
              <a:t>공간적 지역성</a:t>
            </a:r>
            <a:r>
              <a:rPr lang="en-US" altLang="ko-KR" baseline="30000" dirty="0"/>
              <a:t>spatial </a:t>
            </a:r>
            <a:r>
              <a:rPr lang="en-US" altLang="ko-KR" baseline="30000" dirty="0" smtClean="0"/>
              <a:t>locality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대부분의 </a:t>
            </a:r>
            <a:r>
              <a:rPr lang="ko-KR" altLang="en-US" dirty="0"/>
              <a:t>프로그램이 참조한 주소와 인접한 주소의 내용을 다시 참조하는 </a:t>
            </a:r>
            <a:r>
              <a:rPr lang="ko-KR" altLang="en-US" dirty="0" smtClean="0"/>
              <a:t>특성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시간적 </a:t>
            </a:r>
            <a:r>
              <a:rPr lang="ko-KR" altLang="en-US" dirty="0"/>
              <a:t>지역성</a:t>
            </a:r>
            <a:r>
              <a:rPr lang="en-US" altLang="ko-KR" baseline="30000" dirty="0"/>
              <a:t>temporal </a:t>
            </a:r>
            <a:r>
              <a:rPr lang="en-US" altLang="ko-KR" baseline="30000" dirty="0" smtClean="0"/>
              <a:t>locality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한 번 참조한 주소를 곧 다시 참조하는 </a:t>
            </a:r>
            <a:r>
              <a:rPr lang="ko-KR" altLang="en-US" dirty="0" smtClean="0"/>
              <a:t>특성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27776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메모리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캐시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공간적 지역성과 시간적 지역성의 발생 원인</a:t>
            </a:r>
            <a:endParaRPr lang="en-US" altLang="ko-KR" dirty="0" smtClean="0"/>
          </a:p>
          <a:p>
            <a:pPr lvl="2"/>
            <a:r>
              <a:rPr lang="ko-KR" altLang="en-US" dirty="0"/>
              <a:t>프로그램이 명령어를 순차적으로 실행하는 경향이 있어 명령어가 특정 지역 메모리에 </a:t>
            </a:r>
            <a:r>
              <a:rPr lang="ko-KR" altLang="en-US" dirty="0" smtClean="0"/>
              <a:t>인접해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순환</a:t>
            </a:r>
            <a:r>
              <a:rPr lang="en-US" altLang="ko-KR" dirty="0"/>
              <a:t>(</a:t>
            </a:r>
            <a:r>
              <a:rPr lang="ko-KR" altLang="en-US" dirty="0"/>
              <a:t>단일 순환</a:t>
            </a:r>
            <a:r>
              <a:rPr lang="en-US" altLang="ko-KR" dirty="0"/>
              <a:t>, </a:t>
            </a:r>
            <a:r>
              <a:rPr lang="ko-KR" altLang="en-US" dirty="0"/>
              <a:t>중첩 순환 등</a:t>
            </a:r>
            <a:r>
              <a:rPr lang="en-US" altLang="ko-KR" dirty="0"/>
              <a:t>) </a:t>
            </a:r>
            <a:r>
              <a:rPr lang="ko-KR" altLang="en-US" dirty="0"/>
              <a:t>때문에 프로그램을 반복하더라도 메모리는 일부 영역만 </a:t>
            </a:r>
            <a:r>
              <a:rPr lang="ko-KR" altLang="en-US" dirty="0" smtClean="0"/>
              <a:t>참조한다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대부분의 컴파일러를 메모리에 인접한 블록에 배열로 저장한다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프로그램이 배열 원소에 순차적으로 자주 접근하므로 지역적인 배열 접근 경향이 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26802" y="2843935"/>
            <a:ext cx="80373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6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algn="just"/>
            <a:r>
              <a:rPr lang="ko-KR" altLang="en-US" sz="1600" dirty="0" smtClean="0">
                <a:solidFill>
                  <a:srgbClr val="C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→ </a:t>
            </a:r>
            <a:r>
              <a:rPr lang="ko-KR" altLang="en-US" sz="16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지역성은 </a:t>
            </a:r>
            <a:r>
              <a:rPr lang="ko-KR" altLang="en-US" sz="16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블록이 크면 캐시의 </a:t>
            </a:r>
            <a:r>
              <a:rPr lang="ko-KR" altLang="en-US" sz="1600" dirty="0" err="1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히트율이</a:t>
            </a:r>
            <a:r>
              <a:rPr lang="ko-KR" altLang="en-US" sz="16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올라갈 수 있음을 의미하지만</a:t>
            </a:r>
            <a:r>
              <a:rPr lang="en-US" altLang="ko-KR" sz="16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6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블록이 커지면 이에 따른 전송 부담과 캐시 데이터 교체 작업이 자주 일어나므로 블록 크기를 </a:t>
            </a:r>
            <a:r>
              <a:rPr lang="ko-KR" altLang="en-US" sz="16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무작정 </a:t>
            </a:r>
            <a:r>
              <a:rPr lang="ko-KR" altLang="en-US" sz="16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늘릴 수는 </a:t>
            </a:r>
            <a:r>
              <a:rPr lang="ko-KR" altLang="en-US" sz="16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없음</a:t>
            </a:r>
            <a:r>
              <a:rPr lang="en-US" altLang="ko-KR" sz="2400" dirty="0" smtClean="0">
                <a:solidFill>
                  <a:srgbClr val="221E1F"/>
                </a:solidFill>
                <a:latin typeface="YoonV YoonMyungjo100Std_OTF"/>
              </a:rPr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16501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메모리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보조기억장치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주변장치 </a:t>
            </a:r>
            <a:r>
              <a:rPr lang="ko-KR" altLang="en-US" b="0" dirty="0"/>
              <a:t>중 프로그램과 데이터를 저장하는 </a:t>
            </a:r>
            <a:r>
              <a:rPr lang="ko-KR" altLang="en-US" b="0" dirty="0" smtClean="0"/>
              <a:t>하드웨어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2</a:t>
            </a:r>
            <a:r>
              <a:rPr lang="ko-KR" altLang="en-US" b="0" dirty="0"/>
              <a:t>차 기억장치 또는 </a:t>
            </a:r>
            <a:r>
              <a:rPr lang="ko-KR" altLang="en-US" b="0" dirty="0" smtClean="0"/>
              <a:t>외부기억장치라고도 함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자기디스크</a:t>
            </a:r>
            <a:r>
              <a:rPr lang="en-US" altLang="ko-KR" b="0" dirty="0"/>
              <a:t>, </a:t>
            </a:r>
            <a:r>
              <a:rPr lang="ko-KR" altLang="en-US" b="0" dirty="0"/>
              <a:t>광디스크</a:t>
            </a:r>
            <a:r>
              <a:rPr lang="en-US" altLang="ko-KR" b="0" dirty="0"/>
              <a:t>, </a:t>
            </a:r>
            <a:r>
              <a:rPr lang="ko-KR" altLang="en-US" b="0" dirty="0"/>
              <a:t>자기테이프 </a:t>
            </a:r>
            <a:r>
              <a:rPr lang="ko-KR" altLang="en-US" b="0" dirty="0" smtClean="0"/>
              <a:t>등이 있음</a:t>
            </a:r>
            <a:r>
              <a:rPr lang="en-US" altLang="ko-KR" b="0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1170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23955" y="1088740"/>
            <a:ext cx="4647426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err="1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Chatpter</a:t>
            </a:r>
            <a:r>
              <a:rPr lang="en-US" altLang="ko-KR" sz="40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en-US" altLang="ko-KR" sz="66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01</a:t>
            </a:r>
          </a:p>
          <a:p>
            <a:pPr lvl="0"/>
            <a:r>
              <a:rPr lang="ko-KR" altLang="en-US" sz="36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컴퓨터 시스템의 소개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atin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03848" y="3686255"/>
            <a:ext cx="54204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01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컴퓨터 하드웨어의 구성</a:t>
            </a:r>
            <a:endParaRPr lang="en-US" altLang="ko-KR" b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02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컴퓨터 시스템의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동작</a:t>
            </a: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요약</a:t>
            </a:r>
            <a:endParaRPr lang="ko-KR" altLang="en-US" b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연습문제</a:t>
            </a:r>
          </a:p>
        </p:txBody>
      </p:sp>
    </p:spTree>
    <p:extLst>
      <p:ext uri="{BB962C8B-B14F-4D97-AF65-F5344CB8AC3E}">
        <p14:creationId xmlns:p14="http://schemas.microsoft.com/office/powerpoint/2010/main" val="52624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시스템 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시스템 버스</a:t>
            </a:r>
            <a:r>
              <a:rPr lang="en-US" altLang="ko-KR" baseline="30000" dirty="0"/>
              <a:t>system </a:t>
            </a:r>
            <a:r>
              <a:rPr lang="en-US" altLang="ko-KR" baseline="30000" dirty="0" smtClean="0"/>
              <a:t>bus</a:t>
            </a:r>
          </a:p>
          <a:p>
            <a:pPr lvl="1"/>
            <a:r>
              <a:rPr lang="ko-KR" altLang="en-US" dirty="0" smtClean="0"/>
              <a:t>하드웨어를 </a:t>
            </a:r>
            <a:r>
              <a:rPr lang="ko-KR" altLang="en-US" dirty="0"/>
              <a:t>물리적으로 연결하여 서로 데이터를 주고받을 수 있게 </a:t>
            </a:r>
            <a:r>
              <a:rPr lang="ko-KR" altLang="en-US" dirty="0" smtClean="0"/>
              <a:t>하는 통로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컴퓨터 </a:t>
            </a:r>
            <a:r>
              <a:rPr lang="ko-KR" altLang="en-US" dirty="0"/>
              <a:t>내부의 다양한 신호</a:t>
            </a:r>
            <a:r>
              <a:rPr lang="en-US" altLang="ko-KR" dirty="0"/>
              <a:t>(</a:t>
            </a:r>
            <a:r>
              <a:rPr lang="ko-KR" altLang="en-US" dirty="0"/>
              <a:t>데이터 입출력 신호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프로세서 </a:t>
            </a:r>
            <a:r>
              <a:rPr lang="ko-KR" altLang="en-US" dirty="0"/>
              <a:t>상태 신호</a:t>
            </a:r>
            <a:r>
              <a:rPr lang="en-US" altLang="ko-KR" dirty="0"/>
              <a:t>, </a:t>
            </a:r>
            <a:r>
              <a:rPr lang="ko-KR" altLang="en-US" dirty="0" smtClean="0"/>
              <a:t>인터럽트 요구와 </a:t>
            </a:r>
            <a:r>
              <a:rPr lang="ko-KR" altLang="en-US" dirty="0"/>
              <a:t>허가 신호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클록</a:t>
            </a:r>
            <a:r>
              <a:rPr lang="en-US" altLang="ko-KR" baseline="30000" dirty="0"/>
              <a:t>clock</a:t>
            </a:r>
            <a:r>
              <a:rPr lang="en-US" altLang="ko-KR" dirty="0"/>
              <a:t> </a:t>
            </a:r>
            <a:r>
              <a:rPr lang="ko-KR" altLang="en-US" dirty="0"/>
              <a:t>신호 등</a:t>
            </a:r>
            <a:r>
              <a:rPr lang="en-US" altLang="ko-KR" dirty="0"/>
              <a:t>)</a:t>
            </a:r>
            <a:r>
              <a:rPr lang="ko-KR" altLang="en-US" dirty="0"/>
              <a:t>를 시스템 버스로 </a:t>
            </a:r>
            <a:r>
              <a:rPr lang="ko-KR" altLang="en-US" dirty="0" smtClean="0"/>
              <a:t>전달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기능에 따라 데이터 </a:t>
            </a:r>
            <a:r>
              <a:rPr lang="ko-KR" altLang="en-US" dirty="0"/>
              <a:t>버스</a:t>
            </a:r>
            <a:r>
              <a:rPr lang="en-US" altLang="ko-KR" dirty="0"/>
              <a:t>, </a:t>
            </a:r>
            <a:r>
              <a:rPr lang="ko-KR" altLang="en-US" dirty="0"/>
              <a:t>주소 버스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제어 </a:t>
            </a:r>
            <a:r>
              <a:rPr lang="ko-KR" altLang="en-US" dirty="0"/>
              <a:t>버스로 </a:t>
            </a:r>
            <a:r>
              <a:rPr lang="ko-KR" altLang="en-US" dirty="0" smtClean="0"/>
              <a:t>구분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4437702"/>
            <a:ext cx="6795755" cy="24202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10688"/>
          <a:stretch/>
        </p:blipFill>
        <p:spPr>
          <a:xfrm>
            <a:off x="5292080" y="1538791"/>
            <a:ext cx="3569223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92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주변장치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주변장치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프로세서와 </a:t>
            </a:r>
            <a:r>
              <a:rPr lang="ko-KR" altLang="en-US" dirty="0"/>
              <a:t>메인 메모리를 제외한 나머지 하드웨어 구성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dirty="0"/>
              <a:t>크</a:t>
            </a:r>
            <a:r>
              <a:rPr lang="ko-KR" altLang="en-US" dirty="0" smtClean="0"/>
              <a:t>게 입력장치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출력장치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저장장치로 구분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입력장치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컴퓨터에서 </a:t>
            </a:r>
            <a:r>
              <a:rPr lang="ko-KR" altLang="en-US" dirty="0"/>
              <a:t>처리할 데이터를 외부에서 입력하는 </a:t>
            </a:r>
            <a:r>
              <a:rPr lang="ko-KR" altLang="en-US" dirty="0" smtClean="0"/>
              <a:t>장치</a:t>
            </a:r>
            <a:endParaRPr lang="en-US" altLang="ko-KR" dirty="0" smtClean="0"/>
          </a:p>
          <a:p>
            <a:pPr lvl="3"/>
            <a:endParaRPr lang="en-US" altLang="ko-KR" dirty="0"/>
          </a:p>
          <a:p>
            <a:pPr lvl="2"/>
            <a:r>
              <a:rPr lang="ko-KR" altLang="en-US" dirty="0" smtClean="0"/>
              <a:t>출력장치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입력장치와 </a:t>
            </a:r>
            <a:r>
              <a:rPr lang="ko-KR" altLang="en-US" dirty="0"/>
              <a:t>반대로 컴퓨터에서 처리한 데이터를 외부로 보내는 </a:t>
            </a:r>
            <a:r>
              <a:rPr lang="ko-KR" altLang="en-US" dirty="0" smtClean="0"/>
              <a:t>장치</a:t>
            </a:r>
            <a:endParaRPr lang="en-US" altLang="ko-KR" dirty="0" smtClean="0"/>
          </a:p>
          <a:p>
            <a:pPr lvl="3"/>
            <a:endParaRPr lang="en-US" altLang="ko-KR" dirty="0"/>
          </a:p>
          <a:p>
            <a:pPr lvl="2"/>
            <a:r>
              <a:rPr lang="ko-KR" altLang="en-US" dirty="0" smtClean="0"/>
              <a:t>저장장치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메인 </a:t>
            </a:r>
            <a:r>
              <a:rPr lang="ko-KR" altLang="en-US" dirty="0"/>
              <a:t>메모리와 달리 거의 영구적으로 데이터를 저장하는 </a:t>
            </a:r>
            <a:r>
              <a:rPr lang="ko-KR" altLang="en-US" dirty="0" smtClean="0"/>
              <a:t>장치</a:t>
            </a:r>
            <a:r>
              <a:rPr lang="en-US" altLang="ko-KR" dirty="0" smtClean="0"/>
              <a:t>. </a:t>
            </a:r>
            <a:r>
              <a:rPr lang="ko-KR" altLang="en-US" dirty="0"/>
              <a:t>데이터를 </a:t>
            </a:r>
            <a:r>
              <a:rPr lang="ko-KR" altLang="en-US" dirty="0" smtClean="0"/>
              <a:t>입력하여 </a:t>
            </a:r>
            <a:r>
              <a:rPr lang="ko-KR" altLang="en-US" dirty="0"/>
              <a:t>저장하며</a:t>
            </a:r>
            <a:r>
              <a:rPr lang="en-US" altLang="ko-KR" dirty="0"/>
              <a:t>, </a:t>
            </a:r>
            <a:r>
              <a:rPr lang="ko-KR" altLang="en-US" dirty="0"/>
              <a:t>저장한 데이터를 출력하는 공간이므로 입출력장치에 포함하기도 함</a:t>
            </a:r>
          </a:p>
        </p:txBody>
      </p:sp>
    </p:spTree>
    <p:extLst>
      <p:ext uri="{BB962C8B-B14F-4D97-AF65-F5344CB8AC3E}">
        <p14:creationId xmlns:p14="http://schemas.microsoft.com/office/powerpoint/2010/main" val="1912652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>
                    <a:prstClr val="black"/>
                  </a:glow>
                </a:effectLst>
              </a:rPr>
              <a:t>Section 02 </a:t>
            </a:r>
            <a:r>
              <a:rPr lang="ko-KR" altLang="en-US" dirty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>
                    <a:prstClr val="black"/>
                  </a:glow>
                </a:effectLst>
              </a:rPr>
              <a:t>컴퓨터 </a:t>
            </a:r>
            <a:r>
              <a:rPr lang="ko-KR" altLang="en-US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>
                    <a:prstClr val="black"/>
                  </a:glow>
                </a:effectLst>
              </a:rPr>
              <a:t>시스템의 </a:t>
            </a:r>
            <a:r>
              <a:rPr lang="ko-KR" altLang="en-US" dirty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>
                    <a:prstClr val="black"/>
                  </a:glow>
                </a:effectLst>
              </a:rPr>
              <a:t>동작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컴퓨터 시스템의 작업 처리 순서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sz="1400" dirty="0" smtClean="0">
                <a:solidFill>
                  <a:srgbClr val="C00000"/>
                </a:solidFill>
              </a:rPr>
              <a:t>❶</a:t>
            </a:r>
            <a:r>
              <a:rPr lang="ko-KR" altLang="en-US" dirty="0" smtClean="0"/>
              <a:t> </a:t>
            </a:r>
            <a:r>
              <a:rPr lang="ko-KR" altLang="en-US" dirty="0"/>
              <a:t>입력장치로 정보를 </a:t>
            </a:r>
            <a:r>
              <a:rPr lang="ko-KR" altLang="en-US" dirty="0" err="1"/>
              <a:t>입력받아</a:t>
            </a:r>
            <a:r>
              <a:rPr lang="ko-KR" altLang="en-US" dirty="0"/>
              <a:t> 메모리에 저장한다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sz="1400" dirty="0">
                <a:solidFill>
                  <a:srgbClr val="C00000"/>
                </a:solidFill>
              </a:rPr>
              <a:t>❷</a:t>
            </a:r>
            <a:r>
              <a:rPr lang="en-US" altLang="ko-KR" dirty="0"/>
              <a:t> </a:t>
            </a:r>
            <a:r>
              <a:rPr lang="ko-KR" altLang="en-US" dirty="0"/>
              <a:t>메모리에 저장한 정보를 프로그램 제어에 따라 인출하여 연산장치에서 처리한다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sz="1400" dirty="0">
                <a:solidFill>
                  <a:srgbClr val="C00000"/>
                </a:solidFill>
              </a:rPr>
              <a:t>❸</a:t>
            </a:r>
            <a:r>
              <a:rPr lang="en-US" altLang="ko-KR" dirty="0"/>
              <a:t> </a:t>
            </a:r>
            <a:r>
              <a:rPr lang="ko-KR" altLang="en-US" dirty="0"/>
              <a:t>처리한 정보를 출력장치에 표시하거나 보조기억장치에 저장한다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 smtClean="0"/>
              <a:t>명령어와 데이터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입력장치로 </a:t>
            </a:r>
            <a:r>
              <a:rPr lang="ko-KR" altLang="en-US" dirty="0"/>
              <a:t>컴퓨터에 유입되는 정보</a:t>
            </a:r>
          </a:p>
          <a:p>
            <a:pPr lvl="1"/>
            <a:r>
              <a:rPr lang="ko-KR" altLang="en-US" dirty="0" smtClean="0"/>
              <a:t>명령어는 </a:t>
            </a:r>
            <a:r>
              <a:rPr lang="ko-KR" altLang="en-US" dirty="0"/>
              <a:t>실행할 산술</a:t>
            </a:r>
            <a:r>
              <a:rPr lang="en-US" altLang="ko-KR" dirty="0"/>
              <a:t>·</a:t>
            </a:r>
            <a:r>
              <a:rPr lang="ko-KR" altLang="en-US" dirty="0"/>
              <a:t>논리 연산의 동작을 명시하는 문장으로</a:t>
            </a:r>
            <a:r>
              <a:rPr lang="en-US" altLang="ko-KR" dirty="0"/>
              <a:t>, </a:t>
            </a:r>
            <a:r>
              <a:rPr lang="ko-KR" altLang="en-US" dirty="0"/>
              <a:t>어떤 작업을 수행하는 명령어 집합이 프로그램</a:t>
            </a:r>
          </a:p>
          <a:p>
            <a:pPr lvl="1"/>
            <a:r>
              <a:rPr lang="ko-KR" altLang="en-US" dirty="0"/>
              <a:t>프로그램은 컴파일러 등을 이용하여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이진화된 기계 명령어로 변환해야 컴퓨터가 </a:t>
            </a:r>
            <a:r>
              <a:rPr lang="ko-KR" altLang="en-US" dirty="0" smtClean="0"/>
              <a:t>이해할 </a:t>
            </a:r>
            <a:r>
              <a:rPr lang="ko-KR" altLang="en-US" dirty="0"/>
              <a:t>수 </a:t>
            </a:r>
            <a:r>
              <a:rPr lang="ko-KR" altLang="en-US" dirty="0" smtClean="0"/>
              <a:t>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08031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명령어의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명령어의 기본 구조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연산 </a:t>
            </a:r>
            <a:r>
              <a:rPr lang="ko-KR" altLang="en-US" dirty="0"/>
              <a:t>부호</a:t>
            </a:r>
            <a:r>
              <a:rPr lang="en-US" altLang="ko-KR" baseline="30000" dirty="0" err="1"/>
              <a:t>OPcode</a:t>
            </a:r>
            <a:r>
              <a:rPr lang="en-US" altLang="ko-KR" baseline="30000" dirty="0"/>
              <a:t>, </a:t>
            </a:r>
            <a:r>
              <a:rPr lang="en-US" altLang="ko-KR" baseline="30000" dirty="0" err="1"/>
              <a:t>OPeration</a:t>
            </a:r>
            <a:r>
              <a:rPr lang="en-US" altLang="ko-KR" baseline="30000" dirty="0"/>
              <a:t> code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오피코드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프로세서가 </a:t>
            </a:r>
            <a:r>
              <a:rPr lang="ko-KR" altLang="en-US" dirty="0"/>
              <a:t>실행할 동작인 </a:t>
            </a:r>
            <a:r>
              <a:rPr lang="ko-KR" altLang="en-US" dirty="0" smtClean="0"/>
              <a:t>연산 지정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산술 </a:t>
            </a:r>
            <a:r>
              <a:rPr lang="ko-KR" altLang="en-US" dirty="0"/>
              <a:t>연산</a:t>
            </a:r>
            <a:r>
              <a:rPr lang="en-US" altLang="ko-KR" dirty="0"/>
              <a:t>(+, -, *, /), </a:t>
            </a:r>
            <a:r>
              <a:rPr lang="ko-KR" altLang="en-US" dirty="0"/>
              <a:t>논리 연산</a:t>
            </a:r>
            <a:r>
              <a:rPr lang="en-US" altLang="ko-KR" dirty="0"/>
              <a:t>(AND, OR, NOT), </a:t>
            </a:r>
            <a:r>
              <a:rPr lang="ko-KR" altLang="en-US" dirty="0"/>
              <a:t>시프트</a:t>
            </a:r>
            <a:r>
              <a:rPr lang="en-US" altLang="ko-KR" baseline="30000" dirty="0"/>
              <a:t>shift</a:t>
            </a:r>
            <a:r>
              <a:rPr lang="en-US" altLang="ko-KR" dirty="0"/>
              <a:t>, </a:t>
            </a:r>
            <a:r>
              <a:rPr lang="ko-KR" altLang="en-US" dirty="0"/>
              <a:t>보수 등 </a:t>
            </a:r>
            <a:r>
              <a:rPr lang="ko-KR" altLang="en-US" dirty="0" smtClean="0"/>
              <a:t>연산 정의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연산 </a:t>
            </a:r>
            <a:r>
              <a:rPr lang="ko-KR" altLang="en-US" dirty="0"/>
              <a:t>부호가 </a:t>
            </a:r>
            <a:r>
              <a:rPr lang="en-US" altLang="ko-KR" dirty="0"/>
              <a:t>n</a:t>
            </a:r>
            <a:r>
              <a:rPr lang="ko-KR" altLang="en-US" dirty="0"/>
              <a:t>비트이면 최대 </a:t>
            </a:r>
            <a:r>
              <a:rPr lang="en-US" altLang="ko-KR" dirty="0"/>
              <a:t>2</a:t>
            </a:r>
            <a:r>
              <a:rPr lang="en-US" altLang="ko-KR" baseline="30000" dirty="0"/>
              <a:t>n</a:t>
            </a:r>
            <a:r>
              <a:rPr lang="ko-KR" altLang="en-US" dirty="0"/>
              <a:t>개 연산이 </a:t>
            </a:r>
            <a:r>
              <a:rPr lang="ko-KR" altLang="en-US" dirty="0" smtClean="0"/>
              <a:t>가능</a:t>
            </a:r>
            <a:endParaRPr lang="en-US" altLang="ko-KR" dirty="0"/>
          </a:p>
          <a:p>
            <a:pPr lvl="1"/>
            <a:r>
              <a:rPr lang="ko-KR" altLang="en-US" dirty="0" err="1" smtClean="0"/>
              <a:t>피연산자</a:t>
            </a:r>
            <a:r>
              <a:rPr lang="en-US" altLang="ko-KR" baseline="30000" dirty="0"/>
              <a:t>operand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오퍼랜드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연산할 </a:t>
            </a:r>
            <a:r>
              <a:rPr lang="ko-KR" altLang="en-US" dirty="0"/>
              <a:t>데이터 </a:t>
            </a:r>
            <a:r>
              <a:rPr lang="ko-KR" altLang="en-US" dirty="0" smtClean="0"/>
              <a:t>정보 저장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데이터는 </a:t>
            </a:r>
            <a:r>
              <a:rPr lang="ko-KR" altLang="en-US" dirty="0"/>
              <a:t>레지스터나 메모리</a:t>
            </a:r>
            <a:r>
              <a:rPr lang="en-US" altLang="ko-KR" dirty="0"/>
              <a:t>, </a:t>
            </a:r>
            <a:r>
              <a:rPr lang="ko-KR" altLang="en-US" dirty="0" smtClean="0"/>
              <a:t>가상 기억장치</a:t>
            </a:r>
            <a:r>
              <a:rPr lang="en-US" altLang="ko-KR" dirty="0"/>
              <a:t>, </a:t>
            </a:r>
            <a:r>
              <a:rPr lang="ko-KR" altLang="en-US" dirty="0"/>
              <a:t>입출력장치 등에 위치할 수 </a:t>
            </a:r>
            <a:r>
              <a:rPr lang="ko-KR" altLang="en-US" dirty="0" smtClean="0"/>
              <a:t>있는데</a:t>
            </a:r>
            <a:r>
              <a:rPr lang="en-US" altLang="ko-KR" dirty="0" smtClean="0"/>
              <a:t> </a:t>
            </a:r>
            <a:r>
              <a:rPr lang="ko-KR" altLang="en-US" dirty="0"/>
              <a:t>보통 데이터 자체보다는 데이터의 </a:t>
            </a:r>
            <a:r>
              <a:rPr lang="ko-KR" altLang="en-US" dirty="0" smtClean="0"/>
              <a:t>위치 저장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805" y="863715"/>
            <a:ext cx="6104772" cy="14452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7883"/>
          <a:stretch/>
        </p:blipFill>
        <p:spPr>
          <a:xfrm>
            <a:off x="1061610" y="5229200"/>
            <a:ext cx="6466797" cy="157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63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명령어의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메인 메모리에 저장된 명령어 예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10" y="1679871"/>
            <a:ext cx="53911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45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명령어의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직접 주소와 간접 주소</a:t>
            </a:r>
            <a:endParaRPr lang="en-US" altLang="ko-KR" dirty="0" smtClean="0"/>
          </a:p>
          <a:p>
            <a:pPr lvl="1"/>
            <a:r>
              <a:rPr lang="ko-KR" altLang="en-US" dirty="0" err="1"/>
              <a:t>피연산자의</a:t>
            </a:r>
            <a:r>
              <a:rPr lang="ko-KR" altLang="en-US" dirty="0"/>
              <a:t> 위치를 명시하는 방법</a:t>
            </a:r>
            <a:r>
              <a:rPr lang="en-US" altLang="ko-KR" dirty="0"/>
              <a:t>(</a:t>
            </a:r>
            <a:r>
              <a:rPr lang="ko-KR" altLang="en-US" dirty="0"/>
              <a:t>직접 주소 또는 간접 주소</a:t>
            </a:r>
            <a:r>
              <a:rPr lang="en-US" altLang="ko-KR" dirty="0"/>
              <a:t>)</a:t>
            </a:r>
            <a:r>
              <a:rPr lang="ko-KR" altLang="en-US" dirty="0" smtClean="0"/>
              <a:t>을 나타내는 </a:t>
            </a:r>
            <a:r>
              <a:rPr lang="ko-KR" altLang="en-US" dirty="0"/>
              <a:t>모드 비트</a:t>
            </a:r>
            <a:r>
              <a:rPr lang="en-US" altLang="ko-KR" baseline="30000" dirty="0"/>
              <a:t>mode bit</a:t>
            </a:r>
            <a:r>
              <a:rPr lang="en-US" altLang="ko-KR" dirty="0"/>
              <a:t> I</a:t>
            </a:r>
            <a:r>
              <a:rPr lang="ko-KR" altLang="en-US" dirty="0"/>
              <a:t>를 추가하거나</a:t>
            </a:r>
            <a:r>
              <a:rPr lang="en-US" altLang="ko-KR" dirty="0"/>
              <a:t>, </a:t>
            </a:r>
            <a:r>
              <a:rPr lang="ko-KR" altLang="en-US" dirty="0"/>
              <a:t>다음 명령어의 위치를 나타내는 주소를 </a:t>
            </a:r>
            <a:r>
              <a:rPr lang="ko-KR" altLang="en-US" dirty="0" smtClean="0"/>
              <a:t>추가 가능</a:t>
            </a:r>
            <a:endParaRPr lang="en-US" altLang="ko-KR" dirty="0" smtClean="0"/>
          </a:p>
          <a:p>
            <a:pPr lvl="1"/>
            <a:endParaRPr lang="en-US" altLang="ko-KR" sz="800" dirty="0" smtClean="0"/>
          </a:p>
          <a:p>
            <a:pPr lvl="1"/>
            <a:r>
              <a:rPr lang="ko-KR" altLang="en-US" dirty="0"/>
              <a:t>직접 주소</a:t>
            </a:r>
            <a:r>
              <a:rPr lang="en-US" altLang="ko-KR" baseline="30000" dirty="0"/>
              <a:t>direct address</a:t>
            </a:r>
          </a:p>
          <a:p>
            <a:pPr lvl="2"/>
            <a:r>
              <a:rPr lang="ko-KR" altLang="en-US" dirty="0" err="1" smtClean="0"/>
              <a:t>피연산자에</a:t>
            </a:r>
            <a:r>
              <a:rPr lang="ko-KR" altLang="en-US" dirty="0" smtClean="0"/>
              <a:t> </a:t>
            </a:r>
            <a:r>
              <a:rPr lang="ko-KR" altLang="en-US" dirty="0"/>
              <a:t>데이터가 있는 레지스터나 메모리 </a:t>
            </a:r>
            <a:r>
              <a:rPr lang="ko-KR" altLang="en-US" dirty="0" smtClean="0"/>
              <a:t>주소 지정</a:t>
            </a:r>
            <a:endParaRPr lang="en-US" altLang="ko-KR" dirty="0" smtClean="0"/>
          </a:p>
          <a:p>
            <a:pPr lvl="2"/>
            <a:endParaRPr lang="en-US" altLang="ko-KR" sz="800" dirty="0" smtClean="0"/>
          </a:p>
          <a:p>
            <a:pPr lvl="1"/>
            <a:r>
              <a:rPr lang="ko-KR" altLang="en-US" dirty="0"/>
              <a:t>간접 주소</a:t>
            </a:r>
            <a:r>
              <a:rPr lang="en-US" altLang="ko-KR" baseline="30000" dirty="0"/>
              <a:t>indirect address</a:t>
            </a:r>
          </a:p>
          <a:p>
            <a:pPr lvl="2"/>
            <a:r>
              <a:rPr lang="ko-KR" altLang="en-US" dirty="0" smtClean="0"/>
              <a:t>레지스터나 </a:t>
            </a:r>
            <a:r>
              <a:rPr lang="ko-KR" altLang="en-US" dirty="0"/>
              <a:t>메모리 주소 </a:t>
            </a:r>
            <a:r>
              <a:rPr lang="ko-KR" altLang="en-US" dirty="0" smtClean="0"/>
              <a:t>정보 지정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10" y="3834045"/>
            <a:ext cx="63246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822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명령어의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직접 주소와 간접 주소 사용 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모드가 </a:t>
            </a:r>
            <a:r>
              <a:rPr lang="en-US" altLang="ko-KR" dirty="0"/>
              <a:t>1</a:t>
            </a:r>
            <a:r>
              <a:rPr lang="ko-KR" altLang="en-US" dirty="0"/>
              <a:t>비트</a:t>
            </a:r>
            <a:r>
              <a:rPr lang="en-US" altLang="ko-KR" dirty="0"/>
              <a:t>, </a:t>
            </a:r>
            <a:r>
              <a:rPr lang="ko-KR" altLang="en-US" dirty="0"/>
              <a:t>연산 부호가 </a:t>
            </a:r>
            <a:r>
              <a:rPr lang="en-US" altLang="ko-KR" dirty="0"/>
              <a:t>3</a:t>
            </a:r>
            <a:r>
              <a:rPr lang="ko-KR" altLang="en-US" dirty="0"/>
              <a:t>비트</a:t>
            </a:r>
            <a:r>
              <a:rPr lang="en-US" altLang="ko-KR" dirty="0"/>
              <a:t>, </a:t>
            </a:r>
            <a:r>
              <a:rPr lang="ko-KR" altLang="en-US" dirty="0" err="1"/>
              <a:t>피연산자가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r>
              <a:rPr lang="ko-KR" altLang="en-US" dirty="0"/>
              <a:t>비트인 </a:t>
            </a:r>
            <a:r>
              <a:rPr lang="ko-KR" altLang="en-US" dirty="0" smtClean="0"/>
              <a:t>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90" y="1538790"/>
            <a:ext cx="7061387" cy="482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76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명령어의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명령어의 실행 과정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5" y="1275059"/>
            <a:ext cx="80200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8515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명령어의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명령어의 실행 사이클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65" y="1252613"/>
            <a:ext cx="7282045" cy="520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063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명령어의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인출 </a:t>
            </a:r>
            <a:r>
              <a:rPr lang="ko-KR" altLang="en-US" dirty="0" smtClean="0"/>
              <a:t>사이클</a:t>
            </a:r>
            <a:r>
              <a:rPr lang="en-US" altLang="ko-KR" baseline="30000" dirty="0" smtClean="0"/>
              <a:t>fetch cycle</a:t>
            </a:r>
          </a:p>
          <a:p>
            <a:pPr lvl="1"/>
            <a:r>
              <a:rPr lang="ko-KR" altLang="en-US" dirty="0" smtClean="0"/>
              <a:t>메모리에서 명령어를 </a:t>
            </a:r>
            <a:r>
              <a:rPr lang="ko-KR" altLang="en-US" dirty="0"/>
              <a:t>읽어 명령어 레지스터에 저장하고</a:t>
            </a:r>
            <a:r>
              <a:rPr lang="en-US" altLang="ko-KR" dirty="0"/>
              <a:t>, </a:t>
            </a:r>
            <a:r>
              <a:rPr lang="ko-KR" altLang="en-US" dirty="0"/>
              <a:t>다음 명령어를 실행하려고 프로그램 </a:t>
            </a:r>
            <a:r>
              <a:rPr lang="ko-KR" altLang="en-US" dirty="0" smtClean="0"/>
              <a:t>카운터를 증가시킴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인출 </a:t>
            </a:r>
            <a:r>
              <a:rPr lang="ko-KR" altLang="en-US" dirty="0"/>
              <a:t>사이클에 소요되는 시간을 명령어 인출 시간이라고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endParaRPr lang="en-US" altLang="ko-KR" sz="900" dirty="0"/>
          </a:p>
          <a:p>
            <a:r>
              <a:rPr lang="ko-KR" altLang="en-US" dirty="0"/>
              <a:t>실행 사이클</a:t>
            </a:r>
            <a:r>
              <a:rPr lang="en-US" altLang="ko-KR" baseline="30000" dirty="0"/>
              <a:t>execution cycle</a:t>
            </a:r>
          </a:p>
          <a:p>
            <a:pPr lvl="1"/>
            <a:r>
              <a:rPr lang="ko-KR" altLang="en-US" dirty="0"/>
              <a:t>인출한 명령어를 해독하고 그 결과에 따라 제어 신호를 발생시켜 명령어 실행</a:t>
            </a:r>
            <a:endParaRPr lang="en-US" altLang="ko-KR" dirty="0"/>
          </a:p>
          <a:p>
            <a:pPr lvl="1"/>
            <a:r>
              <a:rPr lang="ko-KR" altLang="en-US" dirty="0"/>
              <a:t>실행 사이클에서 소비되는 시간을 실행 시간이라고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endParaRPr lang="en-US" altLang="ko-KR" sz="900" dirty="0"/>
          </a:p>
          <a:p>
            <a:r>
              <a:rPr lang="ko-KR" altLang="en-US" dirty="0" smtClean="0"/>
              <a:t>간접 사이클</a:t>
            </a:r>
            <a:r>
              <a:rPr lang="en-US" altLang="ko-KR" baseline="30000" dirty="0" smtClean="0"/>
              <a:t>indirect </a:t>
            </a:r>
            <a:r>
              <a:rPr lang="en-US" altLang="ko-KR" baseline="30000" dirty="0"/>
              <a:t>cycle</a:t>
            </a:r>
          </a:p>
          <a:p>
            <a:pPr lvl="1"/>
            <a:r>
              <a:rPr lang="ko-KR" altLang="en-US" dirty="0"/>
              <a:t>간접 주소 지정 방법을 사용하는 실행 사이클은 명령어를 수행하기 전에 실제 데이터가 저장된 </a:t>
            </a:r>
            <a:r>
              <a:rPr lang="ko-KR" altLang="en-US" dirty="0" smtClean="0"/>
              <a:t>주기억장치의 주소인 </a:t>
            </a:r>
            <a:r>
              <a:rPr lang="ko-KR" altLang="en-US" dirty="0"/>
              <a:t>유효 주소를 한 번 더 읽어 </a:t>
            </a:r>
            <a:r>
              <a:rPr lang="ko-KR" altLang="en-US" dirty="0" smtClean="0"/>
              <a:t>옴</a:t>
            </a:r>
            <a:endParaRPr lang="en-US" altLang="ko-KR" dirty="0" smtClean="0"/>
          </a:p>
          <a:p>
            <a:pPr lvl="1"/>
            <a:endParaRPr lang="en-US" altLang="ko-KR" sz="900" dirty="0" smtClean="0"/>
          </a:p>
          <a:p>
            <a:r>
              <a:rPr lang="ko-KR" altLang="en-US" dirty="0" smtClean="0"/>
              <a:t>인터럽트 사이클</a:t>
            </a:r>
            <a:r>
              <a:rPr lang="en-US" altLang="ko-KR" baseline="30000" dirty="0"/>
              <a:t> interrupt cycle </a:t>
            </a:r>
            <a:endParaRPr lang="en-US" altLang="ko-KR" baseline="30000" dirty="0" smtClean="0"/>
          </a:p>
          <a:p>
            <a:pPr lvl="1"/>
            <a:r>
              <a:rPr lang="ko-KR" altLang="en-US" dirty="0"/>
              <a:t>인터럽트는 프로세서가 프로그램을 수행하는 동안 컴퓨터 시스템의 내부나 외부에서 </a:t>
            </a:r>
            <a:r>
              <a:rPr lang="ko-KR" altLang="en-US" dirty="0" smtClean="0"/>
              <a:t>발생하는 </a:t>
            </a:r>
            <a:r>
              <a:rPr lang="ko-KR" altLang="en-US" dirty="0"/>
              <a:t>예기치 못한 </a:t>
            </a:r>
            <a:r>
              <a:rPr lang="ko-KR" altLang="en-US" dirty="0" smtClean="0"/>
              <a:t>사건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프로세서는 </a:t>
            </a:r>
            <a:r>
              <a:rPr lang="ko-KR" altLang="en-US" dirty="0"/>
              <a:t>실행 사이클을 완료한 후 인터럽트 요구가 </a:t>
            </a:r>
            <a:r>
              <a:rPr lang="ko-KR" altLang="en-US" dirty="0" smtClean="0"/>
              <a:t>있는지 검사</a:t>
            </a:r>
            <a:r>
              <a:rPr lang="en-US" altLang="ko-KR" dirty="0" smtClean="0"/>
              <a:t>. </a:t>
            </a:r>
            <a:r>
              <a:rPr lang="ko-KR" altLang="en-US" dirty="0"/>
              <a:t>인터럽트 요구가 없으면 다음 명령어를 인출하고</a:t>
            </a:r>
            <a:r>
              <a:rPr lang="en-US" altLang="ko-KR" dirty="0"/>
              <a:t>, </a:t>
            </a:r>
            <a:r>
              <a:rPr lang="ko-KR" altLang="en-US" dirty="0"/>
              <a:t>인터럽트 요구가 있으면 </a:t>
            </a:r>
            <a:r>
              <a:rPr lang="ko-KR" altLang="en-US" dirty="0" smtClean="0"/>
              <a:t>현재 수행 </a:t>
            </a:r>
            <a:r>
              <a:rPr lang="ko-KR" altLang="en-US" dirty="0"/>
              <a:t>중인 프로그램의 주소</a:t>
            </a:r>
            <a:r>
              <a:rPr lang="en-US" altLang="ko-KR" dirty="0"/>
              <a:t>(</a:t>
            </a:r>
            <a:r>
              <a:rPr lang="ko-KR" altLang="en-US" dirty="0"/>
              <a:t>프로그램 카운터</a:t>
            </a:r>
            <a:r>
              <a:rPr lang="en-US" altLang="ko-KR" dirty="0"/>
              <a:t>) </a:t>
            </a:r>
            <a:r>
              <a:rPr lang="ko-KR" altLang="en-US" dirty="0"/>
              <a:t>값을 </a:t>
            </a:r>
            <a:r>
              <a:rPr lang="ko-KR" altLang="en-US" dirty="0" err="1"/>
              <a:t>스택이나</a:t>
            </a:r>
            <a:r>
              <a:rPr lang="ko-KR" altLang="en-US" dirty="0"/>
              <a:t> 메모리의 </a:t>
            </a:r>
            <a:r>
              <a:rPr lang="en-US" altLang="ko-KR" dirty="0"/>
              <a:t>0</a:t>
            </a:r>
            <a:r>
              <a:rPr lang="ko-KR" altLang="en-US" dirty="0"/>
              <a:t>번지와 같은 특정 </a:t>
            </a:r>
            <a:r>
              <a:rPr lang="ko-KR" altLang="en-US" dirty="0" smtClean="0"/>
              <a:t>장소에 저장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프로그램 </a:t>
            </a:r>
            <a:r>
              <a:rPr lang="ko-KR" altLang="en-US" dirty="0"/>
              <a:t>카운터에는 인터럽트 처리 루틴의 시작 주소를 저장해 </a:t>
            </a:r>
            <a:r>
              <a:rPr lang="ko-KR" altLang="en-US" dirty="0" smtClean="0"/>
              <a:t>두었다가 </a:t>
            </a:r>
            <a:r>
              <a:rPr lang="ko-KR" altLang="en-US" dirty="0"/>
              <a:t>인터럽트 처리를 완료하면 중단된 프로그램으로 복귀하여 계속 </a:t>
            </a:r>
            <a:r>
              <a:rPr lang="ko-KR" altLang="en-US" dirty="0" smtClean="0"/>
              <a:t>수행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1718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컴퓨터 하드웨어를 구성하는 프로세서</a:t>
            </a:r>
            <a:r>
              <a:rPr lang="en-US" altLang="ko-KR" dirty="0"/>
              <a:t>, </a:t>
            </a:r>
            <a:r>
              <a:rPr lang="ko-KR" altLang="en-US" dirty="0"/>
              <a:t>메모리</a:t>
            </a:r>
            <a:r>
              <a:rPr lang="en-US" altLang="ko-KR" dirty="0"/>
              <a:t>, </a:t>
            </a:r>
            <a:r>
              <a:rPr lang="ko-KR" altLang="en-US" dirty="0"/>
              <a:t>주변장치</a:t>
            </a:r>
            <a:r>
              <a:rPr lang="en-US" altLang="ko-KR" dirty="0"/>
              <a:t>, </a:t>
            </a:r>
            <a:r>
              <a:rPr lang="ko-KR" altLang="en-US" dirty="0"/>
              <a:t>시스템 버스를 알아본다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메모리의 </a:t>
            </a:r>
            <a:r>
              <a:rPr lang="ko-KR" altLang="en-US" dirty="0"/>
              <a:t>역할과 계층 구조를 알아본다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컴퓨터 </a:t>
            </a:r>
            <a:r>
              <a:rPr lang="ko-KR" altLang="en-US" dirty="0"/>
              <a:t>시스템의 동작 원리를 알아본다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프로그램의 </a:t>
            </a:r>
            <a:r>
              <a:rPr lang="ko-KR" altLang="en-US" dirty="0"/>
              <a:t>기본 단위인 명령어의 구성과 그 실행 주기를 알아본다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인터럽트의 </a:t>
            </a:r>
            <a:r>
              <a:rPr lang="ko-KR" altLang="en-US" dirty="0"/>
              <a:t>개념과 처리 과정을 알아본다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7922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명령어의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4005" r="3562"/>
          <a:stretch/>
        </p:blipFill>
        <p:spPr>
          <a:xfrm>
            <a:off x="1151620" y="786663"/>
            <a:ext cx="6435715" cy="58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1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명령어의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700" y="638690"/>
            <a:ext cx="6707085" cy="601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735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명령어의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868" y="773705"/>
            <a:ext cx="6769260" cy="606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684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명령어의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인터럽트 명령어</a:t>
            </a:r>
            <a:endParaRPr lang="ko-KR" altLang="en-US" dirty="0"/>
          </a:p>
          <a:p>
            <a:pPr lvl="1"/>
            <a:r>
              <a:rPr lang="ko-KR" altLang="en-US" dirty="0" smtClean="0"/>
              <a:t>현재 </a:t>
            </a:r>
            <a:r>
              <a:rPr lang="ko-KR" altLang="en-US" dirty="0"/>
              <a:t>실행 중인 프로그램을 중단하고 다른 프로그램의 실행을 요구하는 명령어</a:t>
            </a:r>
          </a:p>
          <a:p>
            <a:pPr lvl="1"/>
            <a:r>
              <a:rPr lang="ko-KR" altLang="en-US" dirty="0" smtClean="0"/>
              <a:t>시스템의 </a:t>
            </a:r>
            <a:r>
              <a:rPr lang="ko-KR" altLang="en-US" dirty="0"/>
              <a:t>처리 효율을 향상시키며</a:t>
            </a:r>
            <a:r>
              <a:rPr lang="en-US" altLang="ko-KR" dirty="0"/>
              <a:t>, </a:t>
            </a:r>
            <a:r>
              <a:rPr lang="ko-KR" altLang="en-US" dirty="0"/>
              <a:t>프로그램이 실행 순서를 바꿔 가면서 처리하여 다중 프로그래밍에 사용</a:t>
            </a:r>
          </a:p>
          <a:p>
            <a:pPr lvl="1"/>
            <a:r>
              <a:rPr lang="ko-KR" altLang="en-US" dirty="0" smtClean="0"/>
              <a:t>컴퓨터에 </a:t>
            </a:r>
            <a:r>
              <a:rPr lang="ko-KR" altLang="en-US" dirty="0"/>
              <a:t>설치된 입출력장치나 프로그램 등에서 프로세서로 보내는 하드웨어 신호로 인터럽트를 받은 프로그램은 실행을 중단하고 다른 프로그램을 실행</a:t>
            </a:r>
          </a:p>
          <a:p>
            <a:pPr lvl="1"/>
            <a:r>
              <a:rPr lang="ko-KR" altLang="en-US" dirty="0" smtClean="0"/>
              <a:t>단일 </a:t>
            </a:r>
            <a:r>
              <a:rPr lang="ko-KR" altLang="en-US" dirty="0"/>
              <a:t>프로세서의 컴퓨터는 명령어를 한 번에 한 개만 수행할 수 있지만</a:t>
            </a:r>
            <a:r>
              <a:rPr lang="en-US" altLang="ko-KR" dirty="0"/>
              <a:t>, </a:t>
            </a:r>
            <a:r>
              <a:rPr lang="ko-KR" altLang="en-US" dirty="0"/>
              <a:t>인터럽트를 이용하면 중간에 다른 프로그램이나 명령어를 수행할 수 있음</a:t>
            </a:r>
          </a:p>
          <a:p>
            <a:pPr lvl="1"/>
            <a:r>
              <a:rPr lang="ko-KR" altLang="en-US" dirty="0" smtClean="0"/>
              <a:t>예상치 </a:t>
            </a:r>
            <a:r>
              <a:rPr lang="ko-KR" altLang="en-US" dirty="0"/>
              <a:t>못한 사용자 입력</a:t>
            </a:r>
            <a:r>
              <a:rPr lang="en-US" altLang="ko-KR" dirty="0"/>
              <a:t>, </a:t>
            </a:r>
            <a:r>
              <a:rPr lang="ko-KR" altLang="en-US" dirty="0"/>
              <a:t>갑작스런 정전</a:t>
            </a:r>
            <a:r>
              <a:rPr lang="en-US" altLang="ko-KR" dirty="0"/>
              <a:t>, </a:t>
            </a:r>
            <a:r>
              <a:rPr lang="ko-KR" altLang="en-US" dirty="0"/>
              <a:t>컴퓨터 시스템에서 긴급 요청</a:t>
            </a:r>
            <a:r>
              <a:rPr lang="en-US" altLang="ko-KR" dirty="0"/>
              <a:t>, </a:t>
            </a:r>
            <a:r>
              <a:rPr lang="ko-KR" altLang="en-US" dirty="0"/>
              <a:t>잘못된 명령어 수행</a:t>
            </a:r>
            <a:r>
              <a:rPr lang="en-US" altLang="ko-KR" dirty="0"/>
              <a:t>, </a:t>
            </a:r>
            <a:r>
              <a:rPr lang="ko-KR" altLang="en-US" dirty="0"/>
              <a:t>입출력 작업 완료와 같은 상황을 시스템이 적절히 처리하는 데 필요</a:t>
            </a:r>
          </a:p>
          <a:p>
            <a:pPr lvl="1"/>
            <a:r>
              <a:rPr lang="ko-KR" altLang="en-US" dirty="0" smtClean="0"/>
              <a:t>프로그램의 </a:t>
            </a:r>
            <a:r>
              <a:rPr lang="ko-KR" altLang="en-US" dirty="0"/>
              <a:t>정상 실행을 일시 중단했다 다시 재개하는 과정이지만</a:t>
            </a:r>
            <a:r>
              <a:rPr lang="en-US" altLang="ko-KR" dirty="0"/>
              <a:t>, </a:t>
            </a:r>
            <a:r>
              <a:rPr lang="ko-KR" altLang="en-US" dirty="0"/>
              <a:t>사용자가 별도로 인터럽트 조치를 할 필요가 없고 프로세서와 운영체제가 처리</a:t>
            </a:r>
          </a:p>
          <a:p>
            <a:pPr lvl="1"/>
            <a:r>
              <a:rPr lang="ko-KR" altLang="en-US" dirty="0" smtClean="0"/>
              <a:t>외부장치의 </a:t>
            </a:r>
            <a:r>
              <a:rPr lang="ko-KR" altLang="en-US" dirty="0"/>
              <a:t>동작과 자신의 동작을 조정하는 수단으로 사용</a:t>
            </a:r>
          </a:p>
          <a:p>
            <a:pPr lvl="1"/>
            <a:r>
              <a:rPr lang="ko-KR" altLang="en-US" dirty="0" smtClean="0"/>
              <a:t>인터럽트 목적으로 사용하는 제어 버스는 </a:t>
            </a:r>
            <a:r>
              <a:rPr lang="ko-KR" altLang="en-US" dirty="0"/>
              <a:t>인터럽트 요청 회선</a:t>
            </a:r>
            <a:r>
              <a:rPr lang="en-US" altLang="ko-KR" baseline="30000" dirty="0"/>
              <a:t>IRQ, Interrupt </a:t>
            </a:r>
            <a:r>
              <a:rPr lang="en-US" altLang="ko-KR" baseline="30000" dirty="0" err="1"/>
              <a:t>ReQuest</a:t>
            </a:r>
            <a:r>
              <a:rPr lang="en-US" altLang="ko-KR" baseline="30000" dirty="0"/>
              <a:t> line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6598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명령어의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인터럽트 </a:t>
            </a:r>
            <a:r>
              <a:rPr lang="ko-KR" altLang="en-US" dirty="0"/>
              <a:t>요청 회선</a:t>
            </a:r>
          </a:p>
          <a:p>
            <a:pPr lvl="1"/>
            <a:r>
              <a:rPr lang="ko-KR" altLang="en-US" dirty="0" smtClean="0"/>
              <a:t>키보드에서 </a:t>
            </a:r>
            <a:r>
              <a:rPr lang="ko-KR" altLang="en-US" dirty="0"/>
              <a:t>입력이 발생했을 때만 프로세서에 통보하여 처리하므로</a:t>
            </a:r>
            <a:r>
              <a:rPr lang="en-US" altLang="ko-KR" dirty="0"/>
              <a:t>, </a:t>
            </a:r>
            <a:r>
              <a:rPr lang="ko-KR" altLang="en-US" dirty="0"/>
              <a:t>프로세서가 이벤트 발생 여부를 일일이 감시하지 않아도 됨</a:t>
            </a:r>
          </a:p>
          <a:p>
            <a:pPr lvl="1"/>
            <a:r>
              <a:rPr lang="ko-KR" altLang="en-US" dirty="0"/>
              <a:t>프로세서가 외부장치의 상태를 직접 점검할 필요가 없어 이 시간 동안 다른 연산을 수행하여 </a:t>
            </a:r>
            <a:r>
              <a:rPr lang="ko-KR" altLang="en-US" dirty="0" smtClean="0"/>
              <a:t>프로세서의 </a:t>
            </a:r>
            <a:r>
              <a:rPr lang="ko-KR" altLang="en-US" dirty="0"/>
              <a:t>효율을 높일 수 있음</a:t>
            </a:r>
          </a:p>
          <a:p>
            <a:pPr lvl="1"/>
            <a:r>
              <a:rPr lang="ko-KR" altLang="en-US" dirty="0" smtClean="0"/>
              <a:t>인터럽트 </a:t>
            </a:r>
            <a:r>
              <a:rPr lang="ko-KR" altLang="en-US" dirty="0"/>
              <a:t>요청 신호에 따라 </a:t>
            </a:r>
            <a:r>
              <a:rPr lang="ko-KR" altLang="en-US" dirty="0" smtClean="0"/>
              <a:t>인터럽트 </a:t>
            </a:r>
            <a:r>
              <a:rPr lang="ko-KR" altLang="en-US" dirty="0"/>
              <a:t>처리 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인터럽트 </a:t>
            </a:r>
            <a:r>
              <a:rPr lang="ko-KR" altLang="en-US" dirty="0"/>
              <a:t>서비스 </a:t>
            </a:r>
            <a:r>
              <a:rPr lang="ko-KR" altLang="en-US" dirty="0" smtClean="0"/>
              <a:t>루틴</a:t>
            </a:r>
            <a:r>
              <a:rPr lang="en-US" altLang="ko-KR" dirty="0" smtClean="0"/>
              <a:t>) </a:t>
            </a:r>
            <a:r>
              <a:rPr lang="ko-KR" altLang="en-US" dirty="0" smtClean="0"/>
              <a:t>수행</a:t>
            </a:r>
            <a:endParaRPr lang="en-US" altLang="ko-KR" baseline="30000" dirty="0" smtClean="0"/>
          </a:p>
          <a:p>
            <a:pPr lvl="1"/>
            <a:r>
              <a:rPr lang="ko-KR" altLang="en-US" dirty="0" smtClean="0"/>
              <a:t>단일 </a:t>
            </a:r>
            <a:r>
              <a:rPr lang="ko-KR" altLang="en-US" dirty="0"/>
              <a:t>회선과 다중 회선으로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단일 </a:t>
            </a:r>
            <a:r>
              <a:rPr lang="ko-KR" altLang="en-US" dirty="0"/>
              <a:t>회선 </a:t>
            </a:r>
            <a:r>
              <a:rPr lang="en-US" altLang="ko-KR" dirty="0"/>
              <a:t>: </a:t>
            </a:r>
            <a:r>
              <a:rPr lang="ko-KR" altLang="en-US" dirty="0"/>
              <a:t>인터럽트 요청이 가능한 모든 장치를 공통의 단일 회선으로 프로세서에 </a:t>
            </a:r>
            <a:r>
              <a:rPr lang="ko-KR" altLang="en-US" dirty="0" smtClean="0"/>
              <a:t>연결하는 방법</a:t>
            </a:r>
            <a:r>
              <a:rPr lang="en-US" altLang="ko-KR" dirty="0" smtClean="0"/>
              <a:t>. </a:t>
            </a:r>
            <a:r>
              <a:rPr lang="ko-KR" altLang="en-US" dirty="0"/>
              <a:t>회선 하나에 장치를 여러 개 연결하여 인터럽트를 요청한 장치를 판별하는 기능이 </a:t>
            </a:r>
            <a:r>
              <a:rPr lang="ko-KR" altLang="en-US" dirty="0" smtClean="0"/>
              <a:t>필요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/>
            <a:r>
              <a:rPr lang="ko-KR" altLang="en-US" dirty="0" smtClean="0"/>
              <a:t>다중 </a:t>
            </a:r>
            <a:r>
              <a:rPr lang="ko-KR" altLang="en-US" dirty="0"/>
              <a:t>회선 </a:t>
            </a:r>
            <a:r>
              <a:rPr lang="en-US" altLang="ko-KR" dirty="0"/>
              <a:t>: </a:t>
            </a:r>
            <a:r>
              <a:rPr lang="ko-KR" altLang="en-US" dirty="0"/>
              <a:t>모든 장치를 서로 다른 고유의 회선으로 프로세서와 연결하는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인터럽트를 </a:t>
            </a:r>
            <a:r>
              <a:rPr lang="ko-KR" altLang="en-US" dirty="0"/>
              <a:t>요청한 장치를 바로 판별할 수 </a:t>
            </a:r>
            <a:r>
              <a:rPr lang="ko-KR" altLang="en-US" dirty="0" smtClean="0"/>
              <a:t>있음</a:t>
            </a:r>
            <a:endParaRPr lang="en-US" altLang="ko-KR" dirty="0"/>
          </a:p>
        </p:txBody>
      </p:sp>
      <p:grpSp>
        <p:nvGrpSpPr>
          <p:cNvPr id="8" name="그룹 7"/>
          <p:cNvGrpSpPr/>
          <p:nvPr/>
        </p:nvGrpSpPr>
        <p:grpSpPr>
          <a:xfrm>
            <a:off x="294814" y="4903973"/>
            <a:ext cx="8859423" cy="1599365"/>
            <a:chOff x="294814" y="4903973"/>
            <a:chExt cx="8859423" cy="159936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b="58974"/>
            <a:stretch/>
          </p:blipFill>
          <p:spPr>
            <a:xfrm>
              <a:off x="294814" y="4903973"/>
              <a:ext cx="4435467" cy="1147722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t="50000" b="11062"/>
            <a:stretch/>
          </p:blipFill>
          <p:spPr>
            <a:xfrm>
              <a:off x="4730281" y="4997804"/>
              <a:ext cx="4423956" cy="1086491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/>
            <a:srcRect t="90322" r="509" b="455"/>
            <a:stretch/>
          </p:blipFill>
          <p:spPr>
            <a:xfrm>
              <a:off x="386535" y="6187620"/>
              <a:ext cx="5400000" cy="315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48883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명령어의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인터럽트 처리 과정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61510" y="1133745"/>
            <a:ext cx="8226914" cy="5669958"/>
            <a:chOff x="161510" y="1074802"/>
            <a:chExt cx="8226914" cy="566995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b="7394"/>
            <a:stretch/>
          </p:blipFill>
          <p:spPr>
            <a:xfrm>
              <a:off x="714373" y="1074802"/>
              <a:ext cx="7662250" cy="4334418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161510" y="5404878"/>
              <a:ext cx="288032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 smtClean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프로그램 </a:t>
              </a:r>
              <a:r>
                <a:rPr lang="en-US" altLang="ko-KR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A</a:t>
              </a:r>
              <a:r>
                <a:rPr lang="ko-KR" altLang="en-US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를 실행</a:t>
              </a:r>
              <a:r>
                <a:rPr lang="en-US" altLang="ko-KR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, </a:t>
              </a:r>
              <a:r>
                <a:rPr lang="ko-KR" altLang="en-US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프로그램 카운터</a:t>
              </a:r>
              <a:r>
                <a:rPr lang="en-US" altLang="ko-KR" sz="1200" baseline="300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PC</a:t>
              </a:r>
              <a:r>
                <a:rPr lang="ko-KR" altLang="en-US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는 현재 명령어를 가리킴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053631" y="5358711"/>
              <a:ext cx="246347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 smtClean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현재 </a:t>
              </a:r>
              <a:r>
                <a:rPr lang="ko-KR" altLang="en-US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명령어를 종료</a:t>
              </a:r>
              <a:r>
                <a:rPr lang="en-US" altLang="ko-KR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. </a:t>
              </a:r>
              <a:r>
                <a:rPr lang="ko-KR" altLang="en-US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레지스터의 모든 내용을 </a:t>
              </a:r>
              <a:r>
                <a:rPr lang="ko-KR" altLang="en-US" sz="1200" dirty="0" err="1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스택</a:t>
              </a:r>
              <a:r>
                <a:rPr lang="ko-KR" altLang="en-US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 영역</a:t>
              </a:r>
              <a:r>
                <a:rPr lang="en-US" altLang="ko-KR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(</a:t>
              </a:r>
              <a:r>
                <a:rPr lang="ko-KR" altLang="en-US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또는 프로세스 제어 블록</a:t>
              </a:r>
              <a:r>
                <a:rPr lang="en-US" altLang="ko-KR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)</a:t>
              </a:r>
              <a:r>
                <a:rPr lang="ko-KR" altLang="en-US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에 보내고 </a:t>
              </a:r>
              <a:r>
                <a:rPr lang="en-US" altLang="ko-KR" sz="1200" dirty="0" smtClean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pc</a:t>
              </a:r>
              <a:r>
                <a:rPr lang="ko-KR" altLang="en-US" sz="1200" dirty="0" smtClean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에는 인터럽트 </a:t>
              </a:r>
              <a:r>
                <a:rPr lang="ko-KR" altLang="en-US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처리 프로그램</a:t>
              </a:r>
              <a:r>
                <a:rPr lang="en-US" altLang="ko-KR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(</a:t>
              </a:r>
              <a:r>
                <a:rPr lang="ko-KR" altLang="en-US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프로그램 </a:t>
              </a:r>
              <a:r>
                <a:rPr lang="en-US" altLang="ko-KR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B)</a:t>
              </a:r>
              <a:r>
                <a:rPr lang="ko-KR" altLang="en-US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의 시작 </a:t>
              </a:r>
              <a:r>
                <a:rPr lang="ko-KR" altLang="en-US" sz="1200" dirty="0" smtClean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위치를 저장하고 </a:t>
              </a:r>
              <a:r>
                <a:rPr lang="ko-KR" altLang="en-US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제어를 넘긴 프로그램 </a:t>
              </a:r>
              <a:r>
                <a:rPr lang="en-US" altLang="ko-KR" sz="1200" dirty="0" smtClean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B</a:t>
              </a:r>
              <a:r>
                <a:rPr lang="ko-KR" altLang="en-US" sz="1200" dirty="0" smtClean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 </a:t>
              </a:r>
              <a:r>
                <a:rPr lang="ko-KR" altLang="en-US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실행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881041" y="5358711"/>
              <a:ext cx="250738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 err="1" smtClean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스택</a:t>
              </a:r>
              <a:r>
                <a:rPr lang="ko-KR" altLang="en-US" sz="1200" dirty="0" smtClean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 </a:t>
              </a:r>
              <a:r>
                <a:rPr lang="ko-KR" altLang="en-US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영역에 있던 내용을 레지스터에 다시 저장하며</a:t>
              </a:r>
              <a:r>
                <a:rPr lang="en-US" altLang="ko-KR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, </a:t>
              </a:r>
              <a:r>
                <a:rPr lang="ko-KR" altLang="en-US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프로그램 </a:t>
              </a:r>
              <a:r>
                <a:rPr lang="en-US" altLang="ko-KR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A</a:t>
              </a:r>
              <a:r>
                <a:rPr lang="ko-KR" altLang="en-US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가 다시 시작하는 위치를 저장하고 중단했던 프로그램 </a:t>
              </a:r>
              <a:r>
                <a:rPr lang="en-US" altLang="ko-KR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A</a:t>
              </a:r>
              <a:r>
                <a:rPr lang="ko-KR" altLang="en-US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를 재실행</a:t>
              </a: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/>
            <a:srcRect t="94944"/>
            <a:stretch/>
          </p:blipFill>
          <p:spPr>
            <a:xfrm>
              <a:off x="714373" y="6508120"/>
              <a:ext cx="7662250" cy="2366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07227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 01 </a:t>
            </a:r>
            <a:r>
              <a:rPr lang="ko-KR" altLang="en-US" dirty="0" smtClean="0"/>
              <a:t>컴퓨터 </a:t>
            </a:r>
            <a:r>
              <a:rPr lang="ko-KR" altLang="en-US" dirty="0"/>
              <a:t>하드웨어의 구성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컴퓨터 시스템</a:t>
            </a:r>
            <a:endParaRPr lang="en-US" altLang="ko-KR" dirty="0" smtClean="0"/>
          </a:p>
          <a:p>
            <a:pPr lvl="1"/>
            <a:r>
              <a:rPr lang="ko-KR" altLang="en-US" dirty="0"/>
              <a:t>데이터를 처리하는 물리적인 기계장치인 하드웨어</a:t>
            </a:r>
            <a:r>
              <a:rPr lang="en-US" altLang="ko-KR" baseline="30000" dirty="0"/>
              <a:t>hardware</a:t>
            </a:r>
            <a:r>
              <a:rPr lang="ko-KR" altLang="en-US" dirty="0"/>
              <a:t>와 어떤 </a:t>
            </a:r>
            <a:r>
              <a:rPr lang="ko-KR" altLang="en-US" dirty="0" smtClean="0"/>
              <a:t>작업을 지시하는 </a:t>
            </a:r>
            <a:r>
              <a:rPr lang="ko-KR" altLang="en-US" dirty="0"/>
              <a:t>명령어로 작성한 프로그램인 소프트웨어</a:t>
            </a:r>
            <a:r>
              <a:rPr lang="en-US" altLang="ko-KR" baseline="30000" dirty="0"/>
              <a:t>software</a:t>
            </a:r>
            <a:r>
              <a:rPr lang="ko-KR" altLang="en-US" dirty="0"/>
              <a:t>로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endParaRPr lang="ko-KR" altLang="en-US" sz="800" dirty="0"/>
          </a:p>
          <a:p>
            <a:r>
              <a:rPr lang="ko-KR" altLang="en-US" dirty="0"/>
              <a:t>컴퓨터 </a:t>
            </a:r>
            <a:r>
              <a:rPr lang="ko-KR" altLang="en-US" dirty="0" smtClean="0"/>
              <a:t>하드웨어</a:t>
            </a:r>
            <a:endParaRPr lang="en-US" altLang="ko-KR" dirty="0"/>
          </a:p>
          <a:p>
            <a:pPr lvl="1"/>
            <a:r>
              <a:rPr lang="ko-KR" altLang="en-US" dirty="0"/>
              <a:t>하드웨어는 </a:t>
            </a:r>
            <a:r>
              <a:rPr lang="ko-KR" altLang="en-US" dirty="0" smtClean="0"/>
              <a:t>프로세서</a:t>
            </a:r>
            <a:r>
              <a:rPr lang="en-US" altLang="ko-KR" dirty="0"/>
              <a:t>, </a:t>
            </a:r>
            <a:r>
              <a:rPr lang="ko-KR" altLang="en-US" dirty="0"/>
              <a:t>메모리</a:t>
            </a:r>
            <a:r>
              <a:rPr lang="en-US" altLang="ko-KR" dirty="0"/>
              <a:t>(</a:t>
            </a:r>
            <a:r>
              <a:rPr lang="ko-KR" altLang="en-US" dirty="0"/>
              <a:t>기억장치</a:t>
            </a:r>
            <a:r>
              <a:rPr lang="en-US" altLang="ko-KR" dirty="0"/>
              <a:t>), </a:t>
            </a:r>
            <a:r>
              <a:rPr lang="ko-KR" altLang="en-US" dirty="0"/>
              <a:t>주변장치로 구성되고</a:t>
            </a:r>
            <a:r>
              <a:rPr lang="en-US" altLang="ko-KR" dirty="0"/>
              <a:t>, </a:t>
            </a:r>
            <a:r>
              <a:rPr lang="ko-KR" altLang="en-US" dirty="0"/>
              <a:t>이들은 </a:t>
            </a:r>
            <a:r>
              <a:rPr lang="ko-KR" altLang="en-US" dirty="0" smtClean="0"/>
              <a:t>시스템 버스로 연결</a:t>
            </a:r>
            <a:r>
              <a:rPr lang="en-US" altLang="ko-KR" dirty="0" smtClean="0"/>
              <a:t> 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0" y="2843935"/>
            <a:ext cx="7399439" cy="374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프로세스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프로세서</a:t>
            </a:r>
            <a:r>
              <a:rPr lang="en-US" altLang="ko-KR" baseline="30000" dirty="0"/>
              <a:t>CPU</a:t>
            </a:r>
            <a:r>
              <a:rPr lang="en-US" altLang="ko-KR" dirty="0"/>
              <a:t>(</a:t>
            </a:r>
            <a:r>
              <a:rPr lang="ko-KR" altLang="en-US" dirty="0"/>
              <a:t>중앙처리장치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컴퓨터 </a:t>
            </a:r>
            <a:r>
              <a:rPr lang="ko-KR" altLang="en-US" dirty="0"/>
              <a:t>하드웨어 구성 요소 중 운영체제와 가장 밀접한 </a:t>
            </a:r>
            <a:r>
              <a:rPr lang="ko-KR" altLang="en-US" dirty="0" smtClean="0"/>
              <a:t>부분으로</a:t>
            </a:r>
            <a:r>
              <a:rPr lang="en-US" altLang="ko-KR" dirty="0"/>
              <a:t>, </a:t>
            </a:r>
            <a:r>
              <a:rPr lang="ko-KR" altLang="en-US" dirty="0"/>
              <a:t>컴퓨터의 모든 장치의 동작을 제어하고 </a:t>
            </a:r>
            <a:r>
              <a:rPr lang="ko-KR" altLang="en-US" dirty="0" smtClean="0"/>
              <a:t>연산 수행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37" y="1922759"/>
            <a:ext cx="71913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90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프로세스의 레지스터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용도에 따른 분류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전용 레지스터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범용 레지스터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사용자가 정보 변경 가능 여부에 따른 분류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 </a:t>
            </a:r>
            <a:r>
              <a:rPr lang="ko-KR" altLang="en-US" dirty="0"/>
              <a:t>가시</a:t>
            </a:r>
            <a:r>
              <a:rPr lang="en-US" altLang="ko-KR" baseline="30000" dirty="0"/>
              <a:t>user-visible</a:t>
            </a:r>
            <a:r>
              <a:rPr lang="en-US" altLang="ko-KR" dirty="0"/>
              <a:t> </a:t>
            </a:r>
            <a:r>
              <a:rPr lang="ko-KR" altLang="en-US" dirty="0" smtClean="0"/>
              <a:t>레지스터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 </a:t>
            </a:r>
            <a:r>
              <a:rPr lang="ko-KR" altLang="en-US" dirty="0"/>
              <a:t>불가시</a:t>
            </a:r>
            <a:r>
              <a:rPr lang="en-US" altLang="ko-KR" baseline="30000" dirty="0" err="1"/>
              <a:t>userinvisible</a:t>
            </a:r>
            <a:r>
              <a:rPr lang="en-US" altLang="ko-KR" baseline="30000" dirty="0"/>
              <a:t> </a:t>
            </a:r>
            <a:r>
              <a:rPr lang="ko-KR" altLang="en-US" dirty="0" smtClean="0"/>
              <a:t>레지스터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저장하는 </a:t>
            </a:r>
            <a:r>
              <a:rPr lang="ko-KR" altLang="en-US" dirty="0"/>
              <a:t>정보의 종류에 </a:t>
            </a:r>
            <a:r>
              <a:rPr lang="ko-KR" altLang="en-US" dirty="0" smtClean="0"/>
              <a:t>따른 분류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 레지스터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주소 레지스터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상태 레지스터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사용자 가시 레지스터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사용자가 </a:t>
            </a:r>
            <a:r>
              <a:rPr lang="ko-KR" altLang="en-US" b="0" dirty="0"/>
              <a:t>운영체제와 사용자 프로그램을 </a:t>
            </a:r>
            <a:r>
              <a:rPr lang="ko-KR" altLang="en-US" b="0" dirty="0" smtClean="0"/>
              <a:t>이용해 정보 변경 가능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5" y="1747838"/>
            <a:ext cx="804862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96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사용자 불가시 레지스터</a:t>
            </a:r>
            <a:endParaRPr lang="en-US" altLang="ko-KR" dirty="0" smtClean="0"/>
          </a:p>
          <a:p>
            <a:pPr lvl="1"/>
            <a:r>
              <a:rPr lang="ko-KR" altLang="en-US" dirty="0"/>
              <a:t>사용자가 정보를 변경할 수 없는 레지스터이다</a:t>
            </a:r>
            <a:r>
              <a:rPr lang="en-US" altLang="ko-KR" dirty="0"/>
              <a:t>. </a:t>
            </a:r>
            <a:r>
              <a:rPr lang="ko-KR" altLang="en-US" dirty="0"/>
              <a:t>프로세서의 </a:t>
            </a:r>
            <a:r>
              <a:rPr lang="ko-KR" altLang="en-US" dirty="0" smtClean="0"/>
              <a:t>상태와 </a:t>
            </a:r>
            <a:r>
              <a:rPr lang="ko-KR" altLang="en-US" dirty="0"/>
              <a:t>제어를 관리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53825"/>
            <a:ext cx="80867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32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프로세스의 기본 레지스터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93785"/>
            <a:ext cx="5678345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775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1096</TotalTime>
  <Words>1530</Words>
  <Application>Microsoft Office PowerPoint</Application>
  <PresentationFormat>화면 슬라이드 쇼(4:3)</PresentationFormat>
  <Paragraphs>245</Paragraphs>
  <Slides>36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Office 테마</vt:lpstr>
      <vt:lpstr>PowerPoint 프레젠테이션</vt:lpstr>
      <vt:lpstr>PowerPoint 프레젠테이션</vt:lpstr>
      <vt:lpstr>PowerPoint 프레젠테이션</vt:lpstr>
      <vt:lpstr>Section 01 컴퓨터 하드웨어의 구성</vt:lpstr>
      <vt:lpstr>1. 프로세스</vt:lpstr>
      <vt:lpstr>1. 프로세스</vt:lpstr>
      <vt:lpstr>1. 프로세스</vt:lpstr>
      <vt:lpstr>1. 프로세스</vt:lpstr>
      <vt:lpstr>1. 프로세스</vt:lpstr>
      <vt:lpstr>2. 메모리</vt:lpstr>
      <vt:lpstr>2. 메모리</vt:lpstr>
      <vt:lpstr>2. 메모리</vt:lpstr>
      <vt:lpstr>2. 메모리</vt:lpstr>
      <vt:lpstr>2. 메모리</vt:lpstr>
      <vt:lpstr>2. 메모리</vt:lpstr>
      <vt:lpstr>2. 메모리</vt:lpstr>
      <vt:lpstr>2. 메모리</vt:lpstr>
      <vt:lpstr>2. 메모리</vt:lpstr>
      <vt:lpstr>2. 메모리</vt:lpstr>
      <vt:lpstr>3. 시스템 버스</vt:lpstr>
      <vt:lpstr>4. 주변장치</vt:lpstr>
      <vt:lpstr>Section 02 컴퓨터 시스템의 동작</vt:lpstr>
      <vt:lpstr>1. 명령어의 구조</vt:lpstr>
      <vt:lpstr>1. 명령어의 구조</vt:lpstr>
      <vt:lpstr>1. 명령어의 구조</vt:lpstr>
      <vt:lpstr>1. 명령어의 구조</vt:lpstr>
      <vt:lpstr>2. 명령어의 실행</vt:lpstr>
      <vt:lpstr>2. 명령어의 실행</vt:lpstr>
      <vt:lpstr>2. 명령어의 실행</vt:lpstr>
      <vt:lpstr>2. 명령어의 실행</vt:lpstr>
      <vt:lpstr>2. 명령어의 실행</vt:lpstr>
      <vt:lpstr>2. 명령어의 실행</vt:lpstr>
      <vt:lpstr>2. 명령어의 실행</vt:lpstr>
      <vt:lpstr>2. 명령어의 실행</vt:lpstr>
      <vt:lpstr>2. 명령어의 실행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ch01. 소프트웨어 공학 소개</dc:title>
  <dc:creator>한빛아카데미(주)</dc:creator>
  <cp:lastModifiedBy>jychung</cp:lastModifiedBy>
  <cp:revision>192</cp:revision>
  <dcterms:created xsi:type="dcterms:W3CDTF">2012-07-23T02:34:37Z</dcterms:created>
  <dcterms:modified xsi:type="dcterms:W3CDTF">2024-02-08T00:41:54Z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