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5"/>
  </p:notesMasterIdLst>
  <p:handoutMasterIdLst>
    <p:handoutMasterId r:id="rId46"/>
  </p:handoutMasterIdLst>
  <p:sldIdLst>
    <p:sldId id="329" r:id="rId2"/>
    <p:sldId id="330" r:id="rId3"/>
    <p:sldId id="331" r:id="rId4"/>
    <p:sldId id="358" r:id="rId5"/>
    <p:sldId id="359" r:id="rId6"/>
    <p:sldId id="396" r:id="rId7"/>
    <p:sldId id="360" r:id="rId8"/>
    <p:sldId id="397" r:id="rId9"/>
    <p:sldId id="361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407" r:id="rId20"/>
    <p:sldId id="409" r:id="rId21"/>
    <p:sldId id="408" r:id="rId22"/>
    <p:sldId id="410" r:id="rId23"/>
    <p:sldId id="411" r:id="rId24"/>
    <p:sldId id="412" r:id="rId25"/>
    <p:sldId id="413" r:id="rId26"/>
    <p:sldId id="415" r:id="rId27"/>
    <p:sldId id="416" r:id="rId28"/>
    <p:sldId id="417" r:id="rId29"/>
    <p:sldId id="418" r:id="rId30"/>
    <p:sldId id="419" r:id="rId31"/>
    <p:sldId id="420" r:id="rId32"/>
    <p:sldId id="421" r:id="rId33"/>
    <p:sldId id="422" r:id="rId34"/>
    <p:sldId id="423" r:id="rId35"/>
    <p:sldId id="424" r:id="rId36"/>
    <p:sldId id="425" r:id="rId37"/>
    <p:sldId id="426" r:id="rId38"/>
    <p:sldId id="427" r:id="rId39"/>
    <p:sldId id="428" r:id="rId40"/>
    <p:sldId id="429" r:id="rId41"/>
    <p:sldId id="430" r:id="rId42"/>
    <p:sldId id="431" r:id="rId43"/>
    <p:sldId id="258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6"/>
    <a:srgbClr val="004A82"/>
    <a:srgbClr val="415783"/>
    <a:srgbClr val="4F784C"/>
    <a:srgbClr val="FFFF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9" autoAdjust="0"/>
    <p:restoredTop sz="94660"/>
  </p:normalViewPr>
  <p:slideViewPr>
    <p:cSldViewPr>
      <p:cViewPr varScale="1">
        <p:scale>
          <a:sx n="115" d="100"/>
          <a:sy n="115" d="100"/>
        </p:scale>
        <p:origin x="181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332" y="-10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2016-07-28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2016-07-28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IT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 </a:t>
            </a:r>
            <a:r>
              <a:rPr kumimoji="0" lang="en-US" altLang="ko-KR" sz="1600" b="1" kern="1200" baseline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CookBook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, </a:t>
            </a:r>
            <a:r>
              <a:rPr kumimoji="0" lang="ko-KR" altLang="en-US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운영체제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(</a:t>
            </a:r>
            <a:r>
              <a:rPr kumimoji="0" lang="ko-KR" altLang="en-US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개정 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3</a:t>
            </a:r>
            <a:r>
              <a:rPr kumimoji="0" lang="ko-KR" altLang="en-US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판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) : </a:t>
            </a:r>
            <a:r>
              <a:rPr kumimoji="0" lang="ko-KR" altLang="en-US" sz="1600" b="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그림으로 배우는 구조와 원리</a:t>
            </a:r>
            <a:endParaRPr kumimoji="0" lang="en-US" altLang="ko-KR" sz="1600" b="0" kern="1200" baseline="0" dirty="0" smtClean="0">
              <a:solidFill>
                <a:schemeClr val="tx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본 강의교안의 저작권은 </a:t>
            </a:r>
            <a:r>
              <a:rPr kumimoji="0" lang="ko-KR" altLang="en-US" sz="1400" b="1" kern="1200" spc="-100" baseline="0" dirty="0" err="1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구현회</a:t>
            </a:r>
            <a:r>
              <a:rPr kumimoji="0" lang="ko-KR" altLang="en-US" sz="1400" b="0" kern="1200" spc="-100" baseline="0" dirty="0" err="1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와</a:t>
            </a: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400" b="1" kern="1200" spc="-100" baseline="0" dirty="0" err="1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한빛아카데미</a:t>
            </a:r>
            <a:r>
              <a:rPr kumimoji="0" lang="ko-KR" altLang="en-US" sz="1400" b="1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㈜</a:t>
            </a: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에 있습니다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.</a:t>
            </a: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400" kern="1200" spc="-100" baseline="0" dirty="0" smtClean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  <a:p>
            <a:pPr marL="171450" marR="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이 자료는 강의 보조자료로 제공되는 것으로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학생들에게 배포되어서는 안 됩니다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. </a:t>
            </a:r>
            <a:endParaRPr kumimoji="0" lang="ko-KR" altLang="en-US" sz="1400" kern="1200" spc="-100" baseline="0" dirty="0" smtClean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400" kern="1200" spc="-100" baseline="0" dirty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9947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5" cy="6866316"/>
            <a:chOff x="250985" y="267478"/>
            <a:chExt cx="9148833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295462" y="267478"/>
              <a:ext cx="6104356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00005" y="5949300"/>
            <a:ext cx="2448000" cy="5415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0005" y="5491377"/>
            <a:ext cx="2381250" cy="38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00005" y="3136631"/>
            <a:ext cx="2520000" cy="2003567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586565" y="5043644"/>
            <a:ext cx="495055" cy="27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6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/43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2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81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43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>
                <a:solidFill>
                  <a:srgbClr val="004A82"/>
                </a:solidFill>
              </a:defRPr>
            </a:lvl1pPr>
            <a:lvl2pPr marL="627063" indent="-169863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/42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2016-07-28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2" r:id="rId4"/>
    <p:sldLayoutId id="2147483681" r:id="rId5"/>
    <p:sldLayoutId id="2147483684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45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프로세스의 상태 변화와 상태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프로세스의 상태 변화는 운영체제가 프로세서 스케줄러 이용하여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 스케줄러는 스풀러가 디스크에 저장한 작업 중 실행할 작업 선정하고 준비 리스트에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 삽입하여 다중 프로그래밍의 정도 결정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 스케줄러는 선정한 작업의 상태를 변화시키며 프로세스의 생성에서 종료까지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과정 수행 </a:t>
            </a:r>
          </a:p>
          <a:p>
            <a:endParaRPr lang="ko-KR" altLang="en-US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1610" y="2438890"/>
            <a:ext cx="6660740" cy="420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프로세스의 상태 변화와 상태 정보</a:t>
            </a:r>
            <a:endParaRPr lang="ko-KR" altLang="en-US" dirty="0"/>
          </a:p>
        </p:txBody>
      </p:sp>
      <p:pic>
        <p:nvPicPr>
          <p:cNvPr id="5" name="내용 개체 틀 4" descr="표3-2.JPG"/>
          <p:cNvPicPr>
            <a:picLocks noGrp="1" noChangeAspect="1"/>
          </p:cNvPicPr>
          <p:nvPr>
            <p:ph sz="quarter" idx="10"/>
          </p:nvPr>
        </p:nvPicPr>
        <p:blipFill>
          <a:blip r:embed="rId2" cstate="print"/>
          <a:stretch>
            <a:fillRect/>
          </a:stretch>
        </p:blipFill>
        <p:spPr>
          <a:xfrm>
            <a:off x="566555" y="3834045"/>
            <a:ext cx="5355595" cy="2670254"/>
          </a:xfr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550" y="863715"/>
            <a:ext cx="7144887" cy="2790310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H="1">
            <a:off x="5112060" y="2033845"/>
            <a:ext cx="315035" cy="1350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157065" y="4689140"/>
            <a:ext cx="38704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큐 맨 앞에 있던 프로세스가 프로세서를 점유하는 것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61810" y="3834045"/>
            <a:ext cx="51755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프로세스 스스로 하는 것은 대기뿐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나 머지는 외부 조건으로 발생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프로세스의 상태 변화와 상태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프로세스 제어 블록</a:t>
            </a:r>
            <a:r>
              <a:rPr lang="en-US" altLang="ko-KR" baseline="30000" dirty="0" smtClean="0"/>
              <a:t>PCB, Process Control Block</a:t>
            </a:r>
            <a:endParaRPr lang="ko-KR" altLang="en-US" baseline="30000" dirty="0" smtClean="0"/>
          </a:p>
          <a:p>
            <a:pPr lvl="1"/>
            <a:r>
              <a:rPr lang="ko-KR" altLang="en-US" dirty="0" smtClean="0"/>
              <a:t>운영체제가 프로세스 제어 시 필요한 프로세스 상태 정보 저장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특정 프로세스 정보 저장하는 데이터 블록이나 레코드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작업 제어 블록</a:t>
            </a:r>
            <a:r>
              <a:rPr lang="en-US" altLang="ko-KR" baseline="30000" dirty="0" smtClean="0"/>
              <a:t>TCB, Task Control Block</a:t>
            </a:r>
            <a:r>
              <a:rPr lang="en-US" altLang="ko-KR" dirty="0" smtClean="0"/>
              <a:t>)</a:t>
            </a:r>
          </a:p>
          <a:p>
            <a:pPr lvl="1"/>
            <a:endParaRPr lang="ko-KR" altLang="en-US" dirty="0" smtClean="0"/>
          </a:p>
          <a:p>
            <a:pPr lvl="1"/>
            <a:r>
              <a:rPr lang="ko-KR" altLang="en-US" dirty="0" smtClean="0"/>
              <a:t>프로세스가 생성되면 메모리에 프로세스 제어 블록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프로세스가 실행 종료하면 해당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프로세스 제어 블록도 삭제  </a:t>
            </a:r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프로세스의 상태 변화와 상태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smtClean="0"/>
              <a:t>  </a:t>
            </a:r>
          </a:p>
          <a:p>
            <a:endParaRPr lang="ko-KR" altLang="en-US" dirty="0" smtClean="0"/>
          </a:p>
        </p:txBody>
      </p:sp>
      <p:pic>
        <p:nvPicPr>
          <p:cNvPr id="4" name="그림 3" descr="3-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530" y="638690"/>
            <a:ext cx="8237609" cy="60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프로세스의 상태 변화와 상태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프로세스의 문맥 교환 </a:t>
            </a:r>
          </a:p>
          <a:p>
            <a:pPr lvl="1"/>
            <a:r>
              <a:rPr lang="ko-KR" altLang="en-US" dirty="0" smtClean="0"/>
              <a:t>실행 중인 프로세스의 제어를 다른 프로세스에 넘겨 실행 상태가 되도록 하는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 문맥 교환이 일어나면 프로세서의 레지스터에 있던 내용 저장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  </a:t>
            </a:r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4" name="그림 3" descr="3-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570" y="1898830"/>
            <a:ext cx="5204946" cy="481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Section 02 </a:t>
            </a:r>
            <a:r>
              <a:rPr lang="ko-KR" altLang="en-US" dirty="0" smtClean="0"/>
              <a:t>프로세스의 관리</a:t>
            </a:r>
            <a:r>
              <a:rPr lang="en-US" altLang="ko-KR" dirty="0" smtClean="0"/>
              <a:t>(1. </a:t>
            </a:r>
            <a:r>
              <a:rPr lang="ko-KR" altLang="en-US" dirty="0" smtClean="0"/>
              <a:t>프로세스의 구조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프로세스의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 실행 중 프로세스 생성 시스템 호출 이용 새로운 프로세스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 생성 순서를 저장</a:t>
            </a:r>
            <a:r>
              <a:rPr lang="en-US" altLang="ko-KR" dirty="0" smtClean="0"/>
              <a:t>,</a:t>
            </a:r>
            <a:r>
              <a:rPr lang="ko-KR" altLang="en-US" dirty="0" smtClean="0"/>
              <a:t> 부모</a:t>
            </a:r>
            <a:r>
              <a:rPr lang="en-US" altLang="ko-KR" dirty="0" smtClean="0"/>
              <a:t>-</a:t>
            </a:r>
            <a:r>
              <a:rPr lang="ko-KR" altLang="en-US" dirty="0" smtClean="0"/>
              <a:t>자식 관계 유지하여 계층적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생성하는 프로세스는 부모 프로세스</a:t>
            </a:r>
            <a:r>
              <a:rPr lang="en-US" altLang="ko-KR" baseline="30000" dirty="0" smtClean="0"/>
              <a:t>parent process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생성되는 프로세스는 자식 프로세스</a:t>
            </a:r>
            <a:r>
              <a:rPr lang="en-US" altLang="ko-KR" baseline="30000" dirty="0" smtClean="0"/>
              <a:t>child process </a:t>
            </a:r>
            <a:r>
              <a:rPr lang="ko-KR" altLang="en-US" dirty="0" smtClean="0"/>
              <a:t>또는 서브 프로세스</a:t>
            </a:r>
            <a:r>
              <a:rPr lang="en-US" altLang="ko-KR" baseline="30000" dirty="0" err="1" smtClean="0"/>
              <a:t>subprocess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부모 프로세스는 자식 프로세스를 생성 과정 반복하면서 계층 구조 형성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</p:txBody>
      </p:sp>
      <p:pic>
        <p:nvPicPr>
          <p:cNvPr id="5" name="그림 4" descr="3-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555" y="2888940"/>
            <a:ext cx="8010890" cy="366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프로세스의 생성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프로세스의 생성 시기</a:t>
            </a:r>
          </a:p>
          <a:p>
            <a:pPr lvl="1"/>
            <a:r>
              <a:rPr lang="ko-KR" altLang="en-US" dirty="0" smtClean="0"/>
              <a:t>일괄처리 환경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작업이 도착할 때 프로세스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대화형 환경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새로운 사용자가 로그온</a:t>
            </a:r>
            <a:r>
              <a:rPr lang="en-US" altLang="ko-KR" dirty="0" smtClean="0"/>
              <a:t>log-on</a:t>
            </a:r>
            <a:r>
              <a:rPr lang="ko-KR" altLang="en-US" dirty="0" smtClean="0"/>
              <a:t>할 때 프로세스 생성 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r>
              <a:rPr lang="ko-KR" altLang="en-US" dirty="0" smtClean="0"/>
              <a:t>프로세스 생성시 필요한 세부 작업 순서 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>
                <a:solidFill>
                  <a:srgbClr val="C00000"/>
                </a:solidFill>
              </a:rPr>
              <a:t>❶</a:t>
            </a:r>
            <a:r>
              <a:rPr lang="ko-KR" altLang="en-US" dirty="0" smtClean="0"/>
              <a:t> 새로운 프로세스에 프로세스 </a:t>
            </a:r>
            <a:r>
              <a:rPr lang="ko-KR" altLang="en-US" dirty="0" err="1" smtClean="0"/>
              <a:t>식별자</a:t>
            </a:r>
            <a:r>
              <a:rPr lang="ko-KR" altLang="en-US" dirty="0" smtClean="0"/>
              <a:t> 할당</a:t>
            </a:r>
            <a:r>
              <a:rPr lang="en-US" altLang="ko-KR" dirty="0" smtClean="0"/>
              <a:t> 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C00000"/>
                </a:solidFill>
              </a:rPr>
              <a:t>❷</a:t>
            </a:r>
            <a:r>
              <a:rPr lang="ko-KR" altLang="en-US" dirty="0" smtClean="0"/>
              <a:t> 프로세스의 모든 구성 요소를 포함할 수 있는 주소 공간과 프로세스 제어 블록 공간 할당</a:t>
            </a:r>
            <a:r>
              <a:rPr lang="en-US" altLang="ko-KR" dirty="0" smtClean="0"/>
              <a:t> 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C00000"/>
                </a:solidFill>
              </a:rPr>
              <a:t>❸</a:t>
            </a:r>
            <a:r>
              <a:rPr lang="ko-KR" altLang="en-US" dirty="0" smtClean="0"/>
              <a:t> 프로세스 제어 블록 초기화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프로세스 상태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카운터 등 초기화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 요청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</a:t>
            </a:r>
            <a:r>
              <a:rPr lang="ko-KR" altLang="en-US" dirty="0" err="1" smtClean="0"/>
              <a:t>세스</a:t>
            </a:r>
            <a:r>
              <a:rPr lang="ko-KR" altLang="en-US" dirty="0" smtClean="0"/>
              <a:t> 제어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우선순위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등을 포함</a:t>
            </a:r>
            <a:r>
              <a:rPr lang="en-US" altLang="ko-KR" dirty="0" smtClean="0"/>
              <a:t>) </a:t>
            </a:r>
          </a:p>
          <a:p>
            <a:pPr lvl="1">
              <a:buNone/>
            </a:pPr>
            <a:r>
              <a:rPr lang="ko-KR" altLang="en-US" dirty="0" smtClean="0">
                <a:solidFill>
                  <a:srgbClr val="C00000"/>
                </a:solidFill>
              </a:rPr>
              <a:t>❹</a:t>
            </a:r>
            <a:r>
              <a:rPr lang="ko-KR" altLang="en-US" dirty="0" smtClean="0"/>
              <a:t> 링크</a:t>
            </a:r>
            <a:r>
              <a:rPr lang="en-US" altLang="ko-KR" dirty="0" smtClean="0"/>
              <a:t>(</a:t>
            </a:r>
            <a:r>
              <a:rPr lang="ko-KR" altLang="en-US" dirty="0" smtClean="0"/>
              <a:t>해당 큐에 삽입</a:t>
            </a:r>
            <a:r>
              <a:rPr lang="en-US" altLang="ko-KR" dirty="0" smtClean="0"/>
              <a:t>)</a:t>
            </a:r>
          </a:p>
          <a:p>
            <a:pPr lvl="1">
              <a:buNone/>
            </a:pPr>
            <a:endParaRPr lang="ko-KR" altLang="en-US" dirty="0" smtClean="0"/>
          </a:p>
          <a:p>
            <a:r>
              <a:rPr lang="ko-KR" altLang="en-US" dirty="0" smtClean="0"/>
              <a:t>프로세스가 새로운 프로세스 생성 시 다음 두 가지 실행 발생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부모 프로세스와 자식 프로세스 동시 실행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부모 프로세스는 자식 프로세스 모두 종료할 때까지 대기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프로세스의 종료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프로세스의 종료</a:t>
            </a:r>
          </a:p>
          <a:p>
            <a:pPr lvl="1"/>
            <a:r>
              <a:rPr lang="ko-KR" altLang="en-US" dirty="0" smtClean="0"/>
              <a:t>프로세스가 마지막 명령 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종료하여 운영체제에 프로세스의 삭제 요청 </a:t>
            </a:r>
          </a:p>
          <a:p>
            <a:pPr lvl="1"/>
            <a:r>
              <a:rPr lang="ko-KR" altLang="en-US" dirty="0" smtClean="0"/>
              <a:t>일괄 처리 환경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작업 종료 의미의 신호로 인터럽트 발생 또는 시스템 호출로 중단 명령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대화형 환경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 로그오프</a:t>
            </a:r>
            <a:r>
              <a:rPr lang="en-US" altLang="ko-KR" baseline="30000" dirty="0" smtClean="0"/>
              <a:t>log-off</a:t>
            </a:r>
            <a:r>
              <a:rPr lang="ko-KR" altLang="en-US" dirty="0" smtClean="0"/>
              <a:t>하거나 터미널 닫음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abort </a:t>
            </a:r>
            <a:r>
              <a:rPr lang="ko-KR" altLang="en-US" dirty="0" smtClean="0"/>
              <a:t>명령어로 프로세스 종료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부모 프로세스의 자식 프로세스 종료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보통 부모 프로세스 종료하면 운영체제가 자식 프로세스도 종료</a:t>
            </a:r>
            <a:r>
              <a:rPr lang="en-US" altLang="ko-KR" dirty="0" smtClean="0"/>
              <a:t>(</a:t>
            </a:r>
            <a:r>
              <a:rPr lang="ko-KR" altLang="en-US" dirty="0" smtClean="0"/>
              <a:t>연속 종료</a:t>
            </a:r>
            <a:r>
              <a:rPr lang="en-US" altLang="ko-KR" dirty="0" smtClean="0"/>
              <a:t>) </a:t>
            </a:r>
          </a:p>
          <a:p>
            <a:pPr lvl="2"/>
            <a:r>
              <a:rPr lang="ko-KR" altLang="en-US" dirty="0" smtClean="0"/>
              <a:t>자식 프로세스가 할당된 자원을 초과하여 자원을 사용할 때 </a:t>
            </a:r>
          </a:p>
          <a:p>
            <a:pPr lvl="2"/>
            <a:r>
              <a:rPr lang="ko-KR" altLang="en-US" dirty="0" smtClean="0"/>
              <a:t>자식 프로세스에 할당한 작업이 더는 없을 때 </a:t>
            </a:r>
          </a:p>
          <a:p>
            <a:pPr lvl="1"/>
            <a:r>
              <a:rPr lang="en-US" altLang="ko-KR" dirty="0" smtClean="0"/>
              <a:t>exit </a:t>
            </a:r>
            <a:r>
              <a:rPr lang="ko-KR" altLang="en-US" dirty="0" smtClean="0"/>
              <a:t>명령어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유닉스에서 프로세스 종료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wait </a:t>
            </a:r>
            <a:r>
              <a:rPr lang="ko-KR" altLang="en-US" dirty="0" smtClean="0"/>
              <a:t>명령어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부모 프로세스가 자식 프로세스의 종료 기다림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프로세스 종료 이유</a:t>
            </a:r>
          </a:p>
          <a:p>
            <a:pPr lvl="2"/>
            <a:r>
              <a:rPr lang="ko-KR" altLang="en-US" dirty="0" smtClean="0"/>
              <a:t>정상 종료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프로세스가 운영체제의 서비스 호출 </a:t>
            </a:r>
          </a:p>
          <a:p>
            <a:pPr lvl="2"/>
            <a:r>
              <a:rPr lang="ko-KR" altLang="en-US" dirty="0" smtClean="0"/>
              <a:t>시간 초과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</a:p>
          <a:p>
            <a:pPr lvl="2"/>
            <a:r>
              <a:rPr lang="ko-KR" altLang="en-US" dirty="0" smtClean="0"/>
              <a:t>실패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파일 검색 실패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입출력이 명시된 횟수 초과하여 실패할 때 </a:t>
            </a:r>
          </a:p>
          <a:p>
            <a:pPr lvl="2"/>
            <a:r>
              <a:rPr lang="ko-KR" altLang="en-US" dirty="0" smtClean="0"/>
              <a:t>산술 오류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보호 오류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오류 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 부족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액세스 위반 등</a:t>
            </a: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프로세스의 제거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프로세스 제거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  파괴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사용하던 자원 시스템에 돌려주고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프로세스는 시스템 리스트나 테이블에서 사라져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프로세스 제어 블록 회수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프로그램은 여전히 디스크에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자식 프로세스는 부모 프로세스를 제거하면 자동 제거</a:t>
            </a:r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프로세스의 중단과 </a:t>
            </a:r>
            <a:r>
              <a:rPr lang="ko-KR" altLang="en-US" dirty="0" err="1" smtClean="0"/>
              <a:t>재시작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프로세스의 중단 </a:t>
            </a:r>
          </a:p>
          <a:p>
            <a:pPr lvl="1"/>
            <a:r>
              <a:rPr lang="ko-KR" altLang="en-US" dirty="0" smtClean="0"/>
              <a:t>시스템의 유휴시간 문제를 프로세스 중단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일시정지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상태를 이용 해결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운영체제는 새로운 프로세스를 생성하여 실행하거나 실행 중인 프로세스를 중단했다가 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다시 실행 하여 사용 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후자의 방법 이용하면 시스템 전체의 부하를 증가시키지 않고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프로세스에 서비스 제공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실행에서 대기가 아닌 중단 상태 추가하면 특정 이벤트의 발생을 기다리면서 대기 상태가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되어  해당 이벤트가 발생할 때 즉시 실행 상태로 바꿀 수 있는 이점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다중 프로그래밍에서 중단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프로세스 입출력 요구 외에 다른 원인으로 프로세스가 실행을 중단한 상태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자원 부족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대기</a:t>
            </a:r>
            <a:r>
              <a:rPr lang="en-US" altLang="ko-KR" dirty="0" smtClean="0"/>
              <a:t>) 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단일 처리 시스템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해당 프로세스 스스로 중단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다중 처리 시스템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다른 프로세서가 실행 중인 프로세스 중단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중단된 프로세스는 다른 프로세서가 </a:t>
            </a:r>
            <a:r>
              <a:rPr lang="ko-KR" altLang="en-US" dirty="0" err="1" smtClean="0"/>
              <a:t>재시작하기</a:t>
            </a:r>
            <a:r>
              <a:rPr lang="ko-KR" altLang="en-US" dirty="0" smtClean="0"/>
              <a:t> 전에는 실행 불가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장시간 중단 시 해당 프로세스에 할당된 자원 반환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자원의 성질에 따라 반환 자원 결정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메인 메모리 </a:t>
            </a:r>
            <a:r>
              <a:rPr lang="en-US" altLang="ko-KR" dirty="0" smtClean="0"/>
              <a:t>:</a:t>
            </a:r>
            <a:r>
              <a:rPr lang="ko-KR" altLang="en-US" dirty="0" smtClean="0"/>
              <a:t> 프로세서 중단 즉시 반환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보조 메모리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중단 시간 예측할 수 없거나 너무 길 때 반환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중단한 프로세스는 중단한 지점부터 다시 시작 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23955" y="1088740"/>
            <a:ext cx="4031873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err="1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Chatpter</a:t>
            </a:r>
            <a:r>
              <a:rPr lang="en-US" altLang="ko-KR" sz="40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en-US" altLang="ko-KR" sz="66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03</a:t>
            </a:r>
          </a:p>
          <a:p>
            <a:pPr lvl="0"/>
            <a:r>
              <a:rPr lang="ko-KR" altLang="en-US" sz="3600" dirty="0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프로세스와 </a:t>
            </a:r>
            <a:r>
              <a:rPr lang="ko-KR" altLang="en-US" sz="3600" dirty="0" err="1" smtClean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스레드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atin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03848" y="3686255"/>
            <a:ext cx="542048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01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프로세스의 개념과 상태 변화</a:t>
            </a: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02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프로세스의 관리</a:t>
            </a: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03 </a:t>
            </a:r>
            <a:r>
              <a:rPr lang="ko-KR" altLang="en-US" b="1" spc="-100" dirty="0" err="1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스레드의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개념과 상태 변화</a:t>
            </a: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</a:rPr>
              <a:t>04 </a:t>
            </a:r>
            <a:r>
              <a:rPr lang="ko-KR" altLang="en-US" b="1" spc="-100" dirty="0" err="1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스레드의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구현</a:t>
            </a: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요약</a:t>
            </a:r>
            <a:endParaRPr lang="ko-KR" altLang="en-US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5262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프로세스의 중단과 </a:t>
            </a:r>
            <a:r>
              <a:rPr lang="ko-KR" altLang="en-US" dirty="0" err="1" smtClean="0"/>
              <a:t>재시작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</a:p>
          <a:p>
            <a:endParaRPr lang="en-US" altLang="ko-KR" dirty="0" smtClean="0"/>
          </a:p>
          <a:p>
            <a:pPr lvl="2"/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pic>
        <p:nvPicPr>
          <p:cNvPr id="5" name="그림 4" descr="3-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515" y="728700"/>
            <a:ext cx="8640960" cy="564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프로세스의 우선 순위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프로세스 </a:t>
            </a:r>
            <a:r>
              <a:rPr lang="ko-KR" altLang="en-US" dirty="0" err="1" smtClean="0"/>
              <a:t>스케쥴러</a:t>
            </a:r>
            <a:r>
              <a:rPr lang="ko-KR" altLang="en-US" dirty="0" smtClean="0"/>
              <a:t> </a:t>
            </a:r>
          </a:p>
          <a:p>
            <a:pPr lvl="1"/>
            <a:r>
              <a:rPr lang="ko-KR" altLang="en-US" dirty="0" smtClean="0"/>
              <a:t>프로세스 제어 블록의 우선순위 이용하여 준비 리스트의 프로세스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준비 리스트의 프로세스는 프로세서 중심 프로세스와 입출력 중심 프로세스로 구분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입출력 중심 프로세스는 속도가 느리면서 빠른 응답 요구하는 단말기 입출력 프로세스에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 높은 우선순위 부여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속도가 빠른 디스크 입출력 프로세스에는 낮은 우선순위 부여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우선순위가 낮은 프로세스에는 시간을 많이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우선순</a:t>
            </a:r>
            <a:r>
              <a:rPr lang="ko-KR" altLang="en-US" dirty="0" smtClean="0"/>
              <a:t> 위가 높은 프로세스에는 적게 할당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입출력 중심 프로세스는 프로세서를 짧게 자주 사용하도록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프로세서 중심 프로세스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프로세서를 길게 사용하되 사용 횟수를 줄여 균형 유지 </a:t>
            </a:r>
          </a:p>
          <a:p>
            <a:endParaRPr lang="en-US" altLang="ko-KR" dirty="0" smtClean="0"/>
          </a:p>
          <a:p>
            <a:pPr lvl="2"/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프로세스의 문맥 교환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프로세스의 문맥 교환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중인 프로세스에 인터럽트가 발생하면 운영체제가 다른 프로세스를 실행 상태로 바꾸고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 제어를 넘겨주어 프로세스 문맥 교환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인터럽트 발생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실행하는 프로세스와 별도로 외부에서 이벤트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입출력 동작의 종료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발생시 </a:t>
            </a:r>
          </a:p>
          <a:p>
            <a:pPr lvl="1"/>
            <a:r>
              <a:rPr lang="ko-KR" altLang="en-US" dirty="0" smtClean="0"/>
              <a:t>인터럽트 유형에 따른 루틴 분기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입출력 인터럽트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입출력 동작이 발생 확인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이벤트 기다리는 프로세스를 준비 상태로 바꾼 후 실행할 프로세스 결정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err="1" smtClean="0"/>
              <a:t>클록</a:t>
            </a:r>
            <a:r>
              <a:rPr lang="ko-KR" altLang="en-US" dirty="0" smtClean="0"/>
              <a:t> 인터럽트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실행 중인 프로세스 할당 시간 조사</a:t>
            </a:r>
            <a:r>
              <a:rPr lang="en-US" altLang="ko-KR" dirty="0" smtClean="0"/>
              <a:t>,</a:t>
            </a:r>
            <a:r>
              <a:rPr lang="ko-KR" altLang="en-US" dirty="0" smtClean="0"/>
              <a:t> 준비 상태로 바꾸고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프로세스를 실행 상태로 전환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인터럽트는 인터럽트 처리 루틴을 실행한 후 현재 실행 중인 프로세스를 재실행할 수 있으므로 인터럽트가 곧 프로 </a:t>
            </a:r>
            <a:r>
              <a:rPr lang="ko-KR" altLang="en-US" dirty="0" err="1" smtClean="0"/>
              <a:t>세스</a:t>
            </a:r>
            <a:r>
              <a:rPr lang="ko-KR" altLang="en-US" dirty="0" smtClean="0"/>
              <a:t> 문맥 교환으로 발전하지는 않음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대개 이전 프로세스의 상태 레지스터 내용 보관하고 다른 프로세스의 레지스터 적재하여 프로세스를 교환하는데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이런 일련의 과정을 문맥 교환</a:t>
            </a:r>
            <a:r>
              <a:rPr lang="en-US" altLang="ko-KR" baseline="30000" dirty="0" smtClean="0"/>
              <a:t>context switching</a:t>
            </a:r>
            <a:r>
              <a:rPr lang="ko-KR" altLang="en-US" dirty="0" smtClean="0"/>
              <a:t>이라고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문맥 교환 에서는 오버헤드가 발생하는데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이는 메모리 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레지스터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특수 명령어의 유무에 따라 다르다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문맥 교환은 프로세스가 ‘준비 → 실행’ 상태로 바뀌거나 ‘실행 → 준비’ 또는 ‘실행 → 대기’ 상태로 바뀔 때 발생한다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예는 </a:t>
            </a:r>
            <a:r>
              <a:rPr lang="en-US" altLang="ko-KR" dirty="0" smtClean="0"/>
              <a:t>[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3 -11]</a:t>
            </a:r>
            <a:r>
              <a:rPr lang="ko-KR" altLang="en-US" dirty="0" smtClean="0"/>
              <a:t>과 같다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en-US" altLang="ko-KR" dirty="0" smtClean="0"/>
          </a:p>
          <a:p>
            <a:pPr lvl="2"/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프로세스의 문맥 교환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문맥 교환</a:t>
            </a:r>
            <a:r>
              <a:rPr lang="en-US" altLang="ko-KR" baseline="30000" dirty="0" smtClean="0"/>
              <a:t>context switching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이전 프로세스의 상태 레지스터 내용 보관하고 다른 프로세스의 레지스터 적재하여 프로세스를 교환하는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일련의 과정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오버헤드 발생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이는 메모리 속도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레지스터 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특수 명령어의 유무에 따라 다름</a:t>
            </a:r>
          </a:p>
          <a:p>
            <a:pPr lvl="1"/>
            <a:r>
              <a:rPr lang="ko-KR" altLang="en-US" dirty="0" smtClean="0"/>
              <a:t>오버헤드는 시간 비용 소요되어 운영체제 설계 시 불필요한 문맥 교환 감소가 주요 목표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레지스터 문맥 교환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작업 문맥 교환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문맥 교환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 문맥 교환 가능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>
              <a:buNone/>
            </a:pPr>
            <a:endParaRPr lang="ko-KR" altLang="en-US" dirty="0" smtClean="0"/>
          </a:p>
        </p:txBody>
      </p:sp>
      <p:pic>
        <p:nvPicPr>
          <p:cNvPr id="5" name="그림 4" descr="3-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2933945"/>
            <a:ext cx="7875875" cy="3107864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4932040" y="4914165"/>
            <a:ext cx="0" cy="27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617005" y="5229200"/>
            <a:ext cx="41404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PCB(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프로세스 제어 블록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 :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프로세서를 관리하려고 유지하는 데이터 블록 또는 레코드의 데이터 구조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Section 03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개념과 상태 변화</a:t>
            </a:r>
            <a:r>
              <a:rPr lang="en-US" altLang="ko-KR" dirty="0" smtClean="0"/>
              <a:t>(1.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개념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스레드</a:t>
            </a:r>
            <a:r>
              <a:rPr lang="en-US" altLang="ko-KR" baseline="30000" dirty="0" smtClean="0"/>
              <a:t>thread</a:t>
            </a:r>
            <a:r>
              <a:rPr lang="ko-KR" altLang="en-US" dirty="0" smtClean="0"/>
              <a:t>의 개념 </a:t>
            </a:r>
          </a:p>
          <a:p>
            <a:pPr lvl="1"/>
            <a:r>
              <a:rPr lang="ko-KR" altLang="en-US" dirty="0" smtClean="0"/>
              <a:t>프로세스의 특성인 자원과 제어에서 제어만 분리한 실행 단위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 하나는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한 개 이상으로 나눌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프로세스의 직접 실행 정보를 제외한 나머지 프로세스 관리 정보 공유</a:t>
            </a:r>
          </a:p>
          <a:p>
            <a:pPr lvl="1"/>
            <a:r>
              <a:rPr lang="ko-KR" altLang="en-US" dirty="0" smtClean="0"/>
              <a:t>다른 프로시저 호출</a:t>
            </a:r>
            <a:r>
              <a:rPr lang="en-US" altLang="ko-KR" dirty="0" smtClean="0"/>
              <a:t>,</a:t>
            </a:r>
            <a:r>
              <a:rPr lang="ko-KR" altLang="en-US" dirty="0" smtClean="0"/>
              <a:t> 다른 실행 기록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별도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필요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관련 자원과 함께 메모리 공유 가능하므로 손상된 데이터나 스레드의 이상 동작 고려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경량 프로세스</a:t>
            </a:r>
            <a:r>
              <a:rPr lang="en-US" altLang="ko-KR" baseline="30000" dirty="0" smtClean="0"/>
              <a:t>LWP, Light Weight Process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프로세스의 속성 중 일부가 들어 있는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중량 프로세스</a:t>
            </a:r>
            <a:r>
              <a:rPr lang="en-US" altLang="ko-KR" baseline="30000" dirty="0" smtClean="0"/>
              <a:t>HWP, Heavy Weight Process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하나에 프로세스 하나인 전통적인 경우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같은 프로세스의 </a:t>
            </a:r>
            <a:r>
              <a:rPr lang="ko-KR" altLang="en-US" dirty="0" err="1" smtClean="0"/>
              <a:t>스레드들은</a:t>
            </a:r>
            <a:r>
              <a:rPr lang="ko-KR" altLang="en-US" dirty="0" smtClean="0"/>
              <a:t> 동일한 주소 공간 공유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개념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</p:txBody>
      </p:sp>
      <p:pic>
        <p:nvPicPr>
          <p:cNvPr id="5" name="그림 4" descr="3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779" y="818709"/>
            <a:ext cx="7232596" cy="583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개념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</p:txBody>
      </p:sp>
      <p:pic>
        <p:nvPicPr>
          <p:cNvPr id="5" name="그림 4" descr="3-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1650" y="818710"/>
            <a:ext cx="5854113" cy="583803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3499" y="3834045"/>
            <a:ext cx="20782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같은 프로세스의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스레드들은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동일한 주소 공간 공유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개념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병렬 수행 </a:t>
            </a:r>
          </a:p>
          <a:p>
            <a:pPr lvl="1"/>
            <a:r>
              <a:rPr lang="ko-KR" altLang="en-US" dirty="0" smtClean="0"/>
              <a:t>프로세스 하나에 포함된 </a:t>
            </a:r>
            <a:r>
              <a:rPr lang="ko-KR" altLang="en-US" dirty="0" err="1" smtClean="0"/>
              <a:t>스레드들은</a:t>
            </a:r>
            <a:r>
              <a:rPr lang="ko-KR" altLang="en-US" dirty="0" smtClean="0"/>
              <a:t> 공동의 목적 달성을 위해 병렬 수행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프로세스가 하나인 서로 다른 프로세서에서 프로그램의 다른 부분 동시 실행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병렬 수행의 이점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사용자 </a:t>
            </a:r>
            <a:r>
              <a:rPr lang="ko-KR" altLang="en-US" dirty="0" err="1" smtClean="0"/>
              <a:t>응답성</a:t>
            </a:r>
            <a:r>
              <a:rPr lang="ko-KR" altLang="en-US" dirty="0" smtClean="0"/>
              <a:t> 증가  </a:t>
            </a:r>
          </a:p>
          <a:p>
            <a:pPr lvl="1"/>
            <a:r>
              <a:rPr lang="ko-KR" altLang="en-US" dirty="0" smtClean="0"/>
              <a:t>프로세스의 자원과 메모리 공유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경제성 좋음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다중 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멀티 </a:t>
            </a:r>
            <a:r>
              <a:rPr lang="ko-KR" altLang="en-US" dirty="0" err="1" smtClean="0"/>
              <a:t>프로세싱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성능과 효율 향상</a:t>
            </a:r>
            <a:endParaRPr lang="en-US" altLang="ko-KR" dirty="0" smtClean="0"/>
          </a:p>
          <a:p>
            <a:pPr lvl="1"/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단일 </a:t>
            </a:r>
            <a:r>
              <a:rPr lang="ko-KR" altLang="en-US" dirty="0" err="1" smtClean="0"/>
              <a:t>스레드와</a:t>
            </a:r>
            <a:r>
              <a:rPr lang="ko-KR" altLang="en-US" dirty="0" smtClean="0"/>
              <a:t> 다중</a:t>
            </a:r>
            <a:r>
              <a:rPr lang="en-US" altLang="ko-KR" dirty="0" smtClean="0"/>
              <a:t>(</a:t>
            </a:r>
            <a:r>
              <a:rPr lang="ko-KR" altLang="en-US" dirty="0" smtClean="0"/>
              <a:t>멀티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스레드와</a:t>
            </a:r>
            <a:r>
              <a:rPr lang="ko-KR" altLang="en-US" dirty="0" smtClean="0"/>
              <a:t> 프로세스의 관계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ko-KR" altLang="en-US" dirty="0" smtClean="0"/>
          </a:p>
          <a:p>
            <a:pPr lvl="1"/>
            <a:r>
              <a:rPr lang="ko-KR" altLang="en-US" dirty="0" smtClean="0"/>
              <a:t>단일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용어가 탄생하기 전이라 개념 </a:t>
            </a:r>
            <a:r>
              <a:rPr lang="ko-KR" altLang="en-US" dirty="0" err="1" smtClean="0"/>
              <a:t>불확</a:t>
            </a:r>
            <a:r>
              <a:rPr lang="en-US" altLang="ko-KR" dirty="0" smtClean="0"/>
              <a:t>(</a:t>
            </a:r>
            <a:r>
              <a:rPr lang="ko-KR" altLang="en-US" dirty="0" smtClean="0"/>
              <a:t>도스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다중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프로그램 하나를 여러 실행 단위로 쪼개어 실행한다는 측면에서 다중 처리      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    (</a:t>
            </a:r>
            <a:r>
              <a:rPr lang="ko-KR" altLang="en-US" dirty="0" smtClean="0"/>
              <a:t>다중 </a:t>
            </a:r>
            <a:r>
              <a:rPr lang="ko-KR" altLang="en-US" dirty="0" err="1" smtClean="0"/>
              <a:t>프로세싱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의미 비슷</a:t>
            </a:r>
          </a:p>
        </p:txBody>
      </p:sp>
      <p:pic>
        <p:nvPicPr>
          <p:cNvPr id="5" name="그림 4" descr="3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5" y="1133745"/>
            <a:ext cx="6278615" cy="392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단일 </a:t>
            </a:r>
            <a:r>
              <a:rPr lang="ko-KR" altLang="en-US" dirty="0" err="1" smtClean="0"/>
              <a:t>스레드와</a:t>
            </a:r>
            <a:r>
              <a:rPr lang="ko-KR" altLang="en-US" dirty="0" smtClean="0"/>
              <a:t> 다중</a:t>
            </a:r>
            <a:r>
              <a:rPr lang="en-US" altLang="ko-KR" dirty="0" smtClean="0"/>
              <a:t>(</a:t>
            </a:r>
            <a:r>
              <a:rPr lang="ko-KR" altLang="en-US" dirty="0" smtClean="0"/>
              <a:t>멀티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프로세스 관리 측면에서 단일 </a:t>
            </a:r>
            <a:r>
              <a:rPr lang="ko-KR" altLang="en-US" dirty="0" err="1" smtClean="0"/>
              <a:t>스레드와</a:t>
            </a:r>
            <a:r>
              <a:rPr lang="ko-KR" altLang="en-US" dirty="0" smtClean="0"/>
              <a:t> 다중 </a:t>
            </a:r>
            <a:r>
              <a:rPr lang="ko-KR" altLang="en-US" dirty="0" err="1" smtClean="0"/>
              <a:t>스레드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ko-KR" altLang="en-US" dirty="0" smtClean="0"/>
          </a:p>
        </p:txBody>
      </p:sp>
      <p:pic>
        <p:nvPicPr>
          <p:cNvPr id="5" name="그림 4" descr="3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6565" y="1268760"/>
            <a:ext cx="7578664" cy="432048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26594" y="5634245"/>
            <a:ext cx="70657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스레드별로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실행 환경 정보가 따로 있지만 서로 많이 공유하므로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프로세스보다 동일한 프로세스의 </a:t>
            </a:r>
            <a:r>
              <a:rPr lang="ko-KR" altLang="en-US" sz="14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스레드에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프로세서를 할당하거나 </a:t>
            </a:r>
            <a:r>
              <a:rPr lang="ko-KR" altLang="en-US" sz="14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스레드</a:t>
            </a:r>
            <a:r>
              <a:rPr lang="ko-KR" altLang="en-US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간의 문맥 교환이 훨씬 경제적</a:t>
            </a:r>
            <a:r>
              <a:rPr lang="en-US" altLang="ko-KR" sz="14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``</a:t>
            </a:r>
            <a:endParaRPr lang="ko-KR" altLang="en-US" sz="14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프로세스와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개념을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프로세스의 상태 변화 과정을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프로세스의 생성과 종료 등 프로세스 작업을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프로세스와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차이를 이해하고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장점을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사용자 수준 </a:t>
            </a:r>
            <a:r>
              <a:rPr lang="ko-KR" altLang="en-US" dirty="0" err="1" smtClean="0"/>
              <a:t>스레드와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수준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장단점을 알아본다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922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사용 예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스레드를</a:t>
            </a:r>
            <a:r>
              <a:rPr lang="ko-KR" altLang="en-US" dirty="0" smtClean="0"/>
              <a:t> 이용하여 프로그램의 비동기적 요소를 구현한 예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ko-KR" altLang="en-US" dirty="0" smtClean="0"/>
          </a:p>
        </p:txBody>
      </p:sp>
      <p:pic>
        <p:nvPicPr>
          <p:cNvPr id="5" name="그림 4" descr="3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49" y="1358770"/>
            <a:ext cx="8058641" cy="454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사용 예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다중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개념 적용 예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ko-KR" altLang="en-US" dirty="0" smtClean="0"/>
          </a:p>
        </p:txBody>
      </p:sp>
      <p:pic>
        <p:nvPicPr>
          <p:cNvPr id="5" name="그림 4" descr="3-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1493785"/>
            <a:ext cx="8058641" cy="322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상태 변화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스레드의</a:t>
            </a:r>
            <a:r>
              <a:rPr lang="ko-KR" altLang="en-US" dirty="0" smtClean="0"/>
              <a:t> 상태 변화 </a:t>
            </a:r>
            <a:endParaRPr lang="en-US" altLang="ko-KR" dirty="0" smtClean="0"/>
          </a:p>
          <a:p>
            <a:pPr lvl="1">
              <a:spcAft>
                <a:spcPts val="600"/>
              </a:spcAft>
            </a:pPr>
            <a:r>
              <a:rPr lang="ko-KR" altLang="en-US" dirty="0" smtClean="0"/>
              <a:t>프로세서 함께 사용</a:t>
            </a:r>
            <a:r>
              <a:rPr lang="en-US" altLang="ko-KR" dirty="0" smtClean="0"/>
              <a:t>,</a:t>
            </a:r>
            <a:r>
              <a:rPr lang="ko-KR" altLang="en-US" dirty="0" smtClean="0"/>
              <a:t> 항상 하나만 실행</a:t>
            </a:r>
            <a:endParaRPr lang="en-US" altLang="ko-KR" dirty="0" smtClean="0"/>
          </a:p>
          <a:p>
            <a:pPr lvl="1">
              <a:spcAft>
                <a:spcPts val="600"/>
              </a:spcAft>
            </a:pPr>
            <a:r>
              <a:rPr lang="ko-KR" altLang="en-US" dirty="0" smtClean="0"/>
              <a:t>한 프로세스에 있는 </a:t>
            </a:r>
            <a:r>
              <a:rPr lang="ko-KR" altLang="en-US" dirty="0" err="1" smtClean="0"/>
              <a:t>스레드는</a:t>
            </a:r>
            <a:r>
              <a:rPr lang="ko-KR" altLang="en-US" dirty="0" smtClean="0"/>
              <a:t> 순차적 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정보 저장레지스터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lvl="1">
              <a:spcAft>
                <a:spcPts val="600"/>
              </a:spcAft>
            </a:pPr>
            <a:r>
              <a:rPr lang="ko-KR" altLang="en-US" dirty="0" smtClean="0"/>
              <a:t>프로세스 생성하면 해당 프로세스의 </a:t>
            </a:r>
            <a:r>
              <a:rPr lang="ko-KR" altLang="en-US" dirty="0" err="1" smtClean="0"/>
              <a:t>스레드도</a:t>
            </a:r>
            <a:r>
              <a:rPr lang="ko-KR" altLang="en-US" dirty="0" smtClean="0"/>
              <a:t> 함께 생성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생성에서는 운영체제</a:t>
            </a:r>
            <a:endParaRPr lang="en-US" altLang="ko-KR" dirty="0" smtClean="0"/>
          </a:p>
          <a:p>
            <a:pPr lvl="1">
              <a:spcAft>
                <a:spcPts val="600"/>
              </a:spcAft>
              <a:buNone/>
            </a:pPr>
            <a:r>
              <a:rPr lang="ko-KR" altLang="en-US" dirty="0" smtClean="0"/>
              <a:t>  가 부모 프로세스와 공유할 자원 초기화 필요 없음</a:t>
            </a:r>
            <a:endParaRPr lang="en-US" altLang="ko-KR" dirty="0" smtClean="0"/>
          </a:p>
          <a:p>
            <a:pPr lvl="1">
              <a:spcAft>
                <a:spcPts val="600"/>
              </a:spcAft>
            </a:pPr>
            <a:r>
              <a:rPr lang="ko-KR" altLang="en-US" dirty="0" smtClean="0"/>
              <a:t>프로세스의 생성과 종료보다는 오버헤드 훨씬 적음</a:t>
            </a:r>
            <a:r>
              <a:rPr lang="en-US" altLang="ko-KR" dirty="0" smtClean="0"/>
              <a:t> </a:t>
            </a:r>
          </a:p>
          <a:p>
            <a:pPr lvl="1">
              <a:spcAft>
                <a:spcPts val="600"/>
              </a:spcAft>
            </a:pPr>
            <a:r>
              <a:rPr lang="ko-KR" altLang="en-US" dirty="0" err="1" smtClean="0"/>
              <a:t>스레드</a:t>
            </a:r>
            <a:r>
              <a:rPr lang="ko-KR" altLang="en-US" dirty="0" smtClean="0"/>
              <a:t> 한 개가 대기 상태로 변환 시 전체 프로세스 대기 상태로 변환  않음</a:t>
            </a:r>
            <a:endParaRPr lang="en-US" altLang="ko-KR" dirty="0" smtClean="0"/>
          </a:p>
          <a:p>
            <a:pPr lvl="1">
              <a:spcAft>
                <a:spcPts val="600"/>
              </a:spcAft>
            </a:pPr>
            <a:r>
              <a:rPr lang="ko-KR" altLang="en-US" dirty="0" smtClean="0"/>
              <a:t>실행 상태의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대기 상태가 되면 다른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실행 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서로 독립적이지는 않음</a:t>
            </a:r>
            <a:r>
              <a:rPr lang="en-US" altLang="ko-KR" dirty="0" smtClean="0"/>
              <a:t>)</a:t>
            </a:r>
          </a:p>
          <a:p>
            <a:pPr lvl="1">
              <a:spcAft>
                <a:spcPts val="600"/>
              </a:spcAft>
            </a:pPr>
            <a:r>
              <a:rPr lang="ko-KR" altLang="en-US" dirty="0" smtClean="0"/>
              <a:t>프로세스 하나에 있는 전체 </a:t>
            </a:r>
            <a:r>
              <a:rPr lang="ko-KR" altLang="en-US" dirty="0" err="1" smtClean="0"/>
              <a:t>스레드는</a:t>
            </a:r>
            <a:r>
              <a:rPr lang="ko-KR" altLang="en-US" dirty="0" smtClean="0"/>
              <a:t> 프로세스의 모든 주소에 접근 가능하여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한</a:t>
            </a:r>
            <a:endParaRPr lang="en-US" altLang="ko-KR" dirty="0" smtClean="0"/>
          </a:p>
          <a:p>
            <a:pPr lvl="1">
              <a:spcAft>
                <a:spcPts val="600"/>
              </a:spcAft>
              <a:buNone/>
            </a:pPr>
            <a:r>
              <a:rPr lang="ko-KR" altLang="en-US" dirty="0" smtClean="0"/>
              <a:t>  개가 다른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읽기나 덮어 쓰기 가능</a:t>
            </a:r>
            <a:endParaRPr lang="en-US" altLang="ko-KR" dirty="0" smtClean="0"/>
          </a:p>
          <a:p>
            <a:pPr lvl="1">
              <a:spcAft>
                <a:spcPts val="600"/>
              </a:spcAft>
            </a:pPr>
            <a:r>
              <a:rPr lang="ko-KR" altLang="en-US" dirty="0" smtClean="0"/>
              <a:t>프로세서는 여러 사용자가 생성하여 서로 경쟁적으로 자원 요구하고 서로 다른 관계를 유</a:t>
            </a:r>
            <a:endParaRPr lang="en-US" altLang="ko-KR" dirty="0" smtClean="0"/>
          </a:p>
          <a:p>
            <a:pPr lvl="1">
              <a:spcAft>
                <a:spcPts val="600"/>
              </a:spcAft>
              <a:buNone/>
            </a:pPr>
            <a:r>
              <a:rPr lang="en-US" altLang="ko-KR" dirty="0" smtClean="0"/>
              <a:t>   </a:t>
            </a:r>
            <a:r>
              <a:rPr lang="ko-KR" altLang="en-US" dirty="0" smtClean="0"/>
              <a:t>지해야 하지만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스레드는</a:t>
            </a:r>
            <a:r>
              <a:rPr lang="ko-KR" altLang="en-US" dirty="0" smtClean="0"/>
              <a:t> 사용자 한 명이 여러 </a:t>
            </a:r>
            <a:r>
              <a:rPr lang="ko-KR" altLang="en-US" dirty="0" err="1" smtClean="0"/>
              <a:t>스레드로</a:t>
            </a:r>
            <a:r>
              <a:rPr lang="ko-KR" altLang="en-US" dirty="0" smtClean="0"/>
              <a:t> 개인 프로세스 하나 소유</a:t>
            </a:r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제어 블록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스레드</a:t>
            </a:r>
            <a:r>
              <a:rPr lang="ko-KR" altLang="en-US" dirty="0" smtClean="0"/>
              <a:t> 제어 블록</a:t>
            </a:r>
            <a:r>
              <a:rPr lang="en-US" altLang="ko-KR" baseline="30000" dirty="0" smtClean="0"/>
              <a:t>TCB, Thread Control Block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정보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 제어 블록은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제어 블록의 리스트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err="1" smtClean="0"/>
              <a:t>스레드</a:t>
            </a:r>
            <a:r>
              <a:rPr lang="ko-KR" altLang="en-US" dirty="0" smtClean="0"/>
              <a:t> 간에 보호 하지 않음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 CB</a:t>
            </a:r>
            <a:r>
              <a:rPr lang="ko-KR" altLang="en-US" dirty="0" smtClean="0"/>
              <a:t>의 내용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실행 상태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프로세서 레지스터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카운터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포인터 </a:t>
            </a:r>
          </a:p>
          <a:p>
            <a:pPr lvl="2"/>
            <a:r>
              <a:rPr lang="ko-KR" altLang="en-US" dirty="0" smtClean="0"/>
              <a:t>스케줄링 정보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준비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대기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우선순위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프로세서 시간 </a:t>
            </a:r>
          </a:p>
          <a:p>
            <a:pPr lvl="2"/>
            <a:r>
              <a:rPr lang="ko-KR" altLang="en-US" dirty="0" smtClean="0"/>
              <a:t>계정 정보 </a:t>
            </a:r>
          </a:p>
          <a:p>
            <a:pPr lvl="2"/>
            <a:r>
              <a:rPr lang="ko-KR" altLang="en-US" dirty="0" smtClean="0"/>
              <a:t>스케줄링 </a:t>
            </a:r>
            <a:r>
              <a:rPr lang="ko-KR" altLang="en-US" dirty="0" err="1" smtClean="0"/>
              <a:t>큐용</a:t>
            </a:r>
            <a:r>
              <a:rPr lang="ko-KR" altLang="en-US" dirty="0" smtClean="0"/>
              <a:t> 다양한 포인터 </a:t>
            </a:r>
          </a:p>
          <a:p>
            <a:pPr lvl="2"/>
            <a:r>
              <a:rPr lang="ko-KR" altLang="en-US" dirty="0" smtClean="0"/>
              <a:t>프로세스 제어 블록</a:t>
            </a:r>
            <a:r>
              <a:rPr lang="en-US" altLang="ko-KR" dirty="0" smtClean="0"/>
              <a:t>PCB</a:t>
            </a:r>
            <a:r>
              <a:rPr lang="ko-KR" altLang="en-US" dirty="0" smtClean="0"/>
              <a:t>을 포함하는 포인터 </a:t>
            </a:r>
          </a:p>
          <a:p>
            <a:endParaRPr lang="ko-KR" altLang="en-US" dirty="0" smtClean="0"/>
          </a:p>
          <a:p>
            <a:pPr lvl="1">
              <a:buNone/>
            </a:pPr>
            <a:endParaRPr lang="ko-KR" altLang="en-US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제어 블록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ko-KR" altLang="en-US" dirty="0" smtClean="0"/>
          </a:p>
          <a:p>
            <a:pPr lvl="1">
              <a:buNone/>
            </a:pPr>
            <a:endParaRPr lang="ko-KR" altLang="en-US" dirty="0" smtClean="0"/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ko-KR" altLang="en-US" dirty="0" smtClean="0"/>
          </a:p>
        </p:txBody>
      </p:sp>
      <p:pic>
        <p:nvPicPr>
          <p:cNvPr id="5" name="그림 4" descr="3-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773704"/>
            <a:ext cx="8242665" cy="544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Section 04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스레드의</a:t>
            </a:r>
            <a:r>
              <a:rPr lang="ko-KR" altLang="en-US" dirty="0" smtClean="0"/>
              <a:t> 운영체제에 따른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수준 </a:t>
            </a:r>
            <a:r>
              <a:rPr lang="ko-KR" altLang="en-US" dirty="0" err="1" smtClean="0"/>
              <a:t>스레드</a:t>
            </a:r>
            <a:r>
              <a:rPr lang="en-US" altLang="ko-KR" baseline="30000" dirty="0" smtClean="0"/>
              <a:t>user-level thread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다대일</a:t>
            </a:r>
            <a:r>
              <a:rPr lang="en-US" altLang="ko-KR" dirty="0" smtClean="0"/>
              <a:t>(n:1) </a:t>
            </a:r>
            <a:r>
              <a:rPr lang="ko-KR" altLang="en-US" dirty="0" err="1" smtClean="0"/>
              <a:t>매핑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스레드</a:t>
            </a:r>
            <a:r>
              <a:rPr lang="ko-KR" altLang="en-US" dirty="0" smtClean="0"/>
              <a:t> 라이브러리를 이용하여 작동 </a:t>
            </a:r>
            <a:endParaRPr lang="en-US" altLang="ko-KR" dirty="0" smtClean="0"/>
          </a:p>
          <a:p>
            <a:pPr lvl="2"/>
            <a:endParaRPr lang="ko-KR" altLang="en-US" dirty="0" smtClean="0"/>
          </a:p>
          <a:p>
            <a:pPr lvl="1"/>
            <a:r>
              <a:rPr lang="ko-KR" altLang="en-US" dirty="0" err="1" smtClean="0"/>
              <a:t>커널</a:t>
            </a:r>
            <a:r>
              <a:rPr lang="ko-KR" altLang="en-US" dirty="0" smtClean="0"/>
              <a:t> 수준 </a:t>
            </a:r>
            <a:r>
              <a:rPr lang="ko-KR" altLang="en-US" dirty="0" err="1" smtClean="0"/>
              <a:t>스레드</a:t>
            </a:r>
            <a:r>
              <a:rPr lang="en-US" altLang="ko-KR" baseline="30000" dirty="0" smtClean="0"/>
              <a:t>kernel-level thread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일대일</a:t>
            </a:r>
            <a:r>
              <a:rPr lang="en-US" altLang="ko-KR" dirty="0" smtClean="0"/>
              <a:t>(1:1) </a:t>
            </a:r>
            <a:r>
              <a:rPr lang="ko-KR" altLang="en-US" dirty="0" err="1" smtClean="0"/>
              <a:t>매핑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커널</a:t>
            </a:r>
            <a:r>
              <a:rPr lang="en-US" altLang="ko-KR" dirty="0" smtClean="0"/>
              <a:t>(</a:t>
            </a:r>
            <a:r>
              <a:rPr lang="ko-KR" altLang="en-US" dirty="0" smtClean="0"/>
              <a:t>운영체제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지원</a:t>
            </a:r>
            <a:endParaRPr lang="en-US" altLang="ko-KR" dirty="0" smtClean="0"/>
          </a:p>
          <a:p>
            <a:pPr lvl="2"/>
            <a:endParaRPr lang="ko-KR" altLang="en-US" dirty="0" smtClean="0"/>
          </a:p>
          <a:p>
            <a:pPr lvl="1"/>
            <a:r>
              <a:rPr lang="ko-KR" altLang="en-US" dirty="0" smtClean="0"/>
              <a:t>혼합형 </a:t>
            </a:r>
            <a:r>
              <a:rPr lang="ko-KR" altLang="en-US" dirty="0" err="1" smtClean="0"/>
              <a:t>스레드</a:t>
            </a:r>
            <a:r>
              <a:rPr lang="en-US" altLang="ko-KR" baseline="30000" dirty="0" smtClean="0"/>
              <a:t>multiplexed thread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다대다</a:t>
            </a:r>
            <a:r>
              <a:rPr lang="en-US" altLang="ko-KR" dirty="0" smtClean="0"/>
              <a:t>(n:m) </a:t>
            </a:r>
            <a:r>
              <a:rPr lang="ko-KR" altLang="en-US" dirty="0" err="1" smtClean="0"/>
              <a:t>매핑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 수준 </a:t>
            </a:r>
            <a:r>
              <a:rPr lang="ko-KR" altLang="en-US" dirty="0" err="1" smtClean="0"/>
              <a:t>스레드와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수준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혼합한 형태</a:t>
            </a:r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사용자 수준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 수준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영역의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라이브러리로 구현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스레드</a:t>
            </a:r>
            <a:r>
              <a:rPr lang="ko-KR" altLang="en-US" dirty="0" smtClean="0"/>
              <a:t> 라이브러리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생성과 종료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간의 메시지 전달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스케줄링과 문맥 등 정보 보관</a:t>
            </a:r>
            <a:r>
              <a:rPr lang="en-US" altLang="ko-KR" dirty="0" smtClean="0"/>
              <a:t>(POSIX </a:t>
            </a:r>
            <a:r>
              <a:rPr lang="ko-KR" altLang="en-US" dirty="0" smtClean="0"/>
              <a:t>표준안의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확장판인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Pthread</a:t>
            </a:r>
            <a:r>
              <a:rPr lang="en-US" altLang="ko-KR" dirty="0" smtClean="0"/>
              <a:t>, Win32 </a:t>
            </a:r>
            <a:r>
              <a:rPr lang="ko-KR" altLang="en-US" dirty="0" err="1" smtClean="0"/>
              <a:t>스레드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자바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등 주로 사용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err="1" smtClean="0"/>
              <a:t>스레드와</a:t>
            </a:r>
            <a:r>
              <a:rPr lang="ko-KR" altLang="en-US" dirty="0" smtClean="0"/>
              <a:t> 관련된 모든 행위를 사용자 영역에서 함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스레드</a:t>
            </a:r>
            <a:r>
              <a:rPr lang="ko-KR" altLang="en-US" dirty="0" smtClean="0"/>
              <a:t> 교환에 </a:t>
            </a:r>
            <a:r>
              <a:rPr lang="ko-KR" altLang="en-US" dirty="0" err="1" smtClean="0"/>
              <a:t>커널이</a:t>
            </a:r>
            <a:r>
              <a:rPr lang="ko-KR" altLang="en-US" dirty="0" smtClean="0"/>
              <a:t> 개입하지 않아 </a:t>
            </a:r>
            <a:r>
              <a:rPr lang="ko-KR" altLang="en-US" dirty="0" err="1" smtClean="0"/>
              <a:t>커널에서</a:t>
            </a:r>
            <a:r>
              <a:rPr lang="ko-KR" altLang="en-US" dirty="0" smtClean="0"/>
              <a:t> 사용자 영역으로 전환 불필요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커널은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아닌 프로세스를 한 단위로 인식</a:t>
            </a:r>
            <a:r>
              <a:rPr lang="en-US" altLang="ko-KR" dirty="0" smtClean="0"/>
              <a:t>,</a:t>
            </a:r>
            <a:r>
              <a:rPr lang="ko-KR" altLang="en-US" dirty="0" smtClean="0"/>
              <a:t> 프로세서 할당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프로세스 테이블 유지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사용자 수준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pic>
        <p:nvPicPr>
          <p:cNvPr id="5" name="그림 4" descr="3-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1530" y="863715"/>
            <a:ext cx="8350552" cy="535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사용자 수준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 수준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장점</a:t>
            </a:r>
          </a:p>
          <a:p>
            <a:pPr lvl="1"/>
            <a:r>
              <a:rPr lang="ko-KR" altLang="en-US" dirty="0" err="1" smtClean="0"/>
              <a:t>이식성</a:t>
            </a:r>
            <a:r>
              <a:rPr lang="ko-KR" altLang="en-US" dirty="0" smtClean="0"/>
              <a:t> 높음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커널에</a:t>
            </a:r>
            <a:r>
              <a:rPr lang="ko-KR" altLang="en-US" dirty="0" smtClean="0"/>
              <a:t> 독립적 스케줄링을 할 수 있어 모든 운영체제에 적용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오버헤드 적음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스케줄링</a:t>
            </a:r>
            <a:r>
              <a:rPr lang="en-US" altLang="ko-KR" dirty="0" smtClean="0"/>
              <a:t>,</a:t>
            </a:r>
            <a:r>
              <a:rPr lang="ko-KR" altLang="en-US" dirty="0" smtClean="0"/>
              <a:t> 동기화 위해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호출 않으므로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영역 전환 오버헤드 감소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유연한 스케줄링 가능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커널이</a:t>
            </a:r>
            <a:r>
              <a:rPr lang="ko-KR" altLang="en-US" dirty="0" smtClean="0"/>
              <a:t> 아닌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라이브러리에서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스케줄링 제어하므로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               </a:t>
            </a:r>
            <a:r>
              <a:rPr lang="ko-KR" altLang="en-US" dirty="0" smtClean="0"/>
              <a:t> 응용 프로그램에 맞게 스케줄링 가능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사용자 수준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단점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시스템의 동시성 지원하지 않음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아닌 프로세스 단위로 프로세서 할당하여 다중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                            </a:t>
            </a:r>
            <a:r>
              <a:rPr lang="ko-KR" altLang="en-US" dirty="0" smtClean="0"/>
              <a:t> 처리 환경을 갖춰도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단위로 다중 처리 불가능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                             </a:t>
            </a:r>
            <a:r>
              <a:rPr lang="ko-KR" altLang="en-US" dirty="0" smtClean="0"/>
              <a:t>동일한 프로세스의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한 개 가 대기 상태가 되면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                             </a:t>
            </a:r>
            <a:r>
              <a:rPr lang="ko-KR" altLang="en-US" dirty="0" smtClean="0"/>
              <a:t>이 중 어떤 스레드도 실행 불가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확장 제약이 따름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커널이</a:t>
            </a:r>
            <a:r>
              <a:rPr lang="ko-KR" altLang="en-US" dirty="0" smtClean="0"/>
              <a:t> 한 프로세스에 속한 여러 </a:t>
            </a:r>
            <a:r>
              <a:rPr lang="ko-KR" altLang="en-US" dirty="0" err="1" smtClean="0"/>
              <a:t>스레드에</a:t>
            </a:r>
            <a:r>
              <a:rPr lang="ko-KR" altLang="en-US" dirty="0" smtClean="0"/>
              <a:t> 프로세서를 동시에 할당 할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          </a:t>
            </a:r>
            <a:r>
              <a:rPr lang="ko-KR" altLang="en-US" dirty="0" smtClean="0"/>
              <a:t> 수 없어 다중 처리 시스템에서 규모 확장 곤란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err="1" smtClean="0"/>
              <a:t>스레드</a:t>
            </a:r>
            <a:r>
              <a:rPr lang="ko-KR" altLang="en-US" dirty="0" smtClean="0"/>
              <a:t> 간 보호 불가능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간 보호에 </a:t>
            </a:r>
            <a:r>
              <a:rPr lang="ko-KR" altLang="en-US" dirty="0" err="1" smtClean="0"/>
              <a:t>커널의</a:t>
            </a:r>
            <a:r>
              <a:rPr lang="ko-KR" altLang="en-US" dirty="0" smtClean="0"/>
              <a:t> 보호 방법 사용 불가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                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라이브러리에서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간 보호를 제공해야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                                </a:t>
            </a:r>
            <a:r>
              <a:rPr lang="ko-KR" altLang="en-US" dirty="0" smtClean="0"/>
              <a:t>프로세스 수준에서 보호 가능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수준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커널</a:t>
            </a:r>
            <a:r>
              <a:rPr lang="ko-KR" altLang="en-US" dirty="0" smtClean="0"/>
              <a:t> 수준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개념</a:t>
            </a:r>
          </a:p>
          <a:p>
            <a:pPr lvl="1">
              <a:spcAft>
                <a:spcPts val="600"/>
              </a:spcAft>
            </a:pPr>
            <a:r>
              <a:rPr lang="ko-KR" altLang="en-US" dirty="0" smtClean="0"/>
              <a:t>사용자 수준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한계 극복 방법으로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커널이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스레드와</a:t>
            </a:r>
            <a:r>
              <a:rPr lang="ko-KR" altLang="en-US" dirty="0" smtClean="0"/>
              <a:t> 관련된 모든 작업 관리</a:t>
            </a:r>
            <a:endParaRPr lang="en-US" altLang="ko-KR" dirty="0" smtClean="0"/>
          </a:p>
          <a:p>
            <a:pPr lvl="1">
              <a:spcAft>
                <a:spcPts val="600"/>
              </a:spcAft>
            </a:pPr>
            <a:r>
              <a:rPr lang="ko-KR" altLang="en-US" dirty="0" smtClean="0"/>
              <a:t>한 프로세스에서 다수의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프로세서 </a:t>
            </a:r>
            <a:r>
              <a:rPr lang="ko-KR" altLang="en-US" dirty="0" err="1" smtClean="0"/>
              <a:t>할당받아</a:t>
            </a:r>
            <a:r>
              <a:rPr lang="ko-KR" altLang="en-US" dirty="0" smtClean="0"/>
              <a:t> 병행 수행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한 개가 대기 </a:t>
            </a:r>
            <a:endParaRPr lang="en-US" altLang="ko-KR" dirty="0" smtClean="0"/>
          </a:p>
          <a:p>
            <a:pPr lvl="1">
              <a:spcAft>
                <a:spcPts val="600"/>
              </a:spcAft>
            </a:pPr>
            <a:r>
              <a:rPr lang="ko-KR" altLang="en-US" dirty="0" smtClean="0"/>
              <a:t>상태가 되면 동일한 프로세스에 속한 다 </a:t>
            </a:r>
            <a:r>
              <a:rPr lang="ko-KR" altLang="en-US" dirty="0" err="1" smtClean="0"/>
              <a:t>른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스레드로</a:t>
            </a:r>
            <a:r>
              <a:rPr lang="ko-KR" altLang="en-US" dirty="0" smtClean="0"/>
              <a:t> 교환 가능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이때도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개입하므로</a:t>
            </a:r>
            <a:endParaRPr lang="en-US" altLang="ko-KR" dirty="0" smtClean="0"/>
          </a:p>
          <a:p>
            <a:pPr lvl="1">
              <a:spcAft>
                <a:spcPts val="600"/>
              </a:spcAft>
            </a:pPr>
            <a:r>
              <a:rPr lang="ko-KR" altLang="en-US" dirty="0" smtClean="0"/>
              <a:t>사용자 영역에서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영역으로 전환 필요</a:t>
            </a:r>
            <a:endParaRPr lang="en-US" altLang="ko-KR" dirty="0" smtClean="0"/>
          </a:p>
          <a:p>
            <a:pPr lvl="1">
              <a:spcAft>
                <a:spcPts val="600"/>
              </a:spcAft>
            </a:pPr>
            <a:r>
              <a:rPr lang="ko-KR" altLang="en-US" dirty="0" err="1" smtClean="0"/>
              <a:t>커널이</a:t>
            </a:r>
            <a:r>
              <a:rPr lang="ko-KR" altLang="en-US" dirty="0" smtClean="0"/>
              <a:t> 직접 스케줄링하고 실행하기에 사용자 수준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지원  부족 문제 해결</a:t>
            </a:r>
            <a:endParaRPr lang="en-US" altLang="ko-KR" dirty="0" smtClean="0"/>
          </a:p>
          <a:p>
            <a:pPr lvl="1">
              <a:spcAft>
                <a:spcPts val="600"/>
              </a:spcAft>
            </a:pPr>
            <a:r>
              <a:rPr lang="ko-KR" altLang="en-US" dirty="0" err="1" smtClean="0"/>
              <a:t>커널이</a:t>
            </a:r>
            <a:r>
              <a:rPr lang="ko-KR" altLang="en-US" dirty="0" smtClean="0"/>
              <a:t> 전체 프로세스와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정보를 유지하여 오버헤드가 커짐</a:t>
            </a:r>
            <a:endParaRPr lang="en-US" altLang="ko-KR" dirty="0" smtClean="0"/>
          </a:p>
          <a:p>
            <a:pPr lvl="1">
              <a:spcAft>
                <a:spcPts val="600"/>
              </a:spcAft>
            </a:pPr>
            <a:r>
              <a:rPr lang="ko-KR" altLang="en-US" dirty="0" err="1" smtClean="0"/>
              <a:t>커널이</a:t>
            </a:r>
            <a:r>
              <a:rPr lang="ko-KR" altLang="en-US" dirty="0" smtClean="0"/>
              <a:t> 각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개별적으로 관리하여 동일한 프로세스의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병행 수행</a:t>
            </a:r>
            <a:endParaRPr lang="en-US" altLang="ko-KR" dirty="0" smtClean="0"/>
          </a:p>
          <a:p>
            <a:pPr lvl="1">
              <a:spcAft>
                <a:spcPts val="600"/>
              </a:spcAft>
            </a:pPr>
            <a:r>
              <a:rPr lang="ko-KR" altLang="en-US" dirty="0" smtClean="0"/>
              <a:t>동일한 프로세스에 있는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중 한 개가 대기 상태가 되도 다른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실행 가능</a:t>
            </a:r>
            <a:endParaRPr lang="en-US" altLang="ko-KR" dirty="0" smtClean="0"/>
          </a:p>
          <a:p>
            <a:pPr lvl="1">
              <a:spcAft>
                <a:spcPts val="600"/>
              </a:spcAft>
            </a:pPr>
            <a:r>
              <a:rPr lang="ko-KR" altLang="en-US" dirty="0" err="1" smtClean="0"/>
              <a:t>스케쥴링과</a:t>
            </a:r>
            <a:r>
              <a:rPr lang="ko-KR" altLang="en-US" dirty="0" smtClean="0"/>
              <a:t> 동기화를 하려면 더 많은 자원 필요</a:t>
            </a:r>
            <a:endParaRPr lang="en-US" altLang="ko-KR" dirty="0" smtClean="0"/>
          </a:p>
          <a:p>
            <a:pPr lvl="1">
              <a:spcAft>
                <a:spcPts val="600"/>
              </a:spcAft>
            </a:pPr>
            <a:r>
              <a:rPr lang="ko-KR" altLang="en-US" dirty="0" smtClean="0"/>
              <a:t>윈도우 </a:t>
            </a:r>
            <a:r>
              <a:rPr lang="en-US" altLang="ko-KR" dirty="0" smtClean="0"/>
              <a:t>NT·XP·2000, </a:t>
            </a:r>
            <a:r>
              <a:rPr lang="ko-KR" altLang="en-US" dirty="0" err="1" smtClean="0"/>
              <a:t>리눅스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솔라리스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9 </a:t>
            </a:r>
            <a:r>
              <a:rPr lang="ko-KR" altLang="en-US" dirty="0" smtClean="0"/>
              <a:t>이상 버전의 운영체제가 대표적 </a:t>
            </a:r>
            <a:r>
              <a:rPr lang="en-US" altLang="ko-KR" dirty="0" smtClean="0"/>
              <a:t> </a:t>
            </a:r>
          </a:p>
          <a:p>
            <a:endParaRPr lang="ko-KR" altLang="en-US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프로세스의 개념과 상태변화</a:t>
            </a:r>
            <a:r>
              <a:rPr lang="en-US" altLang="ko-KR" dirty="0" smtClean="0"/>
              <a:t>(1. </a:t>
            </a:r>
            <a:r>
              <a:rPr lang="ko-KR" altLang="en-US" dirty="0" smtClean="0"/>
              <a:t>프로세스의 개념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프로세스</a:t>
            </a:r>
            <a:r>
              <a:rPr lang="en-US" altLang="ko-KR" baseline="30000" dirty="0" smtClean="0"/>
              <a:t>process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정의</a:t>
            </a:r>
            <a:r>
              <a:rPr lang="en-US" altLang="ko-KR" dirty="0" smtClean="0"/>
              <a:t>(1960</a:t>
            </a:r>
            <a:r>
              <a:rPr lang="ko-KR" altLang="en-US" dirty="0" smtClean="0"/>
              <a:t>년대 </a:t>
            </a:r>
            <a:r>
              <a:rPr lang="ko-KR" altLang="en-US" dirty="0" err="1" smtClean="0"/>
              <a:t>멀틱스</a:t>
            </a:r>
            <a:r>
              <a:rPr lang="en-US" altLang="ko-KR" baseline="30000" dirty="0" err="1" smtClean="0"/>
              <a:t>multics</a:t>
            </a:r>
            <a:r>
              <a:rPr lang="en-US" altLang="ko-KR" dirty="0" smtClean="0"/>
              <a:t> </a:t>
            </a:r>
            <a:r>
              <a:rPr lang="ko-KR" altLang="en-US" dirty="0" smtClean="0"/>
              <a:t>운영체제에서 처음 사용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IBM </a:t>
            </a:r>
            <a:r>
              <a:rPr lang="ko-KR" altLang="en-US" dirty="0" smtClean="0"/>
              <a:t>운영체제에서의  작업</a:t>
            </a:r>
            <a:r>
              <a:rPr lang="en-US" altLang="ko-KR" baseline="30000" dirty="0" smtClean="0"/>
              <a:t>task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실행 중인 프로그램 </a:t>
            </a:r>
          </a:p>
          <a:p>
            <a:pPr lvl="1"/>
            <a:r>
              <a:rPr lang="ko-KR" altLang="en-US" dirty="0" smtClean="0"/>
              <a:t>비동기적</a:t>
            </a:r>
            <a:r>
              <a:rPr lang="en-US" altLang="ko-KR" baseline="30000" dirty="0" smtClean="0"/>
              <a:t>asynchronous </a:t>
            </a:r>
            <a:r>
              <a:rPr lang="ko-KR" altLang="en-US" dirty="0" smtClean="0"/>
              <a:t>행위 </a:t>
            </a:r>
          </a:p>
          <a:p>
            <a:pPr lvl="1"/>
            <a:r>
              <a:rPr lang="ko-KR" altLang="en-US" dirty="0" smtClean="0"/>
              <a:t>실행 중인 프로시저 </a:t>
            </a:r>
          </a:p>
          <a:p>
            <a:pPr lvl="1"/>
            <a:r>
              <a:rPr lang="ko-KR" altLang="en-US" dirty="0" smtClean="0"/>
              <a:t>실행 중인 프로시저의 제어 추적 </a:t>
            </a:r>
          </a:p>
          <a:p>
            <a:pPr lvl="1"/>
            <a:r>
              <a:rPr lang="ko-KR" altLang="en-US" dirty="0" smtClean="0"/>
              <a:t>운영체제에 들어 있는 프로세스 제어 블록</a:t>
            </a:r>
            <a:r>
              <a:rPr lang="en-US" altLang="ko-KR" baseline="30000" dirty="0" smtClean="0"/>
              <a:t>PCB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프로세서에 할당하여 실행할 수 있는 개체 </a:t>
            </a:r>
            <a:r>
              <a:rPr lang="ko-KR" altLang="en-US" dirty="0" err="1" smtClean="0"/>
              <a:t>디스패치</a:t>
            </a:r>
            <a:r>
              <a:rPr lang="en-US" altLang="ko-KR" baseline="30000" dirty="0" smtClean="0"/>
              <a:t>dispatch</a:t>
            </a:r>
            <a:r>
              <a:rPr lang="ko-KR" altLang="en-US" dirty="0" smtClean="0"/>
              <a:t>가 가능한 대상 </a:t>
            </a:r>
          </a:p>
          <a:p>
            <a:endParaRPr lang="ko-KR" altLang="en-US" dirty="0" smtClean="0"/>
          </a:p>
          <a:p>
            <a:endParaRPr lang="ko-KR" altLang="en-US" dirty="0" smtClean="0"/>
          </a:p>
          <a:p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681790" y="1583795"/>
            <a:ext cx="41866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가장 일반적인 정의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수준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ko-KR" altLang="en-US" dirty="0" smtClean="0"/>
          </a:p>
          <a:p>
            <a:endParaRPr lang="ko-KR" altLang="en-US" dirty="0" smtClean="0"/>
          </a:p>
        </p:txBody>
      </p:sp>
      <p:pic>
        <p:nvPicPr>
          <p:cNvPr id="5" name="그림 4" descr="3-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728700"/>
            <a:ext cx="8667455" cy="540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혼합형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혼합형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개념</a:t>
            </a:r>
          </a:p>
          <a:p>
            <a:pPr lvl="1"/>
            <a:r>
              <a:rPr lang="ko-KR" altLang="en-US" dirty="0" smtClean="0"/>
              <a:t>사용자 수준 </a:t>
            </a:r>
            <a:r>
              <a:rPr lang="ko-KR" altLang="en-US" dirty="0" err="1" smtClean="0"/>
              <a:t>스레드와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수준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혼합한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시스템 호출을 할 때 다른 스레드를 중단하는 </a:t>
            </a:r>
            <a:r>
              <a:rPr lang="ko-KR" altLang="en-US" dirty="0" err="1" smtClean="0"/>
              <a:t>다대일</a:t>
            </a:r>
            <a:r>
              <a:rPr lang="en-US" altLang="ko-KR" dirty="0" smtClean="0"/>
              <a:t>(n:1) </a:t>
            </a:r>
            <a:r>
              <a:rPr lang="ko-KR" altLang="en-US" dirty="0" err="1" smtClean="0"/>
              <a:t>매핑의</a:t>
            </a:r>
            <a:r>
              <a:rPr lang="ko-KR" altLang="en-US" dirty="0" smtClean="0"/>
              <a:t> 사용자 수준 </a:t>
            </a:r>
            <a:r>
              <a:rPr lang="ko-KR" altLang="en-US" dirty="0" err="1" smtClean="0"/>
              <a:t>스레드와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수를 제한하는 일대일</a:t>
            </a:r>
            <a:r>
              <a:rPr lang="en-US" altLang="ko-KR" dirty="0" smtClean="0"/>
              <a:t>(1:1) </a:t>
            </a:r>
            <a:r>
              <a:rPr lang="ko-KR" altLang="en-US" dirty="0" err="1" smtClean="0"/>
              <a:t>매핑의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수준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문제 극복 방법</a:t>
            </a:r>
          </a:p>
          <a:p>
            <a:pPr lvl="1"/>
            <a:r>
              <a:rPr lang="ko-KR" altLang="en-US" dirty="0" err="1" smtClean="0"/>
              <a:t>스레드</a:t>
            </a:r>
            <a:r>
              <a:rPr lang="ko-KR" altLang="en-US" dirty="0" smtClean="0"/>
              <a:t> 라이브러리가 최적의 성능 지원하도록 </a:t>
            </a:r>
            <a:r>
              <a:rPr lang="ko-KR" altLang="en-US" dirty="0" err="1" smtClean="0"/>
              <a:t>커널이</a:t>
            </a:r>
            <a:r>
              <a:rPr lang="ko-KR" altLang="en-US" dirty="0" smtClean="0"/>
              <a:t> 경량 프로세스 수 동적으로 조절</a:t>
            </a:r>
            <a:r>
              <a:rPr lang="en-US" altLang="ko-KR" dirty="0" smtClean="0"/>
              <a:t>,</a:t>
            </a:r>
            <a:r>
              <a:rPr lang="ko-KR" altLang="en-US" dirty="0" smtClean="0"/>
              <a:t> 사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용자 수준 </a:t>
            </a:r>
            <a:r>
              <a:rPr lang="ko-KR" altLang="en-US" dirty="0" err="1" smtClean="0"/>
              <a:t>스레드와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수준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다대다</a:t>
            </a:r>
            <a:r>
              <a:rPr lang="en-US" altLang="ko-KR" dirty="0" smtClean="0"/>
              <a:t>(n:m)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매핑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커널</a:t>
            </a:r>
            <a:r>
              <a:rPr lang="ko-KR" altLang="en-US" dirty="0" smtClean="0"/>
              <a:t> 영역에서 병렬 처리 정도를 </a:t>
            </a:r>
            <a:r>
              <a:rPr lang="ko-KR" altLang="en-US" dirty="0" err="1" smtClean="0"/>
              <a:t>매핑이</a:t>
            </a:r>
            <a:r>
              <a:rPr lang="ko-KR" altLang="en-US" dirty="0" smtClean="0"/>
              <a:t> 결정할 수 있어 병행 실행이 의미가 없을 때 </a:t>
            </a:r>
            <a:r>
              <a:rPr lang="ko-KR" altLang="en-US" dirty="0" err="1" smtClean="0"/>
              <a:t>다대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일</a:t>
            </a:r>
            <a:r>
              <a:rPr lang="en-US" altLang="ko-KR" dirty="0" smtClean="0"/>
              <a:t>(n:1) </a:t>
            </a:r>
            <a:r>
              <a:rPr lang="ko-KR" altLang="en-US" dirty="0" err="1" smtClean="0"/>
              <a:t>매핑도</a:t>
            </a:r>
            <a:r>
              <a:rPr lang="ko-KR" altLang="en-US" dirty="0" smtClean="0"/>
              <a:t> 사용 가능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err="1" smtClean="0"/>
              <a:t>스레드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풀링</a:t>
            </a:r>
            <a:r>
              <a:rPr lang="ko-KR" altLang="en-US" dirty="0" smtClean="0"/>
              <a:t> 이용 일대일</a:t>
            </a:r>
            <a:r>
              <a:rPr lang="en-US" altLang="ko-KR" dirty="0" smtClean="0"/>
              <a:t>(1:1) </a:t>
            </a:r>
            <a:r>
              <a:rPr lang="ko-KR" altLang="en-US" dirty="0" err="1" smtClean="0"/>
              <a:t>매핑으로</a:t>
            </a:r>
            <a:r>
              <a:rPr lang="ko-KR" altLang="en-US" dirty="0" smtClean="0"/>
              <a:t> 오버헤드 감소 가능</a:t>
            </a:r>
          </a:p>
          <a:p>
            <a:pPr lvl="2"/>
            <a:r>
              <a:rPr lang="ko-KR" altLang="en-US" dirty="0" err="1" smtClean="0"/>
              <a:t>스레드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풀링</a:t>
            </a:r>
            <a:r>
              <a:rPr lang="en-US" altLang="ko-KR" baseline="30000" dirty="0" smtClean="0"/>
              <a:t>thread pooling 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시스템이 관리하는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풀</a:t>
            </a:r>
            <a:r>
              <a:rPr lang="en-US" altLang="ko-KR" baseline="30000" dirty="0" smtClean="0"/>
              <a:t>pool</a:t>
            </a:r>
            <a:r>
              <a:rPr lang="ko-KR" altLang="en-US" dirty="0" smtClean="0"/>
              <a:t>을 응용 프로그램에 제공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스레드를</a:t>
            </a:r>
            <a:r>
              <a:rPr lang="ko-KR" altLang="en-US" dirty="0" smtClean="0"/>
              <a:t> 효율</a:t>
            </a: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                                  </a:t>
            </a:r>
            <a:r>
              <a:rPr lang="ko-KR" altLang="en-US" dirty="0" smtClean="0"/>
              <a:t>적으로 사용할 수 있게 하는 방법</a:t>
            </a:r>
            <a:r>
              <a:rPr lang="en-US" altLang="ko-KR" dirty="0" smtClean="0"/>
              <a:t> </a:t>
            </a:r>
          </a:p>
          <a:p>
            <a:pPr lvl="3"/>
            <a:r>
              <a:rPr lang="ko-KR" altLang="en-US" dirty="0" smtClean="0"/>
              <a:t>미리 생성한 </a:t>
            </a:r>
            <a:r>
              <a:rPr lang="ko-KR" altLang="en-US" dirty="0" err="1" smtClean="0"/>
              <a:t>스레드의</a:t>
            </a:r>
            <a:r>
              <a:rPr lang="ko-KR" altLang="en-US" dirty="0" smtClean="0"/>
              <a:t> 재사용으로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생성하는 시간 줄여 시스템의 부담 경감</a:t>
            </a:r>
            <a:r>
              <a:rPr lang="en-US" altLang="ko-KR" dirty="0" smtClean="0"/>
              <a:t>. </a:t>
            </a:r>
          </a:p>
          <a:p>
            <a:pPr lvl="3"/>
            <a:r>
              <a:rPr lang="ko-KR" altLang="en-US" dirty="0" smtClean="0"/>
              <a:t>동시 생성 가능한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수 제한하여 시스템의 자원 소비 감소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응용 프로그램의 전체 성능 일정 수준 유지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솔라리스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9 </a:t>
            </a:r>
            <a:r>
              <a:rPr lang="ko-KR" altLang="en-US" dirty="0" smtClean="0"/>
              <a:t>이전 버전과 </a:t>
            </a:r>
            <a:r>
              <a:rPr lang="en-US" altLang="ko-KR" dirty="0" err="1" smtClean="0"/>
              <a:t>ThreadFiber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패키지가 있는 윈도우 </a:t>
            </a:r>
            <a:r>
              <a:rPr lang="en-US" altLang="ko-KR" dirty="0" smtClean="0"/>
              <a:t>NT·2000 </a:t>
            </a:r>
            <a:r>
              <a:rPr lang="ko-KR" altLang="en-US" dirty="0" smtClean="0"/>
              <a:t>가 대표적</a:t>
            </a:r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3499" y="35744"/>
            <a:ext cx="8873986" cy="474662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혼합형 </a:t>
            </a:r>
            <a:r>
              <a:rPr lang="ko-KR" altLang="en-US" dirty="0" err="1" smtClean="0"/>
              <a:t>스레드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스레드의</a:t>
            </a:r>
            <a:r>
              <a:rPr lang="ko-KR" altLang="en-US" dirty="0" smtClean="0"/>
              <a:t> 특징</a:t>
            </a:r>
          </a:p>
          <a:p>
            <a:pPr lvl="1"/>
            <a:r>
              <a:rPr lang="ko-KR" altLang="en-US" dirty="0" smtClean="0"/>
              <a:t>중량 프로세스와 특징이 동일하면서도 매우 효율적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다중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시스템인 </a:t>
            </a:r>
            <a:r>
              <a:rPr lang="ko-KR" altLang="en-US" dirty="0" err="1" smtClean="0"/>
              <a:t>매크는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커널이</a:t>
            </a:r>
            <a:r>
              <a:rPr lang="ko-KR" altLang="en-US" dirty="0" smtClean="0"/>
              <a:t> 여러 개의 요청에 동시에 서비스하도록 할 수 있음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다중 프로세스에서는 각 프로세스를 다른 프로세스와 독립적 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각각 프로그램 카운터</a:t>
            </a:r>
            <a:r>
              <a:rPr lang="en-US" altLang="ko-KR" dirty="0" smtClean="0"/>
              <a:t>, </a:t>
            </a:r>
          </a:p>
          <a:p>
            <a:pPr lvl="1">
              <a:buNone/>
            </a:pPr>
            <a:r>
              <a:rPr lang="ko-KR" altLang="en-US" dirty="0" smtClean="0"/>
              <a:t> 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레지스터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주소 공간 보유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 프로세서가 하나인 시스템에서는 파일 서버가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디스크 입출력을 기다리는 동안 대기 상태가 될 수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동일한 주소 공간에서 서버 하나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가 대기 상태에 있는 동안 독립적인 다른 서버를 만들 수 없기 때문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</a:t>
            </a:r>
            <a:r>
              <a:rPr lang="ko-KR" altLang="en-US" dirty="0" err="1" smtClean="0"/>
              <a:t>스레드가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  여러 개인 프로세스 하나는 서버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한 개가 대기 상태일 동안 동일 프로세스의 다른 </a:t>
            </a:r>
            <a:r>
              <a:rPr lang="ko-KR" altLang="en-US" dirty="0" err="1" smtClean="0"/>
              <a:t>스레드</a:t>
            </a:r>
            <a:r>
              <a:rPr lang="ko-KR" altLang="en-US" dirty="0" smtClean="0"/>
              <a:t> 실행 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작업량 증가하고 시스템 전체의 성능 향상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프로세스의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584" y="1358769"/>
            <a:ext cx="6255695" cy="4916929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V="1">
            <a:off x="3041830" y="4689140"/>
            <a:ext cx="1215135" cy="241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301970" y="4554125"/>
            <a:ext cx="42754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컴파일한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코드와 초기화 전역변수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문자열과 문자열 상수 등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프로세스의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1358769"/>
            <a:ext cx="8307306" cy="4545506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V="1">
            <a:off x="5517105" y="1403775"/>
            <a:ext cx="90010" cy="466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5337085" y="1043735"/>
            <a:ext cx="27003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데이터를 일시적으로 저장하는 영역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4662010" y="4914165"/>
            <a:ext cx="810091" cy="13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4662010" y="4464115"/>
            <a:ext cx="900101" cy="18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5742130" y="3519010"/>
            <a:ext cx="0" cy="376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591780" y="4509120"/>
            <a:ext cx="20252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프로그램의 가상 주소 공간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61710" y="4914165"/>
            <a:ext cx="2700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실행 명령을 포함하는 메모리이거나 목적 파일에 있는 프로그램 영역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37083" y="3248981"/>
            <a:ext cx="32403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코드 영역과는 별도로 유지되는 자유 영역 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프로세스의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시스템 관점에서의 프로세스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4" name="그림 3" descr="3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1540" y="1358769"/>
            <a:ext cx="8191175" cy="4275475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H="1">
            <a:off x="4662010" y="3879050"/>
            <a:ext cx="315035" cy="1350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166955" y="5319210"/>
            <a:ext cx="47255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·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실행 순서 결정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·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디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ko-KR" altLang="en-US" sz="1200" dirty="0" err="1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스크에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저장된 프로그램에 프로세서 할당해 장치나 메모리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 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같은 파일 자원 참조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·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프로세스 지원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협력하여 교착 상태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보호</a:t>
            </a:r>
            <a:r>
              <a:rPr lang="en-US" altLang="ko-KR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동기화 등 정보 교 환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smtClean="0"/>
              <a:t>프로세스의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프로세스의 종류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4" name="그림 3" descr="3-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45" y="1358770"/>
            <a:ext cx="838621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프로세스의 상태 변화와 상태 정보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프로세스의 상태 변화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1550" y="1403775"/>
            <a:ext cx="8048625" cy="388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1340</TotalTime>
  <Words>2419</Words>
  <Application>Microsoft Office PowerPoint</Application>
  <PresentationFormat>화면 슬라이드 쇼(4:3)</PresentationFormat>
  <Paragraphs>385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1" baseType="lpstr">
      <vt:lpstr>HY견명조</vt:lpstr>
      <vt:lpstr>HY엽서L</vt:lpstr>
      <vt:lpstr>HY헤드라인M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Section 01 프로세스의 개념과 상태변화(1. 프로세스의 개념)</vt:lpstr>
      <vt:lpstr>1. 프로세스의 개념</vt:lpstr>
      <vt:lpstr>1. 프로세스의 개념</vt:lpstr>
      <vt:lpstr>1. 프로세스의 개념</vt:lpstr>
      <vt:lpstr>1. 프로세스의 개념</vt:lpstr>
      <vt:lpstr>2. 프로세스의 상태 변화와 상태 정보</vt:lpstr>
      <vt:lpstr>2. 프로세스의 상태 변화와 상태 정보</vt:lpstr>
      <vt:lpstr>2. 프로세스의 상태 변화와 상태 정보</vt:lpstr>
      <vt:lpstr>2. 프로세스의 상태 변화와 상태 정보</vt:lpstr>
      <vt:lpstr>2. 프로세스의 상태 변화와 상태 정보</vt:lpstr>
      <vt:lpstr>2. 프로세스의 상태 변화와 상태 정보</vt:lpstr>
      <vt:lpstr>Section 02 프로세스의 관리(1. 프로세스의 구조)</vt:lpstr>
      <vt:lpstr>2. 프로세스의 생성</vt:lpstr>
      <vt:lpstr>3. 프로세스의 종료</vt:lpstr>
      <vt:lpstr>4. 프로세스의 제거</vt:lpstr>
      <vt:lpstr>5. 프로세스의 중단과 재시작</vt:lpstr>
      <vt:lpstr>5. 프로세스의 중단과 재시작</vt:lpstr>
      <vt:lpstr>6. 프로세스의 우선 순위</vt:lpstr>
      <vt:lpstr>7. 프로세스의 문맥 교환</vt:lpstr>
      <vt:lpstr>7. 프로세스의 문맥 교환</vt:lpstr>
      <vt:lpstr>Section 03 스레드의 개념과 상태 변화(1. 스레드의 개념)</vt:lpstr>
      <vt:lpstr>1. 스레드의 개념</vt:lpstr>
      <vt:lpstr>1. 스레드의 개념</vt:lpstr>
      <vt:lpstr>1. 스레드의 개념</vt:lpstr>
      <vt:lpstr>2. 단일 스레드와 다중(멀티) 스레드 </vt:lpstr>
      <vt:lpstr>2. 단일 스레드와 다중(멀티) 스레드 </vt:lpstr>
      <vt:lpstr>3. 스레드의 사용 예 </vt:lpstr>
      <vt:lpstr>3. 스레드의 사용 예 </vt:lpstr>
      <vt:lpstr>4. 스레드의 상태 변화 </vt:lpstr>
      <vt:lpstr>5. 스레드의 제어 블록 </vt:lpstr>
      <vt:lpstr>5. 스레드의 제어 블록 </vt:lpstr>
      <vt:lpstr>Section 04 스레드의 구현</vt:lpstr>
      <vt:lpstr>1. 사용자 수준 스레드</vt:lpstr>
      <vt:lpstr>1. 사용자 수준 스레드</vt:lpstr>
      <vt:lpstr>1. 사용자 수준 스레드</vt:lpstr>
      <vt:lpstr>2. 커널 수준 스레드</vt:lpstr>
      <vt:lpstr>2. 커널 수준 스레드</vt:lpstr>
      <vt:lpstr>3. 혼합형 스레드</vt:lpstr>
      <vt:lpstr>3. 혼합형 스레드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ch01. 소프트웨어 공학 소개</dc:title>
  <dc:creator>한빛아카데미(주)</dc:creator>
  <cp:lastModifiedBy>amiga</cp:lastModifiedBy>
  <cp:revision>232</cp:revision>
  <dcterms:created xsi:type="dcterms:W3CDTF">2012-07-23T02:34:37Z</dcterms:created>
  <dcterms:modified xsi:type="dcterms:W3CDTF">2016-07-28T01:51:45Z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