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4"/>
  </p:notesMasterIdLst>
  <p:handoutMasterIdLst>
    <p:handoutMasterId r:id="rId75"/>
  </p:handoutMasterIdLst>
  <p:sldIdLst>
    <p:sldId id="329" r:id="rId2"/>
    <p:sldId id="330" r:id="rId3"/>
    <p:sldId id="331" r:id="rId4"/>
    <p:sldId id="358" r:id="rId5"/>
    <p:sldId id="396" r:id="rId6"/>
    <p:sldId id="397" r:id="rId7"/>
    <p:sldId id="398" r:id="rId8"/>
    <p:sldId id="359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360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5" r:id="rId26"/>
    <p:sldId id="414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9" r:id="rId49"/>
    <p:sldId id="438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47" r:id="rId58"/>
    <p:sldId id="448" r:id="rId59"/>
    <p:sldId id="449" r:id="rId60"/>
    <p:sldId id="361" r:id="rId61"/>
    <p:sldId id="450" r:id="rId62"/>
    <p:sldId id="451" r:id="rId63"/>
    <p:sldId id="452" r:id="rId64"/>
    <p:sldId id="453" r:id="rId65"/>
    <p:sldId id="362" r:id="rId66"/>
    <p:sldId id="454" r:id="rId67"/>
    <p:sldId id="455" r:id="rId68"/>
    <p:sldId id="456" r:id="rId69"/>
    <p:sldId id="457" r:id="rId70"/>
    <p:sldId id="458" r:id="rId71"/>
    <p:sldId id="459" r:id="rId72"/>
    <p:sldId id="258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15" d="100"/>
          <a:sy n="115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메모리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중첩 예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</p:txBody>
      </p:sp>
      <p:pic>
        <p:nvPicPr>
          <p:cNvPr id="4" name="그림 3" descr="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1178750"/>
            <a:ext cx="774398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메모리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스와핑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교체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프로세서 할당이 끝나고 수행 완료 된 프로세스는 보조기억장치로 보내고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아웃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새롭게 시작하는 프로세스는 메모리에 적재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인</a:t>
            </a:r>
            <a:r>
              <a:rPr lang="en-US" altLang="ko-KR" dirty="0" smtClean="0"/>
              <a:t>). </a:t>
            </a:r>
            <a:r>
              <a:rPr lang="ko-KR" altLang="en-US" dirty="0" smtClean="0"/>
              <a:t>프로세스는 메모리에 있어야 수행되므로 일시적으로 디스크로 이 동했다가 메모리로 되돌아와 다시 수행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개념</a:t>
            </a:r>
          </a:p>
          <a:p>
            <a:endParaRPr lang="ko-KR" altLang="en-US" dirty="0" smtClean="0"/>
          </a:p>
        </p:txBody>
      </p:sp>
      <p:pic>
        <p:nvPicPr>
          <p:cNvPr id="5" name="그림 4" descr="7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483895"/>
            <a:ext cx="5648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메모리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프로세스의 </a:t>
            </a:r>
            <a:r>
              <a:rPr lang="ko-KR" altLang="en-US" dirty="0" err="1" smtClean="0"/>
              <a:t>스와핑</a:t>
            </a:r>
            <a:r>
              <a:rPr lang="ko-KR" altLang="en-US" dirty="0" smtClean="0"/>
              <a:t> 과정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7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7920943" cy="43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메모리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메모리 적재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연속 메모리 적재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비연속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메모리 적재 방법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</p:txBody>
      </p:sp>
      <p:pic>
        <p:nvPicPr>
          <p:cNvPr id="5" name="그림 4" descr="7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88840"/>
            <a:ext cx="7290810" cy="26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23402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연속 메모리 할당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단일 프로그래밍 환경에서 할당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 사용자 메모리 할당의 예</a:t>
            </a:r>
          </a:p>
        </p:txBody>
      </p:sp>
      <p:pic>
        <p:nvPicPr>
          <p:cNvPr id="5" name="그림 4" descr="7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58769"/>
            <a:ext cx="8260164" cy="35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23402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단일 프로그래밍 환경에서 연속 메모리 할당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  <p:pic>
        <p:nvPicPr>
          <p:cNvPr id="5" name="그림 4" descr="7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818710"/>
            <a:ext cx="7020780" cy="2928006"/>
          </a:xfrm>
          <a:prstGeom prst="rect">
            <a:avLst/>
          </a:prstGeom>
        </p:spPr>
      </p:pic>
      <p:pic>
        <p:nvPicPr>
          <p:cNvPr id="6" name="그림 5" descr="7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3879050"/>
            <a:ext cx="7065785" cy="28159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022050" y="2753925"/>
            <a:ext cx="38704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기준 레지스터는 가장 작은 물리적 주소 저장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경계 레지스터는 프로그램 영역이 저장되어 있는 크기 저장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기준 레지스터는 물리적 주소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경계 레지스터는 논리적 주소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고정 분할 방법 </a:t>
            </a:r>
          </a:p>
          <a:p>
            <a:pPr lvl="1"/>
            <a:r>
              <a:rPr lang="ko-KR" altLang="en-US" dirty="0" smtClean="0"/>
              <a:t>연속 메모리 할당에서는 메모리를 여러 개의 고정된 크기로 분할하고 분할된 각 메모리는 프로세스 하나 실행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4" name="그림 3" descr="7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213865"/>
            <a:ext cx="7200800" cy="41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내부 단편화의 개념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4981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내부 단편화의 개념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4981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스케줄링과 분할 크기에 따른 내부 단편화의 변화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1268760"/>
            <a:ext cx="8013795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319125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07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메모리 관리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1850" y="3023955"/>
            <a:ext cx="542048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메모리 관리의 개요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연속 메모리 할당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분산 메모리 할당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1 :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페이징</a:t>
            </a:r>
            <a:endParaRPr lang="ko-KR" altLang="en-US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분산 메모리 할당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2 :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세그먼테이션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고정 분할 방법에서 메모리 </a:t>
            </a:r>
            <a:r>
              <a:rPr lang="ko-KR" altLang="en-US" smtClean="0"/>
              <a:t>보호 예</a:t>
            </a:r>
            <a:endParaRPr lang="ko-KR" altLang="en-US" dirty="0" smtClean="0"/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680" y="1268760"/>
            <a:ext cx="7867562" cy="41404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31940" y="4959170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고정 분할 방법에서는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프로그래밍의 성능이 분할 수에 제한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영역별로 독립된 큐가 있는 고정 분할 시스템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268760"/>
            <a:ext cx="6648062" cy="41404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26694" y="5409220"/>
            <a:ext cx="5985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크기에 따라 담당하는 큐가 있어 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Q2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차면 다른 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Q6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Q12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비어 있어도 사용할 수 없다는 문제가 발생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영역별로 독립된 큐가 있는 고정 분할 시스템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178750"/>
            <a:ext cx="7658323" cy="35553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36685" y="4734145"/>
            <a:ext cx="5985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통합 큐에서도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6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사용할 수 있 는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2KB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영역과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6KB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영역이 비어 있더라도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7KB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때문에 기다려야 한다는 문제가 발생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영역별로 독립된 큐가 있는 고정 분할 시스템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178750"/>
            <a:ext cx="7658323" cy="35553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36685" y="4734145"/>
            <a:ext cx="5985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통합 큐에서도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6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사용할 수 있 는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2KB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영역과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6KB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영역이 비어 있더라도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7KB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때문에 기다려야 한다는 문제가 발생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다중 프로그래밍의 성능 향상을 위한 메모리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큐와 관련된 사항 결정 </a:t>
            </a:r>
          </a:p>
          <a:p>
            <a:pPr lvl="2"/>
            <a:r>
              <a:rPr lang="ko-KR" altLang="en-US" dirty="0" smtClean="0"/>
              <a:t>분할 영역의 크기 </a:t>
            </a:r>
          </a:p>
          <a:p>
            <a:pPr lvl="3"/>
            <a:r>
              <a:rPr lang="ko-KR" altLang="en-US" dirty="0" smtClean="0"/>
              <a:t>시스템 부하를 분석하여 분할 영역의 개수와 크기를 결정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개수는 다중 프로그래밍의 정도가 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영역의 크기 결정은 시스템 전체의 효율 나타냄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영역의 배치 </a:t>
            </a:r>
          </a:p>
          <a:p>
            <a:pPr lvl="3"/>
            <a:r>
              <a:rPr lang="ko-KR" altLang="en-US" dirty="0" smtClean="0"/>
              <a:t>프로그램 작업을 어느 영역에 배치하는지 결정해야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스케줄러 필요</a:t>
            </a: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가변 분할 방법</a:t>
            </a:r>
          </a:p>
          <a:p>
            <a:pPr lvl="1"/>
            <a:r>
              <a:rPr lang="ko-KR" altLang="en-US" dirty="0" smtClean="0"/>
              <a:t>고정된 경계를 없애고 각 프로세스가 필요한 만큼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</a:p>
        </p:txBody>
      </p:sp>
      <p:pic>
        <p:nvPicPr>
          <p:cNvPr id="4" name="그림 3" descr="7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925562"/>
            <a:ext cx="7470831" cy="433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가변 분할 방법 예</a:t>
            </a:r>
          </a:p>
        </p:txBody>
      </p:sp>
      <p:pic>
        <p:nvPicPr>
          <p:cNvPr id="4" name="그림 3" descr="7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5940660" cy="55436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1940" y="2213865"/>
            <a:ext cx="4860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1~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 메모리 할당하면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❶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5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 후에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종료하여 사용한 메모리 해제하면 ❷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여기에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할당하면 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 후에 종료하여 메모리 해제하면 ❹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 메모리 할당하면 ❺가 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사용 가능 공간을 어느 작업에 할당하는 것이 가장 좋은지 결정하는 메모리 배치 방법</a:t>
            </a:r>
          </a:p>
          <a:p>
            <a:pPr lvl="2"/>
            <a:r>
              <a:rPr lang="ko-KR" altLang="en-US" dirty="0" smtClean="0"/>
              <a:t>최초 적합 방법 </a:t>
            </a:r>
          </a:p>
          <a:p>
            <a:pPr lvl="3"/>
            <a:r>
              <a:rPr lang="ko-KR" altLang="en-US" dirty="0" smtClean="0"/>
              <a:t>프로세스를 사용 가능 공간 중 충분히 큰 첫 번째 공간에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검색을 사용 가능 공간의 리스트 맨 앞이나 이전의 최초 적합 검색이 끝났던 곳에서 시작하면 충분히 큰 사용 공간 빨리 찾기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공간 활용률 떨어질 수 있는 단점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</a:p>
        </p:txBody>
      </p:sp>
      <p:pic>
        <p:nvPicPr>
          <p:cNvPr id="6" name="그림 5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1610" y="2438890"/>
            <a:ext cx="61436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최적 적합 방법 </a:t>
            </a:r>
          </a:p>
          <a:p>
            <a:pPr lvl="3"/>
            <a:r>
              <a:rPr lang="ko-KR" altLang="en-US" dirty="0" smtClean="0"/>
              <a:t>프로세스를 충분히 큰 사용 가능 공간 중에서 들어갈 수 있는 가장 작은 공간에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가능 공간이 크기 순으로 정렬되어 있지 않으면 전체를 검색 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가능 공간을 계속 정렬하는 과정이 필요하므로 비효율적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가능 공간 이용률은 향상될 수 있으나 할당 과정에 많은 시간 소요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예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225" y="2438890"/>
            <a:ext cx="6064394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최악 적합 방법 </a:t>
            </a:r>
          </a:p>
          <a:p>
            <a:pPr lvl="3"/>
            <a:r>
              <a:rPr lang="ko-KR" altLang="en-US" dirty="0" smtClean="0"/>
              <a:t>프로세스를 가장 큰 사용 가능 공간에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공간이 크기 순으로 정렬되어 있지 않으면 전체 검색해야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큰 사용 가능 공간에 할당하기 때 문에 가장 작은 또 다른 사용 가능 공간을 만드는 최적 적합보다 메모리 활용 면에서 더 유용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예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4368" y="2438890"/>
            <a:ext cx="5918108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메모리를 관리하는 정책과 메모리 할당 방법을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연속 메모리 할당 방법을 살펴본다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분산 메모리 할당 방법인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방법을 살펴본다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분산 메모리 할당 방법인 세그먼테이션을 살펴본다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가변 분할에서 메모리를 보호하는 과정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58770"/>
            <a:ext cx="7902962" cy="39604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81690" y="5364215"/>
            <a:ext cx="567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프로세서가 생성한 모든 주소는 레지스터와 함께 검사하기 때문에 다른 사용자의 프로그램과 데이터 보호가능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메모리 통합 방법 </a:t>
            </a:r>
          </a:p>
          <a:p>
            <a:pPr lvl="3"/>
            <a:r>
              <a:rPr lang="ko-KR" altLang="en-US" dirty="0" smtClean="0"/>
              <a:t>하나의 작업이 끝났을 때 다른 빈 공간과 인접해 있는지 점검하여 하나로 합치는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메모리 전반에 흩어진 빈 공간을 모두 통합하기는 곤란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7" name="그림 6" descr="7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123855"/>
            <a:ext cx="7857365" cy="35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메모리 압축 방법 </a:t>
            </a:r>
          </a:p>
          <a:p>
            <a:pPr lvl="3"/>
            <a:r>
              <a:rPr lang="ko-KR" altLang="en-US" dirty="0" smtClean="0"/>
              <a:t>메모리의 내용을 적절히 움직여 사용 가능 공간을 큰 블록 하나로 만드는 것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7" name="그림 6" descr="7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4" y="1538790"/>
            <a:ext cx="4365485" cy="49746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17105" y="2258870"/>
            <a:ext cx="30603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압축이 항상 가능한 것은 아님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주소 대체가 정적이고 컴파일이나 적재할 때 실행된다면 압축을 수행 불가능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주소들을 동적으로 대체하면 프로세스들이 이동하고 기준 레지스터의 변화를 요구하여 새로운 기준 주소를 반영하므로 압축은 대체가 동적일 때만 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시간에 가능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다양한 메모리 압축 방법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7" name="그림 6" descr="7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68760"/>
            <a:ext cx="6615735" cy="52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메모리 압축의 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압축하는 동안 시스템은 모든 일을 중지해야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대화형 사용자는 응답시간이 일정하지 않게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시스템은 심각한 문제 발생 가능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메모리에 있는 작업들을 이동해야 하므로 프로그램을 적재할 때 제거되는 대치 관련 정보를 액세스 가능한 형태로 보관해야 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압축 작업을 자주 요구하여 시스템 자원의 소모가 큼 </a:t>
            </a:r>
          </a:p>
          <a:p>
            <a:pPr lvl="3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다중 프로그래밍 환경의 버디 시스템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버디 시스템</a:t>
            </a:r>
            <a:r>
              <a:rPr lang="en-US" altLang="ko-KR" baseline="30000" dirty="0" smtClean="0"/>
              <a:t>buddy system</a:t>
            </a:r>
            <a:r>
              <a:rPr lang="ko-KR" altLang="en-US" dirty="0" smtClean="0"/>
              <a:t> 의 개념</a:t>
            </a:r>
          </a:p>
          <a:p>
            <a:pPr lvl="1"/>
            <a:r>
              <a:rPr lang="ko-KR" altLang="en-US" dirty="0" smtClean="0"/>
              <a:t>단편화 현상을 해결하는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버퍼들을 반복적으로 이등분하여 작은 버퍼들을 만들며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가능할 때마다 인접한 빈 버퍼들을 합치는 과정 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버퍼를 나눌 때 각각을 서로의 버디라고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7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528900"/>
            <a:ext cx="7419693" cy="419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분산 메모리 할당 </a:t>
            </a:r>
            <a:r>
              <a:rPr lang="en-US" altLang="ko-KR" dirty="0" smtClean="0"/>
              <a:t>1 :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(1.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</a:p>
          <a:p>
            <a:pPr lvl="1"/>
            <a:r>
              <a:rPr lang="ko-KR" altLang="en-US" dirty="0" smtClean="0"/>
              <a:t>작업을 크기가 동일한 페이지로 나눠 처리하는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연속 메모리 할당과 </a:t>
            </a:r>
            <a:r>
              <a:rPr lang="ko-KR" altLang="en-US" dirty="0" err="1" smtClean="0"/>
              <a:t>비연속</a:t>
            </a:r>
            <a:r>
              <a:rPr lang="ko-KR" altLang="en-US" dirty="0" smtClean="0"/>
              <a:t> 메모리 할당 예</a:t>
            </a:r>
            <a:endParaRPr lang="en-US" altLang="ko-KR" dirty="0" smtClean="0"/>
          </a:p>
        </p:txBody>
      </p:sp>
      <p:pic>
        <p:nvPicPr>
          <p:cNvPr id="5" name="그림 4" descr="7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1841967"/>
            <a:ext cx="6435715" cy="47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시스템에서 프로그램 실행 준비</a:t>
            </a:r>
          </a:p>
          <a:p>
            <a:pPr lvl="1"/>
            <a:r>
              <a:rPr lang="ko-KR" altLang="en-US" dirty="0" smtClean="0"/>
              <a:t>프로세스에 필요한 페이지를 결정하여 페이지 번호 부여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메모리의 빈 프레임을 조사하여 프로세스를 적재할 위치 파악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프로세스의 페이지를 빈 프레임에 적재하도록 준비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 smtClean="0"/>
          </a:p>
          <a:p>
            <a:r>
              <a:rPr lang="ko-KR" altLang="en-US" dirty="0" err="1" smtClean="0"/>
              <a:t>페이징의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프레임에 어떤 페이지든 적재할 수 있어 메모리 효율적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 간에 외부 단편화도 발생하지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프로세스의 페이지를 메인 메모리의 여러 위치에 분산 적재하여 운영체제의 페이지 관리 부담 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 단위로 적재하므로 어떤 프로세스에 필요한 공간이 페이지 크기와 맞지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페이지에 할당된 프레임이 완전히 차지 않아 내부 단편화가 발생 가능</a:t>
            </a:r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하드웨어 구조와 원리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하드웨어 구조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7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58770"/>
            <a:ext cx="77152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하드웨어 구조와 원리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테이블과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모델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7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458" y="1358770"/>
            <a:ext cx="7471424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메모리 관리의 개요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메모리 관리의 개념과 정책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메모리 관리의 개념</a:t>
            </a:r>
          </a:p>
          <a:p>
            <a:pPr lvl="1"/>
            <a:r>
              <a:rPr lang="ko-KR" altLang="en-US" dirty="0" smtClean="0"/>
              <a:t>메모리 관리는 프로세스들을 위해 메모리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보호하는 활동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디스크에 있는 프로그램을 실행하려면 먼저 메모리에 적재 후 메모리 관리자가 예약된 메모리 할당해 주는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프로그래밍 시스템에서 여러 프로세스가 메모리에 상주할 수 있도록 운영체제가 동적으로 메모리 세분화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메모리 관리 정책</a:t>
            </a:r>
          </a:p>
          <a:p>
            <a:pPr lvl="1"/>
            <a:r>
              <a:rPr lang="ko-KR" altLang="en-US" dirty="0" smtClean="0"/>
              <a:t>적재 정책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디스크에서 메모리로 프로세스 반입 시기 결정하는 것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요구 적재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운영체제나 시스템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프로그램 등 참조 요청에 따라 다음에 실행 할 프로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 </a:t>
            </a:r>
            <a:r>
              <a:rPr lang="ko-KR" altLang="en-US" dirty="0" err="1" smtClean="0"/>
              <a:t>세스를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메모리에 적재하는 오래된 방법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예상 적재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시스템의 요청을 미리 예측하여 메모리에 적재하는 방법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배치 정책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디스크에서 반입한 프로세스를 메모리 어느 위치에 저장할 것인지 결정</a:t>
            </a:r>
          </a:p>
          <a:p>
            <a:pPr lvl="1"/>
            <a:r>
              <a:rPr lang="ko-KR" altLang="en-US" dirty="0" smtClean="0"/>
              <a:t>대치 정책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메모리가 충분하지 않을 때 현재 메모 리에 적재된 프로세스 중 제거할 프로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</a:t>
            </a:r>
            <a:r>
              <a:rPr lang="ko-KR" altLang="en-US" dirty="0" err="1" smtClean="0"/>
              <a:t>세스를</a:t>
            </a:r>
            <a:r>
              <a:rPr lang="ko-KR" altLang="en-US" dirty="0" smtClean="0"/>
              <a:t> 결정하는 교체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하드웨어 구조와 원리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비트 논리적 주소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IBM 370</a:t>
            </a:r>
            <a:r>
              <a:rPr lang="ko-KR" altLang="en-US" dirty="0" smtClean="0"/>
              <a:t>의 논리적 주소</a:t>
            </a:r>
            <a:r>
              <a:rPr lang="en-US" altLang="ko-KR" dirty="0" smtClean="0"/>
              <a:t>(32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7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68760"/>
            <a:ext cx="7471424" cy="17994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81790" y="2798930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크기가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1KB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 최대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64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개의 페이지로 구성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림 6" descr="7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3879050"/>
            <a:ext cx="45148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하드웨어 구조와 원리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테이블을 이용한 물리적 주소 변환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7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6840760" cy="50954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87235" y="3924055"/>
            <a:ext cx="1620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해당 프로세스 저장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endCxn id="6" idx="1"/>
          </p:cNvCxnSpPr>
          <p:nvPr/>
        </p:nvCxnSpPr>
        <p:spPr>
          <a:xfrm>
            <a:off x="6372200" y="3969060"/>
            <a:ext cx="315035" cy="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하드웨어 구조와 원리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바이트 페이지와 </a:t>
            </a:r>
            <a:r>
              <a:rPr lang="en-US" altLang="ko-KR" dirty="0" smtClean="0"/>
              <a:t>64</a:t>
            </a:r>
            <a:r>
              <a:rPr lang="ko-KR" altLang="en-US" dirty="0" smtClean="0"/>
              <a:t>바이트 메모리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7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68759"/>
            <a:ext cx="5490610" cy="54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다중 단계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구조와 원리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원리</a:t>
            </a:r>
          </a:p>
          <a:p>
            <a:pPr lvl="1"/>
            <a:r>
              <a:rPr lang="ko-KR" altLang="en-US" dirty="0" smtClean="0"/>
              <a:t>논리적 주소가 클수록 물리적 주소로 변환하는 과정에서 필요한 페이지 테이블 크기도 증가 하므로 메모리에 더 큰 적재 공간 필요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구조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7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2618910"/>
            <a:ext cx="5895655" cy="40997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32041" y="1898830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다중 단계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페이징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시스템 예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VAX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윈도우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NT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스팍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SPARC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모토로라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Motorola 68030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페이징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시스템 사용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테이블과 페이지 테이블 항목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7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313765"/>
            <a:ext cx="6885765" cy="52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페이비</a:t>
            </a:r>
            <a:r>
              <a:rPr lang="ko-KR" altLang="en-US" dirty="0" smtClean="0"/>
              <a:t> 테이블 관리 방법</a:t>
            </a:r>
          </a:p>
          <a:p>
            <a:pPr lvl="1"/>
            <a:r>
              <a:rPr lang="ko-KR" altLang="en-US" dirty="0" smtClean="0"/>
              <a:t>전용 레지스터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레지스터는 효율적으로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주소를 변환 하려고 초고속 논리회로로 설계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메모리의 모든 액세스는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테이블 정보로 수행하므로 효율성을 중요하게 고려해야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레지스터를 사용하여 페이지 테이블을 구현할 때는 페이지 테이블 항목이 적으면 좋은데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관리 가능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대부분의 컴퓨터는 페이지 테이블이 매우 커서 레지스터로 구현하기에 부적합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대개 페이지 테이블 메모리에 두고 페이지 테이블 기준 레지스터</a:t>
            </a:r>
            <a:r>
              <a:rPr lang="en-US" altLang="ko-KR" baseline="30000" dirty="0" smtClean="0"/>
              <a:t>PTBR, Page Table Base Register</a:t>
            </a:r>
            <a:r>
              <a:rPr lang="ko-KR" altLang="en-US" dirty="0" smtClean="0"/>
              <a:t>로 페이지 테이블 지시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페이지 테이블을 메모리에 두면 레지스터 값 하나를 바꿔서 페이지 테이블 변경할 수 있어 문맥 교환 시간이 감소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 문맥 교환은 메모리 정보를 모두 교환해야 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테이블 기준 레지스터는 단순히 레지스터 값을 바꿔서 문맥 교환과 똑같은 효과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액세스 시간이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테이블 항목과 워드를 위한 메모리 액세스가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액세스 때문에 속도가 느려진다는 문제 발생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연관 레지스터나 변환 우선참조 버퍼</a:t>
            </a:r>
            <a:r>
              <a:rPr lang="en-US" altLang="ko-KR" baseline="30000" dirty="0" smtClean="0"/>
              <a:t>TLB, Translation Look-aside Buffer</a:t>
            </a:r>
            <a:r>
              <a:rPr lang="ko-KR" altLang="en-US" dirty="0" smtClean="0"/>
              <a:t>를 이용하여 해결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smtClean="0"/>
              <a:t>연관 레지스터를 이용하여 논리적 주소를 물리적 주소로 변환하는 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직접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direct mapping</a:t>
            </a:r>
            <a:r>
              <a:rPr lang="ko-KR" altLang="en-US" dirty="0" smtClean="0"/>
              <a:t>으로 주소 변환 </a:t>
            </a:r>
          </a:p>
          <a:p>
            <a:pPr lvl="3"/>
            <a:r>
              <a:rPr lang="ko-KR" altLang="en-US" dirty="0" smtClean="0"/>
              <a:t>연관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associative mapping</a:t>
            </a:r>
            <a:r>
              <a:rPr lang="ko-KR" altLang="en-US" dirty="0" smtClean="0"/>
              <a:t>으로 주소 변환 </a:t>
            </a:r>
          </a:p>
          <a:p>
            <a:pPr lvl="3"/>
            <a:r>
              <a:rPr lang="ko-KR" altLang="en-US" dirty="0" smtClean="0"/>
              <a:t>연관</a:t>
            </a:r>
            <a:r>
              <a:rPr lang="en-US" altLang="ko-KR" dirty="0" smtClean="0"/>
              <a:t>·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결합한 주소 변환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직접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 변환 </a:t>
            </a:r>
          </a:p>
          <a:p>
            <a:pPr lvl="1"/>
            <a:r>
              <a:rPr lang="ko-KR" altLang="en-US" dirty="0" smtClean="0"/>
              <a:t>메모리나 캐시에 완전한 페이지 테이블을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메모리를 구성하는 모든 페이지 항목이 페이지 테이블에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주소를 변환하는 과정 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2303875"/>
            <a:ext cx="7425825" cy="42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직접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 변환 </a:t>
            </a:r>
          </a:p>
          <a:p>
            <a:pPr lvl="1"/>
            <a:r>
              <a:rPr lang="ko-KR" altLang="en-US" dirty="0" smtClean="0"/>
              <a:t>메모리나 캐시에 완전한 페이지 테이블을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메모리를 구성하는 모든 페이지 항목이 페이지 테이블에 있음</a:t>
            </a:r>
          </a:p>
          <a:p>
            <a:pPr lvl="1"/>
            <a:r>
              <a:rPr lang="ko-KR" altLang="en-US" dirty="0" smtClean="0"/>
              <a:t>레지스터만 변경해도 페이지 테이블 변경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메모리 위치에 액세스하는 데 시간 소요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해결하는 방법으로 연관 레지스터 또는 보조예비기억장치라고 하는 특별히 작은 하드웨어 메모리 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직접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주소를 변환하는 과정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13765"/>
            <a:ext cx="7425826" cy="42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메모리의 구조와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메모리의 구조</a:t>
            </a:r>
          </a:p>
        </p:txBody>
      </p:sp>
      <p:pic>
        <p:nvPicPr>
          <p:cNvPr id="5" name="그림 4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13765"/>
            <a:ext cx="6248400" cy="4514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1560" y="1358770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프로그래머가 프로그래밍에 사용하는 공간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040" y="1088740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실제 데이터나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램을 저장하는 공간 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연관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 변환 </a:t>
            </a:r>
          </a:p>
          <a:p>
            <a:pPr lvl="1"/>
            <a:r>
              <a:rPr lang="ko-KR" altLang="en-US" dirty="0" smtClean="0"/>
              <a:t>논리적 주소를 프로세서의 페이지 번호와 프로세서에 대응하는 프레임 번호가 있는 연관 레지스터의 집합으로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레지스터는 키와 값으로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연관 레지스터에 항목을 추가하면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동시에 모든 키와 비교하여 해당 항목을 찾아 이에 대응하는 값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 빠르게 검색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하드웨어가 무척 비싸다는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 모든 프로세스의 페이지 테이블 항목을 저장할 만큼 크기가 충분한 연관 레지스터를 갖추기 곤란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물론 페이지 테이블 기준 레지스터 필요 없음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순수 연관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주소를 변환하는 과정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5230" y="1313765"/>
            <a:ext cx="5148515" cy="42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연관</a:t>
            </a:r>
            <a:r>
              <a:rPr lang="en-US" altLang="ko-KR" dirty="0" smtClean="0"/>
              <a:t>·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결합한 주소 변환 </a:t>
            </a:r>
          </a:p>
          <a:p>
            <a:pPr lvl="1"/>
            <a:r>
              <a:rPr lang="ko-KR" altLang="en-US" dirty="0" smtClean="0"/>
              <a:t>연관</a:t>
            </a:r>
            <a:r>
              <a:rPr lang="en-US" altLang="ko-KR" dirty="0" smtClean="0"/>
              <a:t>·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혼용하기도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최근에 사용한 페이지만 연관 레지스터에 유지하고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 관 레지스터에 해당 페이지가 없을 때만 직접 </a:t>
            </a:r>
            <a:r>
              <a:rPr lang="ko-KR" altLang="en-US" dirty="0" err="1" smtClean="0"/>
              <a:t>매핑하는</a:t>
            </a:r>
            <a:r>
              <a:rPr lang="ko-KR" altLang="en-US" dirty="0" smtClean="0"/>
              <a:t> 방법 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메모리의 정보를 균일하게 액세스하는 것이 아니라 많이 참조한 것을 또 참조하는 경향이 </a:t>
            </a:r>
            <a:r>
              <a:rPr lang="ko-KR" altLang="en-US" dirty="0" err="1" smtClean="0"/>
              <a:t>있</a:t>
            </a:r>
            <a:r>
              <a:rPr lang="ko-KR" altLang="en-US" dirty="0" smtClean="0"/>
              <a:t> 다는 ‘지역성’을 적절히 활용</a:t>
            </a:r>
          </a:p>
          <a:p>
            <a:pPr lvl="1"/>
            <a:r>
              <a:rPr lang="ko-KR" altLang="en-US" dirty="0" smtClean="0"/>
              <a:t>페이지 번호를 연관 레지스터에서 발견하는 비율을 적중률이라고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유효 접근시간은 ❶과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액세스 시간은 </a:t>
            </a:r>
            <a:r>
              <a:rPr lang="en-US" altLang="ko-KR" dirty="0" smtClean="0"/>
              <a:t>26.6% </a:t>
            </a:r>
            <a:r>
              <a:rPr lang="ko-KR" altLang="en-US" dirty="0" smtClean="0"/>
              <a:t>더 늦어져 </a:t>
            </a:r>
            <a:r>
              <a:rPr lang="en-US" altLang="ko-KR" dirty="0" smtClean="0"/>
              <a:t>750</a:t>
            </a:r>
            <a:r>
              <a:rPr lang="ko-KR" altLang="en-US" dirty="0" err="1" smtClean="0"/>
              <a:t>나노초에서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950</a:t>
            </a:r>
            <a:r>
              <a:rPr lang="ko-KR" altLang="en-US" dirty="0" err="1" smtClean="0"/>
              <a:t>나노초로</a:t>
            </a:r>
            <a:r>
              <a:rPr lang="ko-KR" altLang="en-US" dirty="0" smtClean="0"/>
              <a:t> 바뀌며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적중률이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일 때 유효 접근시간은 ❷처럼 계산 가능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879050"/>
            <a:ext cx="3952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연관</a:t>
            </a:r>
            <a:r>
              <a:rPr lang="en-US" altLang="ko-KR" dirty="0" smtClean="0"/>
              <a:t>·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주소를 변환하는 과정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1223755"/>
            <a:ext cx="5535615" cy="54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공유 페이지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공유 페이지의 개념</a:t>
            </a:r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장점인 시분할 환경에서 중요한 공통 코드 공유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시스템에서는 프로세스를 메모리에 연속적으로 할당할 필요가 없기 때문에 여러 프로세스가 메모리 공유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프로세스는 메모리의 같은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단순히 가리키도록 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라이브러리 코드에도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코드는 재 진입을 허용하므로 재진입 코드</a:t>
            </a:r>
            <a:r>
              <a:rPr lang="en-US" altLang="ko-KR" baseline="30000" dirty="0" smtClean="0"/>
              <a:t>reentrant 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순수 코드</a:t>
            </a:r>
            <a:r>
              <a:rPr lang="en-US" altLang="ko-KR" baseline="30000" dirty="0" smtClean="0"/>
              <a:t>pure code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오직 읽을 수만 있으며 스스로 수정하지는 못함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프로세스들은 재진입 코드에서 데이터 항목 지정할 수 없으며 수행 도중  변하지 않음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 또는 그 이상의 프로세스가 동시에 같은 코드 수행 가능</a:t>
            </a:r>
          </a:p>
          <a:p>
            <a:pPr lvl="1"/>
            <a:r>
              <a:rPr lang="ko-KR" altLang="en-US" dirty="0" err="1" smtClean="0"/>
              <a:t>스레드가</a:t>
            </a:r>
            <a:r>
              <a:rPr lang="ko-KR" altLang="en-US" dirty="0" smtClean="0"/>
              <a:t> 텍스트와 메모리를 공유하는 방법과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프로세스에서 논리적 주소 공간의 다른 부분에 나타날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공유 코드 는 모든 프로세스에서 논리적 주소 공간의 동일한 위치에 나타나야 함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공유 페이지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페이징에서</a:t>
            </a:r>
            <a:r>
              <a:rPr lang="ko-KR" altLang="en-US" dirty="0" smtClean="0"/>
              <a:t> 공유 코드</a:t>
            </a:r>
          </a:p>
          <a:p>
            <a:pPr lvl="1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403775"/>
            <a:ext cx="79533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공유 페이지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공유 코드 예</a:t>
            </a:r>
          </a:p>
          <a:p>
            <a:pPr lvl="1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7314728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페이징에서</a:t>
            </a:r>
            <a:r>
              <a:rPr lang="ko-KR" altLang="en-US" dirty="0" smtClean="0"/>
              <a:t> 보호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테이블에 보호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추가하여 페이지 보호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23755"/>
            <a:ext cx="6120680" cy="540002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716905" y="3068960"/>
            <a:ext cx="450050" cy="126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266855" y="4464115"/>
            <a:ext cx="12151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보호용 비트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페이징에서</a:t>
            </a:r>
            <a:r>
              <a:rPr lang="ko-KR" altLang="en-US" dirty="0" smtClean="0"/>
              <a:t> 보호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테이블의 액세스 타당과 </a:t>
            </a:r>
            <a:r>
              <a:rPr lang="ko-KR" altLang="en-US" dirty="0" err="1" smtClean="0"/>
              <a:t>비타당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85127"/>
            <a:ext cx="6120680" cy="50772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77245" y="1673805"/>
            <a:ext cx="21152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주소가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14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비트인 시스템은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0~16383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물리적 주소 사용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논리적 주소가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0~10468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 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로세스에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크기가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2KB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 페이지가 주어진다면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0~4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까지는 크기가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10,240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바이트이므로 페이지 테이블로 정상적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매핑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12287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까지 합법적으로 처리되므로 타당 분류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228(=10468-10240)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바이트만 사용하여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2KB(=2048-228)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규모의 내 부 단편화  발생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그리고 나머지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12268~16383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영역은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비타당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분류하므로 페이지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6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페이지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7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비타당이 되어 운영체제로 트랩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분산 메모리 할당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세그먼테이션 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세그먼테이션</a:t>
            </a:r>
            <a:r>
              <a:rPr lang="en-US" altLang="ko-KR" baseline="30000" dirty="0" smtClean="0"/>
              <a:t>segmentation</a:t>
            </a:r>
            <a:r>
              <a:rPr lang="ko-KR" altLang="en-US" dirty="0" smtClean="0"/>
              <a:t>의 개념</a:t>
            </a:r>
          </a:p>
          <a:p>
            <a:pPr lvl="1"/>
            <a:r>
              <a:rPr lang="ko-KR" altLang="en-US" dirty="0" smtClean="0"/>
              <a:t>프로세스 관점을 지원하여 메모리를 크기가 변할 수 있는 세그먼트로 나누는 것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프로그램을 구성하는 서브루틴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프로시저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함수나 모듈 등으로 세그먼트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세그먼트는 연관된 기능을 수행하는 하나의 모듈 프로그램으로 생각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메모리의 연속된 위치 에서 구성하되 서로 인접할 필요 없음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메모리의 사용자 관점을 지원하는 </a:t>
            </a:r>
            <a:r>
              <a:rPr lang="ko-KR" altLang="en-US" dirty="0" err="1" smtClean="0"/>
              <a:t>비연속</a:t>
            </a:r>
            <a:r>
              <a:rPr lang="ko-KR" altLang="en-US" dirty="0" smtClean="0"/>
              <a:t> 메모리 할당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논리적 영역을 세그먼트의 집합으로 인식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컴파일러가 원시 프로그램을 실행 프로그램으로 자동 변환하면서 서브루틴과 프로시저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 등 각기 크기가 다른 세그먼트로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 보호 등 관리에 필요한 사항은 </a:t>
            </a:r>
            <a:r>
              <a:rPr lang="ko-KR" altLang="en-US" dirty="0" err="1" smtClean="0"/>
              <a:t>페이징과</a:t>
            </a:r>
            <a:r>
              <a:rPr lang="ko-KR" altLang="en-US" dirty="0" smtClean="0"/>
              <a:t> 비슷하거나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 따라 세그먼트 크기가 달라 메모리를 크기가 일정한 페이지 프레임으로 나누지 않고 동적 분할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가변 분할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방법으로 할당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메모리의 구조와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메모리 장치의 주소 변환</a:t>
            </a:r>
          </a:p>
        </p:txBody>
      </p:sp>
      <p:pic>
        <p:nvPicPr>
          <p:cNvPr id="9" name="그림 8" descr="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58770"/>
            <a:ext cx="8039050" cy="24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세그먼테이션의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관점의 메모리와 프로세스 관점의 메모리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764383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세그먼테이션의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페이징과</a:t>
            </a:r>
            <a:r>
              <a:rPr lang="ko-KR" altLang="en-US" dirty="0" smtClean="0"/>
              <a:t> 세그먼테이션 메모리 할당 비교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223755"/>
            <a:ext cx="6435715" cy="538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세그먼테이션에서 하드웨어 구조와 원리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세그먼트의 논리적 구조 예 </a:t>
            </a:r>
            <a:r>
              <a:rPr lang="en-US" altLang="ko-KR" dirty="0" smtClean="0"/>
              <a:t>: IBM 370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178750"/>
            <a:ext cx="6435715" cy="26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세그먼테이션에서 하드웨어 구조와 원리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세그먼트 하드웨어 시스템의 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381" y="1178750"/>
            <a:ext cx="6807924" cy="54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세그먼테이션에서 하드웨어 구조와 원리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세그먼테이션 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268760"/>
            <a:ext cx="7676255" cy="5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세그먼트 공유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세그먼트 공유의 개념</a:t>
            </a:r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시스템과 달리 매우 단순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시스템은 페이지 테이블의 공유 항을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세그먼트는 공유한다고 선언만 하면 됨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공유 기능을 사용하는 시스템은 적절한 보호 체계를 제공하여 승인한 사용자만 </a:t>
            </a:r>
            <a:r>
              <a:rPr lang="ko-KR" altLang="en-US" dirty="0" err="1" smtClean="0"/>
              <a:t>세먼트에</a:t>
            </a:r>
            <a:r>
              <a:rPr lang="ko-KR" altLang="en-US" dirty="0" smtClean="0"/>
              <a:t> 액세스할 수 있도록 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세그먼테이션에서 세그먼트 공유 </a:t>
            </a:r>
            <a:endParaRPr lang="ko-KR" altLang="en-US" dirty="0"/>
          </a:p>
        </p:txBody>
      </p:sp>
      <p:pic>
        <p:nvPicPr>
          <p:cNvPr id="6" name="그림 5" descr="7-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978950"/>
            <a:ext cx="5760640" cy="38118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51920" y="2618910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세그먼트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(43062)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지정하여 공유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페이징과</a:t>
            </a:r>
            <a:r>
              <a:rPr lang="ko-KR" altLang="en-US" dirty="0" smtClean="0"/>
              <a:t> 세그먼테이션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페이징과</a:t>
            </a:r>
            <a:r>
              <a:rPr lang="ko-KR" altLang="en-US" dirty="0" smtClean="0"/>
              <a:t> 세그먼테이션 비교 </a:t>
            </a:r>
          </a:p>
          <a:p>
            <a:pPr lvl="1"/>
            <a:r>
              <a:rPr lang="ko-KR" altLang="en-US" dirty="0" smtClean="0"/>
              <a:t>프로그램을 나눈 모든 세그먼트에서 메모리의 빈 공간을 찾아 할당하는 것 </a:t>
            </a:r>
            <a:r>
              <a:rPr lang="ko-KR" altLang="en-US" dirty="0" err="1" smtClean="0"/>
              <a:t>페이징과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페이징과</a:t>
            </a:r>
            <a:r>
              <a:rPr lang="ko-KR" altLang="en-US" dirty="0" smtClean="0"/>
              <a:t> 달리 프로그램을 나누는 크기가 변함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크기 분할 방법처럼 세그먼테이션도 보통 최적 적합 알고리즘이나 최초 적합 알고리즘으로 해결하는 동적 메모리 할당 방법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외부 단편화가 일어날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가능한 메모리의 모든 블록이 너무 작아서 세그먼트를 수용할 수 없을 때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 기다리거나 압축하여 더 큰 공간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세그먼테이션은 동적 대치 알고리즘 이므로 원할 때마다 메모리 압축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 큐에서 몇 번 건너뛰어 크기가 작고 우선권이 더 낮은 프로세스 찾을 수도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단편화 문제는 대부분 평균 세그먼트 크기에 의존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평균 세그먼트 크기가 작으면 외부 단편화 또한 작음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err="1" smtClean="0"/>
              <a:t>페이징은</a:t>
            </a:r>
            <a:r>
              <a:rPr lang="ko-KR" altLang="en-US" dirty="0" smtClean="0"/>
              <a:t> 물리적 주소 없이도 큰 가상 주소 공간이 가능하게 하려고 등장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세그먼테이션 은 프로그램과 데이터를 논리적으로 독립된 주소 공간으로 나누고 쉽게 공유</a:t>
            </a:r>
            <a:r>
              <a:rPr lang="en-US" altLang="ko-KR" dirty="0" smtClean="0"/>
              <a:t>·</a:t>
            </a:r>
            <a:r>
              <a:rPr lang="ko-KR" altLang="en-US" dirty="0" smtClean="0"/>
              <a:t>보호할 수 </a:t>
            </a:r>
            <a:r>
              <a:rPr lang="ko-KR" altLang="en-US" dirty="0" err="1" smtClean="0"/>
              <a:t>있</a:t>
            </a:r>
            <a:r>
              <a:rPr lang="ko-KR" altLang="en-US" dirty="0" smtClean="0"/>
              <a:t> 게 하려고 등장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페이징과</a:t>
            </a:r>
            <a:r>
              <a:rPr lang="ko-KR" altLang="en-US" dirty="0" smtClean="0"/>
              <a:t> 세그먼테이션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페이징과</a:t>
            </a:r>
            <a:r>
              <a:rPr lang="ko-KR" altLang="en-US" dirty="0" smtClean="0"/>
              <a:t> 세그먼테이션 비교 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표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7515835" cy="43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페이지화된 세그먼테이션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페이지화된 세그먼테이션 개념 </a:t>
            </a:r>
          </a:p>
          <a:p>
            <a:pPr lvl="1"/>
            <a:r>
              <a:rPr lang="ko-KR" altLang="en-US" dirty="0" err="1" smtClean="0"/>
              <a:t>페이징과</a:t>
            </a:r>
            <a:r>
              <a:rPr lang="ko-KR" altLang="en-US" dirty="0" smtClean="0"/>
              <a:t> 세그먼테이션의 장단점 취합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페이징은</a:t>
            </a:r>
            <a:r>
              <a:rPr lang="ko-KR" altLang="en-US" dirty="0" smtClean="0"/>
              <a:t> 내부 단편화가 발생할 수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효율적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크기가 동일하여 다양한 알고리즘을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세그먼테이션은 외부 단편화가 발생할 수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가변적인 데이터 구조와 모듈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공유와 보호의 지원 편리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외부 단편화 문제를 제거하면서 할당 과정 쉽게 해결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멀틱스</a:t>
            </a:r>
            <a:r>
              <a:rPr lang="ko-KR" altLang="en-US" dirty="0" smtClean="0"/>
              <a:t> 시스템과 인텔 </a:t>
            </a:r>
            <a:r>
              <a:rPr lang="en-US" altLang="ko-KR" dirty="0" smtClean="0"/>
              <a:t>386</a:t>
            </a:r>
            <a:r>
              <a:rPr lang="ko-KR" altLang="en-US" dirty="0" smtClean="0"/>
              <a:t>계열에서 사용</a:t>
            </a:r>
          </a:p>
          <a:p>
            <a:pPr lvl="1"/>
            <a:r>
              <a:rPr lang="ko-KR" altLang="en-US" dirty="0" smtClean="0"/>
              <a:t>페이지화된 세그먼트의 논리적 구조 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멀틱스</a:t>
            </a:r>
            <a:r>
              <a:rPr lang="ko-KR" altLang="en-US" dirty="0" smtClean="0"/>
              <a:t> 시스템</a:t>
            </a:r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4104075"/>
            <a:ext cx="6743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페이지화된 세그먼테이션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세그먼테이션 하드웨어 시스템의 구조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멀틱스</a:t>
            </a:r>
            <a:r>
              <a:rPr lang="en-US" altLang="ko-KR" dirty="0" smtClean="0"/>
              <a:t>(GE645)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7-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133745"/>
            <a:ext cx="80391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메모리의 구조와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매핑</a:t>
            </a:r>
            <a:r>
              <a:rPr lang="en-US" altLang="ko-KR" baseline="30000" dirty="0" smtClean="0"/>
              <a:t>mapping</a:t>
            </a:r>
            <a:endParaRPr lang="ko-KR" altLang="en-US" baseline="30000" dirty="0" smtClean="0"/>
          </a:p>
          <a:p>
            <a:pPr lvl="1"/>
            <a:r>
              <a:rPr lang="ko-KR" altLang="en-US" dirty="0" smtClean="0"/>
              <a:t>논리적 주소와 물리적 주소의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바인딩</a:t>
            </a:r>
            <a:r>
              <a:rPr lang="en-US" altLang="ko-KR" baseline="30000" dirty="0" smtClean="0"/>
              <a:t>binding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매핑시켜</a:t>
            </a:r>
            <a:r>
              <a:rPr lang="ko-KR" altLang="en-US" dirty="0" smtClean="0"/>
              <a:t> 주는 작업 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7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98830"/>
            <a:ext cx="7137285" cy="36167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62110" y="5094185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시간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실행 도중 메모리의 한 세그먼트에서 다른 세그먼트로 이동 한다면 바인딩은 수행 시간까지 연기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이런 주소 체계는 기본 및 경계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한계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레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지스터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등 특수 하드웨어의 지원 필요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 범용 운영체제 대부분 실행 시간에 바인딩 방법 사용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1970" y="548680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적재 시간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프로세스를 메모리의 어디에 적재해야 할지 컴파일 과정에 알려 주지 않으면 컴파일러는 대체 가능한 상대 주소 생성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상대 주소는 프로그램의 시작 주소가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으로 생성되므로 최종 바인딩을 적재시간까지 연기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시작 주소가 변하면 단지 변화된 값을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반영하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려고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사용자 코드를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재적재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정적 대치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1550" y="5679250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 컴파일 시간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프로세스가 메모리에 적재될 위치를 컴파일 과정에서 알 수 있다면 컴파일러는 물리적 주 소 생성 가능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페이지화된 세그먼테이션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페이지화된 세그먼트 메모리 주소 변환 예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7-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178750"/>
            <a:ext cx="6941774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페이지화된 세그먼테이션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세그먼트 메모리 관리의 장단점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표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6200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메모리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동적 적재 </a:t>
            </a:r>
          </a:p>
          <a:p>
            <a:pPr lvl="1"/>
            <a:r>
              <a:rPr lang="ko-KR" altLang="en-US" dirty="0" smtClean="0"/>
              <a:t>바인딩을 최대한 늦춰 실행 직전에 주소 확정하는 메모리 효율적으로 운영 방법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모든 루틴을 메모리에 적재하지 않고 교체 가능한 형태로 디스크에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프로그램만 먼저 메모리에 적재하여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프로그램에 다른 루틴이 필요 할 때 메모리에 적재되어 있는지 조사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적재되어 있지 않다면 해당 루틴을 메모리로 적재 하려고 호출하면서 프로그램의 주소 테이블을 갱신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적재는 사용하지 않을 루틴을 메모리에 적재하지 않으므로 메모리 효율적으로 사용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오류가 발생하기도 하지만 프로그램 전체 양이 많을 때 더 유용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메모리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중첩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오버레이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실행하려는 프로그램이 메모리보다 클 때는 당장 필요하지 않은 프로그램의 일부는 중첩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오버레이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설정 가능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운영체제 영역과 메모리의 일부 영역에는 프로 그램 실행에 꼭 필요한 명령어와 데이터만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중첩 영역에는 필요할 때 호출하여 적재하는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</a:t>
            </a:r>
          </a:p>
          <a:p>
            <a:endParaRPr lang="ko-KR" altLang="en-US" dirty="0" smtClean="0"/>
          </a:p>
        </p:txBody>
      </p:sp>
      <p:pic>
        <p:nvPicPr>
          <p:cNvPr id="4" name="그림 3" descr="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843935"/>
            <a:ext cx="5760640" cy="36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</TotalTime>
  <Words>2840</Words>
  <Application>Microsoft Office PowerPoint</Application>
  <PresentationFormat>화면 슬라이드 쇼(4:3)</PresentationFormat>
  <Paragraphs>375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0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메모리 관리의 개요(1. 메모리 관리의 개념과 정책)</vt:lpstr>
      <vt:lpstr>2. 메모리의 구조와 매핑(사상)</vt:lpstr>
      <vt:lpstr>2. 메모리의 구조와 매핑(사상)</vt:lpstr>
      <vt:lpstr>2. 메모리의 구조와 매핑(사상)</vt:lpstr>
      <vt:lpstr>3. 메모리 관련 용어</vt:lpstr>
      <vt:lpstr>3. 메모리 관련 용어</vt:lpstr>
      <vt:lpstr>3. 메모리 관련 용어</vt:lpstr>
      <vt:lpstr>3. 메모리 관련 용어</vt:lpstr>
      <vt:lpstr>3. 메모리 관련 용어</vt:lpstr>
      <vt:lpstr>3. 메모리 관련 용어</vt:lpstr>
      <vt:lpstr>Section 02 연속 메모리 할당(1. 단일 프로그래밍 환경에서 할당)</vt:lpstr>
      <vt:lpstr>1. 단일 프로그래밍 환경에서 연속 메모리 할당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3. 다중 프로그래밍 환경의 버디 시스템 </vt:lpstr>
      <vt:lpstr>Section 03 분산 메모리 할당 1 : 페이징(1. 페이징의 개념)</vt:lpstr>
      <vt:lpstr>1. 페이징의 개념</vt:lpstr>
      <vt:lpstr>2. 페이징 시스템의 하드웨어 구조와 원리 </vt:lpstr>
      <vt:lpstr>2. 페이징 시스템의 하드웨어 구조와 원리 </vt:lpstr>
      <vt:lpstr>2. 페이징 시스템의 하드웨어 구조와 원리 </vt:lpstr>
      <vt:lpstr>2. 페이징 시스템의 하드웨어 구조와 원리 </vt:lpstr>
      <vt:lpstr>2. 페이징 시스템의 하드웨어 구조와 원리 </vt:lpstr>
      <vt:lpstr>3. 다중 단계 페이징 시스템의 구조와 원리 </vt:lpstr>
      <vt:lpstr>4. 페이지 테이블의 구현</vt:lpstr>
      <vt:lpstr>4. 페이지 테이블의 구현</vt:lpstr>
      <vt:lpstr>4. 페이지 테이블의 구현</vt:lpstr>
      <vt:lpstr>4. 페이지 테이블의 구현</vt:lpstr>
      <vt:lpstr>4. 페이지 테이블의 구현</vt:lpstr>
      <vt:lpstr>4. 페이지 테이블의 구현</vt:lpstr>
      <vt:lpstr>4. 페이지 테이블의 구현</vt:lpstr>
      <vt:lpstr>4. 페이지 테이블의 구현</vt:lpstr>
      <vt:lpstr>4. 페이지 테이블의 구현</vt:lpstr>
      <vt:lpstr>4. 페이지 테이블의 구현</vt:lpstr>
      <vt:lpstr>5. 공유 페이지</vt:lpstr>
      <vt:lpstr>5. 공유 페이지</vt:lpstr>
      <vt:lpstr>5. 공유 페이지</vt:lpstr>
      <vt:lpstr>6. 페이징에서 보호</vt:lpstr>
      <vt:lpstr>6. 페이징에서 보호</vt:lpstr>
      <vt:lpstr>Section 04 분산 메모리 할당 2 : 세그먼테이션 (1. 개념)</vt:lpstr>
      <vt:lpstr>1. 세그먼테이션의 개념</vt:lpstr>
      <vt:lpstr>1. 세그먼테이션의 개념</vt:lpstr>
      <vt:lpstr>2. 세그먼테이션에서 하드웨어 구조와 원리 </vt:lpstr>
      <vt:lpstr>2. 세그먼테이션에서 하드웨어 구조와 원리 </vt:lpstr>
      <vt:lpstr>2. 세그먼테이션에서 하드웨어 구조와 원리 </vt:lpstr>
      <vt:lpstr>3. 세그먼트 공유</vt:lpstr>
      <vt:lpstr>4. 페이징과 세그먼테이션 비교</vt:lpstr>
      <vt:lpstr>4. 페이징과 세그먼테이션 비교</vt:lpstr>
      <vt:lpstr>5. 페이지화된 세그먼테이션 </vt:lpstr>
      <vt:lpstr>5. 페이지화된 세그먼테이션 </vt:lpstr>
      <vt:lpstr>5. 페이지화된 세그먼테이션 </vt:lpstr>
      <vt:lpstr>5. 페이지화된 세그먼테이션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amiga</cp:lastModifiedBy>
  <cp:revision>226</cp:revision>
  <dcterms:created xsi:type="dcterms:W3CDTF">2012-07-23T02:34:37Z</dcterms:created>
  <dcterms:modified xsi:type="dcterms:W3CDTF">2016-08-16T05:25:59Z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