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handoutMasterIdLst>
    <p:handoutMasterId r:id="rId52"/>
  </p:handoutMasterIdLst>
  <p:sldIdLst>
    <p:sldId id="329" r:id="rId2"/>
    <p:sldId id="330" r:id="rId3"/>
    <p:sldId id="331" r:id="rId4"/>
    <p:sldId id="358" r:id="rId5"/>
    <p:sldId id="359" r:id="rId6"/>
    <p:sldId id="396" r:id="rId7"/>
    <p:sldId id="360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258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5" d="100"/>
          <a:sy n="11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2016-08-16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인터럽트 기반 입출력 방법 </a:t>
            </a:r>
          </a:p>
          <a:p>
            <a:pPr lvl="1"/>
            <a:r>
              <a:rPr lang="ko-KR" altLang="en-US" dirty="0" smtClean="0"/>
              <a:t>입출력장치가 작업을 완료 한 후에 작업과 관련된 상태와 결과를 메모리에 저장하고 인터럽트를 발생시켜 프로세서에 알림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인터럽트를 받은 프로세서는 입출력 명령을 전송하고 입출력 작업 중에 다른 명령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프로세서가 프로세서의 도움이 필요한지 입출력장치에 확인하는 대신 입출력장치가 프로세서에 직접 신호를 주는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불규칙적이고 빠른 </a:t>
            </a:r>
            <a:r>
              <a:rPr lang="ko-KR" altLang="en-US" dirty="0" err="1" smtClean="0"/>
              <a:t>응답성을</a:t>
            </a:r>
            <a:r>
              <a:rPr lang="ko-KR" altLang="en-US" dirty="0" smtClean="0"/>
              <a:t> 요구할 때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구성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9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609020"/>
            <a:ext cx="7992380" cy="18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인터럽트 기반 입출력 방법 과정 </a:t>
            </a:r>
          </a:p>
          <a:p>
            <a:endParaRPr lang="ko-KR" altLang="en-US" dirty="0" smtClean="0"/>
          </a:p>
        </p:txBody>
      </p:sp>
      <p:pic>
        <p:nvPicPr>
          <p:cNvPr id="5" name="그림 4" descr="9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313765"/>
            <a:ext cx="6255695" cy="49962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31940" y="4914165"/>
            <a:ext cx="4050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폴링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절차를 생략할 수 있어 입출력 연산의 대기시간이 필요 없으므로 효율성 증가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그러나 현재의 작업 내용 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스택에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저장해야 하는 오버헤드가 발생하고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프로세서의 레지스터에서 모든 데이터 전송한다는 단점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DMA</a:t>
            </a:r>
            <a:r>
              <a:rPr lang="en-US" altLang="ko-KR" baseline="30000" dirty="0" err="1" smtClean="0"/>
              <a:t>Direct</a:t>
            </a:r>
            <a:r>
              <a:rPr lang="en-US" altLang="ko-KR" baseline="30000" dirty="0" smtClean="0"/>
              <a:t> Memory Access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방법 </a:t>
            </a:r>
          </a:p>
          <a:p>
            <a:pPr lvl="1"/>
            <a:r>
              <a:rPr lang="ko-KR" altLang="en-US" dirty="0" smtClean="0"/>
              <a:t>프로세서의 도움 없이도 메인 메모리를 직접 제어하여 데이터를 전송하는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메모리 액세스라고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프로세서가 읽기와 쓰기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주소와 메모리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길이를 </a:t>
            </a:r>
            <a:r>
              <a:rPr lang="en-US" altLang="ko-KR" dirty="0" smtClean="0"/>
              <a:t>DMA </a:t>
            </a:r>
            <a:r>
              <a:rPr lang="ko-KR" altLang="en-US" dirty="0" smtClean="0"/>
              <a:t>제어기에 전달하여 입출력을 요청하면 </a:t>
            </a:r>
            <a:r>
              <a:rPr lang="en-US" altLang="ko-KR" dirty="0" smtClean="0"/>
              <a:t>DMA </a:t>
            </a:r>
            <a:r>
              <a:rPr lang="ko-KR" altLang="en-US" dirty="0" smtClean="0"/>
              <a:t>제어기는 이것을 직접 처리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입출력장치에서 메모리로 데이터를 블록 단위로 전송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9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258870"/>
            <a:ext cx="6911305" cy="27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디스크의 데이터 전송과 멀티미디어 같은 대용량 데이터 전송에 적합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DMA </a:t>
            </a:r>
            <a:r>
              <a:rPr lang="ko-KR" altLang="en-US" dirty="0" smtClean="0"/>
              <a:t>전송 동작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  <p:pic>
        <p:nvPicPr>
          <p:cNvPr id="5" name="그림 4" descr="9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583795"/>
            <a:ext cx="6840760" cy="481253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11760" y="6174305"/>
            <a:ext cx="4050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프로세서는 데이터 전송을 시작하고 종료 할 때만 관여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입출력 채널을 이용한 입출력 </a:t>
            </a:r>
          </a:p>
          <a:p>
            <a:pPr lvl="1"/>
            <a:r>
              <a:rPr lang="ko-KR" altLang="en-US" dirty="0" smtClean="0"/>
              <a:t>입출력 채널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프로세서와 메인 메모리를 입출력장치에 결합하여 프로세서의 명령으로 입출력을 제어하는 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채널 서브시스템은 여러 개로 구성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프로세서와 메인 메모리의 액세스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채널은 사이클 </a:t>
            </a:r>
            <a:r>
              <a:rPr lang="ko-KR" altLang="en-US" dirty="0" err="1" smtClean="0"/>
              <a:t>스틸</a:t>
            </a:r>
            <a:r>
              <a:rPr lang="ko-KR" altLang="en-US" dirty="0" smtClean="0"/>
              <a:t> 사용하여 메모리에 직접 액세스하며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입출력장치는 제어장치를 사용하여 채널과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제어장치는 채널과 통신하고 장치를 제어하는 기능을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유사한 장치에서는 제어 장치를 하나만 사용하므로 </a:t>
            </a:r>
            <a:r>
              <a:rPr lang="ko-KR" altLang="en-US" dirty="0" err="1" smtClean="0"/>
              <a:t>한순간에는</a:t>
            </a:r>
            <a:r>
              <a:rPr lang="ko-KR" altLang="en-US" dirty="0" smtClean="0"/>
              <a:t> 장치 하나만 활성화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입출력 채널에는 </a:t>
            </a:r>
            <a:r>
              <a:rPr lang="en-US" altLang="ko-KR" dirty="0" smtClean="0"/>
              <a:t>DMA </a:t>
            </a:r>
            <a:r>
              <a:rPr lang="ko-KR" altLang="en-US" dirty="0" smtClean="0"/>
              <a:t>개념을 확장하여 입출력 명령어들을 실행할 수 있는 기능이 있으므로 입출력 동작을 완전히 제어하는 권한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시스템에서는 프로세서가 입출력 명령어들을 실행하지 않아도 입출력 데이터를 메인 메모리에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프로세서는 입출력 채널이 메인 메모리에 있는 프로그램을 실행하도록 지시하여 입출력 전송 실행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입출력 채널은 메인 메모리에 저장된 명령어들을 실행하면서 데이터 전송 제어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입출력 채널을 사용하는 컴퓨터 구조의 예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9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6" y="1223755"/>
            <a:ext cx="4945156" cy="46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채널의 종류</a:t>
            </a:r>
          </a:p>
          <a:p>
            <a:pPr lvl="2"/>
            <a:r>
              <a:rPr lang="ko-KR" altLang="en-US" dirty="0" err="1" smtClean="0"/>
              <a:t>실렉터</a:t>
            </a:r>
            <a:r>
              <a:rPr lang="ko-KR" altLang="en-US" dirty="0" smtClean="0"/>
              <a:t> 채널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장치의 입출력을 종료할 때까지 다른 장치를 실행하지 않도록 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자기디스크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자기테이프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드럼과 같은 고속장치들은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채널을 사용하여 데이터를 고속으로 전송하기 때문에 다른 장치들과 다중화 곤란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한 번에 하나씩 처리하는 전용 채널을 이용하여 </a:t>
            </a:r>
            <a:r>
              <a:rPr lang="ko-KR" altLang="en-US" dirty="0" err="1" smtClean="0"/>
              <a:t>다중화가능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어느 </a:t>
            </a:r>
            <a:r>
              <a:rPr lang="ko-KR" altLang="en-US" dirty="0" err="1" smtClean="0"/>
              <a:t>한순간에</a:t>
            </a:r>
            <a:r>
              <a:rPr lang="ko-KR" altLang="en-US" dirty="0" smtClean="0"/>
              <a:t> 입출 </a:t>
            </a:r>
            <a:r>
              <a:rPr lang="ko-KR" altLang="en-US" dirty="0" err="1" smtClean="0"/>
              <a:t>력장치</a:t>
            </a:r>
            <a:r>
              <a:rPr lang="ko-KR" altLang="en-US" dirty="0" smtClean="0"/>
              <a:t> 중 한 장치와 하는 데이터 전송만 제어하므로 입출력 채널은 장치를 한 개 선택하여 데이터 전송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 단위로 시분할하여 여러 장치의 출력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다수의 저속</a:t>
            </a:r>
            <a:r>
              <a:rPr lang="en-US" altLang="ko-KR" dirty="0" smtClean="0"/>
              <a:t>·</a:t>
            </a:r>
            <a:r>
              <a:rPr lang="ko-KR" altLang="en-US" dirty="0" err="1" smtClean="0"/>
              <a:t>중속장치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 리더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연결할 때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메모리 연 결은 장치와 채널 사이의 데이터 전달 속도보다 더 빠른 속도로 데이터를 전달할 수 있기 때문에 속도가 느린 다수의 입출력장치를 동시에 동작</a:t>
            </a:r>
          </a:p>
          <a:p>
            <a:pPr lvl="2"/>
            <a:r>
              <a:rPr lang="ko-KR" altLang="en-US" dirty="0" smtClean="0"/>
              <a:t>블록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실렉터</a:t>
            </a:r>
            <a:r>
              <a:rPr lang="ko-KR" altLang="en-US" dirty="0" smtClean="0"/>
              <a:t> 채널과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채널의 장점을 결합한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대의 고속 입출력장치들을 블록 단위로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채널에서 여러 고속장치를 활성화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채널 명령어는 장치 하나와 입출력 명령어 수행 후 별도의 지시가 없어도 자동으로 다른 장치와 명령을 수행하도록 변환되는 특징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채널이 여러 입출력장치를 시분할 방법으로 사용할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때는 장치 하나에만 서비스하므로 </a:t>
            </a:r>
            <a:r>
              <a:rPr lang="ko-KR" altLang="en-US" dirty="0" err="1" smtClean="0"/>
              <a:t>실렉터</a:t>
            </a:r>
            <a:r>
              <a:rPr lang="ko-KR" altLang="en-US" dirty="0" smtClean="0"/>
              <a:t> 채널과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채널처럼 다른 장치 서비스를 완료할 때까지 기다리지 않아도 됨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입출력 채널의 여러 형태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9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6885765" cy="52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서브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입출력 구조 </a:t>
            </a:r>
          </a:p>
          <a:p>
            <a:pPr lvl="1"/>
            <a:r>
              <a:rPr lang="ko-KR" altLang="en-US" dirty="0" err="1" smtClean="0"/>
              <a:t>커널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제공하는 입출력 서비스와 입출력 인터페이스를 입출력장치들이 정의한 방법에 따라 실행하려면 먼저 인터페이스를 구성해야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입출력 구조</a:t>
            </a:r>
          </a:p>
          <a:p>
            <a:endParaRPr lang="ko-KR" altLang="en-US" dirty="0" smtClean="0"/>
          </a:p>
        </p:txBody>
      </p:sp>
      <p:pic>
        <p:nvPicPr>
          <p:cNvPr id="5" name="그림 4" descr="9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348880"/>
            <a:ext cx="7020780" cy="42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서브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커널이</a:t>
            </a:r>
            <a:r>
              <a:rPr lang="ko-KR" altLang="en-US" dirty="0" smtClean="0"/>
              <a:t> 제공하는 입출력 관련 서비스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컴퓨터의 효율성 증진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입출력 스케줄링 </a:t>
            </a:r>
          </a:p>
          <a:p>
            <a:pPr lvl="2"/>
            <a:r>
              <a:rPr lang="ko-KR" altLang="en-US" dirty="0" smtClean="0"/>
              <a:t>입출력 요구를 </a:t>
            </a:r>
            <a:r>
              <a:rPr lang="ko-KR" altLang="en-US" dirty="0" err="1" smtClean="0"/>
              <a:t>스케줄링한다는</a:t>
            </a:r>
            <a:r>
              <a:rPr lang="ko-KR" altLang="en-US" dirty="0" smtClean="0"/>
              <a:t> 것은 요구들의 실행 순서를 결정한다는 의미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버퍼링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err="1" smtClean="0"/>
              <a:t>버퍼링은</a:t>
            </a:r>
            <a:r>
              <a:rPr lang="ko-KR" altLang="en-US" dirty="0" smtClean="0"/>
              <a:t> 입출력장치와 응용 프로그램 사이에 전송되는 데이터를 버퍼에 임시로 저장하는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버퍼링은</a:t>
            </a:r>
            <a:r>
              <a:rPr lang="ko-KR" altLang="en-US" dirty="0" smtClean="0"/>
              <a:t> 송신자와 수신자의 전송속도 차이로 발생하는 시스템의 데이터 전송 문제를 해결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9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609020"/>
            <a:ext cx="4275475" cy="31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5671745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09</a:t>
            </a:r>
            <a:endParaRPr lang="ko-KR" altLang="en-US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입출력 시스템과 디스크 관리</a:t>
            </a:r>
            <a:endParaRPr lang="ko-KR" altLang="en-US" sz="32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21850" y="3338990"/>
            <a:ext cx="5420487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입출력 시스템 관리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디스크의 구조와 스케줄링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RAID</a:t>
            </a:r>
          </a:p>
          <a:p>
            <a:pPr>
              <a:lnSpc>
                <a:spcPct val="150000"/>
              </a:lnSpc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서브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캐싱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err="1" smtClean="0"/>
              <a:t>캐싱은</a:t>
            </a:r>
            <a:r>
              <a:rPr lang="ko-KR" altLang="en-US" dirty="0" smtClean="0"/>
              <a:t> 명령어와 데이터를 캐시에 일시적으로 저장하여 프로세서와 메모리 간의 액세스 속도 차이를 줄여서 컴퓨터 성능 향상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캐시는 버퍼와 달리 자주 사용할 자료를 미리 복사하여 저장하는 빠른 메모리 영역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데이터가 위치하는 유일한 장소가 버퍼라고 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곳에 저장된 데이터의 복사본을 저장하는 장소는 캐시</a:t>
            </a:r>
          </a:p>
          <a:p>
            <a:pPr lvl="2"/>
            <a:r>
              <a:rPr lang="ko-KR" altLang="en-US" dirty="0" err="1" smtClean="0"/>
              <a:t>캐싱과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버퍼링은</a:t>
            </a:r>
            <a:r>
              <a:rPr lang="ko-KR" altLang="en-US" dirty="0" smtClean="0"/>
              <a:t> 서로 기능이 다르지만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때로는 한 메모리 영역을 두 가지 목적에서 사용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데이터가 캐시에 있으면 디스크 입출력을 생략하여 입출력의 효율성 높임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내에 버퍼를 사용하여 디스크 입출력 스케줄링을 효율적으로 수 행하거나 프로세스 간에 공유해야 하는 파일들을 위한 캐시로도 사용 가능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스풀링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많은 응용 프로그램이 동시에 출력 데이터를 프린터로 전송하면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각 출력이 다른 프로그램의 출력과 섞이지 않고 프린터로 출력할 수 있도록 관리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응용 프로그램의 출력은 각각 대응되는 디스크 파일에 </a:t>
            </a:r>
            <a:r>
              <a:rPr lang="ko-KR" altLang="en-US" dirty="0" err="1" smtClean="0"/>
              <a:t>스풀링한다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시스템은 응용 프로그램이 출력 데이터 작업을 종료하면 그때까지 모아 놓은 출력 데이터를 프린터 출력용 준비 큐에 삽입하여 </a:t>
            </a:r>
            <a:r>
              <a:rPr lang="ko-KR" altLang="en-US" dirty="0" err="1" smtClean="0"/>
              <a:t>스풀</a:t>
            </a:r>
            <a:r>
              <a:rPr lang="ko-KR" altLang="en-US" dirty="0" smtClean="0"/>
              <a:t> 파일을 한 번에 하나씩 프린터에 내보낸다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</a:t>
            </a:r>
            <a:r>
              <a:rPr lang="ko-KR" altLang="en-US" dirty="0" err="1" smtClean="0"/>
              <a:t>스풀링은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처리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 서브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오류 처리 </a:t>
            </a:r>
          </a:p>
          <a:p>
            <a:pPr lvl="2"/>
            <a:r>
              <a:rPr lang="ko-KR" altLang="en-US" dirty="0" err="1" smtClean="0"/>
              <a:t>커널은</a:t>
            </a:r>
            <a:r>
              <a:rPr lang="ko-KR" altLang="en-US" dirty="0" smtClean="0"/>
              <a:t> 입출력장치의 고장이나 네트워크 전송 오류로 발생하는 일시적인 고장을 효과적으로 해결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읽기 실패나 망의 전송 오류는 재실행하여 문제 해결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중요한 구성 요소가 영구적인 고장을 일으키면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문제를 완전히 극복하기는 곤란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자료 관리 </a:t>
            </a:r>
          </a:p>
          <a:p>
            <a:pPr lvl="2"/>
            <a:r>
              <a:rPr lang="ko-KR" altLang="en-US" dirty="0" err="1" smtClean="0"/>
              <a:t>커널은</a:t>
            </a:r>
            <a:r>
              <a:rPr lang="ko-KR" altLang="en-US" dirty="0" smtClean="0"/>
              <a:t> 입출력 구성에서 상태 정보를 유지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입출력 서비스를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아닌 독립 프로그램이 담당하면 장치 드라이버와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정보 공유로 메시지를 교환하려는 오버헤드가 증가하는 단점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장점은 입출력 시스템의 구조와 설계가 간단하고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크기가 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유연성이 좋다는 것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입출력 서브시스템은 광범위한 서비스를 조정하며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사항들을 관리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장치 이름과 장치 액세스 제어 관리 </a:t>
            </a:r>
          </a:p>
          <a:p>
            <a:pPr lvl="3"/>
            <a:r>
              <a:rPr lang="ko-KR" altLang="en-US" dirty="0" smtClean="0"/>
              <a:t>장치 할당과 입출력 스케줄링 관리 </a:t>
            </a:r>
          </a:p>
          <a:p>
            <a:pPr lvl="3"/>
            <a:r>
              <a:rPr lang="ko-KR" altLang="en-US" dirty="0" err="1" smtClean="0"/>
              <a:t>버퍼링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스풀링</a:t>
            </a:r>
            <a:r>
              <a:rPr lang="ko-KR" altLang="en-US" dirty="0" smtClean="0"/>
              <a:t> 관리 </a:t>
            </a:r>
          </a:p>
          <a:p>
            <a:pPr lvl="3"/>
            <a:r>
              <a:rPr lang="ko-KR" altLang="en-US" dirty="0" smtClean="0"/>
              <a:t>장치 상태 모니터링과 오류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고장 복구 관리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디스크의 구조와 스케줄링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디스크의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디스크의 구조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</p:txBody>
      </p:sp>
      <p:pic>
        <p:nvPicPr>
          <p:cNvPr id="7" name="그림 6" descr="9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4" y="1313765"/>
            <a:ext cx="7605845" cy="505092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5697125" y="4820673"/>
            <a:ext cx="225025" cy="121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67055" y="6039290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디스크를 교체할 수 있어 필요 에 따라 다른 디스크를 장착하여 사용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디스크의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드라이버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제어기로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 드라이버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구동 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 암 이동장치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헤드 부분의 기계적인 부분 담당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컴퓨터의 논리적인 상호작용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데이터의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디스크 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버퍼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기록 등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 제어기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디스크 드라이버의 인터페이스 역할</a:t>
            </a:r>
          </a:p>
          <a:p>
            <a:pPr lvl="3"/>
            <a:r>
              <a:rPr lang="ko-KR" altLang="en-US" dirty="0" smtClean="0"/>
              <a:t>프로세서에서 명령을 받아 디스크 드라이버 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드라이버는 탐색</a:t>
            </a:r>
            <a:r>
              <a:rPr lang="en-US" altLang="ko-KR" dirty="0" smtClean="0"/>
              <a:t>seek,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판독 등 명령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디스크의 정보는 드라이버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트랙 번호 등으로 나누는 디스크 주소로 참조</a:t>
            </a:r>
          </a:p>
          <a:p>
            <a:pPr lvl="3"/>
            <a:r>
              <a:rPr lang="ko-KR" altLang="en-US" dirty="0" smtClean="0"/>
              <a:t>트랙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원형 평판 표면에 데이터를 저장할 수 있는 동심원을 가리킨다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자기장의 간섭을 줄 이거나 헤드를 정렬하려고 트랙 사이에 일정한 공간을 두어 트랙 구분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실린더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동일한 동심원으로 구성된 모든 트랙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동일한 위치에 있는 모든 트랙의 집합을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헤드의 움직임 없이 액세스할 수 있는 드라이브의 모든 트랙에 해당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섹터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트랙을 부채꼴 모양으로 나눈 조각을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트랙 내의 정보는 블록을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블록이 하드웨어적으로 크기가 고정되었을 때가 바로 섹터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섹터는 데이터 기록이 나 전송의 기본 단위로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512</a:t>
            </a:r>
            <a:r>
              <a:rPr lang="ko-KR" altLang="en-US" dirty="0" smtClean="0"/>
              <a:t>바이트의 데이터 영역으로 구성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섹터는 고유 번호가 있어 디스크에 저장된 데이터의 위치 식별 가능</a:t>
            </a:r>
            <a:r>
              <a:rPr lang="en-US" altLang="ko-KR" dirty="0" smtClean="0"/>
              <a:t> </a:t>
            </a:r>
          </a:p>
          <a:p>
            <a:pPr lvl="3"/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디스크의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디스크의 논리적 구조</a:t>
            </a:r>
            <a:endParaRPr lang="en-US" altLang="ko-KR" dirty="0" smtClean="0"/>
          </a:p>
          <a:p>
            <a:pPr lvl="3"/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9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313765"/>
            <a:ext cx="7812360" cy="41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디스크의 액세스 시간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액세스 시간의 개념</a:t>
            </a:r>
          </a:p>
          <a:p>
            <a:pPr lvl="1">
              <a:buNone/>
            </a:pPr>
            <a:endParaRPr lang="ko-KR" altLang="en-US" dirty="0" smtClean="0"/>
          </a:p>
        </p:txBody>
      </p:sp>
      <p:pic>
        <p:nvPicPr>
          <p:cNvPr id="7" name="그림 6" descr="9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6750750" cy="52953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41830" y="6174305"/>
            <a:ext cx="4410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회전하는 디스크의 섹터를 액세스할 수 있는 시간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81990" y="3789040"/>
            <a:ext cx="4410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시스템이 헤드를 해당 트랙이나 실린더에 위치시켜 디스크의 원하는 섹터에 액세스에 걸리는 시간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탐색 시간은 디스크의 헤드가 움직이는 시간에 좌우되어 멀리 떨어진 트랙 탐색 때 탐색 시간 김</a:t>
            </a:r>
          </a:p>
          <a:p>
            <a:endParaRPr lang="ko-KR" altLang="en-US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56965" y="5094185"/>
            <a:ext cx="3690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헤드가 지정된 트랙에 위치해도 원하는 섹터가 입출력 헤드 아래로 회전할 때까지 기다리는 시간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6525" y="1403775"/>
            <a:ext cx="2025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전송시간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디스크와 메인 메모리 간의 섹터를 주고받는 데 걸리는 시간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196626" y="2033845"/>
            <a:ext cx="720079" cy="58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디스크의 액세스 시간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액세스 시간의 계산</a:t>
            </a:r>
          </a:p>
          <a:p>
            <a:pPr lvl="1"/>
            <a:r>
              <a:rPr lang="ko-KR" altLang="en-US" dirty="0" smtClean="0"/>
              <a:t>이동 디스크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탐색 시간</a:t>
            </a:r>
            <a:r>
              <a:rPr lang="en-US" altLang="ko-KR" dirty="0" smtClean="0"/>
              <a:t>+</a:t>
            </a:r>
            <a:r>
              <a:rPr lang="ko-KR" altLang="en-US" dirty="0" smtClean="0"/>
              <a:t>회전 지연시간</a:t>
            </a:r>
            <a:r>
              <a:rPr lang="en-US" altLang="ko-KR" dirty="0" smtClean="0"/>
              <a:t>+</a:t>
            </a:r>
            <a:r>
              <a:rPr lang="ko-KR" altLang="en-US" dirty="0" smtClean="0"/>
              <a:t>전송시간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헤드 디스크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회전 지연시간</a:t>
            </a:r>
            <a:r>
              <a:rPr lang="en-US" altLang="ko-KR" dirty="0" smtClean="0"/>
              <a:t>+</a:t>
            </a:r>
            <a:r>
              <a:rPr lang="ko-KR" altLang="en-US" dirty="0" smtClean="0"/>
              <a:t>전송시간</a:t>
            </a:r>
          </a:p>
          <a:p>
            <a:pPr lvl="1">
              <a:buNone/>
            </a:pPr>
            <a:endParaRPr lang="ko-KR" altLang="en-US" dirty="0" smtClean="0"/>
          </a:p>
        </p:txBody>
      </p:sp>
      <p:pic>
        <p:nvPicPr>
          <p:cNvPr id="14" name="그림 13" descr="9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88840"/>
            <a:ext cx="7019410" cy="406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디스크의 액세스 시간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섹터 번호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디스크 주소</a:t>
            </a:r>
            <a:r>
              <a:rPr lang="en-US" altLang="ko-KR" dirty="0" smtClean="0"/>
              <a:t>(b)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9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7740860" cy="10745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26895" y="1313765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트랙당 섹터 수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실린더당 트랙 수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: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실린더 번호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J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표면 번호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 스케줄링의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입출력장치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디스크 드라이버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요청 큐가 포함하는 정보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입력 동작인지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동작인지 하는 정보 </a:t>
            </a:r>
          </a:p>
          <a:p>
            <a:pPr lvl="1"/>
            <a:r>
              <a:rPr lang="ko-KR" altLang="en-US" dirty="0" smtClean="0"/>
              <a:t>디스크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메모리 주소 </a:t>
            </a:r>
          </a:p>
          <a:p>
            <a:pPr lvl="1"/>
            <a:r>
              <a:rPr lang="ko-KR" altLang="en-US" dirty="0" smtClean="0"/>
              <a:t>전송할 정보의 총량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바이트나 단어의 수</a:t>
            </a:r>
            <a:r>
              <a:rPr lang="en-US" altLang="ko-KR" dirty="0" smtClean="0"/>
              <a:t>) </a:t>
            </a:r>
          </a:p>
          <a:p>
            <a:pPr>
              <a:buNone/>
            </a:pPr>
            <a:endParaRPr lang="ko-KR" altLang="en-US" dirty="0" smtClean="0"/>
          </a:p>
          <a:p>
            <a:r>
              <a:rPr lang="ko-KR" altLang="en-US" dirty="0" smtClean="0"/>
              <a:t>디스크 스케줄링의 평가 기준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처리량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시간당 처리한 서비스 요청 수 </a:t>
            </a:r>
          </a:p>
          <a:p>
            <a:pPr lvl="1"/>
            <a:r>
              <a:rPr lang="ko-KR" altLang="en-US" dirty="0" smtClean="0"/>
              <a:t>탐색 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디스크 헤드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이동 시간 </a:t>
            </a:r>
          </a:p>
          <a:p>
            <a:pPr lvl="1"/>
            <a:r>
              <a:rPr lang="ko-KR" altLang="en-US" dirty="0" smtClean="0"/>
              <a:t>평균 반응시간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요청 후 서비스할 때까지 대기시간 </a:t>
            </a:r>
          </a:p>
          <a:p>
            <a:pPr lvl="1"/>
            <a:r>
              <a:rPr lang="ko-KR" altLang="en-US" dirty="0" smtClean="0"/>
              <a:t>반응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r>
              <a:rPr lang="ko-KR" altLang="en-US" dirty="0" smtClean="0"/>
              <a:t>시간 변화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반응시간 예측 정도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적절한 시간 안에 서비스하여 요청이 무기한 연기되지 않도록 방지 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운영체제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액세스 요청 </a:t>
            </a:r>
            <a:r>
              <a:rPr lang="ko-KR" altLang="en-US" dirty="0" err="1" smtClean="0"/>
              <a:t>스케줄하여</a:t>
            </a:r>
            <a:r>
              <a:rPr lang="ko-KR" altLang="en-US" dirty="0" smtClean="0"/>
              <a:t> 디스크 처리하는 평균 시간 향상시키는데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처리량을 최대화하고 평균 반응시간을 최소화하면서 탐색 시간 최소화하도록 해야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시스템 성능은 처리량과 평균 반응시간을 최적화하여 향상시킬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개별 요청에 지연이 발생할 수 있으므로 시스템 자원을 효과적으로 사용하려면 스케줄링 필요</a:t>
            </a:r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401870" y="1943835"/>
            <a:ext cx="48155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하나의 장치를 제어하거나 조절하는 하드웨어 장치 또는 프로그램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86735" y="1853825"/>
            <a:ext cx="1260140" cy="22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디스크 스케줄링의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스케줄링의 종류 </a:t>
            </a:r>
          </a:p>
          <a:p>
            <a:endParaRPr lang="ko-KR" altLang="en-US" dirty="0" smtClean="0"/>
          </a:p>
        </p:txBody>
      </p:sp>
      <p:pic>
        <p:nvPicPr>
          <p:cNvPr id="8" name="그림 7" descr="9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313765"/>
            <a:ext cx="7972246" cy="46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입출력 시스템과 모듈을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디스크의 구조와 스케줄링을 살펴본다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RAID</a:t>
            </a:r>
            <a:r>
              <a:rPr lang="ko-KR" altLang="en-US" dirty="0" smtClean="0"/>
              <a:t>의 제안 방법을 알아본다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선입선처리 스케줄링</a:t>
            </a:r>
            <a:r>
              <a:rPr lang="en-US" altLang="ko-KR" baseline="30000" dirty="0" smtClean="0"/>
              <a:t>FCFS, First Come First Served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 스케줄링의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요청이 도착한 순서에 따라 처리하는 가장 간단한 스케줄링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요청도 무기한 연기하지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본질적으로 </a:t>
            </a:r>
            <a:r>
              <a:rPr lang="ko-KR" altLang="en-US" dirty="0" err="1" smtClean="0"/>
              <a:t>공평성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공정성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유지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디스크 요청이 흩어질 때는 실행 시간 오버헤드 적다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서비스 지연을 감소시키는 요청을 재정렬하지 않아서 일반적인 임의의 탐색 패턴 결과로 탐색 시간이 증가하면서 처리량이 감소한다는 단점</a:t>
            </a:r>
          </a:p>
        </p:txBody>
      </p:sp>
      <p:pic>
        <p:nvPicPr>
          <p:cNvPr id="5" name="그림 4" descr="9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2978950"/>
            <a:ext cx="8259301" cy="34653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11860" y="6039290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46, 110, 32, 52, 14, 120, 36, 96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시작 위치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최소 탐색 시간 우선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SSTF, Shortest Seek Time First</a:t>
            </a:r>
            <a:r>
              <a:rPr lang="ko-KR" altLang="en-US" dirty="0" smtClean="0"/>
              <a:t>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탐색 시간 우선 스케줄링의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요청을 처리하려고 헤드가 먼 곳까지 이동하기 전에 현재 헤드 위치에 가까운 모든 요구를 먼저 처리하는 방법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선입선 처리와 비교하면 헤드의 이동 거리가 </a:t>
            </a:r>
            <a:r>
              <a:rPr lang="en-US" altLang="ko-KR" dirty="0" smtClean="0"/>
              <a:t>1/3 </a:t>
            </a:r>
            <a:r>
              <a:rPr lang="ko-KR" altLang="en-US" dirty="0" smtClean="0"/>
              <a:t>정도로 트랙 </a:t>
            </a:r>
            <a:r>
              <a:rPr lang="en-US" altLang="ko-KR" dirty="0" smtClean="0"/>
              <a:t>146</a:t>
            </a:r>
            <a:r>
              <a:rPr lang="ko-KR" altLang="en-US" dirty="0" smtClean="0"/>
              <a:t>개를 이동하므로 디스크 서비스 시간을 실질적으로 줄일 수 있음</a:t>
            </a:r>
          </a:p>
          <a:p>
            <a:pPr lvl="1"/>
            <a:r>
              <a:rPr lang="ko-KR" altLang="en-US" dirty="0" smtClean="0"/>
              <a:t>최소작업을 우선 수행하므로 디스크 요구의 기아 상태 발생 가능</a:t>
            </a:r>
          </a:p>
          <a:p>
            <a:pPr lvl="1"/>
            <a:r>
              <a:rPr lang="ko-KR" altLang="en-US" dirty="0" smtClean="0"/>
              <a:t>공정성을 보장할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서비스를 무기한 연기할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응답시간의 높은 분산은 대화형 시스템에서는 받아 들일 수 없는 단점</a:t>
            </a:r>
          </a:p>
        </p:txBody>
      </p:sp>
      <p:pic>
        <p:nvPicPr>
          <p:cNvPr id="6" name="그림 5" descr="9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474005"/>
            <a:ext cx="7619390" cy="31833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86935" y="6219310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46, 110, 32, 52, 14, 120, 36, 96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시작 위치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스캔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스캔 스케줄링의 개념 </a:t>
            </a:r>
          </a:p>
          <a:p>
            <a:pPr lvl="1"/>
            <a:r>
              <a:rPr lang="ko-KR" altLang="en-US" dirty="0" smtClean="0"/>
              <a:t>요청 큐의 동적 특성을 반영하여 기아 상태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헤드가 디스크의 한쪽 끝에서 다른 끝으로 이동하며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한쪽 끝에 도달했을 때는 역방향으로 이동하면서 요청한 트랙을 처리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9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2303875"/>
            <a:ext cx="8082390" cy="33422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46975" y="5319210"/>
            <a:ext cx="32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46, 110, 32, 52, 14, 120, 36, 96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시작 위치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50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이동 방향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0 ↔ 140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순환 스캔</a:t>
            </a:r>
            <a:r>
              <a:rPr lang="en-US" altLang="ko-KR" sz="2800" baseline="30000" dirty="0" smtClean="0"/>
              <a:t>C-SCAN, Circular-SCAN</a:t>
            </a:r>
            <a:r>
              <a:rPr lang="en-US" altLang="ko-KR" sz="2800" dirty="0" smtClean="0"/>
              <a:t> </a:t>
            </a:r>
            <a:r>
              <a:rPr lang="ko-KR" altLang="en-US" dirty="0" smtClean="0"/>
              <a:t>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순환 스캔 스케줄링의 개념 </a:t>
            </a:r>
          </a:p>
          <a:p>
            <a:pPr lvl="1"/>
            <a:r>
              <a:rPr lang="ko-KR" altLang="en-US" dirty="0" smtClean="0"/>
              <a:t>스캔 스케줄링을 변형하여 대기시간을 좀 더 균등하게 처리하는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스캔 스케줄링처럼 헤드는 한쪽 방향으로 이동하면서 요청을 처리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한쪽 끝에 다다르면 역방향으로 헤드를 이동하는 것이 아니라 다시 처음부터 요청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처음과 마지막 트랙을 서로 인접시킨 원형처럼 디스크 처리 처리량 향상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바깥쪽 트랙과 안쪽 트랙을 차별하지 않아 반응시간의 변화 줄임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실린더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트랙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요청이 연속적으로 발생하면 처리가 무기한 연기</a:t>
            </a:r>
          </a:p>
          <a:p>
            <a:endParaRPr lang="ko-KR" altLang="en-US" dirty="0" smtClean="0"/>
          </a:p>
        </p:txBody>
      </p:sp>
      <p:pic>
        <p:nvPicPr>
          <p:cNvPr id="9" name="그림 8" descr="9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293985"/>
            <a:ext cx="7362310" cy="30802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041830" y="5994285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46, 110, 32, 52, 14, 120, 36, 96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 시작 위치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: 50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룩</a:t>
            </a:r>
            <a:r>
              <a:rPr lang="ko-KR" altLang="en-US" dirty="0" smtClean="0"/>
              <a:t>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룩</a:t>
            </a:r>
            <a:r>
              <a:rPr lang="ko-KR" altLang="en-US" dirty="0" smtClean="0"/>
              <a:t> 스케줄링의 개념 </a:t>
            </a:r>
          </a:p>
          <a:p>
            <a:pPr lvl="1"/>
            <a:r>
              <a:rPr lang="ko-KR" altLang="en-US" dirty="0" smtClean="0"/>
              <a:t>스캔 스케줄링이나 순환 스캔 스케줄링은 헤드를 디스크의 끝에서 끝으로 이동하는 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헤드는 요청에 따라 각 방향으로 이동하지만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방향에 더는 요청이 없을 때 이동 방향을 바꿔 서비스를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스캔 스케줄링과 순환 스캔 스케줄링의 이런 형태를 </a:t>
            </a:r>
            <a:r>
              <a:rPr lang="ko-KR" altLang="en-US" dirty="0" err="1" smtClean="0"/>
              <a:t>룩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순환룩이라고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룩은</a:t>
            </a:r>
            <a:r>
              <a:rPr lang="ko-KR" altLang="en-US" dirty="0" smtClean="0"/>
              <a:t> 진행 방향으로 움직이기 전에 먼저 요청이 있는지 검사한다는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스캔 스케줄링이나 순환 스캔 스케줄링은 헤드를 디스크의 끝에서 끝으로 이동하는 원리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반면에 </a:t>
            </a:r>
            <a:r>
              <a:rPr lang="ko-KR" altLang="en-US" dirty="0" err="1" smtClean="0"/>
              <a:t>룩</a:t>
            </a:r>
            <a:r>
              <a:rPr lang="ko-KR" altLang="en-US" dirty="0" smtClean="0"/>
              <a:t> 스케줄링 은 헤드를 각 방향으로 요청에 따르는 거리만큼만 이동하는 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방향에서 더는 요청이 없다면 헤드의 이동 방향을 바꾸는 방법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9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834045"/>
            <a:ext cx="6120680" cy="28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최소 지연시간 우선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SLTF, Shortest Latency Time First</a:t>
            </a:r>
            <a:r>
              <a:rPr lang="ko-KR" altLang="en-US" dirty="0" smtClean="0"/>
              <a:t>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지연시간 우선 스케줄링 </a:t>
            </a:r>
          </a:p>
          <a:p>
            <a:pPr lvl="1"/>
            <a:r>
              <a:rPr lang="ko-KR" altLang="en-US" dirty="0" smtClean="0"/>
              <a:t>모든 요청 중 회전 지연시간이 가장 짧은 요청 먼저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헤드가 특정 실린더에 도달했을 때 해당 실린더의 트랙 요청들이 대기하고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헤드는 더 이상 움직이지 않고 도착 순서와 관계없이 모든 요청 우선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트랙을 일정한 수의 블록으로 나눈 </a:t>
            </a:r>
            <a:r>
              <a:rPr lang="ko-KR" altLang="en-US" dirty="0" err="1" smtClean="0"/>
              <a:t>섹</a:t>
            </a:r>
            <a:r>
              <a:rPr lang="ko-KR" altLang="en-US" dirty="0" smtClean="0"/>
              <a:t> 터를 토대로 요청들을 섹터 위치에 따라 큐에 넣은 후 가장 가까운 섹터 요청 먼저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헤드에서는 탐색을 하지 않으므로 탐색 시간이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회전 지연시간만 지연시간이 되므로 드럼처럼 고정 헤드를 사용하면 효과적인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섹터 </a:t>
            </a:r>
            <a:r>
              <a:rPr lang="ko-KR" altLang="en-US" dirty="0" err="1" smtClean="0"/>
              <a:t>큐잉</a:t>
            </a:r>
            <a:r>
              <a:rPr lang="en-US" altLang="ko-KR" baseline="30000" dirty="0" smtClean="0"/>
              <a:t>sector queuing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알고리즘이라고 표현하기도 함</a:t>
            </a:r>
          </a:p>
          <a:p>
            <a:endParaRPr lang="ko-KR" altLang="en-US" dirty="0" smtClean="0"/>
          </a:p>
        </p:txBody>
      </p:sp>
      <p:pic>
        <p:nvPicPr>
          <p:cNvPr id="5" name="그림 4" descr="9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3834045"/>
            <a:ext cx="3825425" cy="28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최소 지연시간 우선</a:t>
            </a:r>
            <a:r>
              <a:rPr lang="en-US" altLang="ko-KR" dirty="0" smtClean="0"/>
              <a:t> </a:t>
            </a:r>
            <a:r>
              <a:rPr lang="en-US" altLang="ko-KR" baseline="30000" dirty="0" smtClean="0"/>
              <a:t>SLTF, Shortest Latency Time First</a:t>
            </a:r>
            <a:r>
              <a:rPr lang="ko-KR" altLang="en-US" dirty="0" smtClean="0"/>
              <a:t> 스케줄링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선입선처리 스케줄링에서 요청이 모든 섹터에 골고루 분포되어 있다면 예상되는 지연은 </a:t>
            </a:r>
            <a:r>
              <a:rPr lang="en-US" altLang="ko-KR" dirty="0" smtClean="0"/>
              <a:t>0.5 </a:t>
            </a:r>
            <a:r>
              <a:rPr lang="ko-KR" altLang="en-US" dirty="0" smtClean="0"/>
              <a:t>회전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섹터 큐의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9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53825"/>
            <a:ext cx="5265585" cy="346467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41930" y="1403775"/>
            <a:ext cx="48605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요청이 대기 큐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waiting queue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앞부분에 있지 않더라 도 헤드가 지나는 섹터 요청을 서비스하여 처리율 향상 가능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36885" y="5049180"/>
            <a:ext cx="51305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섹터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큐잉은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고정헤드장치에서도 사용하지만 특별한 트랙마다 실린더 내에 처리 요청이 하나 이상일 때는 이동헤드장치에서도 쓸 수 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헤드가 특정한 실린더에 도착하면 헤드를 더 이상 움직이지 않고 모든 실린더 요청 처리하므로 섹터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큐잉은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동일한 실린더 내에서 다중 요청을 정렬하는 데 사용 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스케줄링 알고리즘과 마찬가지로 섹터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큐잉도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운영체제가 하나 이상의 요청 중에서 헤드 밑에 위치한 첫 번째 요청 선택해야 효과 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sz="2400" dirty="0" smtClean="0"/>
              <a:t>10. </a:t>
            </a:r>
            <a:r>
              <a:rPr lang="ko-KR" altLang="en-US" sz="2400" dirty="0" smtClean="0"/>
              <a:t>최소 위치 결정 시간 우선</a:t>
            </a:r>
            <a:r>
              <a:rPr lang="en-US" altLang="ko-KR" sz="2400" baseline="30000" dirty="0" smtClean="0"/>
              <a:t>SPTF, Shortest Positioning Time First </a:t>
            </a:r>
            <a:r>
              <a:rPr lang="ko-KR" altLang="en-US" sz="2400" dirty="0" smtClean="0"/>
              <a:t> 스케줄링</a:t>
            </a:r>
            <a:endParaRPr lang="ko-KR" altLang="en-US" sz="2400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최소 위치 결정 시간 우선 스케줄링의 개념 </a:t>
            </a:r>
          </a:p>
          <a:p>
            <a:pPr lvl="1"/>
            <a:r>
              <a:rPr lang="ko-KR" altLang="en-US" dirty="0" smtClean="0"/>
              <a:t>가장 짧은 위치 결정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탐색 시간과 회전 지연시간의 합이 가장 짧은 요청을 다음 서비스 대상으로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 탐색 시간 우선 스케줄링처럼 처리량이 많고 평균 반응시간 짧음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안쪽과 바깥쪽 실린더 요청이 무기한 연기될 가능성</a:t>
            </a:r>
          </a:p>
          <a:p>
            <a:pPr lvl="1"/>
            <a:r>
              <a:rPr lang="ko-KR" altLang="en-US" dirty="0" err="1" smtClean="0"/>
              <a:t>에센바흐</a:t>
            </a:r>
            <a:r>
              <a:rPr lang="ko-KR" altLang="en-US" dirty="0" smtClean="0"/>
              <a:t>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탐색 시간과 회전 지연시간을 최적화하려고 한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헤드는 순환 스캔 스케줄링처럼 진행하나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요청과 관계없이 트랙이 한 바퀴 회전할 동안 요청을 처리하도록 재배열하는 알고리즘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9" name="그림 8" descr="9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1870" y="3293984"/>
            <a:ext cx="4050450" cy="34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918990" cy="474662"/>
          </a:xfrm>
        </p:spPr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디스크 스케줄링 알고리즘의 선택</a:t>
            </a:r>
            <a:endParaRPr lang="ko-KR" altLang="en-US" baseline="30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디스크 스케줄링 알고리즘의 선택 </a:t>
            </a:r>
          </a:p>
          <a:p>
            <a:pPr lvl="1"/>
            <a:r>
              <a:rPr lang="ko-KR" altLang="en-US" dirty="0" smtClean="0"/>
              <a:t>최소 탐색 시간 우선 스케줄링이 일반적이고 자연스러운 선택이라면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스캔 스케줄링이나 순환 스캔 스케줄링은 디스크를 많이 사용하는 시스템에 적당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최적 알고리즘을 결정하는 것은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 스케줄링에 필요한 </a:t>
            </a:r>
            <a:r>
              <a:rPr lang="ko-KR" altLang="en-US" dirty="0" err="1" smtClean="0"/>
              <a:t>계산량</a:t>
            </a:r>
            <a:r>
              <a:rPr lang="ko-KR" altLang="en-US" dirty="0" smtClean="0"/>
              <a:t> 때문에 스캔 스케줄링이나 최소 탐색 시간 우선 스케줄링 이상의 처리 효율 얻을 수 있을지 평가하기 곤란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스케줄링 알고리즘 성능은 요청의 형태와 수에 좌우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큐가 하나 정도밖에 요청을 하지 않는다면 모든 스케줄링 알고리즘 효과 거의 동일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선입선처리 스케줄링이 적당함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디스크 서비스의 요청은 파일 할당 방법에 많은 영향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연속적으로 할당된 파일을 읽는 프로그램은 디스크의 인접한 범위 내에서 많은 요청이 발생하여 헤드 이동 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 파일이나 색인 파일은 블록들이 디스크에 흩어져 헤드의 이동 거리는 길지만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상용 효율 높음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모든 파일은 열어야 사용할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파일을 열려면 디렉터리 구조를 조사해야 하기 때문에 디렉터리를 자주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디렉터리 위치에 따라 이동 거리 다름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디렉터리를 디스크의 양 끝에 두는 것보다는 중간 부분에 두는 것이 디스크 헤드 이동 줄일 수 있음</a:t>
            </a:r>
          </a:p>
          <a:p>
            <a:pPr lvl="1"/>
            <a:r>
              <a:rPr lang="ko-KR" altLang="en-US" dirty="0" smtClean="0"/>
              <a:t>디스크는 컴퓨터의 장치 중에서 가장 속도 느린 장치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메모리와 제어기 캐시 같은 기술이 성능 증가에 도움이 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전반적으로 시스템 성능은 디스크의 속도와 신뢰성에 좌우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03 RAID(1. RAID</a:t>
            </a:r>
            <a:r>
              <a:rPr lang="ko-KR" altLang="en-US" dirty="0" smtClean="0"/>
              <a:t>의 소개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RAID</a:t>
            </a:r>
            <a:r>
              <a:rPr lang="en-US" altLang="ko-KR" baseline="30000" dirty="0" err="1" smtClean="0"/>
              <a:t>Redundant</a:t>
            </a:r>
            <a:r>
              <a:rPr lang="en-US" altLang="ko-KR" baseline="30000" dirty="0" smtClean="0"/>
              <a:t> Array of Inexpensive Disks(</a:t>
            </a:r>
            <a:r>
              <a:rPr lang="ko-KR" altLang="en-US" baseline="30000" dirty="0" smtClean="0"/>
              <a:t>또는 </a:t>
            </a:r>
            <a:r>
              <a:rPr lang="en-US" altLang="ko-KR" baseline="30000" dirty="0" smtClean="0"/>
              <a:t>Redundant Array of Independent Disks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개념 </a:t>
            </a:r>
          </a:p>
          <a:p>
            <a:pPr lvl="1"/>
            <a:r>
              <a:rPr lang="ko-KR" altLang="en-US" dirty="0" smtClean="0"/>
              <a:t>운영체제로 여러 대의 물리적 디스크를 하나의 논리적 디스크로 인식하는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초기의 </a:t>
            </a:r>
            <a:r>
              <a:rPr lang="en-US" altLang="ko-KR" dirty="0" smtClean="0"/>
              <a:t>RAID</a:t>
            </a:r>
            <a:r>
              <a:rPr lang="ko-KR" altLang="en-US" dirty="0" smtClean="0"/>
              <a:t>는 프로세서와 디스크의 속도 차이 극복하려고 디스크 여러 대를 이용 다수의 드라이버에 있는 데이터를 동시 액세스할 수 있도록 데이터를 분산</a:t>
            </a:r>
            <a:r>
              <a:rPr lang="en-US" altLang="ko-KR" dirty="0" smtClean="0"/>
              <a:t>·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제안은 데이터 중복의 필요성을 효과적으로 해결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입출력 관리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입출력 시스템과 입출력 모듈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입출력 시스템과 입출력 모듈의 개념 </a:t>
            </a:r>
          </a:p>
          <a:p>
            <a:pPr lvl="1"/>
            <a:r>
              <a:rPr lang="ko-KR" altLang="en-US" dirty="0" smtClean="0"/>
              <a:t>모니터나 프린터 같은 하드웨어 장치 뿐만 아니라 입출력 모듈까지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입출력장치가 실제로 입출력을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모듈은 메모리나 프로세서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등 내부 저장장치와 물리적 입출력 장치 사이의 이진 정보를 전송 방법 제공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입출력 모듈이 프로세서를 대신하여 입출력과 관련된 복잡한 일을 처리하면 입출력 </a:t>
            </a:r>
            <a:r>
              <a:rPr lang="ko-KR" altLang="en-US" dirty="0" err="1" smtClean="0"/>
              <a:t>채널또는</a:t>
            </a:r>
            <a:r>
              <a:rPr lang="ko-KR" altLang="en-US" dirty="0" smtClean="0"/>
              <a:t> 입출력 프로세서가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단순히 프로세서의 입출력과 관련된 일을 담당하면 입출력 제어기 또는 장치 제어기가 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 descr="9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203975"/>
            <a:ext cx="7380820" cy="35198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6525" y="4059070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입출력장치를 직접 시스템 버스에 연결하지 않고 입출력 모듈을 이용하여 연결하는 이유는 입출력장치에 따라 제어하고 운용하는 방법이 다르기 때문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</a:t>
            </a:r>
            <a:r>
              <a:rPr lang="ko-KR" altLang="en-US" dirty="0" smtClean="0"/>
              <a:t>계층</a:t>
            </a:r>
            <a:r>
              <a:rPr lang="ko-KR" altLang="en-US" sz="1600" dirty="0" smtClean="0"/>
              <a:t> </a:t>
            </a:r>
          </a:p>
          <a:p>
            <a:pPr lvl="1"/>
            <a:r>
              <a:rPr lang="ko-KR" altLang="en-US" dirty="0" smtClean="0"/>
              <a:t>하드디스크 여러 개를 논리적 가상 디스크 하나로 구성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대용량 저장장치로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하드디스크 여러 개에 분할</a:t>
            </a:r>
            <a:r>
              <a:rPr lang="en-US" altLang="ko-KR" dirty="0" smtClean="0"/>
              <a:t>·</a:t>
            </a:r>
            <a:r>
              <a:rPr lang="ko-KR" altLang="en-US" dirty="0" smtClean="0"/>
              <a:t>저장하여 전송속도를 향상시키고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가동 중 생길 수 있는 디스크 오류를 시스템을 정지하지 않고도 교체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RAID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6</a:t>
            </a:r>
            <a:r>
              <a:rPr lang="ko-KR" altLang="en-US" dirty="0" smtClean="0"/>
              <a:t>계층으로 분류되며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용도로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제 </a:t>
            </a:r>
            <a:r>
              <a:rPr lang="ko-KR" altLang="en-US" dirty="0" err="1" smtClean="0"/>
              <a:t>안자들이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개로 구분했던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각 계층을 좀 더 다양화했으며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구성과 기능 면에서 다르게 변했기 때문에 사용자 목적에 맞는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계층 구성이 필요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RAID</a:t>
            </a:r>
            <a:r>
              <a:rPr lang="ko-KR" altLang="en-US" dirty="0" smtClean="0"/>
              <a:t>의 구성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계층 외에 </a:t>
            </a:r>
            <a:r>
              <a:rPr lang="en-US" altLang="ko-KR" dirty="0" smtClean="0"/>
              <a:t>RAID 6, RAID 7, RAID 0+1, RAID 50, RAID 53 </a:t>
            </a:r>
            <a:r>
              <a:rPr lang="ko-KR" altLang="en-US" dirty="0" smtClean="0"/>
              <a:t>등 지속적으로 새로운 방법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RAID 0, RAID 1, RAID 0+1, RAID 5</a:t>
            </a:r>
            <a:r>
              <a:rPr lang="ko-KR" altLang="en-US" dirty="0" smtClean="0"/>
              <a:t>를 제외한 나머지 방법은 거의 사용하지 않음</a:t>
            </a: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0(</a:t>
            </a:r>
            <a:r>
              <a:rPr lang="ko-KR" altLang="en-US" dirty="0" err="1" smtClean="0"/>
              <a:t>스트라이핑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일련의 데이터를 논리적 디스크 배열 하나에 일정한 크기로 나눠서 분산 저장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사용자와 시스템 데이터는 논리 디스크 하나에 저장되어 있는 것으로 인식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디스크는 크기가 일정한 섹터 또는 물리적 블록 단위인 스트립으로 나눠 연속적인 배열 첨자와 대응되도록 순환 할당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스트라이프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스트립 하나와 각 배열의 구성 요소가 대응하는 논리적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연속적인 스트립의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대기 중인 다수의 입출력 요구를 병렬적으로 처리하여 높은 전송률 유지 가능</a:t>
            </a:r>
          </a:p>
          <a:p>
            <a:pPr lvl="1"/>
            <a:r>
              <a:rPr lang="en-US" altLang="ko-KR" dirty="0" smtClean="0"/>
              <a:t>RAID 0 </a:t>
            </a:r>
            <a:r>
              <a:rPr lang="ko-KR" altLang="en-US" dirty="0" smtClean="0"/>
              <a:t>계층에는 </a:t>
            </a:r>
            <a:r>
              <a:rPr lang="ko-KR" altLang="en-US" dirty="0" err="1" smtClean="0"/>
              <a:t>스트라이프가</a:t>
            </a:r>
            <a:r>
              <a:rPr lang="ko-KR" altLang="en-US" dirty="0" smtClean="0"/>
              <a:t> 있지만 데이터를 중복해서 기록하지 않으므로 장애 발생에 대비한 여분의 저장 공간 없음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데이터를 입출력할 때 </a:t>
            </a:r>
            <a:r>
              <a:rPr lang="en-US" altLang="ko-KR" dirty="0" smtClean="0"/>
              <a:t>RAID </a:t>
            </a:r>
            <a:r>
              <a:rPr lang="ko-KR" altLang="en-US" dirty="0" smtClean="0"/>
              <a:t>컨트롤러에서 디스크 여러 개로 나눠서 쓰고 읽어 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중요하지 않은 데이터에서 빠른 데이터 입출력 성능을 요구하는 동영상 편집 등에 적합 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</p:txBody>
      </p:sp>
      <p:pic>
        <p:nvPicPr>
          <p:cNvPr id="5" name="그림 4" descr="9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734145"/>
            <a:ext cx="3510390" cy="1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1(</a:t>
            </a:r>
            <a:r>
              <a:rPr lang="ko-KR" altLang="en-US" dirty="0" err="1" smtClean="0"/>
              <a:t>미러링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RAID 0</a:t>
            </a:r>
            <a:r>
              <a:rPr lang="ko-KR" altLang="en-US" dirty="0" smtClean="0"/>
              <a:t>처럼 데이터 </a:t>
            </a:r>
            <a:r>
              <a:rPr lang="ko-KR" altLang="en-US" dirty="0" err="1" smtClean="0"/>
              <a:t>스트라이핑을</a:t>
            </a:r>
            <a:r>
              <a:rPr lang="ko-KR" altLang="en-US" dirty="0" smtClean="0"/>
              <a:t> 사용하면서 배열 내의 모든 디스크에 동일한 데이터가 있는 </a:t>
            </a:r>
            <a:r>
              <a:rPr lang="ko-KR" altLang="en-US" dirty="0" err="1" smtClean="0"/>
              <a:t>미러</a:t>
            </a:r>
            <a:r>
              <a:rPr lang="ko-KR" altLang="en-US" dirty="0" smtClean="0"/>
              <a:t> 디스크를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논리적 스트립은 별도의 디스크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개에 대응하므로 </a:t>
            </a:r>
            <a:r>
              <a:rPr lang="ko-KR" altLang="en-US" dirty="0" err="1" smtClean="0"/>
              <a:t>미러링이라고도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저장된 데이터가 적어도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있는 드라이브로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요구는 요구 데이터가 있는 디스크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중 어떤 디스크에서도 서비스를 받을 수 있기 때문에 성능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분할 저장하지 않기 때문에 두 스트립을 갱신해야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쓰기 요구는 단일 디스크 드라이브와 같음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병렬적으로 갱신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시스템 드라이브와 같은 중요한 파일에 적합</a:t>
            </a:r>
          </a:p>
          <a:p>
            <a:endParaRPr lang="ko-KR" altLang="en-US" dirty="0" smtClean="0"/>
          </a:p>
        </p:txBody>
      </p:sp>
      <p:pic>
        <p:nvPicPr>
          <p:cNvPr id="6" name="그림 5" descr="9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4239091"/>
            <a:ext cx="6998613" cy="24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2(</a:t>
            </a:r>
            <a:r>
              <a:rPr lang="ko-KR" altLang="en-US" dirty="0" smtClean="0"/>
              <a:t>허밍 코드를 이용한 중복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병렬 액세스 방법 사용하므로 모든 멤버 디스크는 모든 입출력 요구에 참여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간에 데이터 </a:t>
            </a:r>
            <a:r>
              <a:rPr lang="ko-KR" altLang="en-US" dirty="0" err="1" smtClean="0"/>
              <a:t>스트라이핑을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검출 능력이 없는 드라이브는 허밍 코드 방법 사용</a:t>
            </a:r>
          </a:p>
          <a:p>
            <a:pPr lvl="2"/>
            <a:r>
              <a:rPr lang="ko-KR" altLang="en-US" dirty="0" smtClean="0"/>
              <a:t>허밍 코드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패리티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필요한 수만큼 정해진 위치에 두어 오류가 발생했을 때 오류 발생 비트 알아내어 정정이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허밍 코드의 비트 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 비트의 수가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이면 패리티 비트 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2p </a:t>
            </a:r>
            <a:r>
              <a:rPr lang="ko-KR" altLang="en-US" dirty="0" smtClean="0"/>
              <a:t>＞</a:t>
            </a:r>
            <a:r>
              <a:rPr lang="en-US" altLang="ko-KR" dirty="0" smtClean="0"/>
              <a:t>= m + p + 1 </a:t>
            </a:r>
          </a:p>
          <a:p>
            <a:pPr lvl="3"/>
            <a:r>
              <a:rPr lang="ko-KR" altLang="en-US" dirty="0" smtClean="0"/>
              <a:t>패리티 비트의 위치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허밍 코드의 왼쪽부터 </a:t>
            </a:r>
            <a:r>
              <a:rPr lang="en-US" altLang="ko-KR" dirty="0" smtClean="0"/>
              <a:t>1, 2, 4, 8, 2n-1</a:t>
            </a:r>
            <a:r>
              <a:rPr lang="ko-KR" altLang="en-US" dirty="0" smtClean="0"/>
              <a:t>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허밍 오류 정정 코드는 패리티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사용하여 디스크에서 전송된 데이터에 오류가 있는지 확인하여 오류 정정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실시간으로 오류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현재의 </a:t>
            </a:r>
            <a:r>
              <a:rPr lang="en-US" altLang="ko-KR" dirty="0" smtClean="0"/>
              <a:t>SCSI </a:t>
            </a:r>
            <a:r>
              <a:rPr lang="ko-KR" altLang="en-US" dirty="0" smtClean="0"/>
              <a:t>드라이브에는 자체적으로 오류 검출 능력이 있어 별로 사용 않음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디스크에 오류 발생이 많을 때는 효과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디스크의 신뢰성이 높으면 낭비가 크므로 구현 자체가 제외될 때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기록 속도와 함께 장애 복구 능력 요구할 때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드라이브 두 대만으로 구성 할 수 있기 때문에 작은 시스템에 적합</a:t>
            </a:r>
          </a:p>
        </p:txBody>
      </p:sp>
      <p:pic>
        <p:nvPicPr>
          <p:cNvPr id="5" name="그림 4" descr="9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268760"/>
            <a:ext cx="6795755" cy="25785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36885" y="3564015"/>
            <a:ext cx="5472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A0·A1·A2·A3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비트로 분할하여 기록하고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패리트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비트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허밍 코드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들 은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ESS(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패리티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디스크의 대응하는 위치에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ECC/</a:t>
            </a:r>
            <a:r>
              <a:rPr lang="en-US" altLang="ko-KR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Ax·Ay·Az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 저장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데이터는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ESS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디스크에 저장된 허밍 코드를 이용하여 오류 검출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정정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3(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인터리브된</a:t>
            </a:r>
            <a:r>
              <a:rPr lang="ko-KR" altLang="en-US" dirty="0" smtClean="0"/>
              <a:t> 패리티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데이터를 분산 저장할 때는 </a:t>
            </a:r>
            <a:r>
              <a:rPr lang="ko-KR" altLang="en-US" dirty="0" err="1" smtClean="0"/>
              <a:t>스트라이프를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검출과 수정할 때는 별도의 드라이브 한 대를 패리티 드라이브로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내장된 오류 정정 코드 정보 오류 감지하는 데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복구는 다른 드라이브에 기록된 정보 </a:t>
            </a:r>
            <a:r>
              <a:rPr lang="en-US" altLang="ko-KR" dirty="0" smtClean="0"/>
              <a:t>XOR</a:t>
            </a:r>
            <a:r>
              <a:rPr lang="ko-KR" altLang="en-US" dirty="0" smtClean="0"/>
              <a:t> 계산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데이터 디스크에 데이터를 비트 단위로 </a:t>
            </a:r>
            <a:r>
              <a:rPr lang="ko-KR" altLang="en-US" dirty="0" err="1" smtClean="0"/>
              <a:t>스트라이핑하여</a:t>
            </a:r>
            <a:r>
              <a:rPr lang="ko-KR" altLang="en-US" dirty="0" smtClean="0"/>
              <a:t>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디스크에 </a:t>
            </a:r>
            <a:r>
              <a:rPr lang="ko-KR" altLang="en-US" dirty="0" err="1" smtClean="0"/>
              <a:t>입출력할</a:t>
            </a:r>
            <a:r>
              <a:rPr lang="ko-KR" altLang="en-US" dirty="0" smtClean="0"/>
              <a:t> 데이터 크기가 </a:t>
            </a:r>
            <a:r>
              <a:rPr lang="en-US" altLang="ko-KR" dirty="0" smtClean="0"/>
              <a:t>K</a:t>
            </a:r>
            <a:r>
              <a:rPr lang="ko-KR" altLang="en-US" dirty="0" smtClean="0"/>
              <a:t>바이트라면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개에 나눠</a:t>
            </a:r>
            <a:r>
              <a:rPr lang="en-US" altLang="ko-KR" dirty="0" smtClean="0"/>
              <a:t>(K/N) </a:t>
            </a:r>
            <a:r>
              <a:rPr lang="ko-KR" altLang="en-US" dirty="0" smtClean="0"/>
              <a:t>분산 저장하고</a:t>
            </a:r>
            <a:r>
              <a:rPr lang="en-US" altLang="ko-KR" dirty="0" smtClean="0"/>
              <a:t>, N+1 </a:t>
            </a:r>
            <a:r>
              <a:rPr lang="ko-KR" altLang="en-US" dirty="0" smtClean="0"/>
              <a:t>디스크에는 패리티 비트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바이트 단위의 분산 저장을 경제적 수행하려면 하드웨어적인 지원 필요 </a:t>
            </a:r>
          </a:p>
          <a:p>
            <a:pPr lvl="1"/>
            <a:r>
              <a:rPr lang="ko-KR" altLang="en-US" dirty="0" smtClean="0"/>
              <a:t>데이터는 스트립들로 나누므로 높은 데이터 전송률 제공하나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병렬적 데이터 전송 가능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입출력 작업은 드라이브에서 모두 처리하므로 파일 </a:t>
            </a:r>
            <a:r>
              <a:rPr lang="ko-KR" altLang="en-US" dirty="0" err="1" smtClean="0"/>
              <a:t>서버등</a:t>
            </a:r>
            <a:r>
              <a:rPr lang="ko-KR" altLang="en-US" dirty="0" smtClean="0"/>
              <a:t> 입출력이 빈번한 곳에서 사용부적합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 요청을 한 번에 한 요청만 실행하기 때문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대형 레코드를 많이 사용하는 단일 사용자 시스템과 다량의 데이터 전송을 요구하는 </a:t>
            </a:r>
            <a:r>
              <a:rPr lang="en-US" altLang="ko-KR" dirty="0" smtClean="0"/>
              <a:t>CAD</a:t>
            </a:r>
            <a:r>
              <a:rPr lang="ko-KR" altLang="en-US" dirty="0" smtClean="0"/>
              <a:t>나 이미지 작업에는 적합 </a:t>
            </a:r>
          </a:p>
          <a:p>
            <a:endParaRPr lang="ko-KR" altLang="en-US" dirty="0" smtClean="0"/>
          </a:p>
        </p:txBody>
      </p:sp>
      <p:pic>
        <p:nvPicPr>
          <p:cNvPr id="7" name="그림 6" descr="9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869160"/>
            <a:ext cx="5625626" cy="18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4(</a:t>
            </a:r>
            <a:r>
              <a:rPr lang="ko-KR" altLang="en-US" dirty="0" smtClean="0"/>
              <a:t>블록 </a:t>
            </a:r>
            <a:r>
              <a:rPr lang="ko-KR" altLang="en-US" dirty="0" err="1" smtClean="0"/>
              <a:t>인터리브된</a:t>
            </a:r>
            <a:r>
              <a:rPr lang="ko-KR" altLang="en-US" dirty="0" smtClean="0"/>
              <a:t> 패리티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RAID 4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RAID 5</a:t>
            </a:r>
            <a:r>
              <a:rPr lang="ko-KR" altLang="en-US" dirty="0" smtClean="0"/>
              <a:t>는 독립된 액세스 방법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패리티 드라이브를 사용한다는 점에 서 </a:t>
            </a:r>
            <a:r>
              <a:rPr lang="en-US" altLang="ko-KR" dirty="0" smtClean="0"/>
              <a:t>RAID 3</a:t>
            </a:r>
            <a:r>
              <a:rPr lang="ko-KR" altLang="en-US" dirty="0" smtClean="0"/>
              <a:t>과 비슷하지만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드라이브에 데이터를 블록 단위로 분산 저장한다는 것이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방법처럼 데이터를 분산 저장 위해 </a:t>
            </a:r>
            <a:r>
              <a:rPr lang="ko-KR" altLang="en-US" dirty="0" err="1" smtClean="0"/>
              <a:t>스트라이핑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독립된 액세스 방법 사용하여 디스크의 각 멤버는 독립적으로 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분리된 입출력 요구들을 병렬로 처리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입출력 요청이 필요한 업무에 적합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높은 데이터 전송률 필요 업무에서는 성능 떨어짐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크기가 작은 입출력을 요청할 때 쓰기 성능 떨어짐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쓰기 요청이 있을 때마다 사용자 데이터와 함께 패리티 정보를 갱신해야 하기 때문에 추가 시간 소요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입출력의 병목현상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 읽기 요청은 </a:t>
            </a:r>
            <a:r>
              <a:rPr lang="en-US" altLang="ko-KR" dirty="0" smtClean="0"/>
              <a:t>RAID 0</a:t>
            </a:r>
            <a:r>
              <a:rPr lang="ko-KR" altLang="en-US" dirty="0" smtClean="0"/>
              <a:t>과 비슷한 성능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 드라이브 중에서 드라이브 한 대만 여분의 패리티 정보를 기록하는 데 사용하기 때문에 용량당 비용 높지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저렴한 가격으로 장애 복구 능력을 요구하거나 빠른 판독 속도 필요할 때 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</p:txBody>
      </p:sp>
      <p:pic>
        <p:nvPicPr>
          <p:cNvPr id="5" name="그림 4" descr="9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4959170"/>
            <a:ext cx="5355595" cy="17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5(</a:t>
            </a:r>
            <a:r>
              <a:rPr lang="ko-KR" altLang="en-US" dirty="0" smtClean="0"/>
              <a:t>블록 </a:t>
            </a:r>
            <a:r>
              <a:rPr lang="ko-KR" altLang="en-US" dirty="0" err="1" smtClean="0"/>
              <a:t>인터리브된</a:t>
            </a:r>
            <a:r>
              <a:rPr lang="ko-KR" altLang="en-US" dirty="0" smtClean="0"/>
              <a:t> 분산 패리티 블록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RAID 4 </a:t>
            </a:r>
            <a:r>
              <a:rPr lang="ko-KR" altLang="en-US" dirty="0" smtClean="0"/>
              <a:t>구성과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별도의 패리티 드라이브 대신 모든 드라이브에 패리티 정보 나눠 저장하기 때문에 패리티를 담당하는 디스크의 병목 현상 일으키지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프로세스 시스템처럼 작고 잦은 데이터 기록이 있을 때 더 빠름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읽기 요청은 각 드라이브에서 패리티 정보를 건너뛰어야 하기 때문에 </a:t>
            </a:r>
            <a:r>
              <a:rPr lang="en-US" altLang="ko-KR" dirty="0" smtClean="0"/>
              <a:t>RAID 4</a:t>
            </a:r>
            <a:r>
              <a:rPr lang="ko-KR" altLang="en-US" dirty="0" smtClean="0"/>
              <a:t>보다 느림</a:t>
            </a:r>
          </a:p>
          <a:p>
            <a:pPr lvl="1"/>
            <a:r>
              <a:rPr lang="ko-KR" altLang="en-US" dirty="0" smtClean="0"/>
              <a:t>최소한 세 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보통은 다섯 대 이상의 드라이브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데이터는 각 데이터 영역에 블록 단위로 </a:t>
            </a:r>
            <a:r>
              <a:rPr lang="ko-KR" altLang="en-US" dirty="0" err="1" smtClean="0"/>
              <a:t>스트라이핑하여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병렬 입출력이 가능하기 때문에 기록과 읽기가 동시에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입출력 성능이 아주 빠르면서도 안전성 또한 높은 편으로 파일 서버 등 입출력이 빈번한 업무에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가장 널리 사용 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9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59" y="4149080"/>
            <a:ext cx="7335815" cy="26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500" y="35744"/>
            <a:ext cx="8693965" cy="474662"/>
          </a:xfrm>
        </p:spPr>
        <p:txBody>
          <a:bodyPr/>
          <a:lstStyle/>
          <a:p>
            <a:r>
              <a:rPr lang="en-US" altLang="ko-KR" dirty="0" smtClean="0"/>
              <a:t>2. RAID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 0+1 </a:t>
            </a:r>
          </a:p>
          <a:p>
            <a:pPr lvl="1"/>
            <a:r>
              <a:rPr lang="ko-KR" altLang="en-US" dirty="0" err="1" smtClean="0"/>
              <a:t>스트라이핑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(RAID 0</a:t>
            </a:r>
            <a:r>
              <a:rPr lang="ko-KR" altLang="en-US" dirty="0" smtClean="0"/>
              <a:t>의 빠른 속도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미러링 방법</a:t>
            </a:r>
            <a:r>
              <a:rPr lang="en-US" altLang="ko-KR" dirty="0" smtClean="0"/>
              <a:t>(RAID 1</a:t>
            </a:r>
            <a:r>
              <a:rPr lang="ko-KR" altLang="en-US" dirty="0" smtClean="0"/>
              <a:t>의 안정적인 복구 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혼합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미러링은</a:t>
            </a:r>
            <a:r>
              <a:rPr lang="ko-KR" altLang="en-US" dirty="0" smtClean="0"/>
              <a:t> 반드시 디스크 수가 똑같아야 하기 때 문에 디스크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사용하여 </a:t>
            </a:r>
            <a:r>
              <a:rPr lang="ko-KR" altLang="en-US" dirty="0" err="1" smtClean="0"/>
              <a:t>스트라이핑하려면</a:t>
            </a:r>
            <a:r>
              <a:rPr lang="ko-KR" altLang="en-US" dirty="0" smtClean="0"/>
              <a:t> 최소 디스크가 네 개 필요</a:t>
            </a:r>
          </a:p>
          <a:p>
            <a:pPr lvl="1"/>
            <a:r>
              <a:rPr lang="ko-KR" altLang="en-US" dirty="0" smtClean="0"/>
              <a:t>쓰기 속도는 디스크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</a:t>
            </a:r>
            <a:r>
              <a:rPr lang="ko-KR" altLang="en-US" dirty="0" err="1" smtClean="0"/>
              <a:t>스트라이핑할</a:t>
            </a:r>
            <a:r>
              <a:rPr lang="ko-KR" altLang="en-US" dirty="0" smtClean="0"/>
              <a:t> 때와 동일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개에서 나눠서 읽어 오기 때문에 읽기 속도 빠름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미러링으로</a:t>
            </a:r>
            <a:r>
              <a:rPr lang="ko-KR" altLang="en-US" dirty="0" smtClean="0"/>
              <a:t> 동일한 디스크 복사본 가지고 있어 디스크에 오류 발생하면 복구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디스크가 여럿 필요하여 안정성과 빠른 속도가 모두 필요한 중대형 서버에서 많이 사용</a:t>
            </a:r>
          </a:p>
          <a:p>
            <a:endParaRPr lang="ko-KR" altLang="en-US" dirty="0" smtClean="0"/>
          </a:p>
        </p:txBody>
      </p:sp>
      <p:pic>
        <p:nvPicPr>
          <p:cNvPr id="5" name="그림 4" descr="9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3609020"/>
            <a:ext cx="7946898" cy="28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입출력 모듈의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입출력 모듈의 구성 </a:t>
            </a:r>
          </a:p>
          <a:p>
            <a:pPr lvl="1"/>
            <a:r>
              <a:rPr lang="ko-KR" altLang="en-US" dirty="0" smtClean="0"/>
              <a:t>입출력장치의 수와 구조에 따라 다양하게 구성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구성</a:t>
            </a:r>
            <a:endParaRPr lang="ko-KR" altLang="en-US" dirty="0"/>
          </a:p>
        </p:txBody>
      </p:sp>
      <p:pic>
        <p:nvPicPr>
          <p:cNvPr id="5" name="그림 4" descr="9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898830"/>
            <a:ext cx="6975775" cy="35536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1830" y="5274205"/>
            <a:ext cx="55356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 모듈로 들어가거나 나오는 데이터는 데이터 레지스터에 일시 저장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현재의 상태 정보를 저장하는 상태 레지스터는 제어 레지스터로 동작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상태 레지스터에는 프로 세서의 명령에 따라 입출력 모듈을 제어하는 장치와 인터페이스를 제어하는 입출력 논리회로가 있음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 논리회로는 상태 레지스터가 제어하는 장치의 주소를 인식하고 주소도 발생 할 수 있어야 하므로 연결된 각 장치와 인터페이스를 제어하려고 장치 인터페이스를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포함다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그리고 제어 버스로 프로세서와 교신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입출력 모듈의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입출력 모듈의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자원과 데이터 입출력 등 다양한 동작을 제어하고 타이밍 기능을 제공 </a:t>
            </a:r>
          </a:p>
          <a:p>
            <a:pPr lvl="1"/>
            <a:r>
              <a:rPr lang="ko-KR" altLang="en-US" dirty="0" smtClean="0"/>
              <a:t>입출력 모듈이 외부장치의 타이밍과 데이터 형식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기계적인 세부 사항들을 처리하므로 </a:t>
            </a:r>
            <a:r>
              <a:rPr lang="ko-KR" altLang="en-US" dirty="0" err="1" smtClean="0"/>
              <a:t>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로세서는</a:t>
            </a:r>
            <a:r>
              <a:rPr lang="ko-KR" altLang="en-US" dirty="0" smtClean="0"/>
              <a:t> 단순히 파일 열기나 닫기 명령만으로도 장치를 제어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프로세서가 입출력장치에 명령을 보내려면 입출력장치의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주소로 지정 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주소를 지정하는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주소 공간과 입출력 주소 공간이 별도로 있는 전용 입출력 주소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주소 공간의 일부를 입출력 주소 공간으로 공유하는 메모리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주소 방법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메모리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주소 방법은 임의의 기계 명령과 주 소를 입출력장치를 지정하는 데 사용하는 등 다양한 유연성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전송 완료를 통보하려고 인터럽트 신호 생성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프로세서에서 명령을 전달받고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관련된 메시지를 인식하는 기능 제공 </a:t>
            </a:r>
          </a:p>
          <a:p>
            <a:pPr lvl="1"/>
            <a:r>
              <a:rPr lang="ko-KR" altLang="en-US" dirty="0" smtClean="0"/>
              <a:t>입출력 모듈은 명령 해독 → 데이터 교환 → 상태 보고 → 주소 인식 과정 거쳐 메시지 인식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명령 해독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프로세서에서 명령들을 받아 해독한다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데이터 교환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버스로 프로세서와 데이터를 교환한다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상태 보고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저속 주변장치의 상태를 확인하여 프로세서에 보고한다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주소 인식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모듈에 연결된 여러 장치를 구분할 주소를 인식한다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버퍼링을</a:t>
            </a:r>
            <a:r>
              <a:rPr lang="ko-KR" altLang="en-US" dirty="0" smtClean="0"/>
              <a:t> 이용하여 전송속도 조절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오류를 검출 </a:t>
            </a: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입출력 방법 </a:t>
            </a:r>
          </a:p>
          <a:p>
            <a:pPr lvl="1"/>
            <a:r>
              <a:rPr lang="ko-KR" altLang="en-US" dirty="0" smtClean="0"/>
              <a:t>프로세서 제어 입출력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 제어 입출력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인터럽트 기반 입출력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DMA </a:t>
            </a:r>
            <a:r>
              <a:rPr lang="ko-KR" altLang="en-US" dirty="0" smtClean="0"/>
              <a:t>입출력 </a:t>
            </a:r>
          </a:p>
          <a:p>
            <a:pPr lvl="1"/>
            <a:r>
              <a:rPr lang="ko-KR" altLang="en-US" dirty="0" smtClean="0"/>
              <a:t>입출력 채널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 제어 입출력 방법 </a:t>
            </a:r>
          </a:p>
          <a:p>
            <a:pPr lvl="1"/>
            <a:r>
              <a:rPr lang="ko-KR" altLang="en-US" dirty="0" smtClean="0"/>
              <a:t>프로세서 내부의 입출력 데이터와 주소 레지스터를 입출력 모듈과 연결한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 레지스터와 버스 사이에서 데이터를 직접 전송할 수 있는 가장 단순한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입력할 때는 입출력 모듈을 거쳐 한 번에 한 워드 씩만 데이터 레지스터로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데이터 레지스터에서는 프로그램을 이용하여 산술 논리연산장치로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출력할 때는 산술논리연산장치에서 입출력 데이터 레지스터로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프로그램을 이용하여 입출력 모듈로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</a:p>
          <a:p>
            <a:endParaRPr lang="ko-KR" altLang="en-US" dirty="0" smtClean="0"/>
          </a:p>
        </p:txBody>
      </p:sp>
      <p:pic>
        <p:nvPicPr>
          <p:cNvPr id="4" name="그림 3" descr="9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3564015"/>
            <a:ext cx="7587335" cy="2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프로세서 역할에 따른 입출력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프로그램 제어 입출력 방법을 </a:t>
            </a:r>
            <a:r>
              <a:rPr lang="ko-KR" altLang="en-US" dirty="0" err="1" smtClean="0"/>
              <a:t>폴링</a:t>
            </a:r>
            <a:r>
              <a:rPr lang="en-US" altLang="ko-KR" sz="1800" baseline="30000" dirty="0" smtClean="0"/>
              <a:t>polling</a:t>
            </a:r>
            <a:r>
              <a:rPr lang="en-US" altLang="ko-KR" sz="1800" dirty="0" smtClean="0"/>
              <a:t> </a:t>
            </a:r>
            <a:r>
              <a:rPr lang="ko-KR" altLang="en-US" dirty="0" smtClean="0"/>
              <a:t>방법이라고도 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폴링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상태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주기적으로 검사하여 프로세서보다 상대적으로 느린 입출력장치의 상태를 확인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폴링</a:t>
            </a:r>
            <a:r>
              <a:rPr lang="ko-KR" altLang="en-US" dirty="0" smtClean="0"/>
              <a:t> 방법으로 데이터를 전송할 때는 </a:t>
            </a:r>
            <a:r>
              <a:rPr lang="ko-KR" altLang="en-US" dirty="0" err="1" smtClean="0"/>
              <a:t>폴링</a:t>
            </a:r>
            <a:r>
              <a:rPr lang="ko-KR" altLang="en-US" dirty="0" smtClean="0"/>
              <a:t> 순환 수행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폴링</a:t>
            </a:r>
            <a:r>
              <a:rPr lang="ko-KR" altLang="en-US" dirty="0" smtClean="0"/>
              <a:t> 방법에서는 순환 횟수가 데이터 전송 성능에 영향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너무 빈번하게 순환하면 입출력 동작의 진행 여부를 검사하는 데 시간 많이 낭비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반대로 </a:t>
            </a:r>
            <a:r>
              <a:rPr lang="ko-KR" altLang="en-US" dirty="0" err="1" smtClean="0"/>
              <a:t>폴링</a:t>
            </a:r>
            <a:r>
              <a:rPr lang="ko-KR" altLang="en-US" dirty="0" smtClean="0"/>
              <a:t> 횟수가 너무 많으면 입출력장치가 오래 쉼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9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6" y="2837099"/>
            <a:ext cx="4590510" cy="34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3945</Words>
  <Application>Microsoft Office PowerPoint</Application>
  <PresentationFormat>화면 슬라이드 쇼(4:3)</PresentationFormat>
  <Paragraphs>359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입출력 관리(1. 입출력 시스템과 입출력 모듈 )</vt:lpstr>
      <vt:lpstr>2. 입출력 모듈의 구성</vt:lpstr>
      <vt:lpstr>3. 입출력 모듈의 기능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4. 프로세서 역할에 따른 입출력 방법</vt:lpstr>
      <vt:lpstr>5. 커널 입출력 서브 시스템</vt:lpstr>
      <vt:lpstr>5. 커널 입출력 서브 시스템</vt:lpstr>
      <vt:lpstr>5. 커널 입출력 서브 시스템</vt:lpstr>
      <vt:lpstr>5. 커널 입출력 서브 시스템</vt:lpstr>
      <vt:lpstr>Section 02 디스크의 구조와 스케줄링(1. 디스크의 구조)</vt:lpstr>
      <vt:lpstr>1. 디스크의 구조</vt:lpstr>
      <vt:lpstr>1. 디스크의 구조</vt:lpstr>
      <vt:lpstr>2. 디스크의 액세스 시간</vt:lpstr>
      <vt:lpstr>2. 디스크의 액세스 시간</vt:lpstr>
      <vt:lpstr>2. 디스크의 액세스 시간</vt:lpstr>
      <vt:lpstr>3. 디스크 스케줄링의 개념과 종류</vt:lpstr>
      <vt:lpstr>3. 디스크 스케줄링의 개념과 종류</vt:lpstr>
      <vt:lpstr>4. 선입선처리 스케줄링FCFS, First Come First Served</vt:lpstr>
      <vt:lpstr>5. 최소 탐색 시간 우선 SSTF, Shortest Seek Time First 스케줄링</vt:lpstr>
      <vt:lpstr>6. 스캔 스케줄링</vt:lpstr>
      <vt:lpstr>7. 순환 스캔C-SCAN, Circular-SCAN 스케줄링</vt:lpstr>
      <vt:lpstr>8. 룩 스케줄링</vt:lpstr>
      <vt:lpstr>9. 최소 지연시간 우선 SLTF, Shortest Latency Time First 스케줄링</vt:lpstr>
      <vt:lpstr>9. 최소 지연시간 우선 SLTF, Shortest Latency Time First 스케줄링</vt:lpstr>
      <vt:lpstr>10. 최소 위치 결정 시간 우선SPTF, Shortest Positioning Time First  스케줄링</vt:lpstr>
      <vt:lpstr>11. 디스크 스케줄링 알고리즘의 선택</vt:lpstr>
      <vt:lpstr>Section 03 RAID(1. RAID의 소개)</vt:lpstr>
      <vt:lpstr>2. RAID 계층</vt:lpstr>
      <vt:lpstr>2. RAID 계층</vt:lpstr>
      <vt:lpstr>2. RAID 계층</vt:lpstr>
      <vt:lpstr>2. RAID 계층</vt:lpstr>
      <vt:lpstr>2. RAID 계층</vt:lpstr>
      <vt:lpstr>2. RAID 계층</vt:lpstr>
      <vt:lpstr>2. RAID 계층</vt:lpstr>
      <vt:lpstr>2. RAID 계층</vt:lpstr>
      <vt:lpstr>2. RAID 계층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234</cp:revision>
  <dcterms:created xsi:type="dcterms:W3CDTF">2012-07-23T02:34:37Z</dcterms:created>
  <dcterms:modified xsi:type="dcterms:W3CDTF">2016-08-16T05:33:35Z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