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5"/>
  </p:notesMasterIdLst>
  <p:handoutMasterIdLst>
    <p:handoutMasterId r:id="rId66"/>
  </p:handoutMasterIdLst>
  <p:sldIdLst>
    <p:sldId id="329" r:id="rId2"/>
    <p:sldId id="330" r:id="rId3"/>
    <p:sldId id="331" r:id="rId4"/>
    <p:sldId id="358" r:id="rId5"/>
    <p:sldId id="359" r:id="rId6"/>
    <p:sldId id="396" r:id="rId7"/>
    <p:sldId id="360" r:id="rId8"/>
    <p:sldId id="361" r:id="rId9"/>
    <p:sldId id="397" r:id="rId10"/>
    <p:sldId id="398" r:id="rId11"/>
    <p:sldId id="399" r:id="rId12"/>
    <p:sldId id="400" r:id="rId13"/>
    <p:sldId id="401" r:id="rId14"/>
    <p:sldId id="402" r:id="rId15"/>
    <p:sldId id="362" r:id="rId16"/>
    <p:sldId id="363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431" r:id="rId46"/>
    <p:sldId id="432" r:id="rId47"/>
    <p:sldId id="433" r:id="rId48"/>
    <p:sldId id="434" r:id="rId49"/>
    <p:sldId id="435" r:id="rId50"/>
    <p:sldId id="436" r:id="rId51"/>
    <p:sldId id="437" r:id="rId52"/>
    <p:sldId id="438" r:id="rId53"/>
    <p:sldId id="439" r:id="rId54"/>
    <p:sldId id="440" r:id="rId55"/>
    <p:sldId id="441" r:id="rId56"/>
    <p:sldId id="442" r:id="rId57"/>
    <p:sldId id="443" r:id="rId58"/>
    <p:sldId id="444" r:id="rId59"/>
    <p:sldId id="445" r:id="rId60"/>
    <p:sldId id="446" r:id="rId61"/>
    <p:sldId id="447" r:id="rId62"/>
    <p:sldId id="448" r:id="rId63"/>
    <p:sldId id="258" r:id="rId6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15" d="100"/>
          <a:sy n="115" d="100"/>
        </p:scale>
        <p:origin x="181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IT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r>
              <a:rPr kumimoji="0" lang="en-US" altLang="ko-KR" sz="1600" b="1" kern="1200" baseline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CookBook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, 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운영체제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개정 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판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) : </a:t>
            </a:r>
            <a:r>
              <a:rPr kumimoji="0" lang="ko-KR" altLang="en-US" sz="1600" b="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그림으로 배우는 구조와 원리</a:t>
            </a:r>
            <a:endParaRPr kumimoji="0" lang="en-US" altLang="ko-KR" sz="1600" b="0" kern="1200" baseline="0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구현회</a:t>
            </a:r>
            <a:r>
              <a:rPr kumimoji="0" lang="ko-KR" altLang="en-US" sz="1400" b="0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와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400" b="1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㈜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에 있습니다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</a:t>
            </a: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marR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이 자료는 강의 보조자료로 제공되는 것으로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학생들에게 배포되어서는 안 됩니다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 </a:t>
            </a:r>
            <a:endParaRPr kumimoji="0" lang="ko-KR" altLang="en-US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9947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2016-08-16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2" r:id="rId4"/>
    <p:sldLayoutId id="2147483681" r:id="rId5"/>
    <p:sldLayoutId id="214748368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파일 시스템의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마운팅</a:t>
            </a:r>
            <a:endParaRPr lang="ko-KR" altLang="en-US" dirty="0"/>
          </a:p>
          <a:p>
            <a:pPr lvl="1"/>
            <a:r>
              <a:rPr lang="ko-KR" altLang="en-US" dirty="0" smtClean="0"/>
              <a:t>시스템에서 </a:t>
            </a:r>
            <a:r>
              <a:rPr lang="ko-KR" altLang="en-US" dirty="0"/>
              <a:t>초기에 제공하는 파일 시스템</a:t>
            </a:r>
            <a:r>
              <a:rPr lang="en-US" altLang="ko-KR" dirty="0"/>
              <a:t>, </a:t>
            </a:r>
            <a:r>
              <a:rPr lang="ko-KR" altLang="en-US" dirty="0"/>
              <a:t>즉 부팅과 동시에 영구적으로 </a:t>
            </a:r>
            <a:r>
              <a:rPr lang="ko-KR" altLang="en-US" dirty="0" smtClean="0"/>
              <a:t>제공하는 파일</a:t>
            </a:r>
            <a:r>
              <a:rPr lang="en-US" altLang="ko-KR" baseline="30000" dirty="0"/>
              <a:t>native file</a:t>
            </a:r>
            <a:r>
              <a:rPr lang="ko-KR" altLang="en-US" dirty="0"/>
              <a:t>의 일부가 아닌 다른 정보에도 액세스해야 할 </a:t>
            </a:r>
            <a:r>
              <a:rPr lang="ko-KR" altLang="en-US" dirty="0" smtClean="0"/>
              <a:t>때</a:t>
            </a:r>
            <a:r>
              <a:rPr lang="en-US" altLang="ko-KR" dirty="0"/>
              <a:t> </a:t>
            </a:r>
            <a:r>
              <a:rPr lang="ko-KR" altLang="en-US" dirty="0" smtClean="0"/>
              <a:t>새로운 </a:t>
            </a:r>
            <a:r>
              <a:rPr lang="ko-KR" altLang="en-US" dirty="0"/>
              <a:t>파일 시스템을 사용하려면 파일 시스템을 미리 제공된 파일 </a:t>
            </a:r>
            <a:r>
              <a:rPr lang="ko-KR" altLang="en-US" dirty="0" smtClean="0"/>
              <a:t>시스템의 </a:t>
            </a:r>
            <a:r>
              <a:rPr lang="ko-KR" altLang="en-US" dirty="0"/>
              <a:t>디렉터리에 </a:t>
            </a:r>
            <a:r>
              <a:rPr lang="ko-KR" altLang="en-US" dirty="0" smtClean="0"/>
              <a:t>설치하는 절차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운영체제는 </a:t>
            </a:r>
            <a:r>
              <a:rPr lang="ko-KR" altLang="en-US" dirty="0"/>
              <a:t>여러 파일 시스템을 </a:t>
            </a:r>
            <a:r>
              <a:rPr lang="ko-KR" altLang="en-US" dirty="0" err="1"/>
              <a:t>마운트할</a:t>
            </a:r>
            <a:r>
              <a:rPr lang="ko-KR" altLang="en-US" dirty="0"/>
              <a:t> 수 있는 </a:t>
            </a:r>
            <a:r>
              <a:rPr lang="ko-KR" altLang="en-US" dirty="0" smtClean="0"/>
              <a:t>기능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/>
              <a:t>파일 시스템을 단일 파일 시스템에서 식별할 수 있는 파일 집합으로 </a:t>
            </a:r>
            <a:r>
              <a:rPr lang="ko-KR" altLang="en-US" dirty="0" smtClean="0"/>
              <a:t>결합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운영체제에 </a:t>
            </a:r>
            <a:r>
              <a:rPr lang="ko-KR" altLang="en-US" dirty="0" err="1"/>
              <a:t>마운트하려는</a:t>
            </a:r>
            <a:r>
              <a:rPr lang="ko-KR" altLang="en-US" dirty="0"/>
              <a:t> 파일 시스템의 저장 위치</a:t>
            </a:r>
            <a:r>
              <a:rPr lang="en-US" altLang="ko-KR" dirty="0"/>
              <a:t>(</a:t>
            </a:r>
            <a:r>
              <a:rPr lang="ko-KR" altLang="en-US" dirty="0"/>
              <a:t>장치 이름</a:t>
            </a:r>
            <a:r>
              <a:rPr lang="en-US" altLang="ko-KR" dirty="0"/>
              <a:t>)</a:t>
            </a:r>
            <a:r>
              <a:rPr lang="ko-KR" altLang="en-US" dirty="0"/>
              <a:t>와 새로운 파일 시스템의 설치</a:t>
            </a:r>
            <a:r>
              <a:rPr lang="en-US" altLang="ko-KR" dirty="0"/>
              <a:t>(</a:t>
            </a:r>
            <a:r>
              <a:rPr lang="ko-KR" altLang="en-US" dirty="0" smtClean="0"/>
              <a:t>올려놓을</a:t>
            </a:r>
            <a:r>
              <a:rPr lang="en-US" altLang="ko-KR" dirty="0"/>
              <a:t>) </a:t>
            </a:r>
            <a:r>
              <a:rPr lang="ko-KR" altLang="en-US" dirty="0"/>
              <a:t>지점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 err="1"/>
              <a:t>마운트</a:t>
            </a:r>
            <a:r>
              <a:rPr lang="ko-KR" altLang="en-US" dirty="0"/>
              <a:t> 포인트를 제공하면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r>
              <a:rPr lang="ko-KR" altLang="en-US" dirty="0"/>
              <a:t>파일 시스템이 </a:t>
            </a:r>
            <a:r>
              <a:rPr lang="ko-KR" altLang="en-US" dirty="0" err="1" smtClean="0"/>
              <a:t>마운트되어</a:t>
            </a:r>
            <a:r>
              <a:rPr lang="ko-KR" altLang="en-US" dirty="0" smtClean="0"/>
              <a:t> 있으면</a:t>
            </a:r>
            <a:r>
              <a:rPr lang="en-US" altLang="ko-KR" dirty="0"/>
              <a:t>, </a:t>
            </a:r>
            <a:r>
              <a:rPr lang="ko-KR" altLang="en-US" dirty="0"/>
              <a:t>사용자는 해당 파일 시스템이 다시 </a:t>
            </a:r>
            <a:r>
              <a:rPr lang="ko-KR" altLang="en-US" dirty="0" err="1" smtClean="0"/>
              <a:t>언마운트</a:t>
            </a:r>
            <a:r>
              <a:rPr lang="ko-KR" altLang="en-US" dirty="0" smtClean="0"/>
              <a:t> 될 </a:t>
            </a:r>
            <a:r>
              <a:rPr lang="ko-KR" altLang="en-US" dirty="0"/>
              <a:t>때까지 </a:t>
            </a:r>
            <a:r>
              <a:rPr lang="ko-KR" altLang="en-US" dirty="0" err="1"/>
              <a:t>마운트</a:t>
            </a:r>
            <a:r>
              <a:rPr lang="ko-KR" altLang="en-US" dirty="0"/>
              <a:t> 지점에 있는 </a:t>
            </a:r>
            <a:r>
              <a:rPr lang="ko-KR" altLang="en-US" dirty="0" smtClean="0"/>
              <a:t>디렉터리</a:t>
            </a:r>
            <a:r>
              <a:rPr lang="en-US" altLang="ko-KR" dirty="0"/>
              <a:t>(</a:t>
            </a:r>
            <a:r>
              <a:rPr lang="en-US" altLang="ko-KR" dirty="0" err="1"/>
              <a:t>cdrom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내용을 사용할 수 </a:t>
            </a:r>
            <a:r>
              <a:rPr lang="ko-KR" altLang="en-US" dirty="0" smtClean="0"/>
              <a:t>없음</a:t>
            </a:r>
            <a:endParaRPr lang="en-US" altLang="ko-KR" dirty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시스템은 </a:t>
            </a:r>
            <a:r>
              <a:rPr lang="ko-KR" altLang="en-US" dirty="0" err="1"/>
              <a:t>마운트</a:t>
            </a:r>
            <a:r>
              <a:rPr lang="ko-KR" altLang="en-US" dirty="0"/>
              <a:t> 테이블을 사용하여 </a:t>
            </a:r>
            <a:r>
              <a:rPr lang="ko-KR" altLang="en-US" dirty="0" err="1"/>
              <a:t>마운트된</a:t>
            </a:r>
            <a:r>
              <a:rPr lang="ko-KR" altLang="en-US" dirty="0"/>
              <a:t> 디렉터리들을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마운트</a:t>
            </a:r>
            <a:r>
              <a:rPr lang="ko-KR" altLang="en-US" dirty="0" smtClean="0"/>
              <a:t> 테이블은 </a:t>
            </a:r>
            <a:r>
              <a:rPr lang="ko-KR" altLang="en-US" dirty="0" err="1"/>
              <a:t>마운트</a:t>
            </a:r>
            <a:r>
              <a:rPr lang="ko-KR" altLang="en-US" dirty="0"/>
              <a:t> 지점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마운트</a:t>
            </a:r>
            <a:r>
              <a:rPr lang="ko-KR" altLang="en-US" dirty="0" smtClean="0"/>
              <a:t> 된 </a:t>
            </a:r>
            <a:r>
              <a:rPr lang="ko-KR" altLang="en-US" dirty="0"/>
              <a:t>각 파일 </a:t>
            </a:r>
            <a:r>
              <a:rPr lang="ko-KR" altLang="en-US" dirty="0" smtClean="0"/>
              <a:t>시스템 </a:t>
            </a:r>
            <a:r>
              <a:rPr lang="ko-KR" altLang="en-US" dirty="0"/>
              <a:t>저장하는 장치 </a:t>
            </a:r>
            <a:r>
              <a:rPr lang="ko-KR" altLang="en-US" dirty="0" smtClean="0"/>
              <a:t>정보 포함</a:t>
            </a:r>
          </a:p>
        </p:txBody>
      </p:sp>
    </p:spTree>
    <p:extLst>
      <p:ext uri="{BB962C8B-B14F-4D97-AF65-F5344CB8AC3E}">
        <p14:creationId xmlns:p14="http://schemas.microsoft.com/office/powerpoint/2010/main" val="297182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파일 시스템의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마운팅</a:t>
            </a:r>
            <a:r>
              <a:rPr lang="ko-KR" altLang="en-US" dirty="0" smtClean="0"/>
              <a:t> 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223755"/>
            <a:ext cx="65436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2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파일의 개념과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프로그램과 </a:t>
            </a:r>
            <a:r>
              <a:rPr lang="ko-KR" altLang="en-US" dirty="0"/>
              <a:t>데이터 등 정보의 모음</a:t>
            </a:r>
            <a:r>
              <a:rPr lang="en-US" altLang="ko-KR" dirty="0"/>
              <a:t>(</a:t>
            </a:r>
            <a:r>
              <a:rPr lang="ko-KR" altLang="en-US" dirty="0"/>
              <a:t>집합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/>
              <a:t>사용자에게 프로그램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데이터는 다른 </a:t>
            </a:r>
            <a:r>
              <a:rPr lang="ko-KR" altLang="en-US" dirty="0" smtClean="0"/>
              <a:t>개체이나</a:t>
            </a:r>
            <a:r>
              <a:rPr lang="en-US" altLang="ko-KR" dirty="0" smtClean="0"/>
              <a:t>, </a:t>
            </a:r>
            <a:r>
              <a:rPr lang="ko-KR" altLang="en-US" dirty="0"/>
              <a:t>파일 관리 시스템은 </a:t>
            </a:r>
            <a:r>
              <a:rPr lang="ko-KR" altLang="en-US" dirty="0" smtClean="0"/>
              <a:t>동일하게 </a:t>
            </a:r>
            <a:r>
              <a:rPr lang="ko-KR" altLang="en-US" dirty="0"/>
              <a:t>파일로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텍스트처럼 </a:t>
            </a:r>
            <a:r>
              <a:rPr lang="ko-KR" altLang="en-US" dirty="0"/>
              <a:t>형태가 자유롭거나 엄격하게 </a:t>
            </a:r>
            <a:r>
              <a:rPr lang="ko-KR" altLang="en-US" dirty="0" smtClean="0"/>
              <a:t>제한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목적에 </a:t>
            </a:r>
            <a:r>
              <a:rPr lang="ko-KR" altLang="en-US" dirty="0"/>
              <a:t>따라 </a:t>
            </a:r>
            <a:r>
              <a:rPr lang="ko-KR" altLang="en-US" dirty="0" smtClean="0"/>
              <a:t>구조 특별 가능</a:t>
            </a:r>
            <a:endParaRPr lang="en-US" altLang="ko-KR" dirty="0"/>
          </a:p>
          <a:p>
            <a:pPr lvl="1"/>
            <a:r>
              <a:rPr lang="ko-KR" altLang="en-US" dirty="0"/>
              <a:t>파일 내용은 운영체제가 물리적 장치에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/>
              <a:t>관점에서 파일은 논리적으로 </a:t>
            </a:r>
            <a:r>
              <a:rPr lang="ko-KR" altLang="en-US" dirty="0" smtClean="0"/>
              <a:t>저장되는 </a:t>
            </a:r>
            <a:r>
              <a:rPr lang="ko-KR" altLang="en-US" dirty="0"/>
              <a:t>기본 단위로</a:t>
            </a:r>
            <a:r>
              <a:rPr lang="en-US" altLang="ko-KR" dirty="0"/>
              <a:t>, </a:t>
            </a:r>
            <a:r>
              <a:rPr lang="ko-KR" altLang="en-US" dirty="0"/>
              <a:t>프로그램이나 </a:t>
            </a:r>
            <a:r>
              <a:rPr lang="ko-KR" altLang="en-US" dirty="0" smtClean="0"/>
              <a:t>데이터 </a:t>
            </a:r>
            <a:r>
              <a:rPr lang="ko-KR" altLang="en-US" dirty="0"/>
              <a:t>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  <a:r>
              <a:rPr lang="ko-KR" altLang="en-US" dirty="0"/>
              <a:t>이 논리적 파일을 실제 저장장치에 </a:t>
            </a:r>
            <a:r>
              <a:rPr lang="ko-KR" altLang="en-US" dirty="0" err="1" smtClean="0"/>
              <a:t>매핑시키는</a:t>
            </a:r>
            <a:r>
              <a:rPr lang="ko-KR" altLang="en-US" dirty="0" smtClean="0"/>
              <a:t> </a:t>
            </a:r>
            <a:r>
              <a:rPr lang="ko-KR" altLang="en-US" dirty="0"/>
              <a:t>작업은 운영체제가 </a:t>
            </a:r>
            <a:r>
              <a:rPr lang="ko-KR" altLang="en-US" dirty="0" smtClean="0"/>
              <a:t>담당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파일의 세분화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3530630"/>
            <a:ext cx="6615735" cy="31463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367747" y="3969060"/>
            <a:ext cx="26552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의미 있는 데이터의 가장 작은 단위</a:t>
            </a:r>
          </a:p>
        </p:txBody>
      </p:sp>
      <p:cxnSp>
        <p:nvCxnSpPr>
          <p:cNvPr id="7" name="직선 화살표 연결선 6"/>
          <p:cNvCxnSpPr>
            <a:stCxn id="6" idx="0"/>
          </p:cNvCxnSpPr>
          <p:nvPr/>
        </p:nvCxnSpPr>
        <p:spPr>
          <a:xfrm flipH="1" flipV="1">
            <a:off x="7362310" y="3744036"/>
            <a:ext cx="333085" cy="22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092280" y="4829251"/>
            <a:ext cx="17667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파일을 구성하는 요소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7383805" y="4568224"/>
            <a:ext cx="333085" cy="22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24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파일의 이름 명명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파일의 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디렉터리의 </a:t>
            </a:r>
            <a:r>
              <a:rPr lang="ko-KR" altLang="en-US" dirty="0"/>
              <a:t>루트에서 위치까지 </a:t>
            </a:r>
            <a:r>
              <a:rPr lang="ko-KR" altLang="en-US" dirty="0" smtClean="0"/>
              <a:t>경로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/>
              <a:t>파일의 </a:t>
            </a:r>
            <a:r>
              <a:rPr lang="ko-KR" altLang="en-US" dirty="0" smtClean="0"/>
              <a:t>경로명은 </a:t>
            </a:r>
            <a:r>
              <a:rPr lang="ko-KR" altLang="en-US" dirty="0"/>
              <a:t>디렉터리 이름과 파일 이름으로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/>
              <a:t>모든 경로명을 표시하여 파일을 참조하는 절대 경로가 너무 길어 불편할 때는 작업 </a:t>
            </a:r>
            <a:r>
              <a:rPr lang="ko-KR" altLang="en-US" dirty="0" smtClean="0"/>
              <a:t>디렉터리에서 </a:t>
            </a:r>
            <a:r>
              <a:rPr lang="ko-KR" altLang="en-US" dirty="0"/>
              <a:t>상대적 위치를 지정하는 상대 경로로 </a:t>
            </a:r>
            <a:r>
              <a:rPr lang="ko-KR" altLang="en-US" dirty="0" smtClean="0"/>
              <a:t>참조 가능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489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파일의 이름 명명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디렉터리 계층 구조와 경로명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176086"/>
            <a:ext cx="7515835" cy="5414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22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파일의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파일의 속성</a:t>
            </a:r>
          </a:p>
          <a:p>
            <a:pPr lvl="1"/>
            <a:r>
              <a:rPr lang="ko-KR" altLang="en-US" dirty="0" smtClean="0"/>
              <a:t>시스템이 파일을 </a:t>
            </a:r>
            <a:r>
              <a:rPr lang="ko-KR" altLang="en-US" dirty="0"/>
              <a:t>관리하는 데 필요한 </a:t>
            </a:r>
            <a:r>
              <a:rPr lang="ko-KR" altLang="en-US" dirty="0" smtClean="0"/>
              <a:t>정보 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 </a:t>
            </a:r>
            <a:r>
              <a:rPr lang="ko-KR" altLang="en-US" dirty="0"/>
              <a:t>속성을 포함하는 파일 제어 </a:t>
            </a:r>
            <a:r>
              <a:rPr lang="ko-KR" altLang="en-US" dirty="0" smtClean="0"/>
              <a:t>블록은 디스크에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</a:t>
            </a:r>
            <a:r>
              <a:rPr lang="ko-KR" altLang="en-US" dirty="0"/>
              <a:t>정보는 메인 메모리에 유지하여 파일을 열 때 탐색 </a:t>
            </a:r>
            <a:r>
              <a:rPr lang="ko-KR" altLang="en-US" dirty="0" smtClean="0"/>
              <a:t>시간 줄임</a:t>
            </a:r>
            <a:endParaRPr lang="en-US" altLang="ko-KR" dirty="0"/>
          </a:p>
          <a:p>
            <a:pPr lvl="1"/>
            <a:r>
              <a:rPr lang="ko-KR" altLang="en-US" dirty="0"/>
              <a:t>파일 속성은 파일 시스템에 따라 </a:t>
            </a:r>
            <a:r>
              <a:rPr lang="ko-KR" altLang="en-US" dirty="0" smtClean="0"/>
              <a:t>구성 다름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속성의 일반적 구성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843935"/>
            <a:ext cx="7423754" cy="3375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81789" y="5842337"/>
            <a:ext cx="5715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디렉터리에는 파일 이름이 파일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인덱스한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매핑과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여러 개의 파일이 들어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있음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각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파일에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있는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 헤더가 파일 속성과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내용 저장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유닉스에서는 이 파일 헤더를 </a:t>
            </a:r>
            <a:r>
              <a:rPr lang="en-US" altLang="ko-KR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노드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라고 함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파일의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파일의 유형</a:t>
            </a:r>
          </a:p>
          <a:p>
            <a:pPr lvl="1"/>
            <a:r>
              <a:rPr lang="ko-KR" altLang="en-US" dirty="0" smtClean="0"/>
              <a:t>파일의 유형으로 </a:t>
            </a:r>
            <a:r>
              <a:rPr lang="ko-KR" altLang="en-US" dirty="0"/>
              <a:t>파일의 내부 구조 </a:t>
            </a:r>
            <a:r>
              <a:rPr lang="ko-KR" altLang="en-US" dirty="0" smtClean="0"/>
              <a:t>형태 짐작 가능</a:t>
            </a:r>
            <a:endParaRPr lang="en-US" altLang="ko-KR" dirty="0" smtClean="0"/>
          </a:p>
          <a:p>
            <a:pPr lvl="1"/>
            <a:r>
              <a:rPr lang="ko-KR" altLang="en-US" dirty="0"/>
              <a:t>운영체제는 파일 시스템이 지원 가능한 파일 </a:t>
            </a:r>
            <a:r>
              <a:rPr lang="ko-KR" altLang="en-US" dirty="0" err="1"/>
              <a:t>구운영체제는</a:t>
            </a:r>
            <a:r>
              <a:rPr lang="ko-KR" altLang="en-US" dirty="0"/>
              <a:t> 파일 시스템이 지원 가능한 파일 </a:t>
            </a:r>
            <a:r>
              <a:rPr lang="ko-KR" altLang="en-US" dirty="0" smtClean="0"/>
              <a:t>구조 정의</a:t>
            </a:r>
            <a:r>
              <a:rPr lang="en-US" altLang="ko-KR" dirty="0" smtClean="0"/>
              <a:t>, </a:t>
            </a:r>
            <a:r>
              <a:rPr lang="ko-KR" altLang="en-US" dirty="0"/>
              <a:t>해당 파일을 다룰 수 있는 특별한 연산 </a:t>
            </a:r>
            <a:r>
              <a:rPr lang="ko-KR" altLang="en-US" dirty="0" smtClean="0"/>
              <a:t>기능 </a:t>
            </a:r>
            <a:r>
              <a:rPr lang="ko-KR" altLang="en-US" dirty="0"/>
              <a:t>제공</a:t>
            </a:r>
          </a:p>
          <a:p>
            <a:pPr lvl="1"/>
            <a:r>
              <a:rPr lang="ko-KR" altLang="en-US" dirty="0" smtClean="0"/>
              <a:t>파일의 세 가지 유형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</a:t>
            </a:r>
            <a:r>
              <a:rPr lang="en-US" altLang="ko-KR" dirty="0"/>
              <a:t>(</a:t>
            </a:r>
            <a:r>
              <a:rPr lang="ko-KR" altLang="en-US" dirty="0"/>
              <a:t>정규</a:t>
            </a:r>
            <a:r>
              <a:rPr lang="en-US" altLang="ko-KR" dirty="0"/>
              <a:t>) </a:t>
            </a:r>
            <a:r>
              <a:rPr lang="ko-KR" altLang="en-US" dirty="0"/>
              <a:t>파일</a:t>
            </a:r>
          </a:p>
          <a:p>
            <a:pPr lvl="3"/>
            <a:r>
              <a:rPr lang="ko-KR" altLang="en-US" dirty="0" smtClean="0"/>
              <a:t>가장 </a:t>
            </a:r>
            <a:r>
              <a:rPr lang="ko-KR" altLang="en-US" dirty="0"/>
              <a:t>일반적인 파일과 데이터를 포함하는 데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ko-KR" altLang="en-US" dirty="0"/>
              <a:t>텍스트나 </a:t>
            </a:r>
            <a:r>
              <a:rPr lang="ko-KR" altLang="en-US" dirty="0" smtClean="0"/>
              <a:t>이진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디렉터리 </a:t>
            </a:r>
            <a:r>
              <a:rPr lang="ko-KR" altLang="en-US" dirty="0"/>
              <a:t>파일</a:t>
            </a:r>
          </a:p>
          <a:p>
            <a:pPr lvl="3"/>
            <a:r>
              <a:rPr lang="ko-KR" altLang="en-US" dirty="0" smtClean="0"/>
              <a:t>모든 </a:t>
            </a:r>
            <a:r>
              <a:rPr lang="ko-KR" altLang="en-US" dirty="0"/>
              <a:t>유형의 파일에 액세스할 수 있는 </a:t>
            </a:r>
            <a:r>
              <a:rPr lang="ko-KR" altLang="en-US" dirty="0" smtClean="0"/>
              <a:t>정보 </a:t>
            </a:r>
            <a:r>
              <a:rPr lang="ko-KR" altLang="en-US" dirty="0"/>
              <a:t>포함하나</a:t>
            </a:r>
            <a:r>
              <a:rPr lang="en-US" altLang="ko-KR" dirty="0"/>
              <a:t>, </a:t>
            </a:r>
            <a:r>
              <a:rPr lang="ko-KR" altLang="en-US" dirty="0"/>
              <a:t>실제 파일 </a:t>
            </a:r>
            <a:r>
              <a:rPr lang="ko-KR" altLang="en-US" dirty="0" smtClean="0"/>
              <a:t>데이터는 포함하지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특수 </a:t>
            </a:r>
            <a:r>
              <a:rPr lang="ko-KR" altLang="en-US" dirty="0"/>
              <a:t>파일</a:t>
            </a:r>
          </a:p>
          <a:p>
            <a:pPr lvl="3"/>
            <a:r>
              <a:rPr lang="ko-KR" altLang="en-US" dirty="0" smtClean="0"/>
              <a:t>시스템 </a:t>
            </a:r>
            <a:r>
              <a:rPr lang="ko-KR" altLang="en-US" dirty="0"/>
              <a:t>장치를 정의하거나 프로세스로 생성한 임시 파일로 </a:t>
            </a:r>
            <a:r>
              <a:rPr lang="ko-KR" altLang="en-US" dirty="0" smtClean="0"/>
              <a:t>파이프라고 하는 </a:t>
            </a:r>
            <a:r>
              <a:rPr lang="en-US" altLang="ko-KR" dirty="0"/>
              <a:t>FIFO(</a:t>
            </a:r>
            <a:r>
              <a:rPr lang="ko-KR" altLang="en-US" dirty="0"/>
              <a:t>선입선출</a:t>
            </a:r>
            <a:r>
              <a:rPr lang="en-US" altLang="ko-KR" dirty="0"/>
              <a:t>),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 smtClean="0"/>
              <a:t>문자 </a:t>
            </a:r>
            <a:r>
              <a:rPr lang="ko-KR" altLang="en-US" dirty="0"/>
              <a:t>이에 </a:t>
            </a:r>
            <a:r>
              <a:rPr lang="ko-KR" altLang="en-US" dirty="0" smtClean="0"/>
              <a:t>해당</a:t>
            </a:r>
            <a:endParaRPr lang="en-US" altLang="ko-KR" dirty="0" smtClean="0"/>
          </a:p>
          <a:p>
            <a:pPr lvl="1"/>
            <a:r>
              <a:rPr lang="ko-KR" altLang="en-US" dirty="0"/>
              <a:t>운영체제가 여러 파일의 구조를 지원하면 크기가 커져 복잡해진다는 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너무 적은 </a:t>
            </a:r>
            <a:r>
              <a:rPr lang="ko-KR" altLang="en-US" dirty="0"/>
              <a:t>파일구조를 지원하면 </a:t>
            </a:r>
            <a:r>
              <a:rPr lang="ko-KR" altLang="en-US" dirty="0" smtClean="0"/>
              <a:t>프로그래밍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이름에 마침표를 넣어서 구분하여 파일 </a:t>
            </a:r>
            <a:r>
              <a:rPr lang="ko-KR" altLang="en-US" dirty="0" smtClean="0"/>
              <a:t>유형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/>
              <a:t>이름은 </a:t>
            </a:r>
            <a:r>
              <a:rPr lang="ko-KR" altLang="en-US" dirty="0" smtClean="0"/>
              <a:t>크게 순수 </a:t>
            </a:r>
            <a:r>
              <a:rPr lang="ko-KR" altLang="en-US" dirty="0"/>
              <a:t>이름과 </a:t>
            </a:r>
            <a:r>
              <a:rPr lang="ko-KR" altLang="en-US" dirty="0" err="1"/>
              <a:t>확장자로</a:t>
            </a:r>
            <a:r>
              <a:rPr lang="ko-KR" altLang="en-US" dirty="0"/>
              <a:t> 구성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파일의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파일 유형과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1313765"/>
            <a:ext cx="8280920" cy="34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0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파일의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파일의 연산</a:t>
            </a:r>
          </a:p>
          <a:p>
            <a:pPr lvl="1"/>
            <a:r>
              <a:rPr lang="ko-KR" altLang="en-US" dirty="0"/>
              <a:t>운영체제는 파일에서 </a:t>
            </a:r>
            <a:r>
              <a:rPr lang="ko-KR" altLang="en-US" dirty="0" smtClean="0"/>
              <a:t>다양한 연산 </a:t>
            </a:r>
            <a:r>
              <a:rPr lang="ko-KR" altLang="en-US" dirty="0"/>
              <a:t>지원하여 컴퓨터에서 파일을 사용하도록 </a:t>
            </a:r>
            <a:r>
              <a:rPr lang="ko-KR" altLang="en-US" dirty="0" smtClean="0"/>
              <a:t>함</a:t>
            </a:r>
            <a:endParaRPr lang="ko-KR" altLang="en-US" dirty="0"/>
          </a:p>
          <a:p>
            <a:pPr lvl="2"/>
            <a:r>
              <a:rPr lang="ko-KR" altLang="en-US" dirty="0" smtClean="0"/>
              <a:t>파일 생성하기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/>
              <a:t>열기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쓰기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읽기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재설정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삭제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/>
              <a:t>크기 </a:t>
            </a:r>
            <a:r>
              <a:rPr lang="ko-KR" altLang="en-US" dirty="0" smtClean="0"/>
              <a:t>조절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속성 설정 </a:t>
            </a:r>
            <a:endParaRPr lang="en-US" altLang="ko-KR" dirty="0"/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/>
              <a:t>이름 </a:t>
            </a:r>
            <a:r>
              <a:rPr lang="ko-KR" altLang="en-US" dirty="0" smtClean="0"/>
              <a:t>바꾸기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360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디스크립터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</a:t>
            </a:r>
            <a:r>
              <a:rPr lang="ko-KR" altLang="en-US" dirty="0" err="1" smtClean="0"/>
              <a:t>디스크립터</a:t>
            </a:r>
            <a:r>
              <a:rPr lang="en-US" altLang="ko-KR" baseline="30000" dirty="0"/>
              <a:t>descriptor(</a:t>
            </a:r>
            <a:r>
              <a:rPr lang="ko-KR" altLang="en-US" baseline="30000" dirty="0"/>
              <a:t>기술자</a:t>
            </a:r>
            <a:r>
              <a:rPr lang="en-US" altLang="ko-KR" baseline="30000" dirty="0"/>
              <a:t>)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파일을 </a:t>
            </a:r>
            <a:r>
              <a:rPr lang="ko-KR" altLang="en-US" dirty="0"/>
              <a:t>액세스하는 동안 운영체제에 필요한 정보를 </a:t>
            </a:r>
            <a:r>
              <a:rPr lang="ko-KR" altLang="en-US" dirty="0" smtClean="0"/>
              <a:t>모아 놓은 자료구조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4" y="1493785"/>
            <a:ext cx="4815535" cy="52517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96923" y="1475611"/>
            <a:ext cx="49955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파일마다 독립적으로 존재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b)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와 같이 파일을 열 때 프로세스가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생성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디스크립터는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음이 아닌 고유의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정수로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파일을 액세스하려고 열린 파일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테이블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식별하는 데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사용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시스템에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따라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구조가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다를 수 있으며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 시스템이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관리하여 사용자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직접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참조 불가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디스크의 모든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파일이나 디렉터리는 디스크에 저장하므로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열린 각 파일이나 디렉터리의 파일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디스크립터는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디스크에 저장했다가 파일을 열면 메모리에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복사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파일을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닫거나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종료할 때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폐기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10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3262432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10</a:t>
            </a:r>
          </a:p>
          <a:p>
            <a:pPr lvl="0"/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파일 관리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6845" y="3068960"/>
            <a:ext cx="542048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파일 시스템과 파일 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파일을 관리하는 디렉터리 시스템 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파일의 디스크 할당 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파일 보호 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파일에 </a:t>
            </a:r>
            <a:r>
              <a:rPr lang="ko-KR" altLang="en-US" dirty="0" err="1" smtClean="0"/>
              <a:t>엑세스</a:t>
            </a:r>
            <a:r>
              <a:rPr lang="ko-KR" altLang="en-US" dirty="0" smtClean="0"/>
              <a:t> 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순차 </a:t>
            </a:r>
            <a:r>
              <a:rPr lang="ko-KR" altLang="en-US" dirty="0"/>
              <a:t>액세스</a:t>
            </a:r>
          </a:p>
          <a:p>
            <a:pPr lvl="1"/>
            <a:r>
              <a:rPr lang="ko-KR" altLang="en-US" dirty="0"/>
              <a:t>파일에 있는 정보는 레코드 단위의 순서로 처리하는 것이 가장 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. </a:t>
            </a:r>
            <a:r>
              <a:rPr lang="ko-KR" altLang="en-US" dirty="0"/>
              <a:t>파일에서 </a:t>
            </a:r>
            <a:r>
              <a:rPr lang="ko-KR" altLang="en-US" dirty="0" smtClean="0"/>
              <a:t>대부분의 </a:t>
            </a:r>
            <a:r>
              <a:rPr lang="ko-KR" altLang="en-US" dirty="0"/>
              <a:t>동작은 읽기와 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. </a:t>
            </a:r>
            <a:r>
              <a:rPr lang="ko-KR" altLang="en-US" dirty="0"/>
              <a:t>순차 액세스에서 읽기 동작은 파일의 다음 부분을 읽은 후 </a:t>
            </a:r>
            <a:r>
              <a:rPr lang="ko-KR" altLang="en-US" dirty="0" smtClean="0"/>
              <a:t>자동으로 </a:t>
            </a:r>
            <a:r>
              <a:rPr lang="ko-KR" altLang="en-US" dirty="0"/>
              <a:t>파일 </a:t>
            </a:r>
            <a:r>
              <a:rPr lang="ko-KR" altLang="en-US" dirty="0" smtClean="0"/>
              <a:t>포인터 증가시킴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쓰기 </a:t>
            </a:r>
            <a:r>
              <a:rPr lang="ko-KR" altLang="en-US" dirty="0"/>
              <a:t>동작은 파일의 끝에 </a:t>
            </a:r>
            <a:r>
              <a:rPr lang="ko-KR" altLang="en-US" dirty="0" smtClean="0"/>
              <a:t>내용 </a:t>
            </a:r>
            <a:r>
              <a:rPr lang="ko-KR" altLang="en-US" dirty="0"/>
              <a:t>추가하고</a:t>
            </a:r>
            <a:r>
              <a:rPr lang="en-US" altLang="ko-KR" dirty="0"/>
              <a:t>, </a:t>
            </a:r>
            <a:r>
              <a:rPr lang="ko-KR" altLang="en-US" dirty="0"/>
              <a:t>포인터를 쓴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(</a:t>
            </a:r>
            <a:r>
              <a:rPr lang="ko-KR" altLang="en-US" dirty="0"/>
              <a:t>파일의 새로운 끝</a:t>
            </a:r>
            <a:r>
              <a:rPr lang="en-US" altLang="ko-KR" dirty="0"/>
              <a:t>)</a:t>
            </a:r>
            <a:r>
              <a:rPr lang="ko-KR" altLang="en-US" dirty="0"/>
              <a:t>의 끝으로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. </a:t>
            </a:r>
            <a:r>
              <a:rPr lang="ko-KR" altLang="en-US" dirty="0"/>
              <a:t>순차 파일은 일반적으로 데이터 입력 파일에는 </a:t>
            </a:r>
            <a:r>
              <a:rPr lang="ko-KR" altLang="en-US" dirty="0" smtClean="0"/>
              <a:t>사용하지 </a:t>
            </a:r>
            <a:r>
              <a:rPr lang="ko-KR" altLang="en-US" dirty="0"/>
              <a:t>않고 프로그램의 임시 작업 파일로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r>
              <a:rPr lang="ko-KR" altLang="en-US" dirty="0"/>
              <a:t>이런 파일은 시작 위치로 </a:t>
            </a:r>
            <a:r>
              <a:rPr lang="ko-KR" altLang="en-US" dirty="0" smtClean="0"/>
              <a:t>재설정 가능</a:t>
            </a:r>
            <a:r>
              <a:rPr lang="en-US" altLang="ko-KR" dirty="0" smtClean="0"/>
              <a:t>, </a:t>
            </a:r>
            <a:r>
              <a:rPr lang="ko-KR" altLang="en-US" dirty="0"/>
              <a:t>어떤 시스템에서 프로그램은 정수 </a:t>
            </a:r>
            <a:r>
              <a:rPr lang="en-US" altLang="ko-KR" dirty="0"/>
              <a:t>n</a:t>
            </a:r>
            <a:r>
              <a:rPr lang="ko-KR" altLang="en-US" dirty="0"/>
              <a:t>개의 레코드를 앞뒤로 </a:t>
            </a:r>
            <a:r>
              <a:rPr lang="ko-KR" altLang="en-US" dirty="0" smtClean="0"/>
              <a:t>건너 뛰기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파일의 </a:t>
            </a:r>
            <a:r>
              <a:rPr lang="ko-KR" altLang="en-US" dirty="0"/>
              <a:t>테이프 </a:t>
            </a:r>
            <a:r>
              <a:rPr lang="ko-KR" altLang="en-US" dirty="0" smtClean="0"/>
              <a:t>모델 기반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개념</a:t>
            </a:r>
            <a:r>
              <a:rPr lang="ko-KR" altLang="en-US" dirty="0"/>
              <a:t>도</a:t>
            </a:r>
          </a:p>
          <a:p>
            <a:pPr marL="93662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2" y="4146371"/>
            <a:ext cx="4511089" cy="171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19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파일에 </a:t>
            </a:r>
            <a:r>
              <a:rPr lang="ko-KR" altLang="en-US" dirty="0" err="1" smtClean="0"/>
              <a:t>엑세스</a:t>
            </a:r>
            <a:r>
              <a:rPr lang="ko-KR" altLang="en-US" dirty="0" smtClean="0"/>
              <a:t> 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직접 </a:t>
            </a:r>
            <a:r>
              <a:rPr lang="ko-KR" altLang="en-US" dirty="0" err="1" smtClean="0"/>
              <a:t>엑세스</a:t>
            </a:r>
            <a:endParaRPr lang="ko-KR" altLang="en-US" dirty="0"/>
          </a:p>
          <a:p>
            <a:pPr lvl="1"/>
            <a:r>
              <a:rPr lang="ko-KR" altLang="en-US" dirty="0"/>
              <a:t>모든 블록을 직접 읽거나 쓸 수 있으며</a:t>
            </a:r>
            <a:r>
              <a:rPr lang="en-US" altLang="ko-KR" dirty="0"/>
              <a:t>, </a:t>
            </a:r>
            <a:r>
              <a:rPr lang="ko-KR" altLang="en-US" dirty="0"/>
              <a:t>읽기나 쓰기 </a:t>
            </a:r>
            <a:r>
              <a:rPr lang="ko-KR" altLang="en-US" dirty="0" smtClean="0"/>
              <a:t>순서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대규모 </a:t>
            </a:r>
            <a:r>
              <a:rPr lang="ko-KR" altLang="en-US" dirty="0"/>
              <a:t>데이터베이스에서 유용한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파일의 디스크 모델 기반</a:t>
            </a:r>
            <a:endParaRPr lang="en-US" altLang="ko-KR" dirty="0"/>
          </a:p>
          <a:p>
            <a:pPr lvl="1"/>
            <a:r>
              <a:rPr lang="ko-KR" altLang="en-US" dirty="0"/>
              <a:t>순차 액세스의 구현과 직접 액세스의 </a:t>
            </a:r>
            <a:r>
              <a:rPr lang="ko-KR" altLang="en-US" dirty="0" smtClean="0"/>
              <a:t>구현 </a:t>
            </a:r>
            <a:r>
              <a:rPr lang="ko-KR" altLang="en-US" dirty="0"/>
              <a:t>비교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3" y="2348878"/>
            <a:ext cx="6570730" cy="305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49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파일에 </a:t>
            </a:r>
            <a:r>
              <a:rPr lang="ko-KR" altLang="en-US" dirty="0" err="1" smtClean="0"/>
              <a:t>엑세스</a:t>
            </a:r>
            <a:r>
              <a:rPr lang="ko-KR" altLang="en-US" dirty="0" smtClean="0"/>
              <a:t> 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인덱스 순차 </a:t>
            </a:r>
            <a:r>
              <a:rPr lang="ko-KR" altLang="en-US" dirty="0" smtClean="0"/>
              <a:t>액세스</a:t>
            </a:r>
            <a:r>
              <a:rPr lang="en-US" altLang="ko-KR" baseline="30000" dirty="0"/>
              <a:t>ISAM, Indexed Sequential Access Method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직접 </a:t>
            </a:r>
            <a:r>
              <a:rPr lang="ko-KR" altLang="en-US" dirty="0"/>
              <a:t>액세스를 기반으로 디스크의 </a:t>
            </a:r>
            <a:r>
              <a:rPr lang="ko-KR" altLang="en-US" dirty="0" smtClean="0"/>
              <a:t>물리적 </a:t>
            </a:r>
            <a:r>
              <a:rPr lang="ko-KR" altLang="en-US" dirty="0"/>
              <a:t>특성에 따라 인덱스를 구성하여 </a:t>
            </a:r>
            <a:r>
              <a:rPr lang="ko-KR" altLang="en-US" dirty="0" smtClean="0"/>
              <a:t>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포인터 </a:t>
            </a:r>
            <a:r>
              <a:rPr lang="ko-KR" altLang="en-US" dirty="0"/>
              <a:t>사용하여 </a:t>
            </a:r>
            <a:r>
              <a:rPr lang="ko-KR" altLang="en-US" dirty="0" smtClean="0"/>
              <a:t>파일 액세스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큰 파일도 </a:t>
            </a:r>
            <a:r>
              <a:rPr lang="ko-KR" altLang="en-US" dirty="0"/>
              <a:t>적은 입출력으로 </a:t>
            </a:r>
            <a:r>
              <a:rPr lang="ko-KR" altLang="en-US" dirty="0" smtClean="0"/>
              <a:t>탐색 가능</a:t>
            </a:r>
            <a:r>
              <a:rPr lang="en-US" altLang="ko-KR" dirty="0" smtClean="0"/>
              <a:t>, </a:t>
            </a:r>
            <a:r>
              <a:rPr lang="ko-KR" altLang="en-US" dirty="0"/>
              <a:t>인덱스도 </a:t>
            </a:r>
            <a:r>
              <a:rPr lang="en-US" altLang="ko-KR" dirty="0"/>
              <a:t>1~2</a:t>
            </a:r>
            <a:r>
              <a:rPr lang="ko-KR" altLang="en-US" dirty="0"/>
              <a:t>차 인덱스 파일로 </a:t>
            </a:r>
            <a:r>
              <a:rPr lang="ko-KR" altLang="en-US" dirty="0" smtClean="0"/>
              <a:t>구성 처리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파일에서 </a:t>
            </a:r>
            <a:r>
              <a:rPr lang="ko-KR" altLang="en-US" dirty="0"/>
              <a:t>특정 항목을 찾으려면</a:t>
            </a:r>
            <a:r>
              <a:rPr lang="en-US" altLang="ko-KR" dirty="0"/>
              <a:t>, </a:t>
            </a:r>
            <a:r>
              <a:rPr lang="ko-KR" altLang="en-US" dirty="0"/>
              <a:t>먼저 </a:t>
            </a:r>
            <a:r>
              <a:rPr lang="ko-KR" altLang="en-US" dirty="0" smtClean="0"/>
              <a:t>인덱스 탐색</a:t>
            </a:r>
            <a:r>
              <a:rPr lang="en-US" altLang="ko-KR" dirty="0" smtClean="0"/>
              <a:t>, </a:t>
            </a:r>
            <a:r>
              <a:rPr lang="ko-KR" altLang="en-US" dirty="0"/>
              <a:t>그런 다음 </a:t>
            </a:r>
            <a:r>
              <a:rPr lang="ko-KR" altLang="en-US" dirty="0" smtClean="0"/>
              <a:t>포인터 사용하여 파일 </a:t>
            </a:r>
            <a:r>
              <a:rPr lang="ko-KR" altLang="en-US" dirty="0"/>
              <a:t>직접 액세스해서 원하는 </a:t>
            </a:r>
            <a:r>
              <a:rPr lang="ko-KR" altLang="en-US" dirty="0" smtClean="0"/>
              <a:t>항목 찾아냄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3925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파일에 </a:t>
            </a:r>
            <a:r>
              <a:rPr lang="ko-KR" altLang="en-US" dirty="0" err="1" smtClean="0"/>
              <a:t>엑세스</a:t>
            </a:r>
            <a:r>
              <a:rPr lang="ko-KR" altLang="en-US" dirty="0" smtClean="0"/>
              <a:t> 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인덱스 순차 </a:t>
            </a:r>
            <a:r>
              <a:rPr lang="ko-KR" altLang="en-US" dirty="0" smtClean="0"/>
              <a:t>액세스 </a:t>
            </a:r>
            <a:r>
              <a:rPr lang="en-US" altLang="ko-KR" dirty="0" smtClean="0"/>
              <a:t>: ISAM </a:t>
            </a:r>
            <a:r>
              <a:rPr lang="ko-KR" altLang="en-US" dirty="0" smtClean="0"/>
              <a:t>파일 예</a:t>
            </a:r>
            <a:endParaRPr lang="ko-KR" altLang="en-US" baseline="30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4" y="1268760"/>
            <a:ext cx="4995555" cy="552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82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/>
              <a:t>파일을 관리하는 디렉터리 시스템 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디렉터리의 개념</a:t>
            </a:r>
            <a:endParaRPr lang="ko-KR" altLang="en-US" dirty="0"/>
          </a:p>
          <a:p>
            <a:pPr lvl="1"/>
            <a:r>
              <a:rPr lang="ko-KR" altLang="en-US" dirty="0" smtClean="0"/>
              <a:t>디렉터리를 </a:t>
            </a:r>
            <a:r>
              <a:rPr lang="ko-KR" altLang="en-US" dirty="0"/>
              <a:t>유지하고 관리하여 디스크 등에 저장된 파일을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디렉터리의 구분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장치 </a:t>
            </a:r>
            <a:r>
              <a:rPr lang="ko-KR" altLang="en-US" dirty="0"/>
              <a:t>디렉터리 </a:t>
            </a:r>
            <a:r>
              <a:rPr lang="en-US" altLang="ko-KR" dirty="0"/>
              <a:t>: </a:t>
            </a:r>
            <a:r>
              <a:rPr lang="ko-KR" altLang="en-US" dirty="0"/>
              <a:t>각 실제 장치에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. </a:t>
            </a:r>
            <a:r>
              <a:rPr lang="ko-KR" altLang="en-US" dirty="0"/>
              <a:t>장치에 있는 파일의 물리적 속성</a:t>
            </a:r>
            <a:r>
              <a:rPr lang="en-US" altLang="ko-KR" dirty="0"/>
              <a:t>, </a:t>
            </a:r>
            <a:r>
              <a:rPr lang="ko-KR" altLang="en-US" dirty="0" smtClean="0"/>
              <a:t>파일의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파일의 크기와 할당 과정 등을 </a:t>
            </a:r>
            <a:r>
              <a:rPr lang="ko-KR" altLang="en-US" dirty="0" smtClean="0"/>
              <a:t>나타냄</a:t>
            </a:r>
            <a:endParaRPr lang="en-US" altLang="ko-KR" dirty="0"/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/>
              <a:t>디렉터리 </a:t>
            </a:r>
            <a:r>
              <a:rPr lang="en-US" altLang="ko-KR" dirty="0"/>
              <a:t>: </a:t>
            </a:r>
            <a:r>
              <a:rPr lang="ko-KR" altLang="en-US" dirty="0"/>
              <a:t>모든 파일의 논리적 구성으로 이름</a:t>
            </a:r>
            <a:r>
              <a:rPr lang="en-US" altLang="ko-KR" dirty="0"/>
              <a:t>, </a:t>
            </a:r>
            <a:r>
              <a:rPr lang="ko-KR" altLang="en-US" dirty="0"/>
              <a:t>파일 유형</a:t>
            </a:r>
            <a:r>
              <a:rPr lang="en-US" altLang="ko-KR" dirty="0"/>
              <a:t>, </a:t>
            </a:r>
            <a:r>
              <a:rPr lang="ko-KR" altLang="en-US" dirty="0"/>
              <a:t>소유한 사용자</a:t>
            </a:r>
            <a:r>
              <a:rPr lang="en-US" altLang="ko-KR" dirty="0"/>
              <a:t>, </a:t>
            </a:r>
            <a:r>
              <a:rPr lang="ko-KR" altLang="en-US" dirty="0"/>
              <a:t>계정 정보</a:t>
            </a:r>
            <a:r>
              <a:rPr lang="en-US" altLang="ko-KR" dirty="0"/>
              <a:t>, </a:t>
            </a:r>
            <a:r>
              <a:rPr lang="ko-KR" altLang="en-US" dirty="0" smtClean="0"/>
              <a:t>보호 </a:t>
            </a:r>
            <a:r>
              <a:rPr lang="ko-KR" altLang="en-US" dirty="0"/>
              <a:t>액세스 코드 등을 </a:t>
            </a:r>
            <a:r>
              <a:rPr lang="ko-KR" altLang="en-US" dirty="0" smtClean="0"/>
              <a:t>기술</a:t>
            </a:r>
            <a:endParaRPr lang="en-US" altLang="ko-KR" dirty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시스템에서 다른 파일들의 이름과 위치 정보</a:t>
            </a:r>
            <a:r>
              <a:rPr lang="en-US" altLang="ko-KR" dirty="0"/>
              <a:t>(</a:t>
            </a:r>
            <a:r>
              <a:rPr lang="ko-KR" altLang="en-US" dirty="0"/>
              <a:t>파일 인덱스</a:t>
            </a:r>
            <a:r>
              <a:rPr lang="en-US" altLang="ko-KR" dirty="0"/>
              <a:t>)</a:t>
            </a:r>
            <a:r>
              <a:rPr lang="ko-KR" altLang="en-US" dirty="0"/>
              <a:t>를 담은 파일로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</a:t>
            </a:r>
            <a:r>
              <a:rPr lang="ko-KR" altLang="en-US" dirty="0"/>
              <a:t>파일들과 달리 사용자 </a:t>
            </a:r>
            <a:r>
              <a:rPr lang="ko-KR" altLang="en-US" dirty="0" smtClean="0"/>
              <a:t>데이터 </a:t>
            </a:r>
            <a:r>
              <a:rPr lang="ko-KR" altLang="en-US" dirty="0"/>
              <a:t>저장하지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장치의 </a:t>
            </a:r>
            <a:r>
              <a:rPr lang="ko-KR" altLang="en-US" dirty="0"/>
              <a:t>범위를 확장할 수 </a:t>
            </a:r>
            <a:r>
              <a:rPr lang="ko-KR" altLang="en-US" dirty="0" smtClean="0"/>
              <a:t>있고 다른 </a:t>
            </a:r>
            <a:r>
              <a:rPr lang="ko-KR" altLang="en-US" dirty="0"/>
              <a:t>디스크 장치들을 </a:t>
            </a:r>
            <a:r>
              <a:rPr lang="ko-KR" altLang="en-US" dirty="0" smtClean="0"/>
              <a:t>포함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디렉터리에 </a:t>
            </a:r>
            <a:r>
              <a:rPr lang="ko-KR" altLang="en-US" dirty="0"/>
              <a:t>있는 정보 중 일부는 사용자나 응용 </a:t>
            </a:r>
            <a:r>
              <a:rPr lang="ko-KR" altLang="en-US" dirty="0" smtClean="0"/>
              <a:t>프로그램이 이용 가능하나</a:t>
            </a:r>
            <a:r>
              <a:rPr lang="en-US" altLang="ko-KR" dirty="0" smtClean="0"/>
              <a:t>, </a:t>
            </a:r>
            <a:r>
              <a:rPr lang="ko-KR" altLang="en-US" dirty="0"/>
              <a:t>대부분 시스템 루틴이 사용자에게 간접적으로 </a:t>
            </a:r>
            <a:r>
              <a:rPr lang="ko-KR" altLang="en-US" dirty="0" smtClean="0"/>
              <a:t>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136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디렉터리의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디렉터리와 파일의 관계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263351"/>
            <a:ext cx="5085565" cy="47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57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디렉터리의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디렉터리의 파일 정보</a:t>
            </a:r>
            <a:endParaRPr lang="en-US" altLang="ko-KR" dirty="0" smtClean="0"/>
          </a:p>
          <a:p>
            <a:pPr lvl="2"/>
            <a:r>
              <a:rPr lang="ko-KR" altLang="en-US" dirty="0"/>
              <a:t>파일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/>
              <a:t>형태 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위치</a:t>
            </a:r>
            <a:endParaRPr lang="en-US" altLang="ko-KR" dirty="0"/>
          </a:p>
          <a:p>
            <a:pPr lvl="2"/>
            <a:r>
              <a:rPr lang="ko-KR" altLang="en-US" dirty="0" smtClean="0"/>
              <a:t>크기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2"/>
            <a:r>
              <a:rPr lang="ko-KR" altLang="en-US" dirty="0" smtClean="0"/>
              <a:t>현재 위치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보호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 </a:t>
            </a:r>
            <a:r>
              <a:rPr lang="ko-KR" altLang="en-US" dirty="0"/>
              <a:t>수 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처리 식별 </a:t>
            </a:r>
          </a:p>
        </p:txBody>
      </p:sp>
    </p:spTree>
    <p:extLst>
      <p:ext uri="{BB962C8B-B14F-4D97-AF65-F5344CB8AC3E}">
        <p14:creationId xmlns:p14="http://schemas.microsoft.com/office/powerpoint/2010/main" val="153546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디렉터리의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디렉터리의 구조</a:t>
            </a:r>
          </a:p>
          <a:p>
            <a:pPr lvl="1"/>
            <a:r>
              <a:rPr lang="ko-KR" altLang="en-US" dirty="0"/>
              <a:t>디렉터리 </a:t>
            </a:r>
            <a:r>
              <a:rPr lang="ko-KR" altLang="en-US" dirty="0" smtClean="0"/>
              <a:t>공간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관리하는 </a:t>
            </a:r>
            <a:r>
              <a:rPr lang="ko-KR" altLang="en-US" dirty="0"/>
              <a:t>방법은 파일 시스템의 효율성과 신뢰성에 큰 </a:t>
            </a:r>
            <a:r>
              <a:rPr lang="ko-KR" altLang="en-US" dirty="0" smtClean="0"/>
              <a:t>영향</a:t>
            </a:r>
            <a:endParaRPr lang="en-US" altLang="ko-KR" dirty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파일 인덱스의 내용을 포함하는 파일로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계층적으로 구성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248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디렉터리의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‘</a:t>
            </a:r>
            <a:r>
              <a:rPr lang="en-US" altLang="ko-KR" dirty="0"/>
              <a:t>/</a:t>
            </a:r>
            <a:r>
              <a:rPr lang="ko-KR" altLang="en-US" dirty="0"/>
              <a:t>수학과</a:t>
            </a:r>
            <a:r>
              <a:rPr lang="en-US" altLang="ko-KR" dirty="0"/>
              <a:t>/</a:t>
            </a:r>
            <a:r>
              <a:rPr lang="ko-KR" altLang="en-US" dirty="0"/>
              <a:t>교수</a:t>
            </a:r>
            <a:r>
              <a:rPr lang="en-US" altLang="ko-KR" dirty="0"/>
              <a:t>/programs/a3/p3.c’ </a:t>
            </a:r>
            <a:r>
              <a:rPr lang="ko-KR" altLang="en-US" dirty="0" smtClean="0"/>
              <a:t>경로명의 </a:t>
            </a:r>
            <a:r>
              <a:rPr lang="ko-KR" altLang="en-US" dirty="0"/>
              <a:t>디렉터리와 </a:t>
            </a:r>
            <a:r>
              <a:rPr lang="ko-KR" altLang="en-US" dirty="0" smtClean="0"/>
              <a:t>속성으로 디렉터리 구현 </a:t>
            </a:r>
            <a:r>
              <a:rPr lang="ko-KR" altLang="en-US" dirty="0"/>
              <a:t>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12" y="1133745"/>
            <a:ext cx="5400600" cy="54967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57065" y="1898830"/>
            <a:ext cx="35553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p3.h, p3.c, p3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헤더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• p3.h :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 인덱스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38,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논리 블록 번호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5051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• p3.c :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 인덱스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40,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논리 블록 번호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5066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• p3 :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 인덱스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79,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논리 블록 번호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5067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1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디렉터리의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선형 리스트를 이용한 디렉터리 구현</a:t>
            </a:r>
          </a:p>
          <a:p>
            <a:pPr lvl="1"/>
            <a:r>
              <a:rPr lang="ko-KR" altLang="en-US" dirty="0" smtClean="0"/>
              <a:t>디렉터리에 </a:t>
            </a:r>
            <a:r>
              <a:rPr lang="ko-KR" altLang="en-US" dirty="0"/>
              <a:t>파일 이름</a:t>
            </a:r>
            <a:r>
              <a:rPr lang="en-US" altLang="ko-KR" dirty="0"/>
              <a:t>, </a:t>
            </a:r>
            <a:r>
              <a:rPr lang="ko-KR" altLang="en-US" dirty="0"/>
              <a:t>포인터들의 선형적 </a:t>
            </a:r>
            <a:r>
              <a:rPr lang="ko-KR" altLang="en-US" dirty="0" smtClean="0"/>
              <a:t>리스트 구성하여 </a:t>
            </a:r>
            <a:r>
              <a:rPr lang="ko-KR" altLang="en-US" dirty="0"/>
              <a:t>파일의 생성과 삭제 등을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선형 </a:t>
            </a:r>
            <a:r>
              <a:rPr lang="ko-KR" altLang="en-US" dirty="0"/>
              <a:t>탐색을 해야 파일을 찾을 수 </a:t>
            </a:r>
            <a:r>
              <a:rPr lang="ko-KR" altLang="en-US" dirty="0" smtClean="0"/>
              <a:t>있어 </a:t>
            </a:r>
            <a:r>
              <a:rPr lang="ko-KR" altLang="en-US" dirty="0"/>
              <a:t>오버헤드가 증가하므로 </a:t>
            </a:r>
            <a:r>
              <a:rPr lang="ko-KR" altLang="en-US" dirty="0" smtClean="0"/>
              <a:t>시스템 성능 </a:t>
            </a:r>
            <a:r>
              <a:rPr lang="ko-KR" altLang="en-US" dirty="0"/>
              <a:t>떨어뜨릴 수 </a:t>
            </a:r>
            <a:r>
              <a:rPr lang="ko-KR" altLang="en-US" dirty="0" smtClean="0"/>
              <a:t>있는 단점</a:t>
            </a:r>
            <a:endParaRPr lang="en-US" altLang="ko-KR" dirty="0"/>
          </a:p>
          <a:p>
            <a:pPr lvl="2"/>
            <a:r>
              <a:rPr lang="ko-KR" altLang="en-US" dirty="0" smtClean="0"/>
              <a:t>사용된 </a:t>
            </a:r>
            <a:r>
              <a:rPr lang="ko-KR" altLang="en-US" dirty="0"/>
              <a:t>디렉터리 정보를 저장하는 소프트웨어 캐시를 구현하여 정보를 매번 </a:t>
            </a:r>
            <a:r>
              <a:rPr lang="ko-KR" altLang="en-US" dirty="0" smtClean="0"/>
              <a:t>디스크에서 </a:t>
            </a:r>
            <a:r>
              <a:rPr lang="ko-KR" altLang="en-US" dirty="0"/>
              <a:t>읽어 오지 않도록 </a:t>
            </a:r>
            <a:r>
              <a:rPr lang="ko-KR" altLang="en-US" dirty="0" smtClean="0"/>
              <a:t>하여 문제 해결</a:t>
            </a:r>
            <a:r>
              <a:rPr lang="en-US" altLang="ko-KR" dirty="0" smtClean="0"/>
              <a:t>(</a:t>
            </a:r>
            <a:r>
              <a:rPr lang="ko-KR" altLang="en-US" dirty="0" smtClean="0"/>
              <a:t>캐시적중</a:t>
            </a:r>
            <a:r>
              <a:rPr lang="en-US" altLang="ko-KR" dirty="0" smtClean="0"/>
              <a:t>). </a:t>
            </a:r>
          </a:p>
          <a:p>
            <a:pPr lvl="1"/>
            <a:r>
              <a:rPr lang="ko-KR" altLang="en-US" dirty="0" smtClean="0"/>
              <a:t>리스트 </a:t>
            </a:r>
            <a:r>
              <a:rPr lang="ko-KR" altLang="en-US" dirty="0"/>
              <a:t>정렬하여 이진 탐색 </a:t>
            </a:r>
            <a:r>
              <a:rPr lang="ko-KR" altLang="en-US" dirty="0" smtClean="0"/>
              <a:t>방법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평균 </a:t>
            </a:r>
            <a:r>
              <a:rPr lang="ko-KR" altLang="en-US" dirty="0"/>
              <a:t>탐색 시간은 줄일 수 있으나</a:t>
            </a:r>
            <a:r>
              <a:rPr lang="en-US" altLang="ko-KR" dirty="0"/>
              <a:t>, </a:t>
            </a:r>
            <a:r>
              <a:rPr lang="ko-KR" altLang="en-US" dirty="0"/>
              <a:t>리스트가 정렬 상태를 </a:t>
            </a:r>
            <a:r>
              <a:rPr lang="ko-KR" altLang="en-US" dirty="0" smtClean="0"/>
              <a:t>유지하려고 </a:t>
            </a:r>
            <a:r>
              <a:rPr lang="ko-KR" altLang="en-US" dirty="0"/>
              <a:t>하면 파일 생성과 </a:t>
            </a:r>
            <a:r>
              <a:rPr lang="ko-KR" altLang="en-US" dirty="0" smtClean="0"/>
              <a:t>삭제 복잡</a:t>
            </a:r>
            <a:endParaRPr lang="ko-KR" altLang="en-US" dirty="0"/>
          </a:p>
          <a:p>
            <a:pPr lvl="2"/>
            <a:r>
              <a:rPr lang="ko-KR" altLang="en-US" dirty="0" smtClean="0"/>
              <a:t>이진 </a:t>
            </a:r>
            <a:r>
              <a:rPr lang="ko-KR" altLang="en-US" dirty="0"/>
              <a:t>연결 </a:t>
            </a:r>
            <a:r>
              <a:rPr lang="ko-KR" altLang="en-US" dirty="0" smtClean="0"/>
              <a:t>트리 </a:t>
            </a:r>
            <a:r>
              <a:rPr lang="ko-KR" altLang="en-US" dirty="0"/>
              <a:t>사용하여 </a:t>
            </a:r>
            <a:r>
              <a:rPr lang="ko-KR" altLang="en-US" dirty="0" smtClean="0"/>
              <a:t>문제 해결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55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파일 시스템의 기능과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파일을 살펴본다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파일을 관리하는 디렉터리 시스템을 살펴본다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파일의 디스크 할당 방법을 살펴본다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파일의 보호를 살펴본다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디렉터리의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해시 </a:t>
            </a:r>
            <a:r>
              <a:rPr lang="ko-KR" altLang="en-US" dirty="0" smtClean="0"/>
              <a:t>테이블</a:t>
            </a:r>
            <a:r>
              <a:rPr lang="en-US" altLang="ko-KR" baseline="30000" dirty="0"/>
              <a:t>hash table</a:t>
            </a:r>
            <a:r>
              <a:rPr lang="ko-KR" altLang="en-US" dirty="0" smtClean="0"/>
              <a:t>을 </a:t>
            </a:r>
            <a:r>
              <a:rPr lang="ko-KR" altLang="en-US" dirty="0"/>
              <a:t>이용한 디렉터리 구현</a:t>
            </a:r>
          </a:p>
          <a:p>
            <a:pPr lvl="1"/>
            <a:r>
              <a:rPr lang="ko-KR" altLang="en-US" dirty="0" smtClean="0"/>
              <a:t>해시 테이블을 이용하여 파일 </a:t>
            </a:r>
            <a:r>
              <a:rPr lang="ko-KR" altLang="en-US" dirty="0"/>
              <a:t>이름을 제시하면</a:t>
            </a:r>
            <a:r>
              <a:rPr lang="en-US" altLang="ko-KR" dirty="0"/>
              <a:t>, </a:t>
            </a:r>
            <a:r>
              <a:rPr lang="ko-KR" altLang="en-US" dirty="0"/>
              <a:t>해시에서 값을 얻어 리스트를 </a:t>
            </a:r>
            <a:r>
              <a:rPr lang="ko-KR" altLang="en-US" dirty="0" smtClean="0"/>
              <a:t>직접 액세스하도록 디렉터리 구현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디렉터리 </a:t>
            </a:r>
            <a:r>
              <a:rPr lang="ko-KR" altLang="en-US" dirty="0"/>
              <a:t>탐색 시간을 줄이면서 </a:t>
            </a:r>
            <a:r>
              <a:rPr lang="ko-KR" altLang="en-US" dirty="0" smtClean="0"/>
              <a:t>성능을 개선하기에 </a:t>
            </a:r>
            <a:r>
              <a:rPr lang="ko-KR" altLang="en-US" dirty="0"/>
              <a:t>많이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둘 </a:t>
            </a:r>
            <a:r>
              <a:rPr lang="ko-KR" altLang="en-US" dirty="0"/>
              <a:t>이상의 파일 이름이 같은 위치를 지정할 때는 </a:t>
            </a:r>
            <a:r>
              <a:rPr lang="ko-KR" altLang="en-US" dirty="0" smtClean="0"/>
              <a:t>충돌 발생 가능성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보완하면 </a:t>
            </a:r>
            <a:r>
              <a:rPr lang="ko-KR" altLang="en-US" dirty="0"/>
              <a:t>쉽게 삽입</a:t>
            </a:r>
            <a:r>
              <a:rPr lang="en-US" altLang="ko-KR" dirty="0"/>
              <a:t>·</a:t>
            </a:r>
            <a:r>
              <a:rPr lang="ko-KR" altLang="en-US" dirty="0" smtClean="0"/>
              <a:t>삭제 가능</a:t>
            </a:r>
            <a:endParaRPr lang="en-US" altLang="ko-KR" dirty="0"/>
          </a:p>
          <a:p>
            <a:pPr lvl="2"/>
            <a:r>
              <a:rPr lang="ko-KR" altLang="en-US" dirty="0" smtClean="0"/>
              <a:t>해시 </a:t>
            </a:r>
            <a:r>
              <a:rPr lang="ko-KR" altLang="en-US" dirty="0"/>
              <a:t>테이블의 크기가 고정되고 크기에 따라 해시 기능이 제한을 </a:t>
            </a:r>
            <a:r>
              <a:rPr lang="ko-KR" altLang="en-US" dirty="0" smtClean="0"/>
              <a:t>받는다는 문제점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해시 </a:t>
            </a:r>
            <a:r>
              <a:rPr lang="ko-KR" altLang="en-US" dirty="0"/>
              <a:t>테이블의 크기는 파일의 크기 </a:t>
            </a:r>
            <a:r>
              <a:rPr lang="ko-KR" altLang="en-US" dirty="0" smtClean="0"/>
              <a:t>정보 활용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해시 </a:t>
            </a:r>
            <a:r>
              <a:rPr lang="ko-KR" altLang="en-US" dirty="0"/>
              <a:t>테이블에서 충돌을 해결하는 방법으로 체인 </a:t>
            </a:r>
            <a:r>
              <a:rPr lang="ko-KR" altLang="en-US" dirty="0" err="1"/>
              <a:t>오버플로</a:t>
            </a:r>
            <a:r>
              <a:rPr lang="ko-KR" altLang="en-US" dirty="0"/>
              <a:t> 해시 </a:t>
            </a:r>
            <a:r>
              <a:rPr lang="ko-KR" altLang="en-US" dirty="0" smtClean="0"/>
              <a:t>테이블 시용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각 해시 </a:t>
            </a:r>
            <a:r>
              <a:rPr lang="ko-KR" altLang="en-US" dirty="0"/>
              <a:t>항목은 하나의 값이 아니라 연결 리스트가 되고</a:t>
            </a:r>
            <a:r>
              <a:rPr lang="en-US" altLang="ko-KR" dirty="0"/>
              <a:t>, </a:t>
            </a:r>
            <a:r>
              <a:rPr lang="ko-KR" altLang="en-US" dirty="0"/>
              <a:t>새로운 항목을 연결 리스트에 </a:t>
            </a:r>
            <a:r>
              <a:rPr lang="ko-KR" altLang="en-US" dirty="0" smtClean="0"/>
              <a:t>추가하여 충돌 해결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이름을 찾으려면 연결 리스트를 살펴봐야 하기 때문에 찾기 작업은 다소 </a:t>
            </a:r>
            <a:r>
              <a:rPr lang="ko-KR" altLang="en-US" dirty="0"/>
              <a:t>늦어지나</a:t>
            </a:r>
            <a:r>
              <a:rPr lang="en-US" altLang="ko-KR" dirty="0"/>
              <a:t>, </a:t>
            </a:r>
            <a:r>
              <a:rPr lang="ko-KR" altLang="en-US" dirty="0"/>
              <a:t>전체 디렉터리를 선형으로 찾는 것보다는 훨씬 </a:t>
            </a:r>
            <a:r>
              <a:rPr lang="ko-KR" altLang="en-US" dirty="0" smtClean="0"/>
              <a:t>빠름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674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디렉터리의 연산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디렉터리의 연산</a:t>
            </a:r>
          </a:p>
          <a:p>
            <a:pPr lvl="1"/>
            <a:r>
              <a:rPr lang="ko-KR" altLang="en-US" dirty="0" smtClean="0"/>
              <a:t>탐색 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파일 생성</a:t>
            </a:r>
            <a:endParaRPr lang="en-US" altLang="ko-KR" dirty="0"/>
          </a:p>
          <a:p>
            <a:pPr lvl="1"/>
            <a:r>
              <a:rPr lang="ko-KR" altLang="en-US" dirty="0" smtClean="0"/>
              <a:t>파일 삭제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열람 </a:t>
            </a:r>
            <a:endParaRPr lang="en-US" altLang="ko-KR" dirty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이름 </a:t>
            </a:r>
            <a:r>
              <a:rPr lang="ko-KR" altLang="en-US" dirty="0" smtClean="0"/>
              <a:t>변경</a:t>
            </a:r>
            <a:endParaRPr lang="en-US" altLang="ko-KR" dirty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시스템 </a:t>
            </a:r>
            <a:r>
              <a:rPr lang="ko-KR" altLang="en-US" dirty="0" smtClean="0"/>
              <a:t>순회</a:t>
            </a:r>
            <a:endParaRPr lang="en-US" altLang="ko-KR" dirty="0"/>
          </a:p>
          <a:p>
            <a:pPr lvl="1"/>
            <a:r>
              <a:rPr lang="ko-KR" altLang="en-US" dirty="0" smtClean="0"/>
              <a:t>백업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002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디렉터리의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 smtClean="0"/>
              <a:t>단계</a:t>
            </a:r>
            <a:r>
              <a:rPr lang="en-US" altLang="ko-KR" baseline="30000" dirty="0"/>
              <a:t>single level</a:t>
            </a:r>
            <a:r>
              <a:rPr lang="ko-KR" altLang="en-US" dirty="0" smtClean="0"/>
              <a:t> </a:t>
            </a:r>
            <a:r>
              <a:rPr lang="ko-KR" altLang="en-US" dirty="0"/>
              <a:t>디렉터리</a:t>
            </a:r>
          </a:p>
          <a:p>
            <a:pPr lvl="1"/>
            <a:r>
              <a:rPr lang="ko-KR" altLang="en-US" dirty="0" smtClean="0"/>
              <a:t>가장 </a:t>
            </a:r>
            <a:r>
              <a:rPr lang="ko-KR" altLang="en-US" dirty="0"/>
              <a:t>간단한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장치 디렉터리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파일이 </a:t>
            </a:r>
            <a:r>
              <a:rPr lang="ko-KR" altLang="en-US" dirty="0" smtClean="0"/>
              <a:t>동일한 </a:t>
            </a:r>
            <a:r>
              <a:rPr lang="ko-KR" altLang="en-US" dirty="0"/>
              <a:t>디렉터리에 있어 유지하고 </a:t>
            </a:r>
            <a:r>
              <a:rPr lang="ko-KR" altLang="en-US" dirty="0" smtClean="0"/>
              <a:t>이해 용이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수가 증가하거나 다수의 </a:t>
            </a:r>
            <a:r>
              <a:rPr lang="ko-KR" altLang="en-US" dirty="0" smtClean="0"/>
              <a:t>사용자가 </a:t>
            </a:r>
            <a:r>
              <a:rPr lang="ko-KR" altLang="en-US" dirty="0"/>
              <a:t>있을 때 모든 파일이 동일한 디렉터리에 있으므로 모두 고유한 이름을 가져야 하는 불편</a:t>
            </a:r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이름은 보통 내용과 관련되어 있지만</a:t>
            </a:r>
            <a:r>
              <a:rPr lang="en-US" altLang="ko-KR" dirty="0"/>
              <a:t>, </a:t>
            </a:r>
            <a:r>
              <a:rPr lang="ko-KR" altLang="en-US" dirty="0"/>
              <a:t>시스템이 정하는 길이의 </a:t>
            </a:r>
            <a:r>
              <a:rPr lang="ko-KR" altLang="en-US" dirty="0" smtClean="0"/>
              <a:t>제한 받음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한 사람이라도 파일 수가 많을 때는 고유한 이름으로 새 파일을 </a:t>
            </a:r>
            <a:r>
              <a:rPr lang="ko-KR" altLang="en-US" dirty="0" smtClean="0"/>
              <a:t>생성해야 </a:t>
            </a:r>
            <a:r>
              <a:rPr lang="ko-KR" altLang="en-US" dirty="0"/>
              <a:t>하므로 모든 파일 </a:t>
            </a:r>
            <a:r>
              <a:rPr lang="ko-KR" altLang="en-US" dirty="0" smtClean="0"/>
              <a:t>이름 </a:t>
            </a:r>
            <a:r>
              <a:rPr lang="ko-KR" altLang="en-US" dirty="0"/>
              <a:t>기억해야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000" y="3564015"/>
            <a:ext cx="5490610" cy="315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80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디렉터리의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단계 디렉터리</a:t>
            </a:r>
          </a:p>
          <a:p>
            <a:pPr lvl="1"/>
            <a:r>
              <a:rPr lang="ko-KR" altLang="en-US" dirty="0" smtClean="0"/>
              <a:t>사용자들이 </a:t>
            </a:r>
            <a:r>
              <a:rPr lang="ko-KR" altLang="en-US" dirty="0"/>
              <a:t>자신의 </a:t>
            </a:r>
            <a:r>
              <a:rPr lang="ko-KR" altLang="en-US" dirty="0" smtClean="0"/>
              <a:t>서브디렉터리 생성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그곳에 자신의 </a:t>
            </a:r>
            <a:r>
              <a:rPr lang="ko-KR" altLang="en-US" dirty="0" smtClean="0"/>
              <a:t>파일을 </a:t>
            </a:r>
            <a:r>
              <a:rPr lang="ko-KR" altLang="en-US" dirty="0"/>
              <a:t>구성하는 </a:t>
            </a:r>
            <a:r>
              <a:rPr lang="ko-KR" altLang="en-US" dirty="0" smtClean="0"/>
              <a:t>것</a:t>
            </a:r>
            <a:r>
              <a:rPr lang="en-US" altLang="ko-KR" dirty="0"/>
              <a:t>(</a:t>
            </a:r>
            <a:r>
              <a:rPr lang="ko-KR" altLang="en-US" dirty="0" smtClean="0"/>
              <a:t>유닉스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도스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사용자 간 </a:t>
            </a:r>
            <a:r>
              <a:rPr lang="ko-KR" altLang="en-US" dirty="0"/>
              <a:t>파일 이름이 </a:t>
            </a:r>
            <a:r>
              <a:rPr lang="ko-KR" altLang="en-US" dirty="0" smtClean="0"/>
              <a:t>섞이지 </a:t>
            </a:r>
            <a:r>
              <a:rPr lang="ko-KR" altLang="en-US" dirty="0"/>
              <a:t>않도록 각 사용자는 다른 </a:t>
            </a:r>
            <a:r>
              <a:rPr lang="ko-KR" altLang="en-US" dirty="0" smtClean="0"/>
              <a:t>디렉터리 </a:t>
            </a:r>
            <a:r>
              <a:rPr lang="ko-KR" altLang="en-US" dirty="0"/>
              <a:t>만들어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파일이 물리적으로 </a:t>
            </a:r>
            <a:r>
              <a:rPr lang="ko-KR" altLang="en-US" dirty="0" smtClean="0"/>
              <a:t>동일 </a:t>
            </a:r>
            <a:r>
              <a:rPr lang="ko-KR" altLang="en-US" dirty="0"/>
              <a:t>장치에 </a:t>
            </a:r>
            <a:r>
              <a:rPr lang="ko-KR" altLang="en-US" dirty="0" smtClean="0"/>
              <a:t>있어 </a:t>
            </a:r>
            <a:r>
              <a:rPr lang="ko-KR" altLang="en-US" dirty="0"/>
              <a:t>대형 시스템에서는 사용자 디렉터리를 논리적으로 </a:t>
            </a:r>
            <a:r>
              <a:rPr lang="ko-KR" altLang="en-US" dirty="0" smtClean="0"/>
              <a:t>구성</a:t>
            </a:r>
            <a:endParaRPr lang="en-US" altLang="ko-KR" dirty="0"/>
          </a:p>
          <a:p>
            <a:pPr lvl="1"/>
            <a:r>
              <a:rPr lang="ko-KR" altLang="en-US" dirty="0" smtClean="0"/>
              <a:t>루트는 </a:t>
            </a:r>
            <a:r>
              <a:rPr lang="ko-KR" altLang="en-US" dirty="0"/>
              <a:t>마스터 파일 디렉터리이고</a:t>
            </a:r>
            <a:r>
              <a:rPr lang="en-US" altLang="ko-KR" dirty="0"/>
              <a:t>, </a:t>
            </a:r>
            <a:r>
              <a:rPr lang="ko-KR" altLang="en-US" dirty="0"/>
              <a:t>아래로 사용자 파일 </a:t>
            </a:r>
            <a:r>
              <a:rPr lang="ko-KR" altLang="en-US" dirty="0" smtClean="0"/>
              <a:t>디렉터리와 그 </a:t>
            </a:r>
            <a:r>
              <a:rPr lang="ko-KR" altLang="en-US" dirty="0"/>
              <a:t>아래로 파일이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파일은 </a:t>
            </a:r>
            <a:r>
              <a:rPr lang="ko-KR" altLang="en-US" dirty="0" err="1"/>
              <a:t>트리의</a:t>
            </a:r>
            <a:r>
              <a:rPr lang="ko-KR" altLang="en-US" dirty="0"/>
              <a:t> </a:t>
            </a:r>
            <a:r>
              <a:rPr lang="ko-KR" altLang="en-US" dirty="0" err="1" smtClean="0"/>
              <a:t>리프에</a:t>
            </a:r>
            <a:r>
              <a:rPr lang="ko-KR" altLang="en-US" dirty="0" smtClean="0"/>
              <a:t> 해당</a:t>
            </a:r>
            <a:r>
              <a:rPr lang="en-US" altLang="ko-KR" dirty="0" smtClean="0"/>
              <a:t>. </a:t>
            </a:r>
            <a:r>
              <a:rPr lang="ko-KR" altLang="en-US" dirty="0"/>
              <a:t>사용자 이름과 파일 </a:t>
            </a:r>
            <a:r>
              <a:rPr lang="ko-KR" altLang="en-US" dirty="0" smtClean="0"/>
              <a:t>이름은 </a:t>
            </a:r>
            <a:r>
              <a:rPr lang="ko-KR" altLang="en-US" dirty="0"/>
              <a:t>루트 디렉터리에서 </a:t>
            </a:r>
            <a:r>
              <a:rPr lang="ko-KR" altLang="en-US" dirty="0" err="1"/>
              <a:t>리프까지</a:t>
            </a:r>
            <a:r>
              <a:rPr lang="ko-KR" altLang="en-US" dirty="0"/>
              <a:t> 경로로 정의하는데</a:t>
            </a:r>
            <a:r>
              <a:rPr lang="en-US" altLang="ko-KR" dirty="0"/>
              <a:t>, </a:t>
            </a:r>
            <a:r>
              <a:rPr lang="ko-KR" altLang="en-US" dirty="0"/>
              <a:t>이를 경로명이라고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</a:t>
            </a:r>
            <a:r>
              <a:rPr lang="ko-KR" altLang="en-US" dirty="0"/>
              <a:t>내의 모든 파일의 경로명은 유일하며</a:t>
            </a:r>
            <a:r>
              <a:rPr lang="en-US" altLang="ko-KR" dirty="0"/>
              <a:t>, </a:t>
            </a:r>
            <a:r>
              <a:rPr lang="ko-KR" altLang="en-US" dirty="0"/>
              <a:t>원하는 파일의 경로명을 알아야 해당 </a:t>
            </a:r>
            <a:r>
              <a:rPr lang="ko-KR" altLang="en-US" dirty="0" smtClean="0"/>
              <a:t>파일 지정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49" y="4218229"/>
            <a:ext cx="7065785" cy="253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81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디렉터리의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사용자는 자신의 사용자 파일 디렉터리</a:t>
            </a:r>
            <a:r>
              <a:rPr lang="en-US" altLang="ko-KR" baseline="30000" dirty="0"/>
              <a:t>UFD, User File Directory</a:t>
            </a:r>
            <a:r>
              <a:rPr lang="ko-KR" altLang="en-US" dirty="0"/>
              <a:t>를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</a:t>
            </a:r>
            <a:r>
              <a:rPr lang="ko-KR" altLang="en-US" dirty="0"/>
              <a:t>파일 디렉터리는 비슷한 선형</a:t>
            </a:r>
            <a:r>
              <a:rPr lang="en-US" altLang="ko-KR" dirty="0"/>
              <a:t>, </a:t>
            </a:r>
            <a:r>
              <a:rPr lang="ko-KR" altLang="en-US" dirty="0"/>
              <a:t>이진</a:t>
            </a:r>
            <a:r>
              <a:rPr lang="en-US" altLang="ko-KR" dirty="0"/>
              <a:t>, </a:t>
            </a:r>
            <a:r>
              <a:rPr lang="ko-KR" altLang="en-US" dirty="0"/>
              <a:t>해시 등 구조로 오직 한 사용자의 </a:t>
            </a:r>
            <a:r>
              <a:rPr lang="ko-KR" altLang="en-US" dirty="0" smtClean="0"/>
              <a:t>파일만 나타냄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/>
              <a:t>이름이 충돌하는 문제를 해결하고 다른 사용자가 액세스할 수 </a:t>
            </a:r>
            <a:r>
              <a:rPr lang="ko-KR" altLang="en-US" dirty="0" smtClean="0"/>
              <a:t>없다는 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반면에 </a:t>
            </a:r>
            <a:r>
              <a:rPr lang="ko-KR" altLang="en-US" dirty="0"/>
              <a:t>두 사용자가 한 파일을 공유해서 사용할 때는 문제가 </a:t>
            </a:r>
            <a:r>
              <a:rPr lang="ko-KR" altLang="en-US" dirty="0" smtClean="0"/>
              <a:t>발생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디렉터리 구조에서 한 사용자의 업무를 시작하거나 새로 등록</a:t>
            </a:r>
            <a:r>
              <a:rPr lang="en-US" altLang="ko-KR" dirty="0"/>
              <a:t>(</a:t>
            </a:r>
            <a:r>
              <a:rPr lang="ko-KR" altLang="en-US" dirty="0"/>
              <a:t>로그인</a:t>
            </a:r>
            <a:r>
              <a:rPr lang="en-US" altLang="ko-KR" dirty="0"/>
              <a:t>)</a:t>
            </a:r>
            <a:r>
              <a:rPr lang="ko-KR" altLang="en-US" dirty="0"/>
              <a:t>할 때는 각 </a:t>
            </a:r>
            <a:r>
              <a:rPr lang="ko-KR" altLang="en-US" dirty="0" smtClean="0"/>
              <a:t>사용자 </a:t>
            </a:r>
            <a:r>
              <a:rPr lang="ko-KR" altLang="en-US" dirty="0"/>
              <a:t>이름이나 계정 번호 인덱스</a:t>
            </a:r>
            <a:r>
              <a:rPr lang="en-US" altLang="ko-KR" dirty="0"/>
              <a:t>, </a:t>
            </a:r>
            <a:r>
              <a:rPr lang="ko-KR" altLang="en-US" dirty="0"/>
              <a:t>사용자 디렉터리에서 각 항목 포인터가 있는 마스터 파일 </a:t>
            </a:r>
            <a:r>
              <a:rPr lang="ko-KR" altLang="en-US" dirty="0" smtClean="0"/>
              <a:t>디렉터리</a:t>
            </a:r>
            <a:r>
              <a:rPr lang="en-US" altLang="ko-KR" baseline="30000" dirty="0"/>
              <a:t>MFD, Master File </a:t>
            </a:r>
            <a:r>
              <a:rPr lang="en-US" altLang="ko-KR" baseline="30000" dirty="0" smtClean="0"/>
              <a:t>Directory</a:t>
            </a:r>
            <a:r>
              <a:rPr lang="ko-KR" altLang="en-US" dirty="0" smtClean="0"/>
              <a:t> </a:t>
            </a:r>
            <a:r>
              <a:rPr lang="ko-KR" altLang="en-US" dirty="0"/>
              <a:t>먼저 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특정 파일을 참조할 때 자신의 </a:t>
            </a:r>
            <a:r>
              <a:rPr lang="ko-KR" altLang="en-US" dirty="0" smtClean="0"/>
              <a:t>디렉터리만 </a:t>
            </a:r>
            <a:r>
              <a:rPr lang="ko-KR" altLang="en-US" dirty="0"/>
              <a:t>탐색하므로 각 사용자 파일 디렉터리에 있는 모든 파일의 이름이 </a:t>
            </a:r>
            <a:r>
              <a:rPr lang="ko-KR" altLang="en-US" dirty="0" smtClean="0"/>
              <a:t>고유해도 사용자 </a:t>
            </a:r>
            <a:r>
              <a:rPr lang="ko-KR" altLang="en-US" dirty="0"/>
              <a:t>사이에서는 동일한 파일 </a:t>
            </a:r>
            <a:r>
              <a:rPr lang="ko-KR" altLang="en-US" dirty="0" smtClean="0"/>
              <a:t>이름 </a:t>
            </a:r>
            <a:r>
              <a:rPr lang="ko-KR" altLang="en-US" dirty="0"/>
              <a:t>있을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/>
              <a:t>파일을 삭제할 때도 운영체제는 지역 </a:t>
            </a:r>
            <a:r>
              <a:rPr lang="en-US" altLang="ko-KR" dirty="0"/>
              <a:t>UFD</a:t>
            </a:r>
            <a:r>
              <a:rPr lang="ko-KR" altLang="en-US" dirty="0"/>
              <a:t>만 탐색하므로 이름이 동일한 다른 </a:t>
            </a:r>
            <a:r>
              <a:rPr lang="ko-KR" altLang="en-US" dirty="0" smtClean="0"/>
              <a:t>사용자 파일 </a:t>
            </a:r>
            <a:r>
              <a:rPr lang="ko-KR" altLang="en-US" dirty="0"/>
              <a:t>삭제하지 </a:t>
            </a:r>
            <a:r>
              <a:rPr lang="ko-KR" altLang="en-US" dirty="0" smtClean="0"/>
              <a:t>않음</a:t>
            </a:r>
            <a:endParaRPr lang="en-US" altLang="ko-KR" dirty="0"/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/>
              <a:t>디렉터리는 필요에 따라 생성</a:t>
            </a:r>
            <a:r>
              <a:rPr lang="en-US" altLang="ko-KR" dirty="0"/>
              <a:t>·</a:t>
            </a:r>
            <a:r>
              <a:rPr lang="ko-KR" altLang="en-US" dirty="0" smtClean="0"/>
              <a:t>삭제 가능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특수한 시스템 프로그램에서는 해당 사용자 이름과 계정한 정보를 미리 준비해 두었다 한 사용자가 파일 디렉터리를 생성할 때 해당 파일 항목을 마스터 파일 디렉터리에 추가하기도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3559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디렉터리의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트리 구조 디렉터리</a:t>
            </a:r>
          </a:p>
          <a:p>
            <a:pPr lvl="1"/>
            <a:r>
              <a:rPr lang="ko-KR" altLang="en-US" dirty="0"/>
              <a:t>트리 구조 디렉터리 중 높이가 </a:t>
            </a:r>
            <a:r>
              <a:rPr lang="en-US" altLang="ko-KR" dirty="0"/>
              <a:t>2</a:t>
            </a:r>
            <a:r>
              <a:rPr lang="ko-KR" altLang="en-US" dirty="0"/>
              <a:t>인 </a:t>
            </a:r>
            <a:r>
              <a:rPr lang="ko-KR" altLang="en-US" dirty="0" err="1"/>
              <a:t>트리가</a:t>
            </a:r>
            <a:r>
              <a:rPr lang="ko-KR" altLang="en-US" dirty="0"/>
              <a:t> </a:t>
            </a:r>
            <a:r>
              <a:rPr lang="en-US" altLang="ko-KR" dirty="0" smtClean="0"/>
              <a:t>2</a:t>
            </a:r>
            <a:r>
              <a:rPr lang="ko-KR" altLang="en-US" dirty="0"/>
              <a:t>단계 </a:t>
            </a:r>
            <a:r>
              <a:rPr lang="ko-KR" altLang="en-US" dirty="0" smtClean="0"/>
              <a:t>디렉터리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트리는</a:t>
            </a:r>
            <a:r>
              <a:rPr lang="ko-KR" altLang="en-US" dirty="0" smtClean="0"/>
              <a:t> 루트</a:t>
            </a:r>
            <a:r>
              <a:rPr lang="en-US" altLang="ko-KR" dirty="0" smtClean="0"/>
              <a:t> </a:t>
            </a:r>
            <a:r>
              <a:rPr lang="ko-KR" altLang="en-US" dirty="0"/>
              <a:t>디렉터리가 하나 있고</a:t>
            </a:r>
            <a:r>
              <a:rPr lang="en-US" altLang="ko-KR" dirty="0"/>
              <a:t>, </a:t>
            </a:r>
            <a:r>
              <a:rPr lang="ko-KR" altLang="en-US" dirty="0"/>
              <a:t>시스템 내의 </a:t>
            </a:r>
            <a:r>
              <a:rPr lang="ko-KR" altLang="en-US" dirty="0" smtClean="0"/>
              <a:t>모든 파일의 </a:t>
            </a:r>
            <a:r>
              <a:rPr lang="ko-KR" altLang="en-US" dirty="0"/>
              <a:t>경로명은 </a:t>
            </a:r>
            <a:r>
              <a:rPr lang="ko-KR" altLang="en-US" dirty="0" smtClean="0"/>
              <a:t>유일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디렉터리에는 서브디렉터리나 파일이 있으며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ko-KR" altLang="en-US" dirty="0" smtClean="0"/>
              <a:t>디렉터리는 </a:t>
            </a:r>
            <a:r>
              <a:rPr lang="ko-KR" altLang="en-US" dirty="0"/>
              <a:t>내부적으로 </a:t>
            </a:r>
            <a:r>
              <a:rPr lang="ko-KR" altLang="en-US" dirty="0" smtClean="0"/>
              <a:t>형식 동일</a:t>
            </a:r>
            <a:endParaRPr lang="en-US" altLang="ko-KR" dirty="0"/>
          </a:p>
          <a:p>
            <a:pPr lvl="1"/>
            <a:r>
              <a:rPr lang="ko-KR" altLang="en-US" dirty="0"/>
              <a:t>보통 각 사용자에게는 현재 디렉터리가 있다</a:t>
            </a:r>
            <a:r>
              <a:rPr lang="en-US" altLang="ko-KR" dirty="0"/>
              <a:t>. </a:t>
            </a:r>
            <a:r>
              <a:rPr lang="ko-KR" altLang="en-US" dirty="0"/>
              <a:t>파일 참조가 일어나면 현재 </a:t>
            </a:r>
            <a:r>
              <a:rPr lang="ko-KR" altLang="en-US" dirty="0" smtClean="0"/>
              <a:t>디렉터리 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디렉터리에 없는 </a:t>
            </a:r>
            <a:r>
              <a:rPr lang="ko-KR" altLang="en-US" dirty="0" smtClean="0"/>
              <a:t>파일 </a:t>
            </a:r>
            <a:r>
              <a:rPr lang="ko-KR" altLang="en-US" dirty="0"/>
              <a:t>사용하려면 </a:t>
            </a:r>
            <a:r>
              <a:rPr lang="ko-KR" altLang="en-US" dirty="0" smtClean="0"/>
              <a:t>경로명 </a:t>
            </a:r>
            <a:r>
              <a:rPr lang="ko-KR" altLang="en-US" dirty="0"/>
              <a:t>직접 입력하거나 현재 </a:t>
            </a:r>
            <a:r>
              <a:rPr lang="ko-KR" altLang="en-US" dirty="0" smtClean="0"/>
              <a:t>디렉터리 바꿔야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디렉터리는 </a:t>
            </a:r>
            <a:r>
              <a:rPr lang="ko-KR" altLang="en-US" dirty="0"/>
              <a:t>시스템 호출로 </a:t>
            </a:r>
            <a:r>
              <a:rPr lang="ko-KR" altLang="en-US" dirty="0" smtClean="0"/>
              <a:t>변경 가능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작업을 시작하거나 </a:t>
            </a:r>
            <a:r>
              <a:rPr lang="ko-KR" altLang="en-US" dirty="0" smtClean="0"/>
              <a:t>사용자가 등록할 </a:t>
            </a:r>
            <a:r>
              <a:rPr lang="ko-KR" altLang="en-US" dirty="0"/>
              <a:t>때 </a:t>
            </a:r>
            <a:r>
              <a:rPr lang="ko-KR" altLang="en-US" dirty="0" smtClean="0"/>
              <a:t>운영체제 </a:t>
            </a:r>
            <a:r>
              <a:rPr lang="ko-KR" altLang="en-US" dirty="0"/>
              <a:t>이 사용자 </a:t>
            </a:r>
            <a:r>
              <a:rPr lang="ko-KR" altLang="en-US" dirty="0" smtClean="0"/>
              <a:t>항목 탐색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</a:t>
            </a:r>
            <a:r>
              <a:rPr lang="ko-KR" altLang="en-US" dirty="0"/>
              <a:t>번째 사용자 디렉터리 포인터는 </a:t>
            </a:r>
            <a:r>
              <a:rPr lang="ko-KR" altLang="en-US" dirty="0" smtClean="0"/>
              <a:t>계정 파일에 </a:t>
            </a:r>
            <a:r>
              <a:rPr lang="ko-KR" altLang="en-US" dirty="0"/>
              <a:t>들어 있고</a:t>
            </a:r>
            <a:r>
              <a:rPr lang="en-US" altLang="ko-KR" dirty="0"/>
              <a:t>, </a:t>
            </a:r>
            <a:r>
              <a:rPr lang="ko-KR" altLang="en-US" dirty="0"/>
              <a:t>사용자의 지역변수를 정의하여 사용자의 현재 디렉터리를 </a:t>
            </a:r>
            <a:r>
              <a:rPr lang="ko-KR" altLang="en-US" dirty="0" smtClean="0"/>
              <a:t>명시</a:t>
            </a:r>
            <a:endParaRPr lang="en-US" altLang="ko-KR" dirty="0"/>
          </a:p>
          <a:p>
            <a:pPr lvl="1"/>
            <a:r>
              <a:rPr lang="ko-KR" altLang="en-US" dirty="0"/>
              <a:t>경로명에는 절대 경로와 상대 경로가 </a:t>
            </a:r>
            <a:r>
              <a:rPr lang="ko-KR" altLang="en-US" dirty="0" smtClean="0"/>
              <a:t>있음</a:t>
            </a:r>
            <a:endParaRPr lang="ko-KR" altLang="en-US" b="0" dirty="0"/>
          </a:p>
          <a:p>
            <a:pPr lvl="1"/>
            <a:r>
              <a:rPr lang="ko-KR" altLang="en-US" b="0" dirty="0" smtClean="0"/>
              <a:t>빈 </a:t>
            </a:r>
            <a:r>
              <a:rPr lang="ko-KR" altLang="en-US" b="0" dirty="0"/>
              <a:t>디렉터리라면 삭제가 </a:t>
            </a:r>
            <a:r>
              <a:rPr lang="ko-KR" altLang="en-US" b="0" dirty="0" smtClean="0"/>
              <a:t>간단</a:t>
            </a:r>
            <a:r>
              <a:rPr lang="en-US" altLang="ko-KR" b="0" dirty="0" smtClean="0"/>
              <a:t>. </a:t>
            </a:r>
            <a:r>
              <a:rPr lang="ko-KR" altLang="en-US" b="0" dirty="0"/>
              <a:t>그러나 비어 있지 않은 </a:t>
            </a:r>
            <a:r>
              <a:rPr lang="ko-KR" altLang="en-US" b="0" dirty="0" smtClean="0"/>
              <a:t>디렉터리를 </a:t>
            </a:r>
            <a:r>
              <a:rPr lang="ko-KR" altLang="en-US" b="0" dirty="0"/>
              <a:t>삭제하려면</a:t>
            </a:r>
            <a:r>
              <a:rPr lang="en-US" altLang="ko-KR" b="0" dirty="0"/>
              <a:t>, </a:t>
            </a:r>
            <a:r>
              <a:rPr lang="ko-KR" altLang="en-US" b="0" dirty="0"/>
              <a:t>먼저 해당 디렉터리에 있는 모든 파일을 제거해야 </a:t>
            </a:r>
            <a:r>
              <a:rPr lang="ko-KR" altLang="en-US" b="0" dirty="0" smtClean="0"/>
              <a:t>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3250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디렉터리의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45" y="818709"/>
            <a:ext cx="7245805" cy="57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00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디렉터리의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비순환</a:t>
            </a:r>
            <a:r>
              <a:rPr lang="ko-KR" altLang="en-US" dirty="0"/>
              <a:t> </a:t>
            </a:r>
            <a:r>
              <a:rPr lang="ko-KR" altLang="en-US" dirty="0" smtClean="0"/>
              <a:t>그래프</a:t>
            </a:r>
            <a:r>
              <a:rPr lang="en-US" altLang="ko-KR" baseline="30000" dirty="0"/>
              <a:t>acyclic graph</a:t>
            </a:r>
            <a:r>
              <a:rPr lang="ko-KR" altLang="en-US" dirty="0" smtClean="0"/>
              <a:t> </a:t>
            </a:r>
            <a:r>
              <a:rPr lang="ko-KR" altLang="en-US" dirty="0"/>
              <a:t>디렉터리</a:t>
            </a:r>
          </a:p>
          <a:p>
            <a:pPr lvl="1"/>
            <a:r>
              <a:rPr lang="ko-KR" altLang="en-US" dirty="0" smtClean="0"/>
              <a:t>트리 </a:t>
            </a:r>
            <a:r>
              <a:rPr lang="ko-KR" altLang="en-US" dirty="0"/>
              <a:t>구조 디렉터리를 확장하여 </a:t>
            </a:r>
            <a:r>
              <a:rPr lang="ko-KR" altLang="en-US" dirty="0" smtClean="0"/>
              <a:t>일반화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트리</a:t>
            </a:r>
            <a:r>
              <a:rPr lang="ko-KR" altLang="en-US" dirty="0"/>
              <a:t> </a:t>
            </a:r>
            <a:r>
              <a:rPr lang="ko-KR" altLang="en-US" dirty="0" smtClean="0"/>
              <a:t>구조 </a:t>
            </a:r>
            <a:r>
              <a:rPr lang="ko-KR" altLang="en-US" dirty="0"/>
              <a:t>디렉터리에서는 파일이나 </a:t>
            </a:r>
            <a:r>
              <a:rPr lang="ko-KR" altLang="en-US" dirty="0" smtClean="0"/>
              <a:t>디렉터리의 공유 </a:t>
            </a:r>
            <a:r>
              <a:rPr lang="ko-KR" altLang="en-US" dirty="0"/>
              <a:t>금지한 </a:t>
            </a:r>
            <a:r>
              <a:rPr lang="ko-KR" altLang="en-US" dirty="0" smtClean="0"/>
              <a:t>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이것은 허용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자신의 디렉터리를 정의하도록 파일이 별도의 </a:t>
            </a:r>
            <a:r>
              <a:rPr lang="ko-KR" altLang="en-US" dirty="0" smtClean="0"/>
              <a:t>구조 </a:t>
            </a:r>
            <a:r>
              <a:rPr lang="ko-KR" altLang="en-US" dirty="0"/>
              <a:t>가질 수 있게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</a:t>
            </a:r>
            <a:r>
              <a:rPr lang="ko-KR" altLang="en-US" dirty="0"/>
              <a:t>파일이나 서브디렉터리는 다른 디렉터리에 있을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ko-KR" altLang="en-US" dirty="0" smtClean="0"/>
              <a:t>공유는 </a:t>
            </a:r>
            <a:r>
              <a:rPr lang="ko-KR" altLang="en-US" dirty="0"/>
              <a:t>복사의 개념이 아니고</a:t>
            </a:r>
            <a:r>
              <a:rPr lang="en-US" altLang="ko-KR" dirty="0"/>
              <a:t>, </a:t>
            </a:r>
            <a:r>
              <a:rPr lang="ko-KR" altLang="en-US" dirty="0"/>
              <a:t>공유 파일은 파일 복사본과 </a:t>
            </a:r>
            <a:r>
              <a:rPr lang="ko-KR" altLang="en-US" dirty="0" smtClean="0"/>
              <a:t>다름</a:t>
            </a:r>
            <a:endParaRPr lang="ko-KR" altLang="en-US" dirty="0"/>
          </a:p>
          <a:p>
            <a:pPr lvl="1"/>
            <a:r>
              <a:rPr lang="ko-KR" altLang="en-US" dirty="0" smtClean="0"/>
              <a:t>공유 </a:t>
            </a:r>
            <a:r>
              <a:rPr lang="ko-KR" altLang="en-US" dirty="0"/>
              <a:t>파일과 서브디렉터리를 </a:t>
            </a:r>
            <a:r>
              <a:rPr lang="ko-KR" altLang="en-US" dirty="0" smtClean="0"/>
              <a:t>구현하는 </a:t>
            </a:r>
            <a:r>
              <a:rPr lang="ko-KR" altLang="en-US" dirty="0"/>
              <a:t>일반적인 방법은 </a:t>
            </a:r>
            <a:r>
              <a:rPr lang="ko-KR" altLang="en-US" dirty="0" smtClean="0"/>
              <a:t>링크 이용</a:t>
            </a:r>
            <a:endParaRPr lang="en-US" altLang="ko-KR" dirty="0" smtClean="0"/>
          </a:p>
          <a:p>
            <a:pPr lvl="1"/>
            <a:r>
              <a:rPr lang="ko-KR" altLang="en-US" dirty="0"/>
              <a:t>트리 구조 디렉터리보다 </a:t>
            </a:r>
            <a:r>
              <a:rPr lang="ko-KR" altLang="en-US" dirty="0" smtClean="0"/>
              <a:t>융통성은 </a:t>
            </a:r>
            <a:r>
              <a:rPr lang="ko-KR" altLang="en-US" dirty="0"/>
              <a:t>좋으나 </a:t>
            </a:r>
            <a:r>
              <a:rPr lang="ko-KR" altLang="en-US" dirty="0" smtClean="0"/>
              <a:t>복잡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12427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디렉터리의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구조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1313764"/>
            <a:ext cx="7560841" cy="486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5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디렉터리의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 그래프 디렉터리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 디렉터리에서 </a:t>
            </a:r>
            <a:r>
              <a:rPr lang="ko-KR" altLang="en-US" dirty="0"/>
              <a:t>사용자에게 서브디렉터리를 생성하도록 하면 트리 구조 디렉터리가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트리 </a:t>
            </a:r>
            <a:r>
              <a:rPr lang="ko-KR" altLang="en-US" dirty="0"/>
              <a:t>구조 디렉터리에 새로운 파일을 첨가하거나 </a:t>
            </a:r>
            <a:r>
              <a:rPr lang="ko-KR" altLang="en-US" dirty="0" smtClean="0"/>
              <a:t>서브디렉터리 </a:t>
            </a:r>
            <a:r>
              <a:rPr lang="ko-KR" altLang="en-US" dirty="0"/>
              <a:t>첨가하면 트리 </a:t>
            </a:r>
            <a:r>
              <a:rPr lang="ko-KR" altLang="en-US" dirty="0" smtClean="0"/>
              <a:t>구조는 유지하지만</a:t>
            </a:r>
            <a:r>
              <a:rPr lang="en-US" altLang="ko-KR" dirty="0"/>
              <a:t>, </a:t>
            </a:r>
            <a:r>
              <a:rPr lang="ko-KR" altLang="en-US" dirty="0"/>
              <a:t>링크를 가지면 트리 구조가 파괴되어 일반 그래프 </a:t>
            </a:r>
            <a:r>
              <a:rPr lang="ko-KR" altLang="en-US" dirty="0" smtClean="0"/>
              <a:t>디렉터리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584162"/>
            <a:ext cx="6882845" cy="414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3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7928880" cy="474662"/>
          </a:xfrm>
        </p:spPr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파일 시스템과 파일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파일 시스템의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시스템의 개념</a:t>
            </a:r>
          </a:p>
          <a:p>
            <a:pPr lvl="1"/>
            <a:r>
              <a:rPr lang="ko-KR" altLang="en-US" dirty="0" smtClean="0"/>
              <a:t>논리적 저장 </a:t>
            </a:r>
            <a:r>
              <a:rPr lang="ko-KR" altLang="en-US" dirty="0"/>
              <a:t>단위인 파일을 정의하고 메모리에 </a:t>
            </a:r>
            <a:r>
              <a:rPr lang="ko-KR" altLang="en-US" dirty="0" err="1"/>
              <a:t>매핑시키는</a:t>
            </a:r>
            <a:r>
              <a:rPr lang="ko-KR" altLang="en-US" dirty="0"/>
              <a:t> </a:t>
            </a:r>
            <a:r>
              <a:rPr lang="ko-KR" altLang="en-US" dirty="0" smtClean="0"/>
              <a:t>기능을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파일을 </a:t>
            </a:r>
            <a:r>
              <a:rPr lang="ko-KR" altLang="en-US" dirty="0"/>
              <a:t>구성하고 데이터 액세스를 관리하므로</a:t>
            </a:r>
            <a:r>
              <a:rPr lang="en-US" altLang="ko-KR" dirty="0"/>
              <a:t>, </a:t>
            </a:r>
            <a:r>
              <a:rPr lang="ko-KR" altLang="en-US" dirty="0"/>
              <a:t>파일 시스템은 데이터를 실제로 저장</a:t>
            </a:r>
          </a:p>
          <a:p>
            <a:pPr marL="457200" lvl="1" indent="0">
              <a:buNone/>
            </a:pPr>
            <a:r>
              <a:rPr lang="ko-KR" altLang="en-US" dirty="0" smtClean="0"/>
              <a:t>  하는 </a:t>
            </a:r>
            <a:r>
              <a:rPr lang="ko-KR" altLang="en-US" dirty="0"/>
              <a:t>파일과 이를 계층적으로 연결하는 디렉터리로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 </a:t>
            </a:r>
            <a:r>
              <a:rPr lang="ko-KR" altLang="en-US" dirty="0"/>
              <a:t>저장소를 관리</a:t>
            </a:r>
            <a:r>
              <a:rPr lang="en-US" altLang="ko-KR" dirty="0"/>
              <a:t>(</a:t>
            </a:r>
            <a:r>
              <a:rPr lang="ko-KR" altLang="en-US" dirty="0"/>
              <a:t>저장 공간 할당</a:t>
            </a:r>
            <a:r>
              <a:rPr lang="en-US" altLang="ko-KR" dirty="0"/>
              <a:t>)</a:t>
            </a:r>
            <a:r>
              <a:rPr lang="ko-KR" altLang="en-US" dirty="0"/>
              <a:t>하는 것과 관련이 많고</a:t>
            </a:r>
            <a:r>
              <a:rPr lang="en-US" altLang="ko-KR" dirty="0"/>
              <a:t>, </a:t>
            </a:r>
            <a:r>
              <a:rPr lang="ko-KR" altLang="en-US" dirty="0"/>
              <a:t>메인 </a:t>
            </a:r>
            <a:r>
              <a:rPr lang="ko-KR" altLang="en-US" dirty="0" smtClean="0"/>
              <a:t>메모리와 </a:t>
            </a:r>
            <a:r>
              <a:rPr lang="ko-KR" altLang="en-US" dirty="0"/>
              <a:t>다른 매체에 저장된 파일 데이터 액세스도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파일을 생성</a:t>
            </a:r>
            <a:r>
              <a:rPr lang="en-US" altLang="ko-KR" dirty="0"/>
              <a:t>·</a:t>
            </a:r>
            <a:r>
              <a:rPr lang="ko-KR" altLang="en-US" dirty="0"/>
              <a:t>수정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삭제할 </a:t>
            </a:r>
            <a:r>
              <a:rPr lang="ko-KR" altLang="en-US" dirty="0"/>
              <a:t>수 있도록 지원하며</a:t>
            </a:r>
            <a:r>
              <a:rPr lang="en-US" altLang="ko-KR" dirty="0"/>
              <a:t>, </a:t>
            </a:r>
            <a:r>
              <a:rPr lang="ko-KR" altLang="en-US" dirty="0"/>
              <a:t>파일을 각 응용 프로그램에 가장 적합한 구조로 구성할 수 </a:t>
            </a:r>
            <a:r>
              <a:rPr lang="ko-KR" altLang="en-US" dirty="0" smtClean="0"/>
              <a:t>있도록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쓰기</a:t>
            </a:r>
            <a:r>
              <a:rPr lang="en-US" altLang="ko-KR" dirty="0"/>
              <a:t>, </a:t>
            </a:r>
            <a:r>
              <a:rPr lang="ko-KR" altLang="en-US" dirty="0"/>
              <a:t>실행 등을 다양하게 액세스하도록 제어된 방법도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pPr lvl="1"/>
            <a:r>
              <a:rPr lang="ko-KR" altLang="en-US" dirty="0"/>
              <a:t>파일 </a:t>
            </a:r>
            <a:r>
              <a:rPr lang="ko-KR" altLang="en-US" dirty="0" smtClean="0"/>
              <a:t>시스템 설계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사용자당 평균 파일 수와 크기 등 사용자 정보가 </a:t>
            </a:r>
            <a:r>
              <a:rPr lang="ko-KR" altLang="en-US" dirty="0" smtClean="0"/>
              <a:t>필요하고</a:t>
            </a:r>
            <a:r>
              <a:rPr lang="en-US" altLang="ko-KR" dirty="0"/>
              <a:t>, </a:t>
            </a:r>
            <a:r>
              <a:rPr lang="ko-KR" altLang="en-US" dirty="0"/>
              <a:t>해당 시스템에서 실행할 응용 프로그램의 특성을 이해하여 적합한 파일 구성과 </a:t>
            </a:r>
            <a:r>
              <a:rPr lang="ko-KR" altLang="en-US" dirty="0" smtClean="0"/>
              <a:t>디렉터리 구조 </a:t>
            </a:r>
            <a:r>
              <a:rPr lang="ko-KR" altLang="en-US"/>
              <a:t>결정해야 </a:t>
            </a:r>
            <a:r>
              <a:rPr lang="ko-KR" altLang="en-US" smtClean="0"/>
              <a:t>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파일의 디스크 할당</a:t>
            </a:r>
            <a:r>
              <a:rPr lang="en-US" altLang="ko-KR" dirty="0" smtClean="0"/>
              <a:t>(1. </a:t>
            </a:r>
            <a:r>
              <a:rPr lang="ko-KR" altLang="en-US" dirty="0"/>
              <a:t>파일의 디스크 할당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연속 할당</a:t>
            </a:r>
          </a:p>
          <a:p>
            <a:pPr lvl="1"/>
            <a:r>
              <a:rPr lang="ko-KR" altLang="en-US" dirty="0" smtClean="0"/>
              <a:t>파일을 </a:t>
            </a:r>
            <a:r>
              <a:rPr lang="ko-KR" altLang="en-US" dirty="0"/>
              <a:t>디스크의 연속적인 주소에 할당하는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 메모리의 </a:t>
            </a:r>
            <a:r>
              <a:rPr lang="ko-KR" altLang="en-US" dirty="0"/>
              <a:t>동적 분할 방법과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순서가 </a:t>
            </a:r>
            <a:r>
              <a:rPr lang="ko-KR" altLang="en-US" dirty="0"/>
              <a:t>있어 블록 </a:t>
            </a:r>
            <a:r>
              <a:rPr lang="en-US" altLang="ko-KR" dirty="0"/>
              <a:t>b </a:t>
            </a:r>
            <a:r>
              <a:rPr lang="ko-KR" altLang="en-US" dirty="0"/>
              <a:t>다음에 블록 </a:t>
            </a:r>
            <a:r>
              <a:rPr lang="en-US" altLang="ko-KR" dirty="0"/>
              <a:t>b+1</a:t>
            </a:r>
            <a:r>
              <a:rPr lang="ko-KR" altLang="en-US" dirty="0"/>
              <a:t>을 액세스하는 데 </a:t>
            </a:r>
            <a:r>
              <a:rPr lang="ko-KR" altLang="en-US" dirty="0" smtClean="0"/>
              <a:t>헤드 이동 </a:t>
            </a:r>
            <a:r>
              <a:rPr lang="ko-KR" altLang="en-US" dirty="0"/>
              <a:t>필요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헤드가 </a:t>
            </a:r>
            <a:r>
              <a:rPr lang="ko-KR" altLang="en-US" dirty="0"/>
              <a:t>한 실린더의 마지막 섹터에서 다음 실린더의 첫 번째 섹터만 </a:t>
            </a:r>
            <a:r>
              <a:rPr lang="en-US" altLang="ko-KR" dirty="0" smtClean="0"/>
              <a:t>1</a:t>
            </a:r>
            <a:r>
              <a:rPr lang="ko-KR" altLang="en-US" dirty="0" smtClean="0"/>
              <a:t>트랩 </a:t>
            </a:r>
            <a:r>
              <a:rPr lang="ko-KR" altLang="en-US" dirty="0"/>
              <a:t>이동시키면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연속적으로 </a:t>
            </a:r>
            <a:r>
              <a:rPr lang="ko-KR" altLang="en-US" dirty="0"/>
              <a:t>할당된 파일들에 액세스하는 데 필요한 디스크 </a:t>
            </a:r>
            <a:r>
              <a:rPr lang="ko-KR" altLang="en-US" dirty="0" smtClean="0"/>
              <a:t>탐색 횟수 최소화</a:t>
            </a:r>
            <a:endParaRPr lang="en-US" altLang="ko-KR" dirty="0"/>
          </a:p>
          <a:p>
            <a:pPr lvl="1"/>
            <a:r>
              <a:rPr lang="ko-KR" altLang="en-US" dirty="0"/>
              <a:t>한 파일의 연속 할당은 주소와 첫 번째 블록 수로 </a:t>
            </a:r>
            <a:r>
              <a:rPr lang="ko-KR" altLang="en-US" dirty="0" smtClean="0"/>
              <a:t>정의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순차 </a:t>
            </a:r>
            <a:r>
              <a:rPr lang="ko-KR" altLang="en-US" dirty="0"/>
              <a:t>액세스와 직접 액세스 모두 연속 할당 </a:t>
            </a:r>
            <a:r>
              <a:rPr lang="ko-KR" altLang="en-US" dirty="0" smtClean="0"/>
              <a:t>방법 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592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파일의 디스크 할당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연속 할당의 개념도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178750"/>
            <a:ext cx="7703114" cy="34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408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파일의 디스크 할당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연속 할당의 문제점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외부 </a:t>
            </a:r>
            <a:r>
              <a:rPr lang="ko-KR" altLang="en-US" dirty="0"/>
              <a:t>단편화 </a:t>
            </a:r>
          </a:p>
          <a:p>
            <a:pPr lvl="3"/>
            <a:r>
              <a:rPr lang="ko-KR" altLang="en-US" dirty="0"/>
              <a:t>파일을 할당하고 삭제하면서 디스크 공간을 작은 조각들로 </a:t>
            </a:r>
            <a:r>
              <a:rPr lang="ko-KR" altLang="en-US" dirty="0" smtClean="0"/>
              <a:t>나눔</a:t>
            </a:r>
            <a:r>
              <a:rPr lang="en-US" altLang="ko-KR" dirty="0" smtClean="0"/>
              <a:t>. </a:t>
            </a:r>
            <a:r>
              <a:rPr lang="ko-KR" altLang="en-US" dirty="0"/>
              <a:t>전체 디스크 공간이 </a:t>
            </a:r>
            <a:r>
              <a:rPr lang="ko-KR" altLang="en-US" dirty="0" smtClean="0"/>
              <a:t>요구량을 </a:t>
            </a:r>
            <a:r>
              <a:rPr lang="ko-KR" altLang="en-US" dirty="0"/>
              <a:t>만족할 때도 연속된 공간이 아니면 외부 </a:t>
            </a:r>
            <a:r>
              <a:rPr lang="ko-KR" altLang="en-US" dirty="0" smtClean="0"/>
              <a:t>단편화 발생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디스크 </a:t>
            </a:r>
            <a:r>
              <a:rPr lang="ko-KR" altLang="en-US" dirty="0"/>
              <a:t>전체 크기와 평균 파일의 크기에 따라 </a:t>
            </a:r>
            <a:r>
              <a:rPr lang="ko-KR" altLang="en-US" dirty="0" smtClean="0"/>
              <a:t>다름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사용자가 </a:t>
            </a:r>
            <a:r>
              <a:rPr lang="ko-KR" altLang="en-US" dirty="0"/>
              <a:t>전체 파일 </a:t>
            </a:r>
            <a:r>
              <a:rPr lang="ko-KR" altLang="en-US" dirty="0" smtClean="0"/>
              <a:t>시스템을 </a:t>
            </a:r>
            <a:r>
              <a:rPr lang="ko-KR" altLang="en-US" dirty="0"/>
              <a:t>다른 플로피 디스크나 테이프에 복사하는 재포장 </a:t>
            </a:r>
            <a:r>
              <a:rPr lang="ko-KR" altLang="en-US" dirty="0" smtClean="0"/>
              <a:t>루틴을 </a:t>
            </a:r>
            <a:r>
              <a:rPr lang="ko-KR" altLang="en-US" dirty="0"/>
              <a:t>수행한 후 플로피 디스크</a:t>
            </a:r>
          </a:p>
          <a:p>
            <a:pPr marL="804863" lvl="3" indent="0">
              <a:buNone/>
            </a:pPr>
            <a:r>
              <a:rPr lang="ko-KR" altLang="en-US" dirty="0" smtClean="0"/>
              <a:t>   </a:t>
            </a:r>
            <a:r>
              <a:rPr lang="ko-KR" altLang="en-US" dirty="0"/>
              <a:t>완전히 비워서 커다란 연속 사용 가능 </a:t>
            </a:r>
            <a:r>
              <a:rPr lang="ko-KR" altLang="en-US" dirty="0" smtClean="0"/>
              <a:t>공간 </a:t>
            </a:r>
            <a:r>
              <a:rPr lang="ko-KR" altLang="en-US" dirty="0"/>
              <a:t>생성하면 </a:t>
            </a:r>
            <a:r>
              <a:rPr lang="ko-KR" altLang="en-US" dirty="0" smtClean="0"/>
              <a:t>해결 가능</a:t>
            </a:r>
            <a:endParaRPr lang="en-US" altLang="ko-KR" dirty="0"/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/>
              <a:t>공간 크기를 결정하는 </a:t>
            </a:r>
            <a:r>
              <a:rPr lang="ko-KR" altLang="en-US" dirty="0" smtClean="0"/>
              <a:t>어려움</a:t>
            </a:r>
            <a:endParaRPr lang="ko-KR" altLang="en-US" dirty="0"/>
          </a:p>
          <a:p>
            <a:pPr lvl="3"/>
            <a:r>
              <a:rPr lang="ko-KR" altLang="en-US" dirty="0"/>
              <a:t>파일에 공간이 얼마큼 필요할지 결정하기가 </a:t>
            </a:r>
            <a:r>
              <a:rPr lang="ko-KR" altLang="en-US" dirty="0" smtClean="0"/>
              <a:t>곤란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lvl="3"/>
            <a:r>
              <a:rPr lang="ko-KR" altLang="en-US" dirty="0" smtClean="0"/>
              <a:t>해결 방법</a:t>
            </a:r>
            <a:endParaRPr lang="en-US" altLang="ko-KR" dirty="0"/>
          </a:p>
          <a:p>
            <a:pPr lvl="4"/>
            <a:r>
              <a:rPr lang="ko-KR" altLang="en-US" dirty="0" smtClean="0"/>
              <a:t>사용자 프로그램이 오류 메시지를 출력하고 종료하면</a:t>
            </a:r>
            <a:r>
              <a:rPr lang="en-US" altLang="ko-KR" dirty="0" smtClean="0"/>
              <a:t>, </a:t>
            </a:r>
            <a:r>
              <a:rPr lang="ko-KR" altLang="en-US" dirty="0"/>
              <a:t>사용자가 더 많은 공간을 할당하여 프로그램을 다시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 </a:t>
            </a:r>
            <a:r>
              <a:rPr lang="ko-KR" altLang="en-US" dirty="0"/>
              <a:t>아주 큰 공간을 찾아 파일의 항목을 새로운 공간에 복사하고 이전 공간은 해제하는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80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파일의 디스크 할당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연결 할당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파일을 디스크 블록들의 </a:t>
            </a:r>
            <a:r>
              <a:rPr lang="ko-KR" altLang="en-US" dirty="0" smtClean="0"/>
              <a:t>리스트에 연결</a:t>
            </a:r>
            <a:r>
              <a:rPr lang="en-US" altLang="ko-KR" dirty="0" smtClean="0"/>
              <a:t>, </a:t>
            </a:r>
            <a:r>
              <a:rPr lang="ko-KR" altLang="en-US" dirty="0"/>
              <a:t>디스크 블록들은 </a:t>
            </a:r>
            <a:r>
              <a:rPr lang="ko-KR" altLang="en-US" dirty="0" err="1" smtClean="0"/>
              <a:t>디스크내에</a:t>
            </a:r>
            <a:r>
              <a:rPr lang="ko-KR" altLang="en-US" dirty="0" smtClean="0"/>
              <a:t> </a:t>
            </a:r>
            <a:r>
              <a:rPr lang="ko-KR" altLang="en-US" dirty="0"/>
              <a:t>흩어져 있어도 되는 </a:t>
            </a:r>
            <a:r>
              <a:rPr lang="ko-KR" altLang="en-US" dirty="0" smtClean="0"/>
              <a:t>방법</a:t>
            </a:r>
            <a:endParaRPr lang="en-US" altLang="ko-KR" dirty="0"/>
          </a:p>
          <a:p>
            <a:pPr lvl="1"/>
            <a:r>
              <a:rPr lang="ko-KR" altLang="en-US" dirty="0" smtClean="0"/>
              <a:t>디렉터리는 </a:t>
            </a:r>
            <a:r>
              <a:rPr lang="ko-KR" altLang="en-US" dirty="0"/>
              <a:t>파일의 첫 번째 블록 포인터를 </a:t>
            </a:r>
            <a:r>
              <a:rPr lang="ko-KR" altLang="en-US" dirty="0" smtClean="0"/>
              <a:t>가지고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블록 구조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2618910"/>
            <a:ext cx="3690410" cy="343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80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파일의 디스크 할당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디스크 공간의 연결 할당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1243012"/>
            <a:ext cx="7780413" cy="452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6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파일의 디스크 할당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파일을 생성 용이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파일을 </a:t>
            </a:r>
            <a:r>
              <a:rPr lang="ko-KR" altLang="en-US" dirty="0"/>
              <a:t>읽을 때는 블록에서 블록까지 </a:t>
            </a:r>
            <a:r>
              <a:rPr lang="ko-KR" altLang="en-US" dirty="0" smtClean="0"/>
              <a:t>포인터를 </a:t>
            </a:r>
            <a:r>
              <a:rPr lang="ko-KR" altLang="en-US" dirty="0"/>
              <a:t>따라가면서 </a:t>
            </a:r>
            <a:r>
              <a:rPr lang="ko-KR" altLang="en-US" dirty="0" smtClean="0"/>
              <a:t>읽음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파일을 </a:t>
            </a:r>
            <a:r>
              <a:rPr lang="ko-KR" altLang="en-US" dirty="0"/>
              <a:t>쉽게 확장할 수 있으며</a:t>
            </a:r>
            <a:r>
              <a:rPr lang="en-US" altLang="ko-KR" dirty="0"/>
              <a:t>, </a:t>
            </a:r>
            <a:r>
              <a:rPr lang="ko-KR" altLang="en-US" dirty="0"/>
              <a:t>블록당 </a:t>
            </a:r>
            <a:r>
              <a:rPr lang="ko-KR" altLang="en-US" dirty="0" smtClean="0"/>
              <a:t>디스크 </a:t>
            </a:r>
            <a:r>
              <a:rPr lang="ko-KR" altLang="en-US" dirty="0"/>
              <a:t>포인터 공간이 필요함에도 쉽게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</a:t>
            </a:r>
            <a:r>
              <a:rPr lang="ko-KR" altLang="en-US" dirty="0"/>
              <a:t>단편화가 </a:t>
            </a:r>
            <a:r>
              <a:rPr lang="ko-KR" altLang="en-US" dirty="0" smtClean="0"/>
              <a:t>없음</a:t>
            </a:r>
            <a:endParaRPr lang="en-US" altLang="ko-KR" dirty="0"/>
          </a:p>
          <a:p>
            <a:pPr lvl="1"/>
            <a:r>
              <a:rPr lang="ko-KR" altLang="en-US" dirty="0" smtClean="0"/>
              <a:t>블록이 </a:t>
            </a:r>
            <a:r>
              <a:rPr lang="ko-KR" altLang="en-US" dirty="0"/>
              <a:t>크면 내부 단편화가 발생할 수 있으나</a:t>
            </a:r>
            <a:r>
              <a:rPr lang="en-US" altLang="ko-KR" dirty="0"/>
              <a:t>, </a:t>
            </a:r>
            <a:r>
              <a:rPr lang="ko-KR" altLang="en-US" dirty="0"/>
              <a:t>파일 데이터에 액세스하는 </a:t>
            </a:r>
            <a:r>
              <a:rPr lang="ko-KR" altLang="en-US" dirty="0" smtClean="0"/>
              <a:t>데 필요한 </a:t>
            </a:r>
            <a:r>
              <a:rPr lang="ko-KR" altLang="en-US" dirty="0"/>
              <a:t>입출력 연산의 횟수는 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블록이 </a:t>
            </a:r>
            <a:r>
              <a:rPr lang="ko-KR" altLang="en-US" dirty="0"/>
              <a:t>작으면 데이터를 여러 </a:t>
            </a:r>
            <a:r>
              <a:rPr lang="ko-KR" altLang="en-US" dirty="0" smtClean="0"/>
              <a:t>블록에 분산시켜 </a:t>
            </a:r>
            <a:r>
              <a:rPr lang="ko-KR" altLang="en-US" dirty="0"/>
              <a:t>성능이 떨어질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블록이 함께 연결되기 때문에 빈 공간 리스트에 </a:t>
            </a:r>
            <a:r>
              <a:rPr lang="ko-KR" altLang="en-US" dirty="0" smtClean="0"/>
              <a:t>사용 가능한 </a:t>
            </a:r>
            <a:r>
              <a:rPr lang="ko-KR" altLang="en-US" dirty="0"/>
              <a:t>각 블록은 요구 사항에 맞게 </a:t>
            </a:r>
            <a:r>
              <a:rPr lang="ko-KR" altLang="en-US" dirty="0" smtClean="0"/>
              <a:t>이용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</a:t>
            </a:r>
            <a:r>
              <a:rPr lang="ko-KR" altLang="en-US" dirty="0"/>
              <a:t>점</a:t>
            </a:r>
            <a:endParaRPr lang="en-US" altLang="ko-KR" dirty="0"/>
          </a:p>
          <a:p>
            <a:pPr lvl="2"/>
            <a:r>
              <a:rPr lang="ko-KR" altLang="en-US" dirty="0" smtClean="0"/>
              <a:t>순차 </a:t>
            </a:r>
            <a:r>
              <a:rPr lang="ko-KR" altLang="en-US" dirty="0"/>
              <a:t>액세스 파일에만 적합</a:t>
            </a:r>
          </a:p>
          <a:p>
            <a:pPr lvl="2"/>
            <a:r>
              <a:rPr lang="ko-KR" altLang="en-US" dirty="0"/>
              <a:t>포인터 공간 </a:t>
            </a:r>
            <a:r>
              <a:rPr lang="ko-KR" altLang="en-US" dirty="0" smtClean="0"/>
              <a:t>필요</a:t>
            </a:r>
            <a:endParaRPr lang="en-US" altLang="ko-KR" dirty="0"/>
          </a:p>
          <a:p>
            <a:pPr lvl="2"/>
            <a:r>
              <a:rPr lang="ko-KR" altLang="en-US" dirty="0" smtClean="0"/>
              <a:t>신뢰성 유지 어려움</a:t>
            </a:r>
            <a:endParaRPr lang="en-US" altLang="ko-KR" dirty="0"/>
          </a:p>
          <a:p>
            <a:pPr lvl="2"/>
            <a:r>
              <a:rPr lang="ko-KR" altLang="en-US" dirty="0" smtClean="0"/>
              <a:t>탐색 </a:t>
            </a:r>
            <a:r>
              <a:rPr lang="ko-KR" altLang="en-US" dirty="0"/>
              <a:t>시간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이중 </a:t>
            </a:r>
            <a:r>
              <a:rPr lang="ko-KR" altLang="en-US" dirty="0"/>
              <a:t>연결 </a:t>
            </a:r>
            <a:r>
              <a:rPr lang="ko-KR" altLang="en-US" dirty="0" smtClean="0"/>
              <a:t>리스트 </a:t>
            </a:r>
            <a:r>
              <a:rPr lang="ko-KR" altLang="en-US" dirty="0"/>
              <a:t>사용하거나 각 블록 내의 관련 블록과 파일 </a:t>
            </a:r>
            <a:r>
              <a:rPr lang="ko-KR" altLang="en-US" dirty="0" smtClean="0"/>
              <a:t>이름 저장하여 부분적 </a:t>
            </a:r>
            <a:r>
              <a:rPr lang="ko-KR" altLang="en-US" dirty="0"/>
              <a:t>해결</a:t>
            </a:r>
          </a:p>
        </p:txBody>
      </p:sp>
    </p:spTree>
    <p:extLst>
      <p:ext uri="{BB962C8B-B14F-4D97-AF65-F5344CB8AC3E}">
        <p14:creationId xmlns:p14="http://schemas.microsoft.com/office/powerpoint/2010/main" val="2760020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파일의 디스크 할당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연결 할당의 </a:t>
            </a:r>
            <a:r>
              <a:rPr lang="ko-KR" altLang="en-US" dirty="0" smtClean="0"/>
              <a:t>중요한 변형은 </a:t>
            </a:r>
            <a:r>
              <a:rPr lang="ko-KR" altLang="en-US" dirty="0"/>
              <a:t>파일 할당표</a:t>
            </a:r>
            <a:r>
              <a:rPr lang="en-US" altLang="ko-KR" baseline="30000" dirty="0" smtClean="0"/>
              <a:t>FAT</a:t>
            </a:r>
            <a:r>
              <a:rPr lang="ko-KR" altLang="en-US" dirty="0"/>
              <a:t> </a:t>
            </a:r>
            <a:r>
              <a:rPr lang="ko-KR" altLang="en-US" dirty="0" smtClean="0"/>
              <a:t>사용하는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할당표 </a:t>
            </a:r>
            <a:endParaRPr lang="en-US" altLang="ko-KR" dirty="0"/>
          </a:p>
          <a:p>
            <a:pPr lvl="3"/>
            <a:r>
              <a:rPr lang="ko-KR" altLang="en-US" dirty="0" smtClean="0"/>
              <a:t>사용자가 </a:t>
            </a:r>
            <a:r>
              <a:rPr lang="ko-KR" altLang="en-US" dirty="0"/>
              <a:t>해당 블록의 포인트를 </a:t>
            </a:r>
            <a:r>
              <a:rPr lang="ko-KR" altLang="en-US" dirty="0" smtClean="0"/>
              <a:t>실수로 </a:t>
            </a:r>
            <a:r>
              <a:rPr lang="ko-KR" altLang="en-US" dirty="0"/>
              <a:t>지우지 않게 하며</a:t>
            </a:r>
            <a:r>
              <a:rPr lang="en-US" altLang="ko-KR" dirty="0"/>
              <a:t>, </a:t>
            </a:r>
            <a:r>
              <a:rPr lang="ko-KR" altLang="en-US" dirty="0"/>
              <a:t>블록 접근을 빠르게 하려고 포인터를 모아 놓은 </a:t>
            </a:r>
            <a:r>
              <a:rPr lang="ko-KR" altLang="en-US" dirty="0" smtClean="0"/>
              <a:t>곳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각 디스크 블록 내에 항목이 한 개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블록 번호로 참조하며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 리스트로 많이 </a:t>
            </a:r>
            <a:r>
              <a:rPr lang="ko-KR" altLang="en-US" dirty="0" err="1" smtClean="0"/>
              <a:t>사용</a:t>
            </a:r>
            <a:r>
              <a:rPr lang="ko-KR" altLang="en-US" dirty="0" err="1"/>
              <a:t>단순하지만</a:t>
            </a:r>
            <a:r>
              <a:rPr lang="ko-KR" altLang="en-US" dirty="0"/>
              <a:t> 디스크 공간 할당에서는 효율적인 방법으로</a:t>
            </a:r>
            <a:r>
              <a:rPr lang="en-US" altLang="ko-KR" dirty="0"/>
              <a:t>, </a:t>
            </a:r>
            <a:r>
              <a:rPr lang="ko-KR" altLang="en-US" dirty="0"/>
              <a:t>도스와 </a:t>
            </a:r>
            <a:r>
              <a:rPr lang="en-US" altLang="ko-KR" dirty="0" smtClean="0"/>
              <a:t>OS/2 </a:t>
            </a:r>
            <a:r>
              <a:rPr lang="ko-KR" altLang="en-US" dirty="0" smtClean="0"/>
              <a:t>운영체제에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디렉터리는 파일의 첫 번째 블록 번호 포함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블록 번호로 </a:t>
            </a:r>
            <a:r>
              <a:rPr lang="ko-KR" altLang="en-US" dirty="0" err="1" smtClean="0"/>
              <a:t>인덱스된</a:t>
            </a:r>
            <a:r>
              <a:rPr lang="ko-KR" altLang="en-US" dirty="0" smtClean="0"/>
              <a:t> 테이블 번호는 파일 내 다음 블록의 블록 번호를 가짐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 </a:t>
            </a:r>
            <a:r>
              <a:rPr lang="ko-KR" altLang="en-US" dirty="0"/>
              <a:t>항목 내에서 특별히 끝</a:t>
            </a:r>
            <a:r>
              <a:rPr lang="en-US" altLang="ko-KR" baseline="30000" dirty="0"/>
              <a:t>EOF, End of </a:t>
            </a:r>
            <a:r>
              <a:rPr lang="en-US" altLang="ko-KR" baseline="30000" dirty="0" smtClean="0"/>
              <a:t>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</a:t>
            </a:r>
            <a:r>
              <a:rPr lang="ko-KR" altLang="en-US" dirty="0"/>
              <a:t>있는 마지막 블록까지 연결을 계속하며</a:t>
            </a:r>
            <a:r>
              <a:rPr lang="en-US" altLang="ko-KR" dirty="0"/>
              <a:t>, </a:t>
            </a:r>
            <a:r>
              <a:rPr lang="ko-KR" altLang="en-US" dirty="0"/>
              <a:t>사용하지 않는 블록들은 제로 테이블 값으로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246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파일의 디스크 할당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파일 할당표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9" y="1223755"/>
            <a:ext cx="7857807" cy="41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144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파일의 디스크 할당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인덱스 할당</a:t>
            </a:r>
          </a:p>
          <a:p>
            <a:pPr lvl="1"/>
            <a:r>
              <a:rPr lang="ko-KR" altLang="en-US" dirty="0" smtClean="0"/>
              <a:t>연속 </a:t>
            </a:r>
            <a:r>
              <a:rPr lang="ko-KR" altLang="en-US" dirty="0"/>
              <a:t>할당의 외부 단편화와 크기 문제를 해결했으나 직접 액세스를 지원할 수 </a:t>
            </a:r>
            <a:r>
              <a:rPr lang="ko-KR" altLang="en-US" dirty="0" smtClean="0"/>
              <a:t>없고</a:t>
            </a:r>
            <a:r>
              <a:rPr lang="en-US" altLang="ko-KR" dirty="0"/>
              <a:t>, </a:t>
            </a:r>
            <a:r>
              <a:rPr lang="ko-KR" altLang="en-US" dirty="0"/>
              <a:t>블록의 포인터가 디스크 전반에 흩어져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포인터를 </a:t>
            </a:r>
            <a:r>
              <a:rPr lang="ko-KR" altLang="en-US" dirty="0" smtClean="0"/>
              <a:t>인덱스 </a:t>
            </a:r>
            <a:r>
              <a:rPr lang="ko-KR" altLang="en-US" dirty="0"/>
              <a:t>블록이라는 하나의 장소에서 관리하여 직접 </a:t>
            </a:r>
            <a:r>
              <a:rPr lang="ko-KR" altLang="en-US" dirty="0" smtClean="0"/>
              <a:t>액세스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파일에는 디스크 </a:t>
            </a:r>
            <a:r>
              <a:rPr lang="ko-KR" altLang="en-US" dirty="0" smtClean="0"/>
              <a:t>블록 주소의 </a:t>
            </a:r>
            <a:r>
              <a:rPr lang="ko-KR" altLang="en-US" dirty="0"/>
              <a:t>배열인 자신만의 인덱스 </a:t>
            </a:r>
            <a:r>
              <a:rPr lang="ko-KR" altLang="en-US" dirty="0" smtClean="0"/>
              <a:t>블록 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ko-KR" altLang="en-US" dirty="0"/>
              <a:t>방법과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. </a:t>
            </a:r>
            <a:r>
              <a:rPr lang="ko-KR" altLang="en-US" dirty="0"/>
              <a:t>순차 액세스는 효율성이 떨어지나</a:t>
            </a:r>
            <a:r>
              <a:rPr lang="en-US" altLang="ko-KR" dirty="0"/>
              <a:t>, </a:t>
            </a:r>
            <a:r>
              <a:rPr lang="ko-KR" altLang="en-US" dirty="0"/>
              <a:t>직접 </a:t>
            </a:r>
            <a:r>
              <a:rPr lang="ko-KR" altLang="en-US" dirty="0" smtClean="0"/>
              <a:t>액세스 빠름</a:t>
            </a:r>
            <a:endParaRPr lang="ko-KR" altLang="en-US" dirty="0"/>
          </a:p>
          <a:p>
            <a:pPr lvl="1"/>
            <a:r>
              <a:rPr lang="ko-KR" altLang="en-US" dirty="0" smtClean="0"/>
              <a:t>파일을 </a:t>
            </a:r>
            <a:r>
              <a:rPr lang="ko-KR" altLang="en-US" dirty="0"/>
              <a:t>생성할 때 인덱스 블록의 모든 포인터는 </a:t>
            </a:r>
            <a:r>
              <a:rPr lang="en-US" altLang="ko-KR" dirty="0"/>
              <a:t>null </a:t>
            </a:r>
            <a:r>
              <a:rPr lang="ko-KR" altLang="en-US" dirty="0"/>
              <a:t>값으로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3222577"/>
            <a:ext cx="48863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268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파일의 디스크 할당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대부분의 </a:t>
            </a:r>
            <a:r>
              <a:rPr lang="ko-KR" altLang="en-US" dirty="0" smtClean="0"/>
              <a:t>파일 </a:t>
            </a:r>
            <a:r>
              <a:rPr lang="ko-KR" altLang="en-US" dirty="0"/>
              <a:t>크기가 </a:t>
            </a:r>
            <a:r>
              <a:rPr lang="ko-KR" altLang="en-US" dirty="0" smtClean="0"/>
              <a:t>작음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</a:t>
            </a:r>
            <a:r>
              <a:rPr lang="ko-KR" altLang="en-US" dirty="0"/>
              <a:t>인덱스 블록을 할당해야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포인터 </a:t>
            </a:r>
            <a:r>
              <a:rPr lang="ko-KR" altLang="en-US" dirty="0"/>
              <a:t>한 개나 </a:t>
            </a:r>
            <a:r>
              <a:rPr lang="en-US" altLang="ko-KR" dirty="0"/>
              <a:t>2</a:t>
            </a:r>
            <a:r>
              <a:rPr lang="ko-KR" altLang="en-US" dirty="0"/>
              <a:t>개가 </a:t>
            </a:r>
            <a:r>
              <a:rPr lang="en-US" altLang="ko-KR" dirty="0"/>
              <a:t>nil</a:t>
            </a:r>
            <a:r>
              <a:rPr lang="ko-KR" altLang="en-US" dirty="0"/>
              <a:t>이 아니어야 하므로 인덱스 블록이 </a:t>
            </a:r>
            <a:r>
              <a:rPr lang="ko-KR" altLang="en-US" dirty="0" smtClean="0"/>
              <a:t>커짐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파일은 인덱스 </a:t>
            </a:r>
            <a:r>
              <a:rPr lang="ko-KR" altLang="en-US" dirty="0" smtClean="0"/>
              <a:t>블록을 하나만 </a:t>
            </a:r>
            <a:r>
              <a:rPr lang="ko-KR" altLang="en-US" dirty="0"/>
              <a:t>가져야 하므로 인덱스 블록의 크기는 가능한 작은 것이 </a:t>
            </a:r>
            <a:r>
              <a:rPr lang="ko-KR" altLang="en-US" dirty="0" smtClean="0"/>
              <a:t>좋으나 인덱스 블록이 너무 </a:t>
            </a:r>
            <a:r>
              <a:rPr lang="ko-KR" altLang="en-US" dirty="0"/>
              <a:t>작으면 큰 파일들에서는 </a:t>
            </a:r>
            <a:r>
              <a:rPr lang="ko-KR" altLang="en-US" dirty="0" smtClean="0"/>
              <a:t>포인터 </a:t>
            </a:r>
            <a:r>
              <a:rPr lang="ko-KR" altLang="en-US" dirty="0"/>
              <a:t>충분하지 </a:t>
            </a:r>
            <a:r>
              <a:rPr lang="ko-KR" altLang="en-US" dirty="0" smtClean="0"/>
              <a:t>않음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4" y="2500266"/>
            <a:ext cx="6525725" cy="408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7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파일 시스템의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시스템의 </a:t>
            </a:r>
            <a:r>
              <a:rPr lang="ko-KR" altLang="en-US" dirty="0" smtClean="0"/>
              <a:t>기능</a:t>
            </a:r>
            <a:endParaRPr lang="en-US" altLang="ko-KR" dirty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구성 </a:t>
            </a:r>
            <a:r>
              <a:rPr lang="en-US" altLang="ko-KR" dirty="0"/>
              <a:t>: </a:t>
            </a:r>
            <a:r>
              <a:rPr lang="ko-KR" altLang="en-US" dirty="0"/>
              <a:t>사용자가 각 응용 업무에 적합하게 파일을 구성할 수 있게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관리 </a:t>
            </a:r>
            <a:r>
              <a:rPr lang="en-US" altLang="ko-KR" dirty="0"/>
              <a:t>: </a:t>
            </a:r>
            <a:r>
              <a:rPr lang="ko-KR" altLang="en-US" dirty="0"/>
              <a:t>파일의 생성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참조</a:t>
            </a:r>
            <a:r>
              <a:rPr lang="en-US" altLang="ko-KR" dirty="0"/>
              <a:t>, </a:t>
            </a:r>
            <a:r>
              <a:rPr lang="ko-KR" altLang="en-US" dirty="0"/>
              <a:t>제거</a:t>
            </a:r>
            <a:r>
              <a:rPr lang="en-US" altLang="ko-KR" dirty="0"/>
              <a:t>, </a:t>
            </a:r>
            <a:r>
              <a:rPr lang="ko-KR" altLang="en-US" dirty="0"/>
              <a:t>보호 기능을 제공하며</a:t>
            </a:r>
            <a:r>
              <a:rPr lang="en-US" altLang="ko-KR" dirty="0"/>
              <a:t>, </a:t>
            </a:r>
            <a:r>
              <a:rPr lang="ko-KR" altLang="en-US" dirty="0" smtClean="0"/>
              <a:t>파일을 </a:t>
            </a:r>
            <a:r>
              <a:rPr lang="ko-KR" altLang="en-US" dirty="0"/>
              <a:t>공유하는 </a:t>
            </a:r>
            <a:r>
              <a:rPr lang="ko-KR" altLang="en-US" dirty="0" smtClean="0"/>
              <a:t>다양한 </a:t>
            </a:r>
            <a:r>
              <a:rPr lang="ko-KR" altLang="en-US" dirty="0"/>
              <a:t>액세스 제어 방법을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pPr lvl="1"/>
            <a:r>
              <a:rPr lang="ko-KR" altLang="en-US" dirty="0" smtClean="0"/>
              <a:t>보조 </a:t>
            </a:r>
            <a:r>
              <a:rPr lang="ko-KR" altLang="en-US" dirty="0"/>
              <a:t>메모리 관리 </a:t>
            </a:r>
            <a:r>
              <a:rPr lang="en-US" altLang="ko-KR" dirty="0"/>
              <a:t>: </a:t>
            </a:r>
            <a:r>
              <a:rPr lang="ko-KR" altLang="en-US" dirty="0"/>
              <a:t>다양한 형태의 저장장치에 </a:t>
            </a:r>
            <a:r>
              <a:rPr lang="ko-KR" altLang="en-US" dirty="0" smtClean="0"/>
              <a:t>입출력 지원</a:t>
            </a:r>
            <a:r>
              <a:rPr lang="en-US" altLang="ko-KR" dirty="0" smtClean="0"/>
              <a:t>, </a:t>
            </a:r>
            <a:r>
              <a:rPr lang="en-US" altLang="ko-KR" dirty="0"/>
              <a:t>2</a:t>
            </a:r>
            <a:r>
              <a:rPr lang="ko-KR" altLang="en-US" dirty="0"/>
              <a:t>차 저장장치에 </a:t>
            </a:r>
            <a:r>
              <a:rPr lang="ko-KR" altLang="en-US" dirty="0" smtClean="0"/>
              <a:t>파일 </a:t>
            </a:r>
            <a:r>
              <a:rPr lang="ko-KR" altLang="en-US" dirty="0"/>
              <a:t>저장</a:t>
            </a:r>
          </a:p>
          <a:p>
            <a:pPr marL="457200" lvl="1" indent="0">
              <a:buNone/>
            </a:pPr>
            <a:r>
              <a:rPr lang="ko-KR" altLang="en-US" dirty="0"/>
              <a:t>할 </a:t>
            </a:r>
            <a:r>
              <a:rPr lang="ko-KR" altLang="en-US" dirty="0" smtClean="0"/>
              <a:t>공간 할당</a:t>
            </a:r>
            <a:endParaRPr lang="en-US" altLang="ko-KR" dirty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 err="1"/>
              <a:t>무결성</a:t>
            </a:r>
            <a:r>
              <a:rPr lang="ko-KR" altLang="en-US" dirty="0"/>
              <a:t> 보장 </a:t>
            </a:r>
            <a:r>
              <a:rPr lang="en-US" altLang="ko-KR" dirty="0"/>
              <a:t>: </a:t>
            </a:r>
            <a:r>
              <a:rPr lang="ko-KR" altLang="en-US" dirty="0"/>
              <a:t>파일에 저장된 정보를 손상하지 않도록 </a:t>
            </a:r>
            <a:r>
              <a:rPr lang="ko-KR" altLang="en-US" dirty="0" smtClean="0"/>
              <a:t>보장</a:t>
            </a:r>
            <a:endParaRPr lang="en-US" altLang="ko-KR" dirty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액세스 방법 제공 </a:t>
            </a:r>
            <a:r>
              <a:rPr lang="en-US" altLang="ko-KR" dirty="0"/>
              <a:t>: </a:t>
            </a:r>
            <a:r>
              <a:rPr lang="ko-KR" altLang="en-US" dirty="0"/>
              <a:t>저장된 데이터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 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쓰기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이들을 여러 형태로 조합한 </a:t>
            </a:r>
            <a:r>
              <a:rPr lang="ko-KR" altLang="en-US" dirty="0" smtClean="0"/>
              <a:t>다양한 </a:t>
            </a:r>
            <a:r>
              <a:rPr lang="ko-KR" altLang="en-US" dirty="0"/>
              <a:t>액세스 제어 방법을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pPr lvl="1"/>
            <a:r>
              <a:rPr lang="ko-KR" altLang="en-US" dirty="0" smtClean="0"/>
              <a:t>장치 </a:t>
            </a:r>
            <a:r>
              <a:rPr lang="ko-KR" altLang="en-US" dirty="0"/>
              <a:t>독립성 유지 </a:t>
            </a:r>
            <a:r>
              <a:rPr lang="en-US" altLang="ko-KR" dirty="0"/>
              <a:t>: </a:t>
            </a:r>
            <a:r>
              <a:rPr lang="ko-KR" altLang="en-US" dirty="0"/>
              <a:t>물리적 장치 이름을 사용하는 대신 기호화된 이름</a:t>
            </a:r>
            <a:r>
              <a:rPr lang="en-US" altLang="ko-KR" dirty="0"/>
              <a:t>(</a:t>
            </a:r>
            <a:r>
              <a:rPr lang="ko-KR" altLang="en-US" dirty="0"/>
              <a:t>예를 들어</a:t>
            </a:r>
            <a:r>
              <a:rPr lang="en-US" altLang="ko-KR" dirty="0"/>
              <a:t>m, </a:t>
            </a:r>
            <a:r>
              <a:rPr lang="en-US" altLang="ko-KR" dirty="0" err="1" smtClean="0"/>
              <a:t>yDirectory:myFile.txt</a:t>
            </a:r>
            <a:r>
              <a:rPr lang="en-US" altLang="ko-KR" dirty="0"/>
              <a:t>)</a:t>
            </a:r>
            <a:r>
              <a:rPr lang="ko-KR" altLang="en-US" dirty="0"/>
              <a:t>으로 자신의 파일을 참조하여 장치와 </a:t>
            </a:r>
            <a:r>
              <a:rPr lang="ko-KR" altLang="en-US" dirty="0" smtClean="0"/>
              <a:t>독립성 유지</a:t>
            </a:r>
            <a:endParaRPr lang="en-US" altLang="ko-KR" dirty="0"/>
          </a:p>
          <a:p>
            <a:pPr lvl="1"/>
            <a:r>
              <a:rPr lang="ko-KR" altLang="en-US" dirty="0" smtClean="0"/>
              <a:t>파일 백업과 복구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사고로 정보를 손실하거나 고의로 손상하는 일을 방지하려고 데이터 사본</a:t>
            </a:r>
            <a:r>
              <a:rPr lang="en-US" altLang="ko-KR" dirty="0"/>
              <a:t>(</a:t>
            </a:r>
            <a:r>
              <a:rPr lang="ko-KR" altLang="en-US" dirty="0"/>
              <a:t>중복</a:t>
            </a:r>
            <a:r>
              <a:rPr lang="en-US" altLang="ko-KR" dirty="0"/>
              <a:t>)</a:t>
            </a:r>
            <a:r>
              <a:rPr lang="ko-KR" altLang="en-US" dirty="0"/>
              <a:t>을 생성하는 백업</a:t>
            </a:r>
            <a:r>
              <a:rPr lang="en-US" altLang="ko-KR" dirty="0"/>
              <a:t>backup</a:t>
            </a:r>
            <a:r>
              <a:rPr lang="ko-KR" altLang="en-US" dirty="0"/>
              <a:t>과 손상된 데이터를 복구</a:t>
            </a:r>
            <a:r>
              <a:rPr lang="en-US" altLang="ko-KR" dirty="0"/>
              <a:t>recovery</a:t>
            </a:r>
            <a:r>
              <a:rPr lang="ko-KR" altLang="en-US" dirty="0"/>
              <a:t>할 수 있는 </a:t>
            </a:r>
            <a:r>
              <a:rPr lang="ko-KR" altLang="en-US" dirty="0" smtClean="0"/>
              <a:t>기능</a:t>
            </a:r>
            <a:endParaRPr lang="en-US" altLang="ko-KR" dirty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보호 </a:t>
            </a:r>
            <a:r>
              <a:rPr lang="en-US" altLang="ko-KR" dirty="0"/>
              <a:t>: </a:t>
            </a:r>
            <a:r>
              <a:rPr lang="ko-KR" altLang="en-US" dirty="0"/>
              <a:t>정보를 암호화하고 해독할 수 있는 기능을 제공하여 정보의 안전과 </a:t>
            </a:r>
            <a:r>
              <a:rPr lang="ko-KR" altLang="en-US" dirty="0" smtClean="0"/>
              <a:t>비밀 보장</a:t>
            </a:r>
            <a:endParaRPr lang="en-US" altLang="ko-KR" dirty="0"/>
          </a:p>
          <a:p>
            <a:pPr lvl="1"/>
            <a:r>
              <a:rPr lang="ko-KR" altLang="en-US" dirty="0" smtClean="0"/>
              <a:t>정보 </a:t>
            </a:r>
            <a:r>
              <a:rPr lang="ko-KR" altLang="en-US" dirty="0"/>
              <a:t>전송 </a:t>
            </a:r>
            <a:r>
              <a:rPr lang="en-US" altLang="ko-KR" dirty="0"/>
              <a:t>: </a:t>
            </a:r>
            <a:r>
              <a:rPr lang="ko-KR" altLang="en-US" dirty="0"/>
              <a:t>사용자가 파일 간에 정보 전송 명령을 내릴 수 있게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파일의 디스크 할당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구현 </a:t>
            </a:r>
            <a:r>
              <a:rPr lang="ko-KR" altLang="en-US" dirty="0"/>
              <a:t>쉽고 외부 </a:t>
            </a:r>
            <a:r>
              <a:rPr lang="ko-KR" altLang="en-US" dirty="0" smtClean="0"/>
              <a:t>단편화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파일은 </a:t>
            </a:r>
            <a:r>
              <a:rPr lang="ko-KR" altLang="en-US" dirty="0"/>
              <a:t>블록 배열의 최대 크기로 </a:t>
            </a:r>
            <a:r>
              <a:rPr lang="ko-KR" altLang="en-US" dirty="0" smtClean="0"/>
              <a:t>쉽게 확장할 </a:t>
            </a:r>
            <a:r>
              <a:rPr lang="ko-KR" altLang="en-US" dirty="0"/>
              <a:t>수 있으나</a:t>
            </a:r>
            <a:r>
              <a:rPr lang="en-US" altLang="ko-KR" dirty="0"/>
              <a:t>, </a:t>
            </a:r>
            <a:r>
              <a:rPr lang="ko-KR" altLang="en-US" dirty="0"/>
              <a:t>블록 배열의 최대 크기로 </a:t>
            </a:r>
            <a:r>
              <a:rPr lang="ko-KR" altLang="en-US" dirty="0" smtClean="0"/>
              <a:t>제한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인덱스로 </a:t>
            </a:r>
            <a:r>
              <a:rPr lang="ko-KR" altLang="en-US" dirty="0"/>
              <a:t>빠르게 임의 액세스</a:t>
            </a:r>
            <a:r>
              <a:rPr lang="en-US" altLang="ko-KR" dirty="0"/>
              <a:t>(</a:t>
            </a:r>
            <a:r>
              <a:rPr lang="ko-KR" altLang="en-US" dirty="0"/>
              <a:t>두 번 </a:t>
            </a:r>
            <a:r>
              <a:rPr lang="ko-KR" altLang="en-US" dirty="0" smtClean="0"/>
              <a:t>탐색으로</a:t>
            </a:r>
            <a:r>
              <a:rPr lang="en-US" altLang="ko-KR" dirty="0"/>
              <a:t>)</a:t>
            </a:r>
            <a:r>
              <a:rPr lang="ko-KR" altLang="en-US" dirty="0"/>
              <a:t>가 가능하다는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순차 </a:t>
            </a:r>
            <a:r>
              <a:rPr lang="ko-KR" altLang="en-US" dirty="0"/>
              <a:t>액세스는 느릴 수 있지만</a:t>
            </a:r>
            <a:r>
              <a:rPr lang="en-US" altLang="ko-KR" dirty="0"/>
              <a:t>, </a:t>
            </a:r>
            <a:r>
              <a:rPr lang="ko-KR" altLang="en-US" dirty="0"/>
              <a:t>각 블록당 탐색을 </a:t>
            </a:r>
            <a:r>
              <a:rPr lang="ko-KR" altLang="en-US" dirty="0" smtClean="0"/>
              <a:t>요구하는 </a:t>
            </a:r>
            <a:r>
              <a:rPr lang="ko-KR" altLang="en-US" dirty="0"/>
              <a:t>연결 할당만큼은 나쁘지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크기가 블록 인덱스를 초과할 때가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 </a:t>
            </a:r>
            <a:r>
              <a:rPr lang="ko-KR" altLang="en-US" dirty="0"/>
              <a:t>블록에 사용되지 않는 </a:t>
            </a:r>
            <a:r>
              <a:rPr lang="en-US" altLang="ko-KR" dirty="0"/>
              <a:t>nil </a:t>
            </a:r>
            <a:r>
              <a:rPr lang="ko-KR" altLang="en-US" dirty="0"/>
              <a:t>항목으로 공간 부담이 </a:t>
            </a:r>
            <a:r>
              <a:rPr lang="ko-KR" altLang="en-US" dirty="0" smtClean="0"/>
              <a:t>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빠르게 </a:t>
            </a:r>
            <a:r>
              <a:rPr lang="ko-KR" altLang="en-US" dirty="0"/>
              <a:t>액세스하려면 </a:t>
            </a:r>
            <a:r>
              <a:rPr lang="ko-KR" altLang="en-US" dirty="0" smtClean="0"/>
              <a:t>연속 블록 </a:t>
            </a:r>
            <a:r>
              <a:rPr lang="ko-KR" altLang="en-US" dirty="0"/>
              <a:t>할당해야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 lvl="1"/>
            <a:r>
              <a:rPr lang="ko-KR" altLang="en-US" dirty="0"/>
              <a:t>단일 인덱스 파일 할당은 메모리 관리의 단일 </a:t>
            </a:r>
            <a:r>
              <a:rPr lang="ko-KR" altLang="en-US" dirty="0" err="1"/>
              <a:t>페이징</a:t>
            </a:r>
            <a:r>
              <a:rPr lang="ko-KR" altLang="en-US" dirty="0"/>
              <a:t> 방법과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페이지 </a:t>
            </a:r>
            <a:r>
              <a:rPr lang="ko-KR" altLang="en-US" dirty="0"/>
              <a:t>테이블과 </a:t>
            </a:r>
            <a:r>
              <a:rPr lang="ko-KR" altLang="en-US" dirty="0" smtClean="0"/>
              <a:t>같은 인덱스 </a:t>
            </a:r>
            <a:r>
              <a:rPr lang="ko-KR" altLang="en-US" dirty="0"/>
              <a:t>블록 인덱스</a:t>
            </a:r>
            <a:r>
              <a:rPr lang="en-US" altLang="ko-KR" dirty="0"/>
              <a:t>(</a:t>
            </a:r>
            <a:r>
              <a:rPr lang="ko-KR" altLang="en-US" dirty="0"/>
              <a:t>가상 블록 번호</a:t>
            </a:r>
            <a:r>
              <a:rPr lang="en-US" altLang="ko-KR" dirty="0"/>
              <a:t>)</a:t>
            </a:r>
            <a:r>
              <a:rPr lang="ko-KR" altLang="en-US" dirty="0"/>
              <a:t>를 항목 값</a:t>
            </a:r>
            <a:r>
              <a:rPr lang="en-US" altLang="ko-KR" dirty="0"/>
              <a:t>(</a:t>
            </a:r>
            <a:r>
              <a:rPr lang="ko-KR" altLang="en-US" dirty="0"/>
              <a:t>논리 블록 번호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인덱스 블록을 구성하는 </a:t>
            </a:r>
            <a:r>
              <a:rPr lang="ko-KR" altLang="en-US" dirty="0"/>
              <a:t>블록의 인덱스로 주소를 지정할 수 있는 블록 범위를 넓히려고 유닉스에서는 </a:t>
            </a:r>
            <a:r>
              <a:rPr lang="ko-KR" altLang="en-US" dirty="0" smtClean="0"/>
              <a:t>여러 항목에 </a:t>
            </a:r>
            <a:r>
              <a:rPr lang="ko-KR" altLang="en-US" dirty="0"/>
              <a:t>파일 주소를 사용하는 다중 인덱스 파일 할당</a:t>
            </a:r>
            <a:r>
              <a:rPr lang="en-US" altLang="ko-KR" dirty="0"/>
              <a:t>Multilevel Indexed Allocation, </a:t>
            </a:r>
            <a:r>
              <a:rPr lang="ko-KR" altLang="en-US" dirty="0"/>
              <a:t>즉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노드를</a:t>
            </a:r>
            <a:r>
              <a:rPr lang="ko-KR" altLang="en-US" dirty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2"/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처음 </a:t>
            </a:r>
            <a:r>
              <a:rPr lang="ko-KR" altLang="en-US" dirty="0"/>
              <a:t>항목 </a:t>
            </a:r>
            <a:r>
              <a:rPr lang="en-US" altLang="ko-KR" dirty="0"/>
              <a:t>12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ko-KR" altLang="en-US" dirty="0"/>
              <a:t>일부 시스템은 항목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의 데이터 블록 주소</a:t>
            </a:r>
            <a:r>
              <a:rPr lang="en-US" altLang="ko-KR" baseline="30000" dirty="0"/>
              <a:t>LBN</a:t>
            </a:r>
            <a:r>
              <a:rPr lang="ko-KR" altLang="en-US" dirty="0"/>
              <a:t>가 포함되어 </a:t>
            </a:r>
            <a:r>
              <a:rPr lang="ko-KR" altLang="en-US" dirty="0" smtClean="0"/>
              <a:t>있는 구조</a:t>
            </a:r>
            <a:endParaRPr lang="en-US" altLang="ko-KR" dirty="0" smtClean="0"/>
          </a:p>
          <a:p>
            <a:pPr marL="627063" lvl="2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3432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파일의 디스크 할당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구조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178750"/>
            <a:ext cx="73437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094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파일의 디스크 할당 </a:t>
            </a:r>
            <a:r>
              <a:rPr lang="ko-KR" altLang="en-US" dirty="0" smtClean="0"/>
              <a:t>방법의 비교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디스크 할당 방법의 비교</a:t>
            </a:r>
          </a:p>
          <a:p>
            <a:pPr lvl="1"/>
            <a:r>
              <a:rPr lang="ko-KR" altLang="en-US" dirty="0" smtClean="0"/>
              <a:t>연속 </a:t>
            </a:r>
            <a:r>
              <a:rPr lang="ko-KR" altLang="en-US" dirty="0"/>
              <a:t>할당 </a:t>
            </a:r>
            <a:endParaRPr lang="en-US" altLang="ko-KR" dirty="0"/>
          </a:p>
          <a:p>
            <a:pPr lvl="2"/>
            <a:r>
              <a:rPr lang="ko-KR" altLang="en-US" dirty="0" smtClean="0"/>
              <a:t>파일의 </a:t>
            </a:r>
            <a:r>
              <a:rPr lang="ko-KR" altLang="en-US" dirty="0"/>
              <a:t>직접 액세스를 지원하며</a:t>
            </a:r>
            <a:r>
              <a:rPr lang="en-US" altLang="ko-KR" dirty="0"/>
              <a:t>, </a:t>
            </a:r>
            <a:r>
              <a:rPr lang="ko-KR" altLang="en-US" dirty="0"/>
              <a:t>연결 할당으로 순차 </a:t>
            </a:r>
            <a:r>
              <a:rPr lang="ko-KR" altLang="en-US" dirty="0" smtClean="0"/>
              <a:t>액세스 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작은 파일에 효율적</a:t>
            </a:r>
            <a:r>
              <a:rPr lang="en-US" altLang="ko-KR" dirty="0" smtClean="0"/>
              <a:t>, </a:t>
            </a:r>
            <a:r>
              <a:rPr lang="ko-KR" altLang="en-US" dirty="0"/>
              <a:t>평균 성능이 아주 </a:t>
            </a:r>
            <a:r>
              <a:rPr lang="ko-KR" altLang="en-US" dirty="0" smtClean="0"/>
              <a:t>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연결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메모리에 </a:t>
            </a:r>
            <a:r>
              <a:rPr lang="ko-KR" altLang="en-US" dirty="0"/>
              <a:t>다음 블록 주소를 보관할 수 있으며</a:t>
            </a:r>
            <a:r>
              <a:rPr lang="en-US" altLang="ko-KR" dirty="0"/>
              <a:t>, </a:t>
            </a:r>
            <a:r>
              <a:rPr lang="ko-KR" altLang="en-US" dirty="0"/>
              <a:t>이를 직접 읽을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순차 액세스는 </a:t>
            </a:r>
            <a:r>
              <a:rPr lang="ko-KR" altLang="en-US" dirty="0"/>
              <a:t>매우 쉬우나</a:t>
            </a:r>
            <a:r>
              <a:rPr lang="en-US" altLang="ko-KR" dirty="0"/>
              <a:t>, </a:t>
            </a:r>
            <a:r>
              <a:rPr lang="ko-KR" altLang="en-US" dirty="0"/>
              <a:t>직접 액세스는 </a:t>
            </a:r>
            <a:r>
              <a:rPr lang="en-US" altLang="ko-KR" dirty="0" err="1"/>
              <a:t>i</a:t>
            </a:r>
            <a:r>
              <a:rPr lang="ko-KR" altLang="en-US" dirty="0"/>
              <a:t>번째 블록을 읽으려고 디스크를 </a:t>
            </a:r>
            <a:r>
              <a:rPr lang="en-US" altLang="ko-KR" dirty="0" err="1"/>
              <a:t>i</a:t>
            </a:r>
            <a:r>
              <a:rPr lang="ko-KR" altLang="en-US" dirty="0"/>
              <a:t>번 읽어야 할 때도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ko-KR" altLang="en-US" dirty="0" smtClean="0"/>
              <a:t>인덱스 </a:t>
            </a:r>
            <a:r>
              <a:rPr lang="ko-KR" altLang="en-US" dirty="0"/>
              <a:t>할당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인덱스 </a:t>
            </a:r>
            <a:r>
              <a:rPr lang="ko-KR" altLang="en-US" dirty="0"/>
              <a:t>블록이 메모리에 있으면 직접 </a:t>
            </a:r>
            <a:r>
              <a:rPr lang="ko-KR" altLang="en-US" dirty="0" smtClean="0"/>
              <a:t>액세스 가능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메모리에 인덱스 </a:t>
            </a:r>
            <a:r>
              <a:rPr lang="ko-KR" altLang="en-US" dirty="0"/>
              <a:t>블록을 보관하려면 메모리가 많이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/>
              <a:t>단계 인덱스는 인덱스 </a:t>
            </a:r>
            <a:r>
              <a:rPr lang="ko-KR" altLang="en-US" dirty="0" smtClean="0"/>
              <a:t>블록을 </a:t>
            </a:r>
            <a:r>
              <a:rPr lang="ko-KR" altLang="en-US" dirty="0"/>
              <a:t>두 번 읽어야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인덱스 </a:t>
            </a:r>
            <a:r>
              <a:rPr lang="ko-KR" altLang="en-US" dirty="0"/>
              <a:t>할당의 성능은 인덱스 구조와 파일의 크기</a:t>
            </a:r>
            <a:r>
              <a:rPr lang="en-US" altLang="ko-KR" dirty="0"/>
              <a:t>, </a:t>
            </a:r>
            <a:r>
              <a:rPr lang="ko-KR" altLang="en-US" dirty="0"/>
              <a:t>원하는 블록의 </a:t>
            </a:r>
            <a:r>
              <a:rPr lang="ko-KR" altLang="en-US" dirty="0" smtClean="0"/>
              <a:t>위치가 좌우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파일이 </a:t>
            </a:r>
            <a:r>
              <a:rPr lang="ko-KR" altLang="en-US" dirty="0"/>
              <a:t>작으면</a:t>
            </a:r>
            <a:r>
              <a:rPr lang="en-US" altLang="ko-KR" dirty="0"/>
              <a:t>(</a:t>
            </a:r>
            <a:r>
              <a:rPr lang="ko-KR" altLang="en-US" dirty="0"/>
              <a:t>블록 </a:t>
            </a:r>
            <a:r>
              <a:rPr lang="en-US" altLang="ko-KR" dirty="0"/>
              <a:t>3~4</a:t>
            </a:r>
            <a:r>
              <a:rPr lang="ko-KR" altLang="en-US" dirty="0"/>
              <a:t>개 정도</a:t>
            </a:r>
            <a:r>
              <a:rPr lang="en-US" altLang="ko-KR" dirty="0"/>
              <a:t>) </a:t>
            </a:r>
            <a:r>
              <a:rPr lang="ko-KR" altLang="en-US" dirty="0"/>
              <a:t>연속 할당을 사용하고</a:t>
            </a:r>
            <a:r>
              <a:rPr lang="en-US" altLang="ko-KR" dirty="0"/>
              <a:t>, </a:t>
            </a:r>
            <a:r>
              <a:rPr lang="ko-KR" altLang="en-US" dirty="0"/>
              <a:t>파일이 크면 자동 인덱스 </a:t>
            </a:r>
            <a:r>
              <a:rPr lang="ko-KR" altLang="en-US" dirty="0" smtClean="0"/>
              <a:t>할당으로 </a:t>
            </a:r>
            <a:r>
              <a:rPr lang="ko-KR" altLang="en-US" dirty="0"/>
              <a:t>변환하는 방법을 사용하기도 </a:t>
            </a:r>
            <a:r>
              <a:rPr lang="ko-KR" altLang="en-US" dirty="0" smtClean="0"/>
              <a:t>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131408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디스크의 빈 공간 관리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</a:t>
            </a:r>
            <a:r>
              <a:rPr lang="ko-KR" altLang="en-US" dirty="0"/>
              <a:t>비트맵</a:t>
            </a:r>
          </a:p>
          <a:p>
            <a:pPr lvl="1"/>
            <a:r>
              <a:rPr lang="ko-KR" altLang="en-US" dirty="0"/>
              <a:t>빈 공간 리스트는 </a:t>
            </a:r>
            <a:r>
              <a:rPr lang="ko-KR" altLang="en-US" dirty="0" smtClean="0"/>
              <a:t>비트맵</a:t>
            </a:r>
            <a:r>
              <a:rPr lang="en-US" altLang="ko-KR" dirty="0" smtClean="0"/>
              <a:t> </a:t>
            </a:r>
            <a:r>
              <a:rPr lang="ko-KR" altLang="en-US" dirty="0"/>
              <a:t>또는 비트 </a:t>
            </a:r>
            <a:r>
              <a:rPr lang="ko-KR" altLang="en-US" dirty="0" smtClean="0"/>
              <a:t>벡터로 </a:t>
            </a:r>
            <a:r>
              <a:rPr lang="ko-KR" altLang="en-US" dirty="0"/>
              <a:t>구현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673805"/>
            <a:ext cx="7953375" cy="22098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256302" y="1034531"/>
            <a:ext cx="2475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•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블록 크기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=212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바이트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•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디스크 크기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=1GB(230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바이트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•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블록 수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=230/212 =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218</a:t>
            </a:r>
            <a:endParaRPr lang="en-US" altLang="ko-KR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46775" y="3687451"/>
            <a:ext cx="5793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방법은 간편하고 디스크에 연속적인 빈 블록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n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개를 찾는 데 효과적인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장점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비트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벡터 전체를 메모리에 보관하지 않으면 비효율적이라서 대형 컴퓨터보다는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마이크로컴퓨터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환경에 더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알맞음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7290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디스크의 빈 공간 관리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디스크의 비트맵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1268760"/>
            <a:ext cx="7070056" cy="45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00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디스크의 빈 공간 관리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연결 리스트</a:t>
            </a:r>
          </a:p>
          <a:p>
            <a:pPr lvl="1"/>
            <a:r>
              <a:rPr lang="ko-KR" altLang="en-US" dirty="0" smtClean="0"/>
              <a:t>연결 리스트 </a:t>
            </a:r>
            <a:r>
              <a:rPr lang="ko-KR" altLang="en-US" dirty="0"/>
              <a:t>구현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1628800"/>
            <a:ext cx="7277998" cy="3150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01770" y="1162525"/>
            <a:ext cx="50855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빈 공간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리스트를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탐색할 때 각 블록을 모두 읽어야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하므로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비효율적</a:t>
            </a:r>
          </a:p>
        </p:txBody>
      </p:sp>
    </p:spTree>
    <p:extLst>
      <p:ext uri="{BB962C8B-B14F-4D97-AF65-F5344CB8AC3E}">
        <p14:creationId xmlns:p14="http://schemas.microsoft.com/office/powerpoint/2010/main" val="6210112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디스크의 빈 공간 관리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디스크에서 연결 리스트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673804"/>
            <a:ext cx="7258482" cy="44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180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디스크의 빈 공간 관리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인덱스 블록</a:t>
            </a:r>
            <a:r>
              <a:rPr lang="en-US" altLang="ko-KR" dirty="0"/>
              <a:t>(</a:t>
            </a:r>
            <a:r>
              <a:rPr lang="ko-KR" altLang="en-US" dirty="0" err="1"/>
              <a:t>그룹핑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/>
              <a:t>빈 </a:t>
            </a:r>
            <a:r>
              <a:rPr lang="ko-KR" altLang="en-US" dirty="0"/>
              <a:t>블록의 포인터를 인덱스 블록에 보관하며</a:t>
            </a:r>
            <a:r>
              <a:rPr lang="en-US" altLang="ko-KR" dirty="0"/>
              <a:t>, </a:t>
            </a:r>
            <a:r>
              <a:rPr lang="ko-KR" altLang="en-US" dirty="0"/>
              <a:t>이들은 서로 </a:t>
            </a:r>
            <a:r>
              <a:rPr lang="ko-KR" altLang="en-US" dirty="0" smtClean="0"/>
              <a:t>연결</a:t>
            </a:r>
            <a:endParaRPr lang="ko-KR" altLang="en-US" dirty="0"/>
          </a:p>
          <a:p>
            <a:pPr lvl="1"/>
            <a:r>
              <a:rPr lang="ko-KR" altLang="en-US" dirty="0" smtClean="0"/>
              <a:t>빈 </a:t>
            </a:r>
            <a:r>
              <a:rPr lang="ko-KR" altLang="en-US" dirty="0"/>
              <a:t>블록 주소를 포함하여 인덱스 역할을 하므로</a:t>
            </a:r>
            <a:r>
              <a:rPr lang="en-US" altLang="ko-KR" dirty="0"/>
              <a:t>, </a:t>
            </a:r>
            <a:r>
              <a:rPr lang="ko-KR" altLang="en-US" dirty="0"/>
              <a:t>첫 번째 빈 블록 </a:t>
            </a:r>
            <a:r>
              <a:rPr lang="ko-KR" altLang="en-US" dirty="0" smtClean="0"/>
              <a:t>내에 빈 </a:t>
            </a:r>
            <a:r>
              <a:rPr lang="ko-KR" altLang="en-US" dirty="0"/>
              <a:t>블록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ko-KR" altLang="en-US" dirty="0" smtClean="0"/>
              <a:t>번지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이것의 </a:t>
            </a:r>
            <a:r>
              <a:rPr lang="ko-KR" altLang="en-US" dirty="0"/>
              <a:t>처음 </a:t>
            </a:r>
            <a:r>
              <a:rPr lang="en-US" altLang="ko-KR" dirty="0"/>
              <a:t>n-1</a:t>
            </a:r>
            <a:r>
              <a:rPr lang="ko-KR" altLang="en-US" dirty="0"/>
              <a:t>개는 실제로 비어 있고</a:t>
            </a:r>
            <a:r>
              <a:rPr lang="en-US" altLang="ko-KR" dirty="0"/>
              <a:t>, </a:t>
            </a:r>
            <a:r>
              <a:rPr lang="ko-KR" altLang="en-US" dirty="0"/>
              <a:t>마지막 한 개는 </a:t>
            </a:r>
            <a:r>
              <a:rPr lang="ko-KR" altLang="en-US" dirty="0" smtClean="0"/>
              <a:t>다른 </a:t>
            </a:r>
            <a:r>
              <a:rPr lang="ko-KR" altLang="en-US" dirty="0"/>
              <a:t>빈 블록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ko-KR" altLang="en-US" dirty="0" smtClean="0"/>
              <a:t>주소 </a:t>
            </a:r>
            <a:r>
              <a:rPr lang="ko-KR" altLang="en-US" dirty="0"/>
              <a:t>포함하는 다른 블록의 디스크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</a:t>
            </a:r>
            <a:r>
              <a:rPr lang="ko-KR" altLang="en-US" dirty="0"/>
              <a:t>가능한 </a:t>
            </a:r>
            <a:r>
              <a:rPr lang="ko-KR" altLang="en-US" dirty="0" smtClean="0"/>
              <a:t>블록 </a:t>
            </a:r>
            <a:r>
              <a:rPr lang="ko-KR" altLang="en-US" dirty="0"/>
              <a:t>주소를 여러 개 쉽게 찾을 수 있게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8085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디스크의 빈 공간 관리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인덱스 블록</a:t>
            </a:r>
            <a:r>
              <a:rPr lang="en-US" altLang="ko-KR" dirty="0"/>
              <a:t>(</a:t>
            </a:r>
            <a:r>
              <a:rPr lang="ko-KR" altLang="en-US" dirty="0" err="1"/>
              <a:t>그룹핑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1358768"/>
            <a:ext cx="7812101" cy="44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067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7928880" cy="474662"/>
          </a:xfrm>
        </p:spPr>
        <p:txBody>
          <a:bodyPr/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파일 보호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파일 보호의 필요성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보호의 필요성</a:t>
            </a:r>
          </a:p>
          <a:p>
            <a:pPr lvl="1"/>
            <a:r>
              <a:rPr lang="ko-KR" altLang="en-US" dirty="0"/>
              <a:t>컴퓨터 시스템은 다수의 사용자가 사용하므로 정보를 저장한 파일은 물리적인 손상이나 </a:t>
            </a:r>
            <a:r>
              <a:rPr lang="ko-KR" altLang="en-US" dirty="0" smtClean="0"/>
              <a:t>부적합한 </a:t>
            </a:r>
            <a:r>
              <a:rPr lang="ko-KR" altLang="en-US" dirty="0"/>
              <a:t>액세스에서 보호해야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 </a:t>
            </a:r>
            <a:r>
              <a:rPr lang="ko-KR" altLang="en-US" dirty="0"/>
              <a:t>특히 파일을 물리적인 손상에서 </a:t>
            </a:r>
            <a:r>
              <a:rPr lang="ko-KR" altLang="en-US" dirty="0" smtClean="0"/>
              <a:t>보호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신뢰성 보호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보통은 </a:t>
            </a:r>
            <a:r>
              <a:rPr lang="ko-KR" altLang="en-US" dirty="0"/>
              <a:t>디스크에서 테이프로 파일을 자동 복사하여 파일이 불의의 </a:t>
            </a:r>
            <a:r>
              <a:rPr lang="ko-KR" altLang="en-US" dirty="0" smtClean="0"/>
              <a:t>사고로 </a:t>
            </a:r>
            <a:r>
              <a:rPr lang="ko-KR" altLang="en-US" dirty="0"/>
              <a:t>손실되거나 손상되는 것을 </a:t>
            </a:r>
            <a:r>
              <a:rPr lang="ko-KR" altLang="en-US" dirty="0" smtClean="0"/>
              <a:t>방지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시스템은 하드웨어의 문제점인 전원 </a:t>
            </a:r>
            <a:r>
              <a:rPr lang="ko-KR" altLang="en-US" dirty="0" smtClean="0"/>
              <a:t>장애</a:t>
            </a:r>
            <a:r>
              <a:rPr lang="en-US" altLang="ko-KR" dirty="0"/>
              <a:t>, </a:t>
            </a:r>
            <a:r>
              <a:rPr lang="ko-KR" altLang="en-US" dirty="0"/>
              <a:t>헤드 파손</a:t>
            </a:r>
            <a:r>
              <a:rPr lang="en-US" altLang="ko-KR" dirty="0"/>
              <a:t>, </a:t>
            </a:r>
            <a:r>
              <a:rPr lang="ko-KR" altLang="en-US" dirty="0"/>
              <a:t>먼지</a:t>
            </a:r>
            <a:r>
              <a:rPr lang="en-US" altLang="ko-KR" dirty="0"/>
              <a:t>,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고의적인 파괴 행위로 손상을 받거나 우연한 사고로 제거될 수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시스템 소프트웨어의 오류로 파일 내용을 분실할 수도 있다</a:t>
            </a:r>
            <a:r>
              <a:rPr lang="en-US" altLang="ko-KR" dirty="0"/>
              <a:t>. </a:t>
            </a:r>
            <a:r>
              <a:rPr lang="ko-KR" altLang="en-US" dirty="0"/>
              <a:t>단일 사용자 </a:t>
            </a:r>
            <a:r>
              <a:rPr lang="ko-KR" altLang="en-US" dirty="0" smtClean="0"/>
              <a:t>시스템이라면 </a:t>
            </a:r>
            <a:r>
              <a:rPr lang="ko-KR" altLang="en-US" dirty="0"/>
              <a:t>단순히 사용 디스켓을 잘 관리하거나 잠금 장치를 이용하면 되지만 다수 사용자 </a:t>
            </a:r>
            <a:r>
              <a:rPr lang="ko-KR" altLang="en-US" dirty="0" smtClean="0"/>
              <a:t>시스템에서는 </a:t>
            </a:r>
            <a:r>
              <a:rPr lang="ko-KR" altLang="en-US" dirty="0"/>
              <a:t>다른 방법이 </a:t>
            </a:r>
            <a:r>
              <a:rPr lang="ko-KR" altLang="en-US" dirty="0" smtClean="0"/>
              <a:t>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265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파일 시스템의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시스템의 </a:t>
            </a:r>
            <a:r>
              <a:rPr lang="ko-KR" altLang="en-US" dirty="0" smtClean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다양한 형태의 저장장치에 입출력을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데이터의 </a:t>
            </a:r>
            <a:r>
              <a:rPr lang="ko-KR" altLang="en-US" dirty="0"/>
              <a:t>보호와 </a:t>
            </a:r>
            <a:r>
              <a:rPr lang="ko-KR" altLang="en-US" dirty="0" smtClean="0"/>
              <a:t>처리율 향상 위해 성능 최적화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관리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42" y="2333236"/>
            <a:ext cx="8248932" cy="31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91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792888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파일 보호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명명</a:t>
            </a:r>
            <a:r>
              <a:rPr lang="en-US" altLang="ko-KR" baseline="30000" dirty="0"/>
              <a:t>file naming</a:t>
            </a:r>
          </a:p>
          <a:p>
            <a:pPr lvl="1"/>
            <a:r>
              <a:rPr lang="ko-KR" altLang="en-US" dirty="0"/>
              <a:t>액세스하려는 파일을 명명할 수 없는 사용자를 액세스 대상에서 제외하여 </a:t>
            </a:r>
            <a:r>
              <a:rPr lang="ko-KR" altLang="en-US" dirty="0" smtClean="0"/>
              <a:t>파일 보호 가능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이름은 보통 기억하기 쉬운 글자를 많이 사용하므로 추측도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암호</a:t>
            </a:r>
            <a:r>
              <a:rPr lang="en-US" altLang="ko-KR" baseline="30000" dirty="0"/>
              <a:t>password</a:t>
            </a:r>
            <a:r>
              <a:rPr lang="en-US" altLang="ko-KR" dirty="0"/>
              <a:t>(</a:t>
            </a:r>
            <a:r>
              <a:rPr lang="ko-KR" altLang="en-US" dirty="0"/>
              <a:t>비밀번호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각 파일에 암호를 설정하여 </a:t>
            </a:r>
            <a:r>
              <a:rPr lang="ko-KR" altLang="en-US" dirty="0" smtClean="0"/>
              <a:t>보호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암호를 </a:t>
            </a:r>
            <a:r>
              <a:rPr lang="ko-KR" altLang="en-US" dirty="0"/>
              <a:t>임의로 정하고 자주 변경하면 파일의 </a:t>
            </a:r>
            <a:r>
              <a:rPr lang="ko-KR" altLang="en-US" dirty="0" smtClean="0"/>
              <a:t>액세스를 </a:t>
            </a:r>
            <a:r>
              <a:rPr lang="ko-KR" altLang="en-US" dirty="0"/>
              <a:t>효율적으로 </a:t>
            </a:r>
            <a:r>
              <a:rPr lang="ko-KR" altLang="en-US" dirty="0" smtClean="0"/>
              <a:t>제한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파일별로</a:t>
            </a:r>
            <a:r>
              <a:rPr lang="ko-KR" altLang="en-US" dirty="0" smtClean="0"/>
              <a:t> </a:t>
            </a:r>
            <a:r>
              <a:rPr lang="ko-KR" altLang="en-US" dirty="0"/>
              <a:t>독립된 암호가 있어 </a:t>
            </a:r>
            <a:r>
              <a:rPr lang="ko-KR" altLang="en-US" dirty="0" smtClean="0"/>
              <a:t>기억해야 할 </a:t>
            </a:r>
            <a:r>
              <a:rPr lang="ko-KR" altLang="en-US" dirty="0"/>
              <a:t>암호가 너무 많아 </a:t>
            </a:r>
            <a:r>
              <a:rPr lang="ko-KR" altLang="en-US" dirty="0" smtClean="0"/>
              <a:t>비현실적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파일의 암호가 하나이면 한 번만 </a:t>
            </a:r>
            <a:r>
              <a:rPr lang="ko-KR" altLang="en-US" dirty="0" smtClean="0"/>
              <a:t>노출되어도 모든 </a:t>
            </a:r>
            <a:r>
              <a:rPr lang="ko-KR" altLang="en-US" dirty="0"/>
              <a:t>파일에 액세스할 수 있다는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세밀한 </a:t>
            </a:r>
            <a:r>
              <a:rPr lang="ko-KR" altLang="en-US" dirty="0"/>
              <a:t>수준의 보호를 </a:t>
            </a:r>
            <a:r>
              <a:rPr lang="ko-KR" altLang="en-US" dirty="0" smtClean="0"/>
              <a:t>제공하려면 다중 </a:t>
            </a:r>
            <a:r>
              <a:rPr lang="ko-KR" altLang="en-US" dirty="0"/>
              <a:t>암호를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액세스 </a:t>
            </a:r>
            <a:r>
              <a:rPr lang="ko-KR" altLang="en-US" dirty="0"/>
              <a:t>제어</a:t>
            </a:r>
            <a:r>
              <a:rPr lang="en-US" altLang="ko-KR" baseline="30000" dirty="0"/>
              <a:t>access control</a:t>
            </a:r>
          </a:p>
          <a:p>
            <a:pPr lvl="1"/>
            <a:r>
              <a:rPr lang="ko-KR" altLang="en-US" dirty="0"/>
              <a:t>사용자에 따라 액세스할 수 있는 파일이나 디렉터리 리스트를 두어 사용자 신원에 따라 </a:t>
            </a:r>
            <a:r>
              <a:rPr lang="ko-KR" altLang="en-US" dirty="0" smtClean="0"/>
              <a:t>서로 다른 </a:t>
            </a:r>
            <a:r>
              <a:rPr lang="ko-KR" altLang="en-US" dirty="0"/>
              <a:t>액세스 </a:t>
            </a:r>
            <a:r>
              <a:rPr lang="ko-KR" altLang="en-US" dirty="0" smtClean="0"/>
              <a:t>권한 부여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액세스 </a:t>
            </a:r>
            <a:r>
              <a:rPr lang="ko-KR" altLang="en-US" dirty="0"/>
              <a:t>요구가 발생하면 운영체제가 이 액세스 리스트를 </a:t>
            </a:r>
            <a:r>
              <a:rPr lang="ko-KR" altLang="en-US" dirty="0" smtClean="0"/>
              <a:t>참조하여 </a:t>
            </a:r>
            <a:r>
              <a:rPr lang="ko-KR" altLang="en-US" dirty="0"/>
              <a:t>액세스 </a:t>
            </a:r>
            <a:r>
              <a:rPr lang="ko-KR" altLang="en-US" dirty="0" smtClean="0"/>
              <a:t>여부 결정 </a:t>
            </a:r>
            <a:r>
              <a:rPr lang="ko-KR" altLang="en-US" dirty="0"/>
              <a:t>방법으로 </a:t>
            </a:r>
            <a:r>
              <a:rPr lang="ko-KR" altLang="en-US" dirty="0" smtClean="0"/>
              <a:t>보호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32178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792888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파일 보호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액세스 그룹</a:t>
            </a:r>
            <a:r>
              <a:rPr lang="en-US" altLang="ko-KR" baseline="30000" dirty="0"/>
              <a:t>access group</a:t>
            </a:r>
          </a:p>
          <a:p>
            <a:pPr lvl="1"/>
            <a:r>
              <a:rPr lang="ko-KR" altLang="en-US" dirty="0"/>
              <a:t>액세스 리스트에서 주된 문제점은 리스트 </a:t>
            </a:r>
            <a:r>
              <a:rPr lang="ko-KR" altLang="en-US" dirty="0" smtClean="0"/>
              <a:t>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사용자에게 파일 액세스를 </a:t>
            </a:r>
            <a:r>
              <a:rPr lang="ko-KR" altLang="en-US" dirty="0" smtClean="0"/>
              <a:t>허용하면 모든 </a:t>
            </a:r>
            <a:r>
              <a:rPr lang="ko-KR" altLang="en-US" dirty="0"/>
              <a:t>사용자가 읽기 액세스를 할 수 있도록 등록해야 하는 </a:t>
            </a:r>
            <a:r>
              <a:rPr lang="ko-KR" altLang="en-US" dirty="0" smtClean="0"/>
              <a:t>문제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시스템에 있는 사용자의 </a:t>
            </a:r>
            <a:r>
              <a:rPr lang="ko-KR" altLang="en-US" dirty="0"/>
              <a:t>리스트를 계속 추적하여 액세스 리스트를 구성하면</a:t>
            </a:r>
            <a:r>
              <a:rPr lang="en-US" altLang="ko-KR" dirty="0"/>
              <a:t>, </a:t>
            </a:r>
            <a:r>
              <a:rPr lang="ko-KR" altLang="en-US" dirty="0"/>
              <a:t>고정 크기인 디렉터리 </a:t>
            </a:r>
            <a:r>
              <a:rPr lang="ko-KR" altLang="en-US" dirty="0" smtClean="0"/>
              <a:t>항목이 가변 </a:t>
            </a:r>
            <a:r>
              <a:rPr lang="ko-KR" altLang="en-US" dirty="0"/>
              <a:t>크기로 바뀌는 등 복잡한 공간 관리 </a:t>
            </a:r>
            <a:r>
              <a:rPr lang="ko-KR" altLang="en-US" dirty="0" smtClean="0"/>
              <a:t>문제 발생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문제 해결 방법</a:t>
            </a:r>
            <a:endParaRPr lang="ko-KR" altLang="en-US" dirty="0"/>
          </a:p>
          <a:p>
            <a:pPr lvl="2"/>
            <a:r>
              <a:rPr lang="ko-KR" altLang="en-US" dirty="0" smtClean="0"/>
              <a:t>소유자 </a:t>
            </a:r>
            <a:r>
              <a:rPr lang="en-US" altLang="ko-KR" dirty="0"/>
              <a:t>: </a:t>
            </a:r>
            <a:r>
              <a:rPr lang="ko-KR" altLang="en-US" dirty="0"/>
              <a:t>파일을 생성한 </a:t>
            </a:r>
            <a:r>
              <a:rPr lang="ko-KR" altLang="en-US" dirty="0" smtClean="0"/>
              <a:t>사용자</a:t>
            </a:r>
            <a:endParaRPr lang="en-US" altLang="ko-KR" dirty="0"/>
          </a:p>
          <a:p>
            <a:pPr lvl="2"/>
            <a:r>
              <a:rPr lang="ko-KR" altLang="en-US" dirty="0" smtClean="0"/>
              <a:t>그룹 </a:t>
            </a:r>
            <a:r>
              <a:rPr lang="en-US" altLang="ko-KR" dirty="0"/>
              <a:t>: </a:t>
            </a:r>
            <a:r>
              <a:rPr lang="ko-KR" altLang="en-US" dirty="0"/>
              <a:t>파일을 공유하고 비슷한 액세스가 필요한 사용자의 </a:t>
            </a:r>
            <a:r>
              <a:rPr lang="ko-KR" altLang="en-US" dirty="0" smtClean="0"/>
              <a:t>집합</a:t>
            </a:r>
            <a:endParaRPr lang="en-US" altLang="ko-KR" dirty="0"/>
          </a:p>
          <a:p>
            <a:pPr lvl="2"/>
            <a:r>
              <a:rPr lang="ko-KR" altLang="en-US" dirty="0" smtClean="0"/>
              <a:t>모든 </a:t>
            </a:r>
            <a:r>
              <a:rPr lang="ko-KR" altLang="en-US" dirty="0"/>
              <a:t>사람 </a:t>
            </a:r>
            <a:r>
              <a:rPr lang="en-US" altLang="ko-KR" dirty="0"/>
              <a:t>: </a:t>
            </a:r>
            <a:r>
              <a:rPr lang="ko-KR" altLang="en-US" dirty="0"/>
              <a:t>시스템에 있는 모든 다른 </a:t>
            </a:r>
            <a:r>
              <a:rPr lang="ko-KR" altLang="en-US" dirty="0" smtClean="0"/>
              <a:t>사용자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파일을 보호하는 그룹별 제어 비트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4759600"/>
            <a:ext cx="51720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027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792888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파일 보호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권한</a:t>
            </a:r>
            <a:r>
              <a:rPr lang="en-US" altLang="ko-KR" baseline="30000" dirty="0"/>
              <a:t>user permission </a:t>
            </a:r>
            <a:r>
              <a:rPr lang="ko-KR" altLang="en-US" dirty="0"/>
              <a:t>지정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ko-KR" altLang="en-US" dirty="0" smtClean="0"/>
              <a:t>방어벽</a:t>
            </a:r>
            <a:r>
              <a:rPr lang="en-US" altLang="ko-KR" dirty="0" smtClean="0"/>
              <a:t>,</a:t>
            </a:r>
            <a:r>
              <a:rPr lang="ko-KR" altLang="en-US" dirty="0" smtClean="0"/>
              <a:t> 침입자의 </a:t>
            </a:r>
            <a:r>
              <a:rPr lang="ko-KR" altLang="en-US" dirty="0"/>
              <a:t>손상 정도를 줄일 수 있는 방법</a:t>
            </a:r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계정을 받을 때부터 특정한 디렉터리와 파일만 액세스할 수 있도록 시스템 </a:t>
            </a:r>
            <a:r>
              <a:rPr lang="ko-KR" altLang="en-US" dirty="0" smtClean="0"/>
              <a:t>관리자가 허락</a:t>
            </a:r>
            <a:r>
              <a:rPr lang="en-US" altLang="ko-KR" dirty="0" smtClean="0"/>
              <a:t>, </a:t>
            </a:r>
            <a:r>
              <a:rPr lang="ko-KR" altLang="en-US" dirty="0"/>
              <a:t>그 외의 영역은 액세스를 </a:t>
            </a:r>
            <a:r>
              <a:rPr lang="ko-KR" altLang="en-US" dirty="0" smtClean="0"/>
              <a:t>불허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네트워크와 </a:t>
            </a:r>
            <a:r>
              <a:rPr lang="ko-KR" altLang="en-US" dirty="0"/>
              <a:t>호스트 컴퓨터 시스템 </a:t>
            </a:r>
            <a:r>
              <a:rPr lang="ko-KR" altLang="en-US" dirty="0" smtClean="0"/>
              <a:t>관리자의 사용자 권한 지정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663914"/>
            <a:ext cx="7268540" cy="355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53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파일 시스템의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파일 시스템의 구분</a:t>
            </a:r>
            <a:endParaRPr lang="en-US" altLang="ko-KR" dirty="0" smtClean="0"/>
          </a:p>
          <a:p>
            <a:pPr lvl="1"/>
            <a:r>
              <a:rPr lang="ko-KR" altLang="en-US" dirty="0"/>
              <a:t>파일의 개념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디렉터리 구조</a:t>
            </a:r>
            <a:r>
              <a:rPr lang="en-US" altLang="ko-KR" dirty="0"/>
              <a:t>, </a:t>
            </a:r>
            <a:r>
              <a:rPr lang="ko-KR" altLang="en-US" dirty="0"/>
              <a:t>파일에 허용하는 연산 등을 </a:t>
            </a:r>
            <a:r>
              <a:rPr lang="ko-KR" altLang="en-US" dirty="0" smtClean="0"/>
              <a:t>정의하는 논리적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디스크에 </a:t>
            </a:r>
            <a:r>
              <a:rPr lang="ko-KR" altLang="en-US" dirty="0"/>
              <a:t>이런 논리 파일 시스템을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시스템의 구성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2281928"/>
            <a:ext cx="6885765" cy="42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파일 시스템의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블록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메모리와 디스크 간 전송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섹터 </a:t>
            </a:r>
            <a:r>
              <a:rPr lang="ko-KR" altLang="en-US" dirty="0"/>
              <a:t>하나 이상으로 구성되며</a:t>
            </a:r>
            <a:r>
              <a:rPr lang="en-US" altLang="ko-KR" dirty="0"/>
              <a:t>, </a:t>
            </a:r>
            <a:r>
              <a:rPr lang="ko-KR" altLang="en-US" dirty="0"/>
              <a:t>블록을 할당하는 방법은 사용하는 </a:t>
            </a:r>
            <a:r>
              <a:rPr lang="ko-KR" altLang="en-US" dirty="0" smtClean="0"/>
              <a:t>운영체제에 </a:t>
            </a:r>
            <a:r>
              <a:rPr lang="ko-KR" altLang="en-US" dirty="0"/>
              <a:t>따라 </a:t>
            </a:r>
            <a:r>
              <a:rPr lang="ko-KR" altLang="en-US" dirty="0" smtClean="0"/>
              <a:t>다름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운영체제는 </a:t>
            </a:r>
            <a:r>
              <a:rPr lang="ko-KR" altLang="en-US" dirty="0"/>
              <a:t>파일에 속하는 정보를 블록에 유지하며</a:t>
            </a:r>
            <a:r>
              <a:rPr lang="en-US" altLang="ko-KR" dirty="0"/>
              <a:t>, 0</a:t>
            </a:r>
            <a:r>
              <a:rPr lang="ko-KR" altLang="en-US" dirty="0"/>
              <a:t>에서 시작하는 연속 </a:t>
            </a:r>
            <a:r>
              <a:rPr lang="ko-KR" altLang="en-US" dirty="0" smtClean="0"/>
              <a:t>정수로 </a:t>
            </a:r>
            <a:r>
              <a:rPr lang="ko-KR" altLang="en-US" dirty="0"/>
              <a:t>일부 최대 수에 달하는 논리 블록 </a:t>
            </a:r>
            <a:r>
              <a:rPr lang="ko-KR" altLang="en-US" dirty="0" smtClean="0"/>
              <a:t>번호 사용</a:t>
            </a:r>
            <a:endParaRPr lang="en-US" altLang="ko-KR" dirty="0"/>
          </a:p>
          <a:p>
            <a:pPr lvl="2"/>
            <a:r>
              <a:rPr lang="ko-KR" altLang="en-US" dirty="0"/>
              <a:t>논리 블록 번호는 물리적 디스크 주소</a:t>
            </a:r>
            <a:r>
              <a:rPr lang="en-US" altLang="ko-KR" dirty="0"/>
              <a:t>(</a:t>
            </a:r>
            <a:r>
              <a:rPr lang="ko-KR" altLang="en-US" dirty="0"/>
              <a:t>트랙</a:t>
            </a:r>
            <a:r>
              <a:rPr lang="en-US" altLang="ko-KR" dirty="0"/>
              <a:t>, </a:t>
            </a:r>
            <a:r>
              <a:rPr lang="ko-KR" altLang="en-US" dirty="0"/>
              <a:t>실린더</a:t>
            </a:r>
            <a:r>
              <a:rPr lang="en-US" altLang="ko-KR" dirty="0"/>
              <a:t>, </a:t>
            </a:r>
            <a:r>
              <a:rPr lang="ko-KR" altLang="en-US" dirty="0"/>
              <a:t>표면</a:t>
            </a:r>
            <a:r>
              <a:rPr lang="en-US" altLang="ko-KR" dirty="0"/>
              <a:t>, </a:t>
            </a:r>
            <a:r>
              <a:rPr lang="ko-KR" altLang="en-US" dirty="0"/>
              <a:t>섹터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변환은 </a:t>
            </a:r>
            <a:r>
              <a:rPr lang="ko-KR" altLang="en-US" dirty="0"/>
              <a:t>장치 </a:t>
            </a:r>
            <a:r>
              <a:rPr lang="ko-KR" altLang="en-US" dirty="0" smtClean="0"/>
              <a:t>드라이버가 </a:t>
            </a:r>
            <a:r>
              <a:rPr lang="ko-KR" altLang="en-US" dirty="0"/>
              <a:t>수행하며</a:t>
            </a:r>
            <a:r>
              <a:rPr lang="en-US" altLang="ko-KR" dirty="0"/>
              <a:t>, </a:t>
            </a:r>
            <a:r>
              <a:rPr lang="ko-KR" altLang="en-US" dirty="0"/>
              <a:t>디스크 제어기에 낮은 수준의 하드웨어 명령어로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논리적 파일을 물리적 파일로 </a:t>
            </a:r>
            <a:r>
              <a:rPr lang="ko-KR" altLang="en-US" dirty="0" err="1" smtClean="0"/>
              <a:t>매핑하는</a:t>
            </a:r>
            <a:r>
              <a:rPr lang="ko-KR" altLang="en-US" dirty="0" smtClean="0"/>
              <a:t> 과정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2" y="3248980"/>
            <a:ext cx="4347537" cy="34942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51620" y="3338990"/>
            <a:ext cx="19802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Virtual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Block Number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파일 시스템의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메타데이터</a:t>
            </a:r>
            <a:r>
              <a:rPr lang="en-US" altLang="ko-KR" baseline="30000" dirty="0"/>
              <a:t>metadata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데이터와 </a:t>
            </a:r>
            <a:r>
              <a:rPr lang="ko-KR" altLang="en-US" dirty="0"/>
              <a:t>디렉터리 외에도 파일 </a:t>
            </a:r>
            <a:r>
              <a:rPr lang="ko-KR" altLang="en-US" dirty="0" smtClean="0"/>
              <a:t>시스템 크기</a:t>
            </a:r>
            <a:r>
              <a:rPr lang="en-US" altLang="ko-KR" dirty="0"/>
              <a:t>, </a:t>
            </a:r>
            <a:r>
              <a:rPr lang="ko-KR" altLang="en-US" dirty="0"/>
              <a:t>새로운 데이터가 이미 사용하는 블록을 덮어쓰지 않도록 저장장치의 가용 블록</a:t>
            </a:r>
            <a:r>
              <a:rPr lang="en-US" altLang="ko-KR" dirty="0"/>
              <a:t>(</a:t>
            </a:r>
            <a:r>
              <a:rPr lang="ko-KR" altLang="en-US" dirty="0"/>
              <a:t>공간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정보</a:t>
            </a: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), </a:t>
            </a:r>
            <a:r>
              <a:rPr lang="ko-KR" altLang="en-US" dirty="0"/>
              <a:t>루트 데이터 위치와 파일 소유자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파일을 마지막으로 수정</a:t>
            </a:r>
            <a:r>
              <a:rPr lang="en-US" altLang="ko-KR" dirty="0"/>
              <a:t>(</a:t>
            </a:r>
            <a:r>
              <a:rPr lang="ko-KR" altLang="en-US" dirty="0"/>
              <a:t>액세스</a:t>
            </a:r>
            <a:r>
              <a:rPr lang="en-US" altLang="ko-KR" dirty="0"/>
              <a:t>)</a:t>
            </a:r>
            <a:r>
              <a:rPr lang="ko-KR" altLang="en-US" dirty="0"/>
              <a:t>한 </a:t>
            </a:r>
            <a:r>
              <a:rPr lang="ko-KR" altLang="en-US" dirty="0" smtClean="0"/>
              <a:t>시간 등 </a:t>
            </a:r>
            <a:r>
              <a:rPr lang="ko-KR" altLang="en-US" dirty="0"/>
              <a:t>여러 데이터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이름은 보통 </a:t>
            </a:r>
            <a:r>
              <a:rPr lang="ko-KR" altLang="en-US" dirty="0"/>
              <a:t>메타데이터의 일부로 </a:t>
            </a:r>
            <a:r>
              <a:rPr lang="ko-KR" altLang="en-US" dirty="0" smtClean="0"/>
              <a:t>고려하지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비어 </a:t>
            </a:r>
            <a:r>
              <a:rPr lang="ko-KR" altLang="en-US" dirty="0"/>
              <a:t>있는 공간 </a:t>
            </a:r>
            <a:r>
              <a:rPr lang="ko-KR" altLang="en-US" dirty="0" smtClean="0"/>
              <a:t>비트맵</a:t>
            </a:r>
            <a:r>
              <a:rPr lang="en-US" altLang="ko-KR" dirty="0" smtClean="0"/>
              <a:t>, </a:t>
            </a:r>
            <a:r>
              <a:rPr lang="ko-KR" altLang="en-US" dirty="0"/>
              <a:t>가용 블록 정보와 불량 섹터 </a:t>
            </a:r>
            <a:r>
              <a:rPr lang="ko-KR" altLang="en-US" dirty="0" smtClean="0"/>
              <a:t>정보 </a:t>
            </a:r>
            <a:r>
              <a:rPr lang="ko-KR" altLang="en-US" dirty="0"/>
              <a:t>포함</a:t>
            </a:r>
          </a:p>
          <a:p>
            <a:pPr lvl="1"/>
            <a:r>
              <a:rPr lang="ko-KR" altLang="en-US" dirty="0" smtClean="0"/>
              <a:t>데이터와 </a:t>
            </a:r>
            <a:r>
              <a:rPr lang="ko-KR" altLang="en-US" dirty="0"/>
              <a:t>동일한 방법으로 </a:t>
            </a:r>
            <a:r>
              <a:rPr lang="ko-KR" altLang="en-US" dirty="0" smtClean="0"/>
              <a:t>처리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직접 수정할 수 없으므로 파일 시스템의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유지</a:t>
            </a:r>
          </a:p>
        </p:txBody>
      </p:sp>
    </p:spTree>
    <p:extLst>
      <p:ext uri="{BB962C8B-B14F-4D97-AF65-F5344CB8AC3E}">
        <p14:creationId xmlns:p14="http://schemas.microsoft.com/office/powerpoint/2010/main" val="28935394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</TotalTime>
  <Words>3849</Words>
  <Application>Microsoft Office PowerPoint</Application>
  <PresentationFormat>화면 슬라이드 쇼(4:3)</PresentationFormat>
  <Paragraphs>420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1" baseType="lpstr">
      <vt:lpstr>HY견명조</vt:lpstr>
      <vt:lpstr>HY엽서L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파일 시스템과 파일(1. 파일 시스템의 개념)</vt:lpstr>
      <vt:lpstr>2. 파일 시스템의 기능</vt:lpstr>
      <vt:lpstr>2. 파일 시스템의 기능</vt:lpstr>
      <vt:lpstr>3. 파일 시스템의 구조</vt:lpstr>
      <vt:lpstr>4. 파일 시스템의 관리</vt:lpstr>
      <vt:lpstr>4. 파일 시스템의 관리</vt:lpstr>
      <vt:lpstr>4. 파일 시스템의 관리</vt:lpstr>
      <vt:lpstr>4. 파일 시스템의 관리</vt:lpstr>
      <vt:lpstr>5. 파일의 개념과 구성</vt:lpstr>
      <vt:lpstr>6. 파일의 이름 명명</vt:lpstr>
      <vt:lpstr>6. 파일의 이름 명명</vt:lpstr>
      <vt:lpstr>7. 파일의 속성</vt:lpstr>
      <vt:lpstr>8. 파일의 유형</vt:lpstr>
      <vt:lpstr>8. 파일의 유형</vt:lpstr>
      <vt:lpstr>9. 파일의 연산</vt:lpstr>
      <vt:lpstr>10. 파일 디스크립터</vt:lpstr>
      <vt:lpstr>11. 파일에 엑세스 하는 방법</vt:lpstr>
      <vt:lpstr>11. 파일에 엑세스 하는 방법</vt:lpstr>
      <vt:lpstr>11. 파일에 엑세스 하는 방법</vt:lpstr>
      <vt:lpstr>11. 파일에 엑세스 하는 방법</vt:lpstr>
      <vt:lpstr>Section 02 파일을 관리하는 디렉터리 시스템 (1. 개념)</vt:lpstr>
      <vt:lpstr>1. 디렉터리의 개념</vt:lpstr>
      <vt:lpstr>1. 디렉터리의 개념</vt:lpstr>
      <vt:lpstr>2. 디렉터리의 구현</vt:lpstr>
      <vt:lpstr>2. 디렉터리의 구현</vt:lpstr>
      <vt:lpstr>2. 디렉터리의 구현</vt:lpstr>
      <vt:lpstr>2. 디렉터리의 구현</vt:lpstr>
      <vt:lpstr>3. 디렉터리의 연산</vt:lpstr>
      <vt:lpstr>4. 디렉터리의 구조</vt:lpstr>
      <vt:lpstr>4. 디렉터리의 구조</vt:lpstr>
      <vt:lpstr>4. 디렉터리의 구조</vt:lpstr>
      <vt:lpstr>4. 디렉터리의 구조</vt:lpstr>
      <vt:lpstr>4. 디렉터리의 구조</vt:lpstr>
      <vt:lpstr>4. 디렉터리의 구조</vt:lpstr>
      <vt:lpstr>4. 디렉터리의 구조</vt:lpstr>
      <vt:lpstr>4. 디렉터리의 구조</vt:lpstr>
      <vt:lpstr>Section 03 파일의 디스크 할당(1. 파일의 디스크 할당 방법)</vt:lpstr>
      <vt:lpstr>1. 파일의 디스크 할당 방법</vt:lpstr>
      <vt:lpstr>1. 파일의 디스크 할당 방법</vt:lpstr>
      <vt:lpstr>1. 파일의 디스크 할당 방법</vt:lpstr>
      <vt:lpstr>1. 파일의 디스크 할당 방법</vt:lpstr>
      <vt:lpstr>1. 파일의 디스크 할당 방법</vt:lpstr>
      <vt:lpstr>1. 파일의 디스크 할당 방법</vt:lpstr>
      <vt:lpstr>1. 파일의 디스크 할당 방법</vt:lpstr>
      <vt:lpstr>1. 파일의 디스크 할당 방법</vt:lpstr>
      <vt:lpstr>1. 파일의 디스크 할당 방법</vt:lpstr>
      <vt:lpstr>1. 파일의 디스크 할당 방법</vt:lpstr>
      <vt:lpstr>1. 파일의 디스크 할당 방법</vt:lpstr>
      <vt:lpstr>2. 파일의 디스크 할당 방법의 비교</vt:lpstr>
      <vt:lpstr>3. 디스크의 빈 공간 관리 방법</vt:lpstr>
      <vt:lpstr>3. 디스크의 빈 공간 관리 방법</vt:lpstr>
      <vt:lpstr>3. 디스크의 빈 공간 관리 방법</vt:lpstr>
      <vt:lpstr>3. 디스크의 빈 공간 관리 방법</vt:lpstr>
      <vt:lpstr>3. 디스크의 빈 공간 관리 방법</vt:lpstr>
      <vt:lpstr>3. 디스크의 빈 공간 관리 방법</vt:lpstr>
      <vt:lpstr>Section 05 파일 보호(1. 파일 보호의 필요성)</vt:lpstr>
      <vt:lpstr>2. 파일 보호 방법</vt:lpstr>
      <vt:lpstr>2. 파일 보호 방법</vt:lpstr>
      <vt:lpstr>2. 파일 보호 방법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amiga</cp:lastModifiedBy>
  <cp:revision>231</cp:revision>
  <dcterms:created xsi:type="dcterms:W3CDTF">2012-07-23T02:34:37Z</dcterms:created>
  <dcterms:modified xsi:type="dcterms:W3CDTF">2016-08-16T05:33:27Z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