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5"/>
  </p:notesMasterIdLst>
  <p:handoutMasterIdLst>
    <p:handoutMasterId r:id="rId56"/>
  </p:handoutMasterIdLst>
  <p:sldIdLst>
    <p:sldId id="329" r:id="rId2"/>
    <p:sldId id="330" r:id="rId3"/>
    <p:sldId id="331" r:id="rId4"/>
    <p:sldId id="358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359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8" r:id="rId28"/>
    <p:sldId id="417" r:id="rId29"/>
    <p:sldId id="419" r:id="rId30"/>
    <p:sldId id="420" r:id="rId31"/>
    <p:sldId id="421" r:id="rId32"/>
    <p:sldId id="422" r:id="rId33"/>
    <p:sldId id="423" r:id="rId34"/>
    <p:sldId id="424" r:id="rId35"/>
    <p:sldId id="425" r:id="rId36"/>
    <p:sldId id="426" r:id="rId37"/>
    <p:sldId id="427" r:id="rId38"/>
    <p:sldId id="428" r:id="rId39"/>
    <p:sldId id="429" r:id="rId40"/>
    <p:sldId id="430" r:id="rId41"/>
    <p:sldId id="431" r:id="rId42"/>
    <p:sldId id="432" r:id="rId43"/>
    <p:sldId id="433" r:id="rId44"/>
    <p:sldId id="434" r:id="rId45"/>
    <p:sldId id="435" r:id="rId46"/>
    <p:sldId id="436" r:id="rId47"/>
    <p:sldId id="437" r:id="rId48"/>
    <p:sldId id="439" r:id="rId49"/>
    <p:sldId id="438" r:id="rId50"/>
    <p:sldId id="440" r:id="rId51"/>
    <p:sldId id="441" r:id="rId52"/>
    <p:sldId id="442" r:id="rId53"/>
    <p:sldId id="258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004A82"/>
    <a:srgbClr val="415783"/>
    <a:srgbClr val="4F784C"/>
    <a:srgbClr val="FFFF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>
      <p:cViewPr varScale="1">
        <p:scale>
          <a:sx n="115" d="100"/>
          <a:sy n="115" d="100"/>
        </p:scale>
        <p:origin x="181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2016-08-16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IT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</a:t>
            </a:r>
            <a:r>
              <a:rPr kumimoji="0" lang="en-US" altLang="ko-KR" sz="1600" b="1" kern="1200" baseline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CookBook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, 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운영체제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(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개정 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판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) : </a:t>
            </a:r>
            <a:r>
              <a:rPr kumimoji="0" lang="ko-KR" altLang="en-US" sz="1600" b="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그림으로 배우는 구조와 원리</a:t>
            </a:r>
            <a:endParaRPr kumimoji="0" lang="en-US" altLang="ko-KR" sz="1600" b="0" kern="1200" baseline="0" dirty="0" smtClean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본 강의교안의 저작권은 </a:t>
            </a:r>
            <a:r>
              <a:rPr kumimoji="0" lang="ko-KR" altLang="en-US" sz="1400" b="1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구현회</a:t>
            </a:r>
            <a:r>
              <a:rPr kumimoji="0" lang="ko-KR" altLang="en-US" sz="1400" b="0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와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400" b="1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한빛아카데미</a:t>
            </a:r>
            <a:r>
              <a:rPr kumimoji="0" lang="ko-KR" altLang="en-US" sz="1400" b="1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㈜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에 있습니다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</a:t>
            </a: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kern="1200" spc="-100" baseline="0" dirty="0" smtClean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marR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이 자료는 강의 보조자료로 제공되는 것으로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학생들에게 배포되어서는 안 됩니다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 </a:t>
            </a:r>
            <a:endParaRPr kumimoji="0" lang="ko-KR" altLang="en-US" sz="1400" kern="1200" spc="-100" baseline="0" dirty="0" smtClean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kern="1200" spc="-100" baseline="0" dirty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9947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5" cy="6866316"/>
            <a:chOff x="250985" y="267478"/>
            <a:chExt cx="9148833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295462" y="267478"/>
              <a:ext cx="6104356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0005" y="5949300"/>
            <a:ext cx="2448000" cy="541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00005" y="5491377"/>
            <a:ext cx="2381250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00005" y="3136631"/>
            <a:ext cx="2520000" cy="2003567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586565" y="5043644"/>
            <a:ext cx="495055" cy="27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81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2016-08-16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2" r:id="rId4"/>
    <p:sldLayoutId id="2147483681" r:id="rId5"/>
    <p:sldLayoutId id="2147483684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45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보안의 위협의 유형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보안 위협의 유형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" y="1268760"/>
            <a:ext cx="57435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98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소프트웨어 위협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컴퓨터 바이러스</a:t>
            </a:r>
            <a:r>
              <a:rPr lang="en-US" altLang="ko-KR" baseline="30000" dirty="0"/>
              <a:t>computer virus</a:t>
            </a:r>
            <a:endParaRPr lang="ko-KR" altLang="en-US" baseline="30000" dirty="0"/>
          </a:p>
          <a:p>
            <a:pPr lvl="1"/>
            <a:r>
              <a:rPr lang="ko-KR" altLang="en-US" dirty="0" smtClean="0"/>
              <a:t>자기 </a:t>
            </a:r>
            <a:r>
              <a:rPr lang="ko-KR" altLang="en-US" dirty="0"/>
              <a:t>자신을 스스로 복제할 수 있는 실행 가능한 명령 </a:t>
            </a:r>
            <a:r>
              <a:rPr lang="ko-KR" altLang="en-US" dirty="0" smtClean="0"/>
              <a:t>집합</a:t>
            </a:r>
            <a:endParaRPr lang="en-US" altLang="ko-KR" dirty="0" smtClean="0"/>
          </a:p>
          <a:p>
            <a:pPr lvl="1"/>
            <a:r>
              <a:rPr lang="ko-KR" altLang="en-US" dirty="0"/>
              <a:t>컴퓨터의 프로그램이나 프로세서의 서비스 영역에 자신 또는 자신의 </a:t>
            </a:r>
            <a:r>
              <a:rPr lang="ko-KR" altLang="en-US" dirty="0" smtClean="0"/>
              <a:t>변형 </a:t>
            </a:r>
            <a:r>
              <a:rPr lang="ko-KR" altLang="en-US" dirty="0"/>
              <a:t>복제하여 시스템에 </a:t>
            </a:r>
            <a:r>
              <a:rPr lang="ko-KR" altLang="en-US" dirty="0" smtClean="0"/>
              <a:t>영향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네트워크에서 </a:t>
            </a:r>
            <a:r>
              <a:rPr lang="ko-KR" altLang="en-US" dirty="0" err="1"/>
              <a:t>다운로드한</a:t>
            </a:r>
            <a:r>
              <a:rPr lang="ko-KR" altLang="en-US" dirty="0"/>
              <a:t> 프로그램이나 다른 사람의 </a:t>
            </a:r>
            <a:r>
              <a:rPr lang="ko-KR" altLang="en-US" dirty="0" smtClean="0"/>
              <a:t>컴퓨터에서 복사한 </a:t>
            </a:r>
            <a:r>
              <a:rPr lang="ko-KR" altLang="en-US" dirty="0"/>
              <a:t>파일이 바이러스에 감염되어 있을 때 </a:t>
            </a:r>
            <a:r>
              <a:rPr lang="ko-KR" altLang="en-US" dirty="0" smtClean="0"/>
              <a:t>전염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수정해서 </a:t>
            </a:r>
            <a:r>
              <a:rPr lang="ko-KR" altLang="en-US" dirty="0"/>
              <a:t>다른 </a:t>
            </a:r>
            <a:r>
              <a:rPr lang="ko-KR" altLang="en-US" dirty="0" smtClean="0"/>
              <a:t>프로그램 감염 가능</a:t>
            </a:r>
            <a:r>
              <a:rPr lang="en-US" altLang="ko-KR" dirty="0" smtClean="0"/>
              <a:t>, </a:t>
            </a:r>
            <a:r>
              <a:rPr lang="ko-KR" altLang="en-US" dirty="0"/>
              <a:t>컴퓨터 사용자의 사용 </a:t>
            </a:r>
            <a:r>
              <a:rPr lang="ko-KR" altLang="en-US" dirty="0" smtClean="0"/>
              <a:t>권리 </a:t>
            </a:r>
            <a:r>
              <a:rPr lang="ko-KR" altLang="en-US" dirty="0"/>
              <a:t>이용하여 다른 컴퓨터 </a:t>
            </a:r>
            <a:r>
              <a:rPr lang="ko-KR" altLang="en-US" dirty="0" smtClean="0"/>
              <a:t>시스템의 </a:t>
            </a:r>
            <a:r>
              <a:rPr lang="ko-KR" altLang="en-US" dirty="0"/>
              <a:t>컴퓨터 통신망</a:t>
            </a:r>
            <a:r>
              <a:rPr lang="en-US" altLang="ko-KR" dirty="0"/>
              <a:t>(</a:t>
            </a:r>
            <a:r>
              <a:rPr lang="ko-KR" altLang="en-US" dirty="0"/>
              <a:t>네트워크</a:t>
            </a:r>
            <a:r>
              <a:rPr lang="en-US" altLang="ko-KR" dirty="0"/>
              <a:t>)</a:t>
            </a:r>
            <a:r>
              <a:rPr lang="ko-KR" altLang="en-US" dirty="0"/>
              <a:t>에 퍼뜨릴 수도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1"/>
            <a:r>
              <a:rPr lang="ko-KR" altLang="en-US" dirty="0" smtClean="0"/>
              <a:t>프로세서의 서비스 </a:t>
            </a:r>
            <a:r>
              <a:rPr lang="ko-KR" altLang="en-US" dirty="0"/>
              <a:t>받아야만 활동할 수 있는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하드웨어의 </a:t>
            </a:r>
            <a:r>
              <a:rPr lang="ko-KR" altLang="en-US" dirty="0"/>
              <a:t>논리적 </a:t>
            </a:r>
            <a:r>
              <a:rPr lang="ko-KR" altLang="en-US" dirty="0" smtClean="0"/>
              <a:t>파괴 가능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물리적인 </a:t>
            </a:r>
            <a:r>
              <a:rPr lang="ko-KR" altLang="en-US" dirty="0" smtClean="0"/>
              <a:t>파괴 불가능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컴퓨터의 </a:t>
            </a:r>
            <a:r>
              <a:rPr lang="ko-KR" altLang="en-US" dirty="0"/>
              <a:t>하드웨어가 </a:t>
            </a:r>
            <a:r>
              <a:rPr lang="ko-KR" altLang="en-US" dirty="0" smtClean="0"/>
              <a:t>작동하지 </a:t>
            </a:r>
            <a:r>
              <a:rPr lang="ko-KR" altLang="en-US" dirty="0"/>
              <a:t>않으면 </a:t>
            </a:r>
            <a:r>
              <a:rPr lang="ko-KR" altLang="en-US" dirty="0" smtClean="0"/>
              <a:t>활동 불가능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자기 </a:t>
            </a:r>
            <a:r>
              <a:rPr lang="ko-KR" altLang="en-US" dirty="0"/>
              <a:t>복제</a:t>
            </a:r>
            <a:r>
              <a:rPr lang="en-US" altLang="ko-KR" dirty="0"/>
              <a:t>(</a:t>
            </a:r>
            <a:r>
              <a:rPr lang="ko-KR" altLang="en-US" dirty="0"/>
              <a:t>증식</a:t>
            </a:r>
            <a:r>
              <a:rPr lang="en-US" altLang="ko-KR" dirty="0"/>
              <a:t>) </a:t>
            </a: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다수의 </a:t>
            </a:r>
            <a:r>
              <a:rPr lang="ko-KR" altLang="en-US" dirty="0" smtClean="0"/>
              <a:t>시스템 </a:t>
            </a:r>
            <a:r>
              <a:rPr lang="ko-KR" altLang="en-US" dirty="0"/>
              <a:t>감염시키려고 자기 </a:t>
            </a:r>
            <a:r>
              <a:rPr lang="ko-KR" altLang="en-US" dirty="0" smtClean="0"/>
              <a:t>자신 </a:t>
            </a:r>
            <a:r>
              <a:rPr lang="ko-KR" altLang="en-US" dirty="0"/>
              <a:t>복제하여 다른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시스템으로 감염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은폐 </a:t>
            </a: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 smtClean="0"/>
              <a:t>파일 </a:t>
            </a:r>
            <a:r>
              <a:rPr lang="ko-KR" altLang="en-US" dirty="0"/>
              <a:t>크기나 </a:t>
            </a:r>
            <a:r>
              <a:rPr lang="ko-KR" altLang="en-US" dirty="0" smtClean="0"/>
              <a:t>내용을 감염 </a:t>
            </a:r>
            <a:r>
              <a:rPr lang="ko-KR" altLang="en-US" dirty="0"/>
              <a:t>전의 상태로 보이게 하여 백신 프로그램 등이 </a:t>
            </a:r>
            <a:r>
              <a:rPr lang="ko-KR" altLang="en-US" dirty="0" smtClean="0"/>
              <a:t>감지 </a:t>
            </a:r>
            <a:r>
              <a:rPr lang="ko-KR" altLang="en-US" dirty="0"/>
              <a:t>못하게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</a:t>
            </a:r>
            <a:r>
              <a:rPr lang="ko-KR" altLang="en-US" dirty="0"/>
              <a:t>파괴 기능 </a:t>
            </a:r>
            <a:r>
              <a:rPr lang="en-US" altLang="ko-KR" dirty="0"/>
              <a:t>: </a:t>
            </a:r>
            <a:r>
              <a:rPr lang="ko-KR" altLang="en-US" dirty="0"/>
              <a:t>미리 작성한 프로그램으로 </a:t>
            </a:r>
            <a:r>
              <a:rPr lang="ko-KR" altLang="en-US" dirty="0" smtClean="0"/>
              <a:t>특정 일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작업 </a:t>
            </a:r>
            <a:r>
              <a:rPr lang="ko-KR" altLang="en-US" dirty="0"/>
              <a:t>실행할 때 데이터 파괴</a:t>
            </a:r>
            <a:r>
              <a:rPr lang="en-US" altLang="ko-KR" dirty="0"/>
              <a:t>, </a:t>
            </a:r>
            <a:r>
              <a:rPr lang="ko-KR" altLang="en-US" dirty="0"/>
              <a:t>시스템 </a:t>
            </a:r>
            <a:r>
              <a:rPr lang="ko-KR" altLang="en-US" dirty="0" smtClean="0"/>
              <a:t>동작 이상 유발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2307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소프트웨어 위협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웜</a:t>
            </a:r>
            <a:r>
              <a:rPr lang="en-US" altLang="ko-KR" baseline="30000" dirty="0"/>
              <a:t>worm</a:t>
            </a:r>
            <a:endParaRPr lang="ko-KR" altLang="en-US" baseline="30000" dirty="0"/>
          </a:p>
          <a:p>
            <a:pPr lvl="1"/>
            <a:r>
              <a:rPr lang="ko-KR" altLang="en-US" dirty="0" smtClean="0"/>
              <a:t>컴퓨터 </a:t>
            </a:r>
            <a:r>
              <a:rPr lang="ko-KR" altLang="en-US" dirty="0"/>
              <a:t>시스템에 해를 끼칠 수 있는 장소에 위치하는 바이러스나 복제 코드의 일종</a:t>
            </a:r>
          </a:p>
          <a:p>
            <a:pPr lvl="1"/>
            <a:r>
              <a:rPr lang="ko-KR" altLang="en-US" dirty="0" smtClean="0"/>
              <a:t>컴퓨터는 </a:t>
            </a:r>
            <a:r>
              <a:rPr lang="ko-KR" altLang="en-US" dirty="0"/>
              <a:t>정상적으로 작동하면서 프로그램 자체의 전염성을 과시하는 </a:t>
            </a:r>
            <a:r>
              <a:rPr lang="ko-KR" altLang="en-US" dirty="0" smtClean="0"/>
              <a:t>바이러스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</a:t>
            </a:r>
            <a:r>
              <a:rPr lang="ko-KR" altLang="en-US" dirty="0"/>
              <a:t>자원을 사용하여 자신의 프로그램 </a:t>
            </a:r>
            <a:r>
              <a:rPr lang="ko-KR" altLang="en-US" dirty="0" smtClean="0"/>
              <a:t>복사본 </a:t>
            </a:r>
            <a:r>
              <a:rPr lang="ko-KR" altLang="en-US" dirty="0"/>
              <a:t>생성하고 다른 프로세스가 </a:t>
            </a:r>
            <a:r>
              <a:rPr lang="ko-KR" altLang="en-US" dirty="0" smtClean="0"/>
              <a:t>자원 사용 못하게 함</a:t>
            </a:r>
            <a:endParaRPr lang="ko-KR" altLang="en-US" dirty="0"/>
          </a:p>
          <a:p>
            <a:pPr lvl="1"/>
            <a:r>
              <a:rPr lang="ko-KR" altLang="en-US" dirty="0" smtClean="0"/>
              <a:t>네트워크에서 강력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</a:t>
            </a:r>
            <a:r>
              <a:rPr lang="ko-KR" altLang="en-US" dirty="0"/>
              <a:t>사이에서 스스로 </a:t>
            </a:r>
            <a:r>
              <a:rPr lang="ko-KR" altLang="en-US" dirty="0" smtClean="0"/>
              <a:t>재생 전체 네트워크 </a:t>
            </a:r>
            <a:r>
              <a:rPr lang="ko-KR" altLang="en-US" dirty="0"/>
              <a:t>멈추게도 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주로 </a:t>
            </a:r>
            <a:r>
              <a:rPr lang="ko-KR" altLang="en-US" dirty="0"/>
              <a:t>다른 사람에게 </a:t>
            </a:r>
            <a:r>
              <a:rPr lang="ko-KR" altLang="en-US" dirty="0" err="1"/>
              <a:t>스팸메일</a:t>
            </a:r>
            <a:r>
              <a:rPr lang="ko-KR" altLang="en-US" dirty="0"/>
              <a:t> 등 쓰레기 </a:t>
            </a:r>
            <a:r>
              <a:rPr lang="ko-KR" altLang="en-US" dirty="0" smtClean="0"/>
              <a:t>메일을 </a:t>
            </a:r>
            <a:r>
              <a:rPr lang="ko-KR" altLang="en-US" dirty="0"/>
              <a:t>보내거나 통신에 필요한 </a:t>
            </a:r>
            <a:r>
              <a:rPr lang="ko-KR" altLang="en-US" dirty="0" smtClean="0"/>
              <a:t>파일 </a:t>
            </a:r>
            <a:r>
              <a:rPr lang="ko-KR" altLang="en-US" dirty="0"/>
              <a:t>바꿔 </a:t>
            </a:r>
            <a:r>
              <a:rPr lang="ko-KR" altLang="en-US" dirty="0" smtClean="0"/>
              <a:t>통신 불가능하게 함</a:t>
            </a:r>
            <a:endParaRPr lang="en-US" altLang="ko-KR" dirty="0"/>
          </a:p>
          <a:p>
            <a:pPr lvl="1"/>
            <a:r>
              <a:rPr lang="ko-KR" altLang="en-US" dirty="0" err="1" smtClean="0"/>
              <a:t>이메일에</a:t>
            </a:r>
            <a:r>
              <a:rPr lang="ko-KR" altLang="en-US" dirty="0" smtClean="0"/>
              <a:t> 첨부하는 형태</a:t>
            </a:r>
            <a:r>
              <a:rPr lang="en-US" altLang="ko-KR" dirty="0" smtClean="0"/>
              <a:t>, </a:t>
            </a:r>
            <a:r>
              <a:rPr lang="ko-KR" altLang="en-US" dirty="0" err="1"/>
              <a:t>웜</a:t>
            </a:r>
            <a:r>
              <a:rPr lang="ko-KR" altLang="en-US" dirty="0"/>
              <a:t> 바이러스 </a:t>
            </a:r>
            <a:r>
              <a:rPr lang="ko-KR" altLang="en-US" dirty="0" smtClean="0"/>
              <a:t>파일 </a:t>
            </a:r>
            <a:r>
              <a:rPr lang="ko-KR" altLang="en-US" dirty="0"/>
              <a:t>삭제하는 </a:t>
            </a:r>
            <a:r>
              <a:rPr lang="ko-KR" altLang="en-US" dirty="0" smtClean="0"/>
              <a:t>것만으로 치료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9979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소프트웨어 위협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트로이 </a:t>
            </a:r>
            <a:r>
              <a:rPr lang="ko-KR" altLang="en-US" dirty="0" smtClean="0"/>
              <a:t>목마</a:t>
            </a:r>
            <a:r>
              <a:rPr lang="en-US" altLang="ko-KR" baseline="30000" dirty="0" err="1"/>
              <a:t>trojan</a:t>
            </a:r>
            <a:r>
              <a:rPr lang="en-US" altLang="ko-KR" baseline="30000" dirty="0"/>
              <a:t> horse</a:t>
            </a:r>
            <a:r>
              <a:rPr lang="ko-KR" altLang="en-US" dirty="0" smtClean="0"/>
              <a:t> </a:t>
            </a:r>
            <a:r>
              <a:rPr lang="ko-KR" altLang="en-US" dirty="0"/>
              <a:t>프로그램</a:t>
            </a:r>
          </a:p>
          <a:p>
            <a:pPr lvl="1"/>
            <a:r>
              <a:rPr lang="ko-KR" altLang="en-US" dirty="0" smtClean="0"/>
              <a:t>유용한 </a:t>
            </a:r>
            <a:r>
              <a:rPr lang="ko-KR" altLang="en-US" dirty="0"/>
              <a:t>프로그램이나 명령 프로시저로 </a:t>
            </a:r>
            <a:r>
              <a:rPr lang="ko-KR" altLang="en-US" dirty="0" smtClean="0"/>
              <a:t>호출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해로운 기능 </a:t>
            </a:r>
            <a:r>
              <a:rPr lang="ko-KR" altLang="en-US" dirty="0"/>
              <a:t>수행하는 은폐된 </a:t>
            </a:r>
            <a:r>
              <a:rPr lang="ko-KR" altLang="en-US" dirty="0" smtClean="0"/>
              <a:t>코드 </a:t>
            </a:r>
            <a:r>
              <a:rPr lang="ko-KR" altLang="en-US" dirty="0"/>
              <a:t>포함하는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lvl="1"/>
            <a:r>
              <a:rPr lang="ko-KR" altLang="en-US" dirty="0"/>
              <a:t>자기 복제 </a:t>
            </a:r>
            <a:r>
              <a:rPr lang="ko-KR" altLang="en-US" dirty="0" smtClean="0"/>
              <a:t>능력 </a:t>
            </a:r>
            <a:r>
              <a:rPr lang="ko-KR" altLang="en-US" dirty="0"/>
              <a:t>없고 고의적인 부작용만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고의적으로 포함했다는 점에서 </a:t>
            </a:r>
            <a:r>
              <a:rPr lang="ko-KR" altLang="en-US" dirty="0"/>
              <a:t>프로그래머의 실수인 </a:t>
            </a:r>
            <a:r>
              <a:rPr lang="ko-KR" altLang="en-US" dirty="0" smtClean="0"/>
              <a:t>버그와 다름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자기 </a:t>
            </a:r>
            <a:r>
              <a:rPr lang="ko-KR" altLang="en-US" dirty="0"/>
              <a:t>자신을 다른 파일에 복사하지 </a:t>
            </a:r>
            <a:r>
              <a:rPr lang="ko-KR" altLang="en-US" dirty="0" smtClean="0"/>
              <a:t>않는 점에서 </a:t>
            </a:r>
            <a:r>
              <a:rPr lang="ko-KR" altLang="en-US" dirty="0"/>
              <a:t>컴퓨터 바이러스와 </a:t>
            </a:r>
            <a:r>
              <a:rPr lang="ko-KR" altLang="en-US" dirty="0" smtClean="0"/>
              <a:t>구별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트랩도어</a:t>
            </a:r>
            <a:r>
              <a:rPr lang="en-US" altLang="ko-KR" baseline="30000" dirty="0"/>
              <a:t>trap door</a:t>
            </a:r>
            <a:endParaRPr lang="ko-KR" altLang="en-US" baseline="30000" dirty="0"/>
          </a:p>
          <a:p>
            <a:pPr lvl="1"/>
            <a:r>
              <a:rPr lang="ko-KR" altLang="en-US" dirty="0" smtClean="0"/>
              <a:t>서비스 </a:t>
            </a:r>
            <a:r>
              <a:rPr lang="ko-KR" altLang="en-US" dirty="0"/>
              <a:t>기술자나 유지 보수 프로그래머에게 액세스 </a:t>
            </a:r>
            <a:r>
              <a:rPr lang="ko-KR" altLang="en-US" dirty="0" smtClean="0"/>
              <a:t>편의 제공 위해 시스템 </a:t>
            </a:r>
            <a:r>
              <a:rPr lang="ko-KR" altLang="en-US" dirty="0"/>
              <a:t>설계자가 만든 </a:t>
            </a:r>
            <a:r>
              <a:rPr lang="ko-KR" altLang="en-US" dirty="0" smtClean="0"/>
              <a:t>통로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</a:t>
            </a:r>
            <a:r>
              <a:rPr lang="ko-KR" altLang="en-US" dirty="0"/>
              <a:t>정상적인 보안 예방 </a:t>
            </a:r>
            <a:r>
              <a:rPr lang="ko-KR" altLang="en-US" dirty="0" smtClean="0"/>
              <a:t>조치 </a:t>
            </a:r>
            <a:r>
              <a:rPr lang="ko-KR" altLang="en-US" dirty="0"/>
              <a:t>통과하지 않고 바로 </a:t>
            </a:r>
            <a:r>
              <a:rPr lang="ko-KR" altLang="en-US" dirty="0" smtClean="0"/>
              <a:t>시스템에 </a:t>
            </a:r>
            <a:r>
              <a:rPr lang="ko-KR" altLang="en-US" dirty="0"/>
              <a:t>들어갈 수 있도록 만든 비상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</a:t>
            </a:r>
            <a:r>
              <a:rPr lang="ko-KR" altLang="en-US" dirty="0"/>
              <a:t>개발자는 </a:t>
            </a:r>
            <a:r>
              <a:rPr lang="ko-KR" altLang="en-US" dirty="0" smtClean="0"/>
              <a:t>시스템을 </a:t>
            </a:r>
            <a:r>
              <a:rPr lang="ko-KR" altLang="en-US" dirty="0"/>
              <a:t>개발하고 </a:t>
            </a:r>
            <a:r>
              <a:rPr lang="ko-KR" altLang="en-US" dirty="0" smtClean="0"/>
              <a:t>검사할 때 </a:t>
            </a:r>
            <a:r>
              <a:rPr lang="ko-KR" altLang="en-US" dirty="0"/>
              <a:t>시스템에 쉽게 들어가려고 </a:t>
            </a:r>
            <a:r>
              <a:rPr lang="ko-KR" altLang="en-US" dirty="0" smtClean="0"/>
              <a:t>트랩도어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현장에서 </a:t>
            </a:r>
            <a:r>
              <a:rPr lang="ko-KR" altLang="en-US" dirty="0"/>
              <a:t>서비스 기술자나 공급사의 </a:t>
            </a:r>
            <a:r>
              <a:rPr lang="ko-KR" altLang="en-US" dirty="0" smtClean="0"/>
              <a:t>유지 보수 </a:t>
            </a:r>
            <a:r>
              <a:rPr lang="ko-KR" altLang="en-US" dirty="0"/>
              <a:t>프로그래머가 사용할 목적으로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시스템을 </a:t>
            </a:r>
            <a:r>
              <a:rPr lang="ko-KR" altLang="en-US" dirty="0"/>
              <a:t>완성하여 실제 납품하기 </a:t>
            </a:r>
            <a:r>
              <a:rPr lang="ko-KR" altLang="en-US" dirty="0" smtClean="0"/>
              <a:t>전에는 </a:t>
            </a:r>
            <a:r>
              <a:rPr lang="ko-KR" altLang="en-US" dirty="0"/>
              <a:t>반드시 닫아야 </a:t>
            </a:r>
            <a:r>
              <a:rPr lang="ko-KR" altLang="en-US" dirty="0" smtClean="0"/>
              <a:t>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4602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소프트웨어 위협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사이버 테러</a:t>
            </a:r>
          </a:p>
          <a:p>
            <a:pPr lvl="1"/>
            <a:r>
              <a:rPr lang="ko-KR" altLang="en-US" dirty="0" err="1" smtClean="0"/>
              <a:t>이메일</a:t>
            </a:r>
            <a:r>
              <a:rPr lang="ko-KR" altLang="en-US" dirty="0" smtClean="0"/>
              <a:t> </a:t>
            </a:r>
            <a:r>
              <a:rPr lang="ko-KR" altLang="en-US" dirty="0"/>
              <a:t>폭탄</a:t>
            </a:r>
            <a:r>
              <a:rPr lang="en-US" altLang="ko-KR" baseline="30000" dirty="0"/>
              <a:t>email bomb</a:t>
            </a:r>
            <a:r>
              <a:rPr lang="en-US" altLang="ko-KR" dirty="0"/>
              <a:t> : </a:t>
            </a:r>
            <a:r>
              <a:rPr lang="ko-KR" altLang="en-US" dirty="0" err="1"/>
              <a:t>이메일</a:t>
            </a:r>
            <a:r>
              <a:rPr lang="ko-KR" altLang="en-US" dirty="0"/>
              <a:t> 사용자의 </a:t>
            </a:r>
            <a:r>
              <a:rPr lang="ko-KR" altLang="en-US" dirty="0" err="1"/>
              <a:t>이메일</a:t>
            </a:r>
            <a:r>
              <a:rPr lang="ko-KR" altLang="en-US" dirty="0"/>
              <a:t> </a:t>
            </a:r>
            <a:r>
              <a:rPr lang="ko-KR" altLang="en-US" dirty="0" smtClean="0"/>
              <a:t>프로그램 </a:t>
            </a:r>
            <a:r>
              <a:rPr lang="ko-KR" altLang="en-US" dirty="0"/>
              <a:t>마비시키거나 다른 정당한 </a:t>
            </a:r>
            <a:r>
              <a:rPr lang="ko-KR" altLang="en-US" dirty="0" smtClean="0"/>
              <a:t>메시지의 수신 </a:t>
            </a:r>
            <a:r>
              <a:rPr lang="ko-KR" altLang="en-US" dirty="0"/>
              <a:t>방해할 목적으로 사용자의 </a:t>
            </a:r>
            <a:r>
              <a:rPr lang="ko-KR" altLang="en-US" dirty="0" err="1"/>
              <a:t>이메일</a:t>
            </a:r>
            <a:r>
              <a:rPr lang="ko-KR" altLang="en-US" dirty="0"/>
              <a:t> 주소로 일시에 다량의 </a:t>
            </a:r>
            <a:r>
              <a:rPr lang="ko-KR" altLang="en-US" dirty="0" err="1"/>
              <a:t>이메일</a:t>
            </a:r>
            <a:r>
              <a:rPr lang="ko-KR" altLang="en-US" dirty="0"/>
              <a:t> 데이터</a:t>
            </a:r>
            <a:r>
              <a:rPr lang="en-US" altLang="ko-KR" dirty="0"/>
              <a:t>(</a:t>
            </a:r>
            <a:r>
              <a:rPr lang="ko-KR" altLang="en-US" dirty="0"/>
              <a:t>메시지 </a:t>
            </a:r>
            <a:r>
              <a:rPr lang="ko-KR" altLang="en-US" dirty="0" smtClean="0"/>
              <a:t>길이가 </a:t>
            </a:r>
            <a:r>
              <a:rPr lang="ko-KR" altLang="en-US" dirty="0"/>
              <a:t>매우 길고 개수가 </a:t>
            </a:r>
            <a:r>
              <a:rPr lang="ko-KR" altLang="en-US" dirty="0" smtClean="0"/>
              <a:t>많음</a:t>
            </a:r>
            <a:r>
              <a:rPr lang="en-US" altLang="ko-KR" dirty="0" smtClean="0"/>
              <a:t>)</a:t>
            </a:r>
            <a:r>
              <a:rPr lang="ko-KR" altLang="en-US" dirty="0" smtClean="0"/>
              <a:t> 발송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논리 </a:t>
            </a:r>
            <a:r>
              <a:rPr lang="ko-KR" altLang="en-US" dirty="0"/>
              <a:t>폭탄</a:t>
            </a:r>
            <a:r>
              <a:rPr lang="en-US" altLang="ko-KR" baseline="30000" dirty="0"/>
              <a:t>logic bomb</a:t>
            </a:r>
            <a:r>
              <a:rPr lang="en-US" altLang="ko-KR" dirty="0"/>
              <a:t> : </a:t>
            </a:r>
            <a:r>
              <a:rPr lang="ko-KR" altLang="en-US" dirty="0"/>
              <a:t>특정 데이터의 출현과 소멸에 따라 동작하는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프로그램에 오류를 </a:t>
            </a:r>
            <a:r>
              <a:rPr lang="ko-KR" altLang="en-US" dirty="0"/>
              <a:t>발생하는 프로그램 루틴을 무단으로 삽입하여 특정한 </a:t>
            </a:r>
            <a:r>
              <a:rPr lang="ko-KR" altLang="en-US" dirty="0" smtClean="0"/>
              <a:t>조건 </a:t>
            </a:r>
            <a:r>
              <a:rPr lang="ko-KR" altLang="en-US" dirty="0"/>
              <a:t>발생하거나 특정한 </a:t>
            </a:r>
            <a:r>
              <a:rPr lang="ko-KR" altLang="en-US" dirty="0" smtClean="0"/>
              <a:t>데이터 </a:t>
            </a:r>
            <a:r>
              <a:rPr lang="ko-KR" altLang="en-US" dirty="0"/>
              <a:t>입력하면 컴퓨터에서 </a:t>
            </a:r>
            <a:r>
              <a:rPr lang="ko-KR" altLang="en-US" dirty="0" smtClean="0"/>
              <a:t>부정행위 실행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프로그램에 </a:t>
            </a:r>
            <a:r>
              <a:rPr lang="ko-KR" altLang="en-US" dirty="0"/>
              <a:t>전혀 예상치 못한 </a:t>
            </a:r>
            <a:r>
              <a:rPr lang="ko-KR" altLang="en-US" dirty="0" smtClean="0"/>
              <a:t>치명적인 오류 발생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시한폭탄</a:t>
            </a:r>
            <a:r>
              <a:rPr lang="en-US" altLang="ko-KR" baseline="30000" dirty="0"/>
              <a:t>time bomb</a:t>
            </a:r>
            <a:r>
              <a:rPr lang="en-US" altLang="ko-KR" dirty="0"/>
              <a:t> : </a:t>
            </a:r>
            <a:r>
              <a:rPr lang="ko-KR" altLang="en-US" dirty="0"/>
              <a:t>특정 사건이 발생하거나 컴퓨터 시스템 </a:t>
            </a:r>
            <a:r>
              <a:rPr lang="ko-KR" altLang="en-US" dirty="0" smtClean="0"/>
              <a:t>타이머 </a:t>
            </a:r>
            <a:r>
              <a:rPr lang="ko-KR" altLang="en-US" dirty="0"/>
              <a:t>시동할 때까지 시스템 </a:t>
            </a:r>
            <a:r>
              <a:rPr lang="ko-KR" altLang="en-US" dirty="0" smtClean="0"/>
              <a:t>내부에 </a:t>
            </a:r>
            <a:r>
              <a:rPr lang="ko-KR" altLang="en-US" dirty="0"/>
              <a:t>잠복해 있는 </a:t>
            </a:r>
            <a:r>
              <a:rPr lang="ko-KR" altLang="en-US" dirty="0" err="1" smtClean="0"/>
              <a:t>프로그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바이러스나 </a:t>
            </a:r>
            <a:r>
              <a:rPr lang="ko-KR" altLang="en-US" dirty="0"/>
              <a:t>트로이 목마 프로그램으로 </a:t>
            </a:r>
            <a:r>
              <a:rPr lang="ko-KR" altLang="en-US" dirty="0" smtClean="0"/>
              <a:t>운반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0168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sz="2200" dirty="0" smtClean="0"/>
              <a:t>Section 02 </a:t>
            </a:r>
            <a:r>
              <a:rPr lang="ko-KR" altLang="en-US" sz="2200" dirty="0" smtClean="0"/>
              <a:t>시스템 보안의 개념과 액세스 제어 </a:t>
            </a:r>
            <a:r>
              <a:rPr lang="en-US" altLang="ko-KR" sz="2200" dirty="0" smtClean="0"/>
              <a:t>(1. </a:t>
            </a:r>
            <a:r>
              <a:rPr lang="ko-KR" altLang="en-US" sz="2200" dirty="0"/>
              <a:t>시스템 보안의 </a:t>
            </a:r>
            <a:r>
              <a:rPr lang="ko-KR" altLang="en-US" sz="2200" dirty="0" smtClean="0"/>
              <a:t>개념</a:t>
            </a:r>
            <a:r>
              <a:rPr lang="en-US" altLang="ko-KR" sz="2200" dirty="0" smtClean="0"/>
              <a:t>)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시스템 보안의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권한이 없는 사용자가 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폴더</a:t>
            </a:r>
            <a:r>
              <a:rPr lang="en-US" altLang="ko-KR" dirty="0"/>
              <a:t>, </a:t>
            </a:r>
            <a:r>
              <a:rPr lang="ko-KR" altLang="en-US" dirty="0"/>
              <a:t>장치 등을 사용하는 </a:t>
            </a:r>
            <a:r>
              <a:rPr lang="ko-KR" altLang="en-US" dirty="0" smtClean="0"/>
              <a:t>것 제한하여 보호하는 </a:t>
            </a:r>
            <a:r>
              <a:rPr lang="ko-KR" altLang="en-US" dirty="0"/>
              <a:t>시스템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시스템과 </a:t>
            </a:r>
            <a:r>
              <a:rPr lang="ko-KR" altLang="en-US" dirty="0"/>
              <a:t>관련된 보안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marL="627063" lvl="2" indent="0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❶</a:t>
            </a:r>
            <a:r>
              <a:rPr lang="ko-KR" altLang="en-US" dirty="0" smtClean="0"/>
              <a:t> 계정과 패스워드 관리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적절한 권한을 가진 사용자를 식별하는 가장 기본적인 인증 수단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시스템에서는 계정과 패스워드 관리부터 시작</a:t>
            </a:r>
            <a:endParaRPr lang="en-US" altLang="ko-KR" dirty="0" smtClean="0"/>
          </a:p>
          <a:p>
            <a:pPr marL="627063" lvl="2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❷</a:t>
            </a:r>
            <a:r>
              <a:rPr lang="en-US" altLang="ko-KR" dirty="0" smtClean="0"/>
              <a:t> </a:t>
            </a:r>
            <a:r>
              <a:rPr lang="ko-KR" altLang="en-US" dirty="0"/>
              <a:t>세션 관리 </a:t>
            </a:r>
            <a:r>
              <a:rPr lang="en-US" altLang="ko-KR" dirty="0"/>
              <a:t>: </a:t>
            </a:r>
            <a:r>
              <a:rPr lang="ko-KR" altLang="en-US" dirty="0"/>
              <a:t>사용자와 시스템 또는 두 시스템 간에 활성화된 접속을 관리하는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일정한 시간이 </a:t>
            </a:r>
            <a:r>
              <a:rPr lang="ko-KR" altLang="en-US" dirty="0"/>
              <a:t>지나면 적절히 세션을 종료하고</a:t>
            </a:r>
            <a:r>
              <a:rPr lang="en-US" altLang="ko-KR" dirty="0"/>
              <a:t>, </a:t>
            </a:r>
            <a:r>
              <a:rPr lang="ko-KR" altLang="en-US" dirty="0" err="1"/>
              <a:t>비인가자의</a:t>
            </a:r>
            <a:r>
              <a:rPr lang="ko-KR" altLang="en-US" dirty="0"/>
              <a:t> 세션 </a:t>
            </a:r>
            <a:r>
              <a:rPr lang="ko-KR" altLang="en-US" dirty="0" smtClean="0"/>
              <a:t>가로채기 통제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❸</a:t>
            </a:r>
            <a:r>
              <a:rPr lang="en-US" altLang="ko-KR" dirty="0"/>
              <a:t> </a:t>
            </a:r>
            <a:r>
              <a:rPr lang="ko-KR" altLang="en-US" dirty="0"/>
              <a:t>액세스 제어 </a:t>
            </a:r>
            <a:r>
              <a:rPr lang="en-US" altLang="ko-KR" dirty="0"/>
              <a:t>: </a:t>
            </a:r>
            <a:r>
              <a:rPr lang="ko-KR" altLang="en-US" dirty="0"/>
              <a:t>시스템을 다른 시스템에서 적절히 보호할 수 있도록 </a:t>
            </a:r>
            <a:r>
              <a:rPr lang="ko-KR" altLang="en-US" dirty="0" smtClean="0"/>
              <a:t>접근 통제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❹</a:t>
            </a:r>
            <a:r>
              <a:rPr lang="en-US" altLang="ko-KR" dirty="0"/>
              <a:t> </a:t>
            </a:r>
            <a:r>
              <a:rPr lang="ko-KR" altLang="en-US" dirty="0"/>
              <a:t>권한 관리 </a:t>
            </a:r>
            <a:r>
              <a:rPr lang="en-US" altLang="ko-KR" dirty="0"/>
              <a:t>: </a:t>
            </a:r>
            <a:r>
              <a:rPr lang="ko-KR" altLang="en-US" dirty="0"/>
              <a:t>시스템의 각 사용자가 적절한 권한으로 적절한 정보 자산에 접근할 수 있도록 </a:t>
            </a:r>
            <a:r>
              <a:rPr lang="ko-KR" altLang="en-US" dirty="0" smtClean="0"/>
              <a:t>통제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❺</a:t>
            </a:r>
            <a:r>
              <a:rPr lang="en-US" altLang="ko-KR" dirty="0"/>
              <a:t> </a:t>
            </a:r>
            <a:r>
              <a:rPr lang="ko-KR" altLang="en-US" dirty="0"/>
              <a:t>로그 관리 </a:t>
            </a:r>
            <a:r>
              <a:rPr lang="en-US" altLang="ko-KR" dirty="0"/>
              <a:t>: </a:t>
            </a:r>
            <a:r>
              <a:rPr lang="ko-KR" altLang="en-US" dirty="0"/>
              <a:t>시스템 내부 또는 </a:t>
            </a:r>
            <a:r>
              <a:rPr lang="ko-KR" altLang="en-US" dirty="0" smtClean="0"/>
              <a:t>네트워크 </a:t>
            </a:r>
            <a:r>
              <a:rPr lang="ko-KR" altLang="en-US" dirty="0"/>
              <a:t>이용한 외부에서 시스템에 어떤 </a:t>
            </a:r>
            <a:r>
              <a:rPr lang="ko-KR" altLang="en-US" dirty="0" smtClean="0"/>
              <a:t>영향 </a:t>
            </a:r>
            <a:r>
              <a:rPr lang="ko-KR" altLang="en-US" dirty="0"/>
              <a:t>미쳤을 때 </a:t>
            </a:r>
            <a:r>
              <a:rPr lang="ko-KR" altLang="en-US" dirty="0" smtClean="0"/>
              <a:t>해당 사항 기록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❻</a:t>
            </a:r>
            <a:r>
              <a:rPr lang="en-US" altLang="ko-KR" dirty="0"/>
              <a:t> </a:t>
            </a:r>
            <a:r>
              <a:rPr lang="ko-KR" altLang="en-US" dirty="0"/>
              <a:t>취약점 관리 </a:t>
            </a:r>
            <a:r>
              <a:rPr lang="en-US" altLang="ko-KR" dirty="0"/>
              <a:t>: </a:t>
            </a:r>
            <a:r>
              <a:rPr lang="ko-KR" altLang="en-US" dirty="0"/>
              <a:t>시스템은 계정과 패스워드 관리</a:t>
            </a:r>
            <a:r>
              <a:rPr lang="en-US" altLang="ko-KR" dirty="0"/>
              <a:t>, </a:t>
            </a:r>
            <a:r>
              <a:rPr lang="ko-KR" altLang="en-US" dirty="0"/>
              <a:t>세션 관리</a:t>
            </a:r>
            <a:r>
              <a:rPr lang="en-US" altLang="ko-KR" dirty="0"/>
              <a:t>, </a:t>
            </a:r>
            <a:r>
              <a:rPr lang="ko-KR" altLang="en-US" dirty="0"/>
              <a:t>접근 제어</a:t>
            </a:r>
            <a:r>
              <a:rPr lang="en-US" altLang="ko-KR" dirty="0"/>
              <a:t>, </a:t>
            </a:r>
            <a:r>
              <a:rPr lang="ko-KR" altLang="en-US" dirty="0"/>
              <a:t>권한 관리 등을 </a:t>
            </a:r>
            <a:r>
              <a:rPr lang="ko-KR" altLang="en-US" dirty="0" smtClean="0"/>
              <a:t>충분히 잘 </a:t>
            </a:r>
            <a:r>
              <a:rPr lang="ko-KR" altLang="en-US" dirty="0"/>
              <a:t>갖추고도 보안 </a:t>
            </a:r>
            <a:r>
              <a:rPr lang="ko-KR" altLang="en-US" dirty="0" smtClean="0"/>
              <a:t>문제 발생</a:t>
            </a:r>
            <a:r>
              <a:rPr lang="en-US" altLang="ko-KR" dirty="0" smtClean="0"/>
              <a:t>.</a:t>
            </a:r>
            <a:r>
              <a:rPr lang="ko-KR" altLang="en-US" dirty="0" smtClean="0"/>
              <a:t>이는 </a:t>
            </a:r>
            <a:r>
              <a:rPr lang="ko-KR" altLang="en-US" dirty="0"/>
              <a:t>시스템 자체의 결함 때문에 발생하는데</a:t>
            </a:r>
            <a:r>
              <a:rPr lang="en-US" altLang="ko-KR" dirty="0"/>
              <a:t>, </a:t>
            </a:r>
            <a:r>
              <a:rPr lang="ko-KR" altLang="en-US" dirty="0" smtClean="0"/>
              <a:t>결함을 체계적으로 </a:t>
            </a:r>
            <a:r>
              <a:rPr lang="ko-KR" altLang="en-US" dirty="0"/>
              <a:t>관리하는 것이 취약점 </a:t>
            </a:r>
            <a:r>
              <a:rPr lang="ko-KR" altLang="en-US" dirty="0" smtClean="0"/>
              <a:t>관리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00603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액세스 제어</a:t>
            </a:r>
            <a:r>
              <a:rPr lang="en-US" altLang="ko-KR" baseline="30000" dirty="0"/>
              <a:t>access control</a:t>
            </a:r>
            <a:r>
              <a:rPr lang="en-US" altLang="ko-KR" dirty="0"/>
              <a:t>(</a:t>
            </a:r>
            <a:r>
              <a:rPr lang="ko-KR" altLang="en-US" dirty="0"/>
              <a:t>접근 제어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사용자 액세스 제어</a:t>
            </a:r>
          </a:p>
          <a:p>
            <a:pPr lvl="1"/>
            <a:r>
              <a:rPr lang="ko-KR" altLang="en-US" dirty="0"/>
              <a:t>대부분의 컴퓨터 시스템 사용자는 식별과 인증 과정을 거쳐 시스템 </a:t>
            </a:r>
            <a:r>
              <a:rPr lang="ko-KR" altLang="en-US" dirty="0" smtClean="0"/>
              <a:t>사용 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식별과 인증은 </a:t>
            </a:r>
            <a:r>
              <a:rPr lang="ko-KR" altLang="en-US" dirty="0"/>
              <a:t>각 시스템 </a:t>
            </a:r>
            <a:r>
              <a:rPr lang="ko-KR" altLang="en-US" dirty="0" smtClean="0"/>
              <a:t>자원 </a:t>
            </a:r>
            <a:r>
              <a:rPr lang="ko-KR" altLang="en-US" dirty="0"/>
              <a:t>보호하는 첫 </a:t>
            </a:r>
            <a:r>
              <a:rPr lang="ko-KR" altLang="en-US" dirty="0" smtClean="0"/>
              <a:t>단계</a:t>
            </a:r>
            <a:endParaRPr lang="en-US" altLang="ko-KR" dirty="0" smtClean="0"/>
          </a:p>
          <a:p>
            <a:pPr lvl="1"/>
            <a:r>
              <a:rPr lang="ko-KR" altLang="en-US" dirty="0"/>
              <a:t>예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30" y="2078850"/>
            <a:ext cx="7364304" cy="44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액세스 제어</a:t>
            </a:r>
            <a:r>
              <a:rPr lang="en-US" altLang="ko-KR" baseline="30000" dirty="0"/>
              <a:t>access control</a:t>
            </a:r>
            <a:r>
              <a:rPr lang="en-US" altLang="ko-KR" dirty="0"/>
              <a:t>(</a:t>
            </a:r>
            <a:r>
              <a:rPr lang="ko-KR" altLang="en-US" dirty="0"/>
              <a:t>접근 제어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사용자가 많은 </a:t>
            </a:r>
            <a:r>
              <a:rPr lang="ko-KR" altLang="en-US" dirty="0" smtClean="0"/>
              <a:t>정보 관리 문제 해결 </a:t>
            </a:r>
            <a:r>
              <a:rPr lang="ko-KR" altLang="en-US" dirty="0"/>
              <a:t>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80" y="1133745"/>
            <a:ext cx="6043660" cy="566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24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액세스 제어</a:t>
            </a:r>
            <a:r>
              <a:rPr lang="en-US" altLang="ko-KR" baseline="30000" dirty="0"/>
              <a:t>access control</a:t>
            </a:r>
            <a:r>
              <a:rPr lang="en-US" altLang="ko-KR" dirty="0"/>
              <a:t>(</a:t>
            </a:r>
            <a:r>
              <a:rPr lang="ko-KR" altLang="en-US" dirty="0"/>
              <a:t>접근 제어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액세스 제어</a:t>
            </a:r>
          </a:p>
          <a:p>
            <a:pPr lvl="1"/>
            <a:r>
              <a:rPr lang="ko-KR" altLang="en-US" dirty="0"/>
              <a:t>액세스 행렬</a:t>
            </a:r>
            <a:r>
              <a:rPr lang="en-US" altLang="ko-KR" dirty="0"/>
              <a:t>ac</a:t>
            </a:r>
            <a:r>
              <a:rPr lang="en-US" altLang="ko-KR" baseline="30000" dirty="0"/>
              <a:t>cess </a:t>
            </a:r>
            <a:r>
              <a:rPr lang="en-US" altLang="ko-KR" baseline="30000" dirty="0" smtClean="0"/>
              <a:t>matrix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파일이나 </a:t>
            </a:r>
            <a:r>
              <a:rPr lang="ko-KR" altLang="en-US" dirty="0"/>
              <a:t>데이터베이스 관리 시스템의 액세스 제어 보호 </a:t>
            </a:r>
            <a:r>
              <a:rPr lang="ko-KR" altLang="en-US" dirty="0" smtClean="0"/>
              <a:t>모델</a:t>
            </a:r>
            <a:endParaRPr lang="ko-KR" altLang="en-US" dirty="0"/>
          </a:p>
          <a:p>
            <a:pPr lvl="2"/>
            <a:r>
              <a:rPr lang="ko-KR" altLang="en-US" dirty="0" smtClean="0"/>
              <a:t>액세스 </a:t>
            </a:r>
            <a:r>
              <a:rPr lang="ko-KR" altLang="en-US" dirty="0"/>
              <a:t>행렬의 행은 주체이고</a:t>
            </a:r>
            <a:r>
              <a:rPr lang="en-US" altLang="ko-KR" dirty="0"/>
              <a:t>, </a:t>
            </a:r>
            <a:r>
              <a:rPr lang="ko-KR" altLang="en-US" dirty="0"/>
              <a:t>열은 객체이며</a:t>
            </a:r>
            <a:r>
              <a:rPr lang="en-US" altLang="ko-KR" dirty="0"/>
              <a:t>, </a:t>
            </a:r>
            <a:r>
              <a:rPr lang="ko-KR" altLang="en-US" dirty="0"/>
              <a:t>각 항은 액세스 권한의 </a:t>
            </a:r>
            <a:r>
              <a:rPr lang="ko-KR" altLang="en-US" dirty="0" smtClean="0"/>
              <a:t>집합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주체는 사용자</a:t>
            </a:r>
            <a:r>
              <a:rPr lang="en-US" altLang="ko-KR" dirty="0" smtClean="0"/>
              <a:t>, </a:t>
            </a:r>
            <a:r>
              <a:rPr lang="ko-KR" altLang="en-US" dirty="0"/>
              <a:t>객체는 액세스 제어 대상이 되는 파일</a:t>
            </a:r>
            <a:r>
              <a:rPr lang="en-US" altLang="ko-KR" dirty="0"/>
              <a:t>, </a:t>
            </a:r>
            <a:r>
              <a:rPr lang="ko-KR" altLang="en-US" dirty="0"/>
              <a:t>프로그램</a:t>
            </a:r>
            <a:r>
              <a:rPr lang="en-US" altLang="ko-KR" dirty="0"/>
              <a:t>, </a:t>
            </a:r>
            <a:r>
              <a:rPr lang="ko-KR" altLang="en-US" dirty="0"/>
              <a:t>메모리 </a:t>
            </a:r>
            <a:r>
              <a:rPr lang="ko-KR" altLang="en-US" dirty="0" smtClean="0"/>
              <a:t>세그먼트 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액세스 행렬 구조의 예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2708920"/>
            <a:ext cx="79629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71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액세스 제어</a:t>
            </a:r>
            <a:r>
              <a:rPr lang="en-US" altLang="ko-KR" baseline="30000" dirty="0"/>
              <a:t>access control</a:t>
            </a:r>
            <a:r>
              <a:rPr lang="en-US" altLang="ko-KR" dirty="0"/>
              <a:t>(</a:t>
            </a:r>
            <a:r>
              <a:rPr lang="ko-KR" altLang="en-US" dirty="0"/>
              <a:t>접근 제어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액세스 행렬의 효과적 구현</a:t>
            </a:r>
            <a:endParaRPr lang="ko-KR" altLang="en-US" dirty="0"/>
          </a:p>
          <a:p>
            <a:pPr lvl="2"/>
            <a:r>
              <a:rPr lang="ko-KR" altLang="en-US" dirty="0"/>
              <a:t>파일과 사용자 수가 많으면 행렬이 커져 </a:t>
            </a:r>
            <a:r>
              <a:rPr lang="ko-KR" altLang="en-US" dirty="0" smtClean="0"/>
              <a:t>대부분의 </a:t>
            </a:r>
            <a:r>
              <a:rPr lang="ko-KR" altLang="en-US" dirty="0"/>
              <a:t>항목이 </a:t>
            </a:r>
            <a:r>
              <a:rPr lang="ko-KR" altLang="en-US" dirty="0" smtClean="0"/>
              <a:t>공백 되어 </a:t>
            </a:r>
            <a:r>
              <a:rPr lang="ko-KR" altLang="en-US" dirty="0"/>
              <a:t>저장 </a:t>
            </a:r>
            <a:r>
              <a:rPr lang="ko-KR" altLang="en-US" dirty="0" smtClean="0"/>
              <a:t>공간 낭비 발생</a:t>
            </a:r>
            <a:endParaRPr lang="en-US" altLang="ko-KR" dirty="0" smtClean="0"/>
          </a:p>
          <a:p>
            <a:pPr lvl="2"/>
            <a:r>
              <a:rPr lang="ko-KR" altLang="en-US" dirty="0"/>
              <a:t>항의 대부분이 공백인 희소</a:t>
            </a:r>
            <a:r>
              <a:rPr lang="en-US" altLang="ko-KR" baseline="30000" dirty="0"/>
              <a:t>sparse</a:t>
            </a:r>
            <a:r>
              <a:rPr lang="en-US" altLang="ko-KR" dirty="0"/>
              <a:t> </a:t>
            </a:r>
            <a:r>
              <a:rPr lang="ko-KR" altLang="en-US" dirty="0" smtClean="0"/>
              <a:t>행렬 이용하여 문제 해결</a:t>
            </a:r>
            <a:endParaRPr lang="en-US" altLang="ko-KR" dirty="0" smtClean="0"/>
          </a:p>
          <a:p>
            <a:pPr lvl="2"/>
            <a:r>
              <a:rPr lang="ko-KR" altLang="en-US" dirty="0"/>
              <a:t>가장 단순한 </a:t>
            </a:r>
            <a:r>
              <a:rPr lang="ko-KR" altLang="en-US" dirty="0" smtClean="0"/>
              <a:t>형태인 </a:t>
            </a:r>
            <a:r>
              <a:rPr lang="en-US" altLang="ko-KR" dirty="0"/>
              <a:t>3</a:t>
            </a:r>
            <a:r>
              <a:rPr lang="ko-KR" altLang="en-US" dirty="0"/>
              <a:t>개의 순서쌍 </a:t>
            </a:r>
            <a:r>
              <a:rPr lang="en-US" altLang="ko-KR" dirty="0"/>
              <a:t>&lt;</a:t>
            </a:r>
            <a:r>
              <a:rPr lang="ko-KR" altLang="en-US" dirty="0"/>
              <a:t>사용자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권한</a:t>
            </a:r>
            <a:r>
              <a:rPr lang="en-US" altLang="ko-KR" dirty="0"/>
              <a:t>&gt; </a:t>
            </a:r>
            <a:r>
              <a:rPr lang="ko-KR" altLang="en-US" dirty="0"/>
              <a:t>집합으로 구성하는 전역 </a:t>
            </a:r>
            <a:r>
              <a:rPr lang="ko-KR" altLang="en-US" dirty="0" smtClean="0"/>
              <a:t>테이블</a:t>
            </a:r>
            <a:r>
              <a:rPr lang="en-US" altLang="ko-KR" baseline="30000" dirty="0"/>
              <a:t>global table</a:t>
            </a:r>
            <a:endParaRPr lang="en-US" altLang="ko-KR" baseline="30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05" y="2348879"/>
            <a:ext cx="6390710" cy="440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5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23955" y="1088740"/>
            <a:ext cx="5854488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err="1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Chatpter</a:t>
            </a:r>
            <a:r>
              <a:rPr lang="en-US" altLang="ko-KR" sz="40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sz="66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12</a:t>
            </a:r>
          </a:p>
          <a:p>
            <a:pPr lvl="0"/>
            <a:r>
              <a:rPr lang="ko-KR" altLang="en-US" sz="34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시스템 보안과 보안 운영체제</a:t>
            </a:r>
            <a:endParaRPr lang="ko-KR" altLang="en-US" sz="3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98076" y="3203975"/>
            <a:ext cx="5420487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보안의 개념과 보안 위협의 유형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시스템 보안의 개념과 액세스 제어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시스템 보안 방법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보안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운영체제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요약</a:t>
            </a:r>
            <a:endParaRPr lang="ko-KR" altLang="en-US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5262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액세스 제어</a:t>
            </a:r>
            <a:r>
              <a:rPr lang="en-US" altLang="ko-KR" baseline="30000" dirty="0"/>
              <a:t>access control</a:t>
            </a:r>
            <a:r>
              <a:rPr lang="en-US" altLang="ko-KR" dirty="0"/>
              <a:t>(</a:t>
            </a:r>
            <a:r>
              <a:rPr lang="ko-KR" altLang="en-US" dirty="0"/>
              <a:t>접근 제어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액세스 </a:t>
            </a:r>
            <a:r>
              <a:rPr lang="ko-KR" altLang="en-US" dirty="0"/>
              <a:t>제어 리스트</a:t>
            </a:r>
          </a:p>
          <a:p>
            <a:pPr lvl="1"/>
            <a:r>
              <a:rPr lang="ko-KR" altLang="en-US" dirty="0"/>
              <a:t>액세스 행렬의 열을 하나의 객체에 대한 액세스 제어 리스트</a:t>
            </a:r>
            <a:r>
              <a:rPr lang="en-US" altLang="ko-KR" dirty="0"/>
              <a:t>access control list</a:t>
            </a:r>
            <a:r>
              <a:rPr lang="ko-KR" altLang="en-US" dirty="0"/>
              <a:t>로 </a:t>
            </a:r>
            <a:r>
              <a:rPr lang="ko-KR" altLang="en-US" dirty="0" smtClean="0"/>
              <a:t>구현</a:t>
            </a:r>
            <a:endParaRPr lang="ko-KR" altLang="en-US" dirty="0"/>
          </a:p>
          <a:p>
            <a:pPr lvl="1"/>
            <a:r>
              <a:rPr lang="ko-KR" altLang="en-US" dirty="0" smtClean="0"/>
              <a:t>공백 항목 없애기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객체 리스트는 </a:t>
            </a:r>
            <a:r>
              <a:rPr lang="en-US" altLang="ko-KR" dirty="0"/>
              <a:t>&lt;</a:t>
            </a:r>
            <a:r>
              <a:rPr lang="ko-KR" altLang="en-US" dirty="0"/>
              <a:t>사용자</a:t>
            </a:r>
            <a:r>
              <a:rPr lang="en-US" altLang="ko-KR" dirty="0"/>
              <a:t>, </a:t>
            </a:r>
            <a:r>
              <a:rPr lang="ko-KR" altLang="en-US" dirty="0"/>
              <a:t>권한</a:t>
            </a:r>
            <a:r>
              <a:rPr lang="en-US" altLang="ko-KR" dirty="0"/>
              <a:t>&gt; </a:t>
            </a:r>
            <a:r>
              <a:rPr lang="ko-KR" altLang="en-US" dirty="0" smtClean="0"/>
              <a:t>순서쌍으로 구성</a:t>
            </a:r>
            <a:r>
              <a:rPr lang="en-US" altLang="ko-KR" dirty="0" smtClean="0"/>
              <a:t>, </a:t>
            </a:r>
            <a:r>
              <a:rPr lang="ko-KR" altLang="en-US" dirty="0"/>
              <a:t>이는 해당 객체에 액세스 권한이 있는 모든 사용자 </a:t>
            </a:r>
            <a:r>
              <a:rPr lang="ko-KR" altLang="en-US" dirty="0" smtClean="0"/>
              <a:t>영역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사용자의 </a:t>
            </a:r>
            <a:r>
              <a:rPr lang="ko-KR" altLang="en-US" dirty="0"/>
              <a:t>요구와 일치하며</a:t>
            </a:r>
            <a:r>
              <a:rPr lang="en-US" altLang="ko-KR" dirty="0"/>
              <a:t>, </a:t>
            </a:r>
            <a:r>
              <a:rPr lang="ko-KR" altLang="en-US" dirty="0"/>
              <a:t>사용자가 객체를 만들 때 객체에 액세스할 </a:t>
            </a:r>
            <a:r>
              <a:rPr lang="ko-KR" altLang="en-US" dirty="0" smtClean="0"/>
              <a:t>수 있는 </a:t>
            </a:r>
            <a:r>
              <a:rPr lang="ko-KR" altLang="en-US" dirty="0"/>
              <a:t>영역과 허용하는 </a:t>
            </a:r>
            <a:r>
              <a:rPr lang="ko-KR" altLang="en-US" dirty="0" smtClean="0"/>
              <a:t>동작 지정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사용자에 대한 액세스 권한 </a:t>
            </a:r>
            <a:r>
              <a:rPr lang="ko-KR" altLang="en-US" dirty="0" smtClean="0"/>
              <a:t>집합 </a:t>
            </a:r>
            <a:r>
              <a:rPr lang="ko-KR" altLang="en-US" dirty="0"/>
              <a:t>결정해야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액세스 </a:t>
            </a:r>
            <a:r>
              <a:rPr lang="ko-KR" altLang="en-US" dirty="0"/>
              <a:t>권한이 지역화되지 않아 </a:t>
            </a:r>
            <a:r>
              <a:rPr lang="ko-KR" altLang="en-US" dirty="0" smtClean="0"/>
              <a:t>곤란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287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액세스 제어</a:t>
            </a:r>
            <a:r>
              <a:rPr lang="en-US" altLang="ko-KR" baseline="30000" dirty="0"/>
              <a:t>access control</a:t>
            </a:r>
            <a:r>
              <a:rPr lang="en-US" altLang="ko-KR" dirty="0"/>
              <a:t>(</a:t>
            </a:r>
            <a:r>
              <a:rPr lang="ko-KR" altLang="en-US" dirty="0"/>
              <a:t>접근 제어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액세스 제어 리스트 예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7" y="1166812"/>
            <a:ext cx="70961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02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액세스 제어</a:t>
            </a:r>
            <a:r>
              <a:rPr lang="en-US" altLang="ko-KR" baseline="30000" dirty="0"/>
              <a:t>access control</a:t>
            </a:r>
            <a:r>
              <a:rPr lang="en-US" altLang="ko-KR" dirty="0"/>
              <a:t>(</a:t>
            </a:r>
            <a:r>
              <a:rPr lang="ko-KR" altLang="en-US" dirty="0"/>
              <a:t>접근 제어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권한 리스트</a:t>
            </a:r>
          </a:p>
          <a:p>
            <a:pPr lvl="1"/>
            <a:r>
              <a:rPr lang="ko-KR" altLang="en-US" dirty="0"/>
              <a:t>액세스 리스트는 객체와 액세스 행렬의 열을 결합했지만</a:t>
            </a:r>
            <a:r>
              <a:rPr lang="en-US" altLang="ko-KR" dirty="0"/>
              <a:t>, </a:t>
            </a:r>
            <a:r>
              <a:rPr lang="ko-KR" altLang="en-US" dirty="0" smtClean="0"/>
              <a:t>각 </a:t>
            </a:r>
            <a:r>
              <a:rPr lang="ko-KR" altLang="en-US" dirty="0"/>
              <a:t>행을 </a:t>
            </a:r>
            <a:r>
              <a:rPr lang="ko-KR" altLang="en-US" dirty="0" smtClean="0"/>
              <a:t>해당 </a:t>
            </a:r>
            <a:r>
              <a:rPr lang="ko-KR" altLang="en-US" dirty="0"/>
              <a:t>사용자와 </a:t>
            </a:r>
            <a:r>
              <a:rPr lang="ko-KR" altLang="en-US" dirty="0" smtClean="0"/>
              <a:t>결합하여 권한 </a:t>
            </a:r>
            <a:r>
              <a:rPr lang="ko-KR" altLang="en-US" dirty="0"/>
              <a:t>리스트를 만들 </a:t>
            </a:r>
            <a:r>
              <a:rPr lang="ko-KR" altLang="en-US" dirty="0" smtClean="0"/>
              <a:t>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/>
              <a:t>사용자의 </a:t>
            </a:r>
            <a:r>
              <a:rPr lang="ko-KR" altLang="en-US" dirty="0" smtClean="0"/>
              <a:t>권한 </a:t>
            </a:r>
            <a:r>
              <a:rPr lang="ko-KR" altLang="en-US" dirty="0"/>
              <a:t>리스트는 객체와 그 객체에 허용된 동작의 </a:t>
            </a:r>
            <a:r>
              <a:rPr lang="ko-KR" altLang="en-US" dirty="0" smtClean="0"/>
              <a:t>리스트</a:t>
            </a:r>
            <a:endParaRPr lang="en-US" altLang="ko-KR" dirty="0" smtClean="0"/>
          </a:p>
          <a:p>
            <a:pPr lvl="1"/>
            <a:r>
              <a:rPr lang="ko-KR" altLang="en-US" dirty="0"/>
              <a:t>예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665" y="2340560"/>
            <a:ext cx="6550260" cy="439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3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액세스 제어</a:t>
            </a:r>
            <a:r>
              <a:rPr lang="en-US" altLang="ko-KR" baseline="30000" dirty="0"/>
              <a:t>access control</a:t>
            </a:r>
            <a:r>
              <a:rPr lang="en-US" altLang="ko-KR" dirty="0"/>
              <a:t>(</a:t>
            </a:r>
            <a:r>
              <a:rPr lang="ko-KR" altLang="en-US" dirty="0"/>
              <a:t>접근 제어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권한 리스트는 운영체제가 </a:t>
            </a:r>
            <a:r>
              <a:rPr lang="ko-KR" altLang="en-US" dirty="0" smtClean="0"/>
              <a:t>유지</a:t>
            </a:r>
            <a:r>
              <a:rPr lang="en-US" altLang="ko-KR" dirty="0" smtClean="0"/>
              <a:t>, </a:t>
            </a:r>
            <a:r>
              <a:rPr lang="ko-KR" altLang="en-US" dirty="0"/>
              <a:t>사용자는 간접적으로만 </a:t>
            </a:r>
            <a:r>
              <a:rPr lang="ko-KR" altLang="en-US" dirty="0" smtClean="0"/>
              <a:t>액세스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</a:t>
            </a:r>
            <a:r>
              <a:rPr lang="ko-KR" altLang="en-US" dirty="0"/>
              <a:t>요구와 직접적으로 일치하지 않을 수 있지만</a:t>
            </a:r>
            <a:r>
              <a:rPr lang="en-US" altLang="ko-KR" dirty="0"/>
              <a:t>, </a:t>
            </a:r>
            <a:r>
              <a:rPr lang="ko-KR" altLang="en-US" dirty="0"/>
              <a:t>특정 프로세스 정보를 </a:t>
            </a:r>
            <a:r>
              <a:rPr lang="ko-KR" altLang="en-US" dirty="0" smtClean="0"/>
              <a:t>지역화시키는 </a:t>
            </a:r>
            <a:r>
              <a:rPr lang="ko-KR" altLang="en-US" dirty="0"/>
              <a:t>데 </a:t>
            </a:r>
            <a:r>
              <a:rPr lang="ko-KR" altLang="en-US" dirty="0" smtClean="0"/>
              <a:t>유용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권한이 </a:t>
            </a:r>
            <a:r>
              <a:rPr lang="ko-KR" altLang="en-US" dirty="0"/>
              <a:t>기반인 보호는 사용자의 프로세스가 권한에 직접 액세스하여 </a:t>
            </a:r>
            <a:r>
              <a:rPr lang="ko-KR" altLang="en-US" dirty="0" smtClean="0"/>
              <a:t>내용 변경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권한이 안전하면 </a:t>
            </a:r>
            <a:r>
              <a:rPr lang="ko-KR" altLang="en-US" dirty="0"/>
              <a:t>보호하는 객체도 액세스에 </a:t>
            </a:r>
            <a:r>
              <a:rPr lang="ko-KR" altLang="en-US" dirty="0" smtClean="0"/>
              <a:t>안전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권한은 </a:t>
            </a:r>
            <a:r>
              <a:rPr lang="ko-KR" altLang="en-US" dirty="0"/>
              <a:t>보호를 기본으로 제공할 수 있도록 다른 객체와 구분할 수 있어야 하고</a:t>
            </a:r>
            <a:r>
              <a:rPr lang="en-US" altLang="ko-KR" dirty="0"/>
              <a:t>, </a:t>
            </a:r>
            <a:r>
              <a:rPr lang="ko-KR" altLang="en-US" dirty="0"/>
              <a:t>고급 </a:t>
            </a:r>
            <a:r>
              <a:rPr lang="ko-KR" altLang="en-US" dirty="0" smtClean="0"/>
              <a:t>프로그램을 </a:t>
            </a:r>
            <a:r>
              <a:rPr lang="ko-KR" altLang="en-US" dirty="0"/>
              <a:t>수행하는 추상적 기계로 번역해야 </a:t>
            </a:r>
            <a:r>
              <a:rPr lang="ko-KR" altLang="en-US" dirty="0" smtClean="0"/>
              <a:t>하므로 </a:t>
            </a:r>
            <a:r>
              <a:rPr lang="ko-KR" altLang="en-US" dirty="0"/>
              <a:t>권한 취소는 </a:t>
            </a:r>
            <a:r>
              <a:rPr lang="ko-KR" altLang="en-US" dirty="0" smtClean="0"/>
              <a:t>비효율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권한과 데이터의 차이점</a:t>
            </a:r>
            <a:endParaRPr lang="en-US" altLang="ko-KR" dirty="0"/>
          </a:p>
          <a:p>
            <a:pPr lvl="2"/>
            <a:r>
              <a:rPr lang="ko-KR" altLang="en-US" dirty="0" smtClean="0"/>
              <a:t>각 </a:t>
            </a:r>
            <a:r>
              <a:rPr lang="ko-KR" altLang="en-US" dirty="0"/>
              <a:t>객체에 권한과 액세스 가능 여부를 나타내는 태그</a:t>
            </a:r>
            <a:r>
              <a:rPr lang="en-US" altLang="ko-KR" dirty="0"/>
              <a:t>tag</a:t>
            </a:r>
            <a:r>
              <a:rPr lang="ko-KR" altLang="en-US" dirty="0"/>
              <a:t>를 부여한다</a:t>
            </a:r>
            <a:r>
              <a:rPr lang="en-US" altLang="ko-KR" dirty="0"/>
              <a:t>. </a:t>
            </a:r>
            <a:r>
              <a:rPr lang="ko-KR" altLang="en-US" dirty="0"/>
              <a:t>태그는 응용 </a:t>
            </a:r>
            <a:r>
              <a:rPr lang="ko-KR" altLang="en-US" dirty="0" smtClean="0"/>
              <a:t>프로그램이 직접 </a:t>
            </a:r>
            <a:r>
              <a:rPr lang="ko-KR" altLang="en-US" dirty="0"/>
              <a:t>액세스할 수 없는데</a:t>
            </a:r>
            <a:r>
              <a:rPr lang="en-US" altLang="ko-KR" dirty="0"/>
              <a:t>, </a:t>
            </a:r>
            <a:r>
              <a:rPr lang="ko-KR" altLang="en-US" dirty="0" err="1"/>
              <a:t>비트를</a:t>
            </a:r>
            <a:r>
              <a:rPr lang="ko-KR" altLang="en-US" dirty="0"/>
              <a:t> 하나만 사용하거나 더 많이 </a:t>
            </a:r>
            <a:r>
              <a:rPr lang="ko-KR" altLang="en-US" dirty="0" smtClean="0"/>
              <a:t>사용 가능</a:t>
            </a:r>
            <a:endParaRPr lang="en-US" altLang="ko-KR" dirty="0"/>
          </a:p>
          <a:p>
            <a:pPr lvl="2"/>
            <a:r>
              <a:rPr lang="ko-KR" altLang="en-US" dirty="0" smtClean="0"/>
              <a:t>프로그램과 </a:t>
            </a:r>
            <a:r>
              <a:rPr lang="ko-KR" altLang="en-US" dirty="0"/>
              <a:t>관련된 주소 공간을 두 </a:t>
            </a:r>
            <a:r>
              <a:rPr lang="ko-KR" altLang="en-US" dirty="0" smtClean="0"/>
              <a:t>부분으로 나눔</a:t>
            </a:r>
            <a:r>
              <a:rPr lang="en-US" altLang="ko-KR" dirty="0" smtClean="0"/>
              <a:t>. </a:t>
            </a:r>
            <a:r>
              <a:rPr lang="ko-KR" altLang="en-US" dirty="0"/>
              <a:t>하나는 일상적인 데이터와 명령을 </a:t>
            </a:r>
            <a:r>
              <a:rPr lang="ko-KR" altLang="en-US" dirty="0" smtClean="0"/>
              <a:t>포함하여 </a:t>
            </a:r>
            <a:r>
              <a:rPr lang="ko-KR" altLang="en-US" dirty="0"/>
              <a:t>프로그램이 액세스할 수 있는 </a:t>
            </a:r>
            <a:r>
              <a:rPr lang="ko-KR" altLang="en-US" dirty="0" smtClean="0"/>
              <a:t>부분</a:t>
            </a:r>
            <a:r>
              <a:rPr lang="en-US" altLang="ko-KR" dirty="0" smtClean="0"/>
              <a:t>, </a:t>
            </a:r>
            <a:r>
              <a:rPr lang="ko-KR" altLang="en-US" dirty="0"/>
              <a:t>다른 하나는 권한 리스트를 포함하고 </a:t>
            </a:r>
            <a:r>
              <a:rPr lang="ko-KR" altLang="en-US" dirty="0" smtClean="0"/>
              <a:t>있으므로 운영체제만 </a:t>
            </a:r>
            <a:r>
              <a:rPr lang="ko-KR" altLang="en-US" dirty="0"/>
              <a:t>액세스할 수 있는 </a:t>
            </a:r>
            <a:r>
              <a:rPr lang="ko-KR" altLang="en-US" dirty="0" smtClean="0"/>
              <a:t>부분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4502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액세스 제어</a:t>
            </a:r>
            <a:r>
              <a:rPr lang="en-US" altLang="ko-KR" baseline="30000" dirty="0"/>
              <a:t>access control</a:t>
            </a:r>
            <a:r>
              <a:rPr lang="en-US" altLang="ko-KR" dirty="0"/>
              <a:t>(</a:t>
            </a:r>
            <a:r>
              <a:rPr lang="ko-KR" altLang="en-US" dirty="0"/>
              <a:t>접근 제어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락</a:t>
            </a:r>
            <a:r>
              <a:rPr lang="en-US" altLang="ko-KR" dirty="0"/>
              <a:t>/</a:t>
            </a:r>
            <a:r>
              <a:rPr lang="ko-KR" altLang="en-US" dirty="0" smtClean="0"/>
              <a:t>키</a:t>
            </a:r>
            <a:r>
              <a:rPr lang="en-US" altLang="ko-KR" baseline="30000" dirty="0"/>
              <a:t>lock/key</a:t>
            </a:r>
            <a:r>
              <a:rPr lang="ko-KR" altLang="en-US" dirty="0" smtClean="0"/>
              <a:t> </a:t>
            </a:r>
            <a:r>
              <a:rPr lang="ko-KR" altLang="en-US" dirty="0"/>
              <a:t>방법</a:t>
            </a:r>
          </a:p>
          <a:p>
            <a:pPr lvl="1"/>
            <a:r>
              <a:rPr lang="ko-KR" altLang="en-US" dirty="0" smtClean="0"/>
              <a:t>액세스 </a:t>
            </a:r>
            <a:r>
              <a:rPr lang="ko-KR" altLang="en-US" dirty="0"/>
              <a:t>제어 리스트와 권한 리스트의 절충안으로 대부분의 </a:t>
            </a:r>
            <a:r>
              <a:rPr lang="ko-KR" altLang="en-US" dirty="0" smtClean="0"/>
              <a:t>시스템에서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객체는 </a:t>
            </a:r>
            <a:r>
              <a:rPr lang="ko-KR" altLang="en-US" dirty="0" err="1" smtClean="0"/>
              <a:t>락이</a:t>
            </a:r>
            <a:r>
              <a:rPr lang="ko-KR" altLang="en-US" dirty="0" smtClean="0"/>
              <a:t> </a:t>
            </a:r>
            <a:r>
              <a:rPr lang="ko-KR" altLang="en-US" dirty="0"/>
              <a:t>유일하고 독특한 </a:t>
            </a:r>
            <a:r>
              <a:rPr lang="ko-KR" altLang="en-US" dirty="0" smtClean="0"/>
              <a:t>비트 패턴의 </a:t>
            </a:r>
            <a:r>
              <a:rPr lang="ko-KR" altLang="en-US" dirty="0"/>
              <a:t>리스트를 갖고</a:t>
            </a:r>
            <a:r>
              <a:rPr lang="en-US" altLang="ko-KR" dirty="0"/>
              <a:t>, </a:t>
            </a:r>
            <a:r>
              <a:rPr lang="ko-KR" altLang="en-US" dirty="0"/>
              <a:t>프로세스는 키라는 유일하고 독특한 비트 패턴의 </a:t>
            </a:r>
            <a:r>
              <a:rPr lang="ko-KR" altLang="en-US" dirty="0" smtClean="0"/>
              <a:t>리스트 </a:t>
            </a:r>
            <a:r>
              <a:rPr lang="ko-KR" altLang="en-US" dirty="0" err="1" smtClean="0"/>
              <a:t>갖음</a:t>
            </a:r>
            <a:endParaRPr lang="en-US" altLang="ko-KR" dirty="0"/>
          </a:p>
          <a:p>
            <a:pPr lvl="1"/>
            <a:r>
              <a:rPr lang="ko-KR" altLang="en-US" dirty="0" smtClean="0"/>
              <a:t>수행 </a:t>
            </a:r>
            <a:r>
              <a:rPr lang="ko-KR" altLang="en-US" dirty="0"/>
              <a:t>중인 프로세스가 객체의 </a:t>
            </a:r>
            <a:r>
              <a:rPr lang="ko-KR" altLang="en-US" dirty="0" err="1"/>
              <a:t>락</a:t>
            </a:r>
            <a:r>
              <a:rPr lang="ko-KR" altLang="en-US" dirty="0"/>
              <a:t> 중 하나와 일치하는 키를 가지고 있을 때만 </a:t>
            </a:r>
            <a:r>
              <a:rPr lang="ko-KR" altLang="en-US" dirty="0" smtClean="0"/>
              <a:t>해당 </a:t>
            </a:r>
            <a:r>
              <a:rPr lang="ko-KR" altLang="en-US" dirty="0"/>
              <a:t>객체에 액세스할 수 있게 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키의 </a:t>
            </a:r>
            <a:r>
              <a:rPr lang="ko-KR" altLang="en-US" dirty="0"/>
              <a:t>길이에 따라 융통적이거나 </a:t>
            </a:r>
            <a:r>
              <a:rPr lang="ko-KR" altLang="en-US" dirty="0" smtClean="0"/>
              <a:t>효율적</a:t>
            </a:r>
            <a:r>
              <a:rPr lang="en-US" altLang="ko-KR" dirty="0" smtClean="0"/>
              <a:t>. </a:t>
            </a:r>
            <a:r>
              <a:rPr lang="ko-KR" altLang="en-US" dirty="0"/>
              <a:t>키들은 사용자 영역 간에 자유롭게 </a:t>
            </a:r>
            <a:r>
              <a:rPr lang="ko-KR" altLang="en-US" dirty="0" smtClean="0"/>
              <a:t>전달</a:t>
            </a:r>
            <a:endParaRPr lang="en-US" altLang="ko-KR" dirty="0" smtClean="0"/>
          </a:p>
          <a:p>
            <a:pPr lvl="1"/>
            <a:r>
              <a:rPr lang="ko-KR" altLang="en-US" dirty="0"/>
              <a:t>키 리스트를 운영체제가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액세스 </a:t>
            </a:r>
            <a:r>
              <a:rPr lang="ko-KR" altLang="en-US" dirty="0"/>
              <a:t>허용 </a:t>
            </a:r>
            <a:r>
              <a:rPr lang="ko-KR" altLang="en-US" dirty="0" smtClean="0"/>
              <a:t>여부 </a:t>
            </a:r>
            <a:r>
              <a:rPr lang="ko-KR" altLang="en-US" dirty="0"/>
              <a:t>검사한 후 </a:t>
            </a:r>
            <a:r>
              <a:rPr lang="ko-KR" altLang="en-US" dirty="0" smtClean="0"/>
              <a:t>버퍼 할당</a:t>
            </a:r>
            <a:r>
              <a:rPr lang="en-US" altLang="ko-KR" dirty="0" smtClean="0"/>
              <a:t>. </a:t>
            </a:r>
            <a:r>
              <a:rPr lang="ko-KR" altLang="en-US" dirty="0"/>
              <a:t>이런 모든 정보는 </a:t>
            </a:r>
            <a:r>
              <a:rPr lang="ko-KR" altLang="en-US" dirty="0" smtClean="0"/>
              <a:t>프로세스와 </a:t>
            </a:r>
            <a:r>
              <a:rPr lang="ko-KR" altLang="en-US" dirty="0"/>
              <a:t>관련된 파일 테이블에 새로운 항으로 추가한 후 프로세스에 </a:t>
            </a:r>
            <a:r>
              <a:rPr lang="ko-KR" altLang="en-US" dirty="0" smtClean="0"/>
              <a:t>통보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167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액세스 제어</a:t>
            </a:r>
            <a:r>
              <a:rPr lang="en-US" altLang="ko-KR" baseline="30000" dirty="0"/>
              <a:t>access control</a:t>
            </a:r>
            <a:r>
              <a:rPr lang="en-US" altLang="ko-KR" dirty="0"/>
              <a:t>(</a:t>
            </a:r>
            <a:r>
              <a:rPr lang="ko-KR" altLang="en-US" dirty="0"/>
              <a:t>접근 제어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락</a:t>
            </a:r>
            <a:r>
              <a:rPr lang="en-US" altLang="ko-KR" dirty="0"/>
              <a:t>/</a:t>
            </a:r>
            <a:r>
              <a:rPr lang="ko-KR" altLang="en-US" dirty="0" smtClean="0"/>
              <a:t>키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51" y="1133745"/>
            <a:ext cx="5265585" cy="53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07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액세스 제어</a:t>
            </a:r>
            <a:r>
              <a:rPr lang="en-US" altLang="ko-KR" baseline="30000" dirty="0"/>
              <a:t>access control</a:t>
            </a:r>
            <a:r>
              <a:rPr lang="en-US" altLang="ko-KR" dirty="0"/>
              <a:t>(</a:t>
            </a:r>
            <a:r>
              <a:rPr lang="ko-KR" altLang="en-US" dirty="0"/>
              <a:t>접근 제어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액세스 </a:t>
            </a:r>
            <a:r>
              <a:rPr lang="ko-KR" altLang="en-US" dirty="0" smtClean="0"/>
              <a:t>제어를 </a:t>
            </a:r>
            <a:r>
              <a:rPr lang="ko-KR" altLang="en-US" dirty="0"/>
              <a:t>위한 액세스 제어 리스트</a:t>
            </a:r>
            <a:r>
              <a:rPr lang="en-US" altLang="ko-KR" dirty="0"/>
              <a:t>, </a:t>
            </a:r>
            <a:r>
              <a:rPr lang="ko-KR" altLang="en-US" dirty="0"/>
              <a:t>권한 리스트</a:t>
            </a:r>
            <a:r>
              <a:rPr lang="en-US" altLang="ko-KR" dirty="0"/>
              <a:t>, </a:t>
            </a:r>
            <a:r>
              <a:rPr lang="ko-KR" altLang="en-US" dirty="0" err="1"/>
              <a:t>락</a:t>
            </a:r>
            <a:r>
              <a:rPr lang="en-US" altLang="ko-KR" dirty="0"/>
              <a:t>/</a:t>
            </a:r>
            <a:r>
              <a:rPr lang="ko-KR" altLang="en-US" dirty="0"/>
              <a:t>키 </a:t>
            </a:r>
            <a:r>
              <a:rPr lang="ko-KR" altLang="en-US" dirty="0" smtClean="0"/>
              <a:t>방법 </a:t>
            </a:r>
            <a:r>
              <a:rPr lang="ko-KR" altLang="en-US" dirty="0"/>
              <a:t>비교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3805"/>
            <a:ext cx="7920880" cy="350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40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시스템 보안 방법</a:t>
            </a:r>
            <a:r>
              <a:rPr lang="en-US" altLang="ko-KR" dirty="0" smtClean="0"/>
              <a:t>(1. </a:t>
            </a:r>
            <a:r>
              <a:rPr lang="ko-KR" altLang="en-US" dirty="0"/>
              <a:t>암호화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암호화</a:t>
            </a:r>
            <a:r>
              <a:rPr lang="en-US" altLang="ko-KR" baseline="30000" dirty="0"/>
              <a:t>encryption</a:t>
            </a:r>
            <a:endParaRPr lang="en-US" altLang="ko-KR" baseline="30000" dirty="0" smtClean="0"/>
          </a:p>
          <a:p>
            <a:pPr lvl="1"/>
            <a:r>
              <a:rPr lang="ko-KR" altLang="en-US" dirty="0" smtClean="0"/>
              <a:t>안전한 </a:t>
            </a:r>
            <a:r>
              <a:rPr lang="ko-KR" altLang="en-US" dirty="0"/>
              <a:t>보호 방법이 없을 때 컴퓨터 시스템 객체를 보호하려고 </a:t>
            </a:r>
            <a:r>
              <a:rPr lang="ko-KR" altLang="en-US" dirty="0" smtClean="0"/>
              <a:t>이용</a:t>
            </a:r>
            <a:endParaRPr lang="ko-KR" altLang="en-US" dirty="0"/>
          </a:p>
          <a:p>
            <a:pPr lvl="1"/>
            <a:r>
              <a:rPr lang="ko-KR" altLang="en-US" dirty="0" smtClean="0"/>
              <a:t>신뢰할 </a:t>
            </a:r>
            <a:r>
              <a:rPr lang="ko-KR" altLang="en-US" dirty="0"/>
              <a:t>수 없는 </a:t>
            </a:r>
            <a:r>
              <a:rPr lang="ko-KR" altLang="en-US" dirty="0" smtClean="0"/>
              <a:t>링크 </a:t>
            </a:r>
            <a:r>
              <a:rPr lang="ko-KR" altLang="en-US" dirty="0"/>
              <a:t>이용하여 전송하는 정보를 보호하는 </a:t>
            </a:r>
            <a:r>
              <a:rPr lang="ko-KR" altLang="en-US" dirty="0" smtClean="0"/>
              <a:t>방법으로 </a:t>
            </a:r>
            <a:r>
              <a:rPr lang="ko-KR" altLang="en-US" dirty="0"/>
              <a:t>가장 널리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정보를 </a:t>
            </a:r>
            <a:r>
              <a:rPr lang="ko-KR" altLang="en-US" dirty="0"/>
              <a:t>전송하기 전에 암호화하고</a:t>
            </a:r>
            <a:r>
              <a:rPr lang="en-US" altLang="ko-KR" dirty="0"/>
              <a:t>, </a:t>
            </a:r>
            <a:r>
              <a:rPr lang="ko-KR" altLang="en-US" dirty="0"/>
              <a:t>목적지에 도달하여 이미 </a:t>
            </a:r>
            <a:r>
              <a:rPr lang="ko-KR" altLang="en-US" dirty="0" smtClean="0"/>
              <a:t>제공된 </a:t>
            </a:r>
            <a:r>
              <a:rPr lang="ko-KR" altLang="en-US" dirty="0"/>
              <a:t>비밀키로 </a:t>
            </a:r>
            <a:r>
              <a:rPr lang="ko-KR" altLang="en-US" dirty="0" smtClean="0"/>
              <a:t>데이터 </a:t>
            </a:r>
            <a:r>
              <a:rPr lang="ko-KR" altLang="en-US" dirty="0" err="1"/>
              <a:t>복호화한다면</a:t>
            </a:r>
            <a:r>
              <a:rPr lang="ko-KR" altLang="en-US" dirty="0"/>
              <a:t> 안정적으로 </a:t>
            </a:r>
            <a:r>
              <a:rPr lang="ko-KR" altLang="en-US" dirty="0" smtClean="0"/>
              <a:t>정보 전송 가능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해독하기 </a:t>
            </a:r>
            <a:r>
              <a:rPr lang="ko-KR" altLang="en-US" dirty="0"/>
              <a:t>어려운 암호화 방법을 개발하는 것이 </a:t>
            </a:r>
            <a:r>
              <a:rPr lang="ko-KR" altLang="en-US" dirty="0" smtClean="0"/>
              <a:t>중요</a:t>
            </a:r>
            <a:endParaRPr lang="en-US" altLang="ko-KR" dirty="0"/>
          </a:p>
          <a:p>
            <a:pPr lvl="1"/>
            <a:r>
              <a:rPr lang="ko-KR" altLang="en-US" dirty="0"/>
              <a:t>암호의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비밀성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통신망을 이용한 정보 전송이나 시스템에 저장된 정보의 </a:t>
            </a:r>
            <a:r>
              <a:rPr lang="ko-KR" altLang="en-US" dirty="0" smtClean="0"/>
              <a:t>노출 방지</a:t>
            </a:r>
            <a:endParaRPr lang="en-US" altLang="ko-KR" dirty="0"/>
          </a:p>
          <a:p>
            <a:pPr lvl="2"/>
            <a:r>
              <a:rPr lang="ko-KR" altLang="en-US" dirty="0" smtClean="0"/>
              <a:t>인증 </a:t>
            </a:r>
            <a:r>
              <a:rPr lang="en-US" altLang="ko-KR" dirty="0"/>
              <a:t>: </a:t>
            </a:r>
            <a:r>
              <a:rPr lang="ko-KR" altLang="en-US" dirty="0"/>
              <a:t>액세스하려는 사용자를 확인하고 시스템 액세스 권한이 있는지 </a:t>
            </a:r>
            <a:r>
              <a:rPr lang="ko-KR" altLang="en-US" dirty="0" smtClean="0"/>
              <a:t>보증</a:t>
            </a:r>
            <a:endParaRPr lang="en-US" altLang="ko-KR" dirty="0"/>
          </a:p>
          <a:p>
            <a:pPr lvl="2"/>
            <a:r>
              <a:rPr lang="ko-KR" altLang="en-US" dirty="0" err="1" smtClean="0"/>
              <a:t>무결성</a:t>
            </a:r>
            <a:r>
              <a:rPr lang="ko-KR" altLang="en-US" dirty="0" smtClean="0"/>
              <a:t> </a:t>
            </a:r>
            <a:r>
              <a:rPr lang="ko-KR" altLang="en-US" dirty="0"/>
              <a:t>검사 </a:t>
            </a:r>
            <a:r>
              <a:rPr lang="en-US" altLang="ko-KR" dirty="0"/>
              <a:t>: </a:t>
            </a:r>
            <a:r>
              <a:rPr lang="ko-KR" altLang="en-US" dirty="0"/>
              <a:t>메시지나 파일을 변조하고 수정하지 </a:t>
            </a:r>
            <a:r>
              <a:rPr lang="ko-KR" altLang="en-US" dirty="0" smtClean="0"/>
              <a:t>않았음 보장</a:t>
            </a:r>
            <a:endParaRPr lang="en-US" altLang="ko-KR" dirty="0"/>
          </a:p>
          <a:p>
            <a:pPr lvl="2"/>
            <a:r>
              <a:rPr lang="ko-KR" altLang="en-US" dirty="0" smtClean="0"/>
              <a:t>전자 서명 </a:t>
            </a:r>
            <a:r>
              <a:rPr lang="en-US" altLang="ko-KR" dirty="0" smtClean="0"/>
              <a:t>: </a:t>
            </a:r>
            <a:r>
              <a:rPr lang="ko-KR" altLang="en-US" dirty="0"/>
              <a:t>인증과 </a:t>
            </a:r>
            <a:r>
              <a:rPr lang="ko-KR" altLang="en-US" dirty="0" err="1"/>
              <a:t>무결성</a:t>
            </a:r>
            <a:r>
              <a:rPr lang="ko-KR" altLang="en-US" dirty="0"/>
              <a:t> 검사 기능으로 신원 확인과 정보가 보호된 상태에서 메시지나 </a:t>
            </a:r>
            <a:r>
              <a:rPr lang="ko-KR" altLang="en-US" dirty="0" smtClean="0"/>
              <a:t>파일 </a:t>
            </a:r>
            <a:r>
              <a:rPr lang="ko-KR" altLang="en-US" dirty="0"/>
              <a:t>생성하고 </a:t>
            </a:r>
            <a:r>
              <a:rPr lang="ko-KR" altLang="en-US" dirty="0" smtClean="0"/>
              <a:t>전송했음 </a:t>
            </a:r>
            <a:r>
              <a:rPr lang="ko-KR" altLang="en-US" dirty="0"/>
              <a:t>보장</a:t>
            </a:r>
          </a:p>
        </p:txBody>
      </p:sp>
    </p:spTree>
    <p:extLst>
      <p:ext uri="{BB962C8B-B14F-4D97-AF65-F5344CB8AC3E}">
        <p14:creationId xmlns:p14="http://schemas.microsoft.com/office/powerpoint/2010/main" val="13104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암호화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대칭</a:t>
            </a:r>
            <a:r>
              <a:rPr lang="en-US" altLang="ko-KR" dirty="0"/>
              <a:t>(</a:t>
            </a:r>
            <a:r>
              <a:rPr lang="ko-KR" altLang="en-US" dirty="0"/>
              <a:t>단일키</a:t>
            </a:r>
            <a:r>
              <a:rPr lang="en-US" altLang="ko-KR" dirty="0"/>
              <a:t>) </a:t>
            </a:r>
            <a:r>
              <a:rPr lang="ko-KR" altLang="en-US" dirty="0" smtClean="0"/>
              <a:t>암호화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가장 </a:t>
            </a:r>
            <a:r>
              <a:rPr lang="ko-KR" altLang="en-US" dirty="0"/>
              <a:t>널리 알려진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암호화하고 </a:t>
            </a:r>
            <a:r>
              <a:rPr lang="ko-KR" altLang="en-US" dirty="0" err="1" smtClean="0"/>
              <a:t>복호화</a:t>
            </a:r>
            <a:r>
              <a:rPr lang="en-US" altLang="ko-KR" dirty="0" smtClean="0"/>
              <a:t>(</a:t>
            </a:r>
            <a:r>
              <a:rPr lang="ko-KR" altLang="en-US" dirty="0"/>
              <a:t>해독</a:t>
            </a:r>
            <a:r>
              <a:rPr lang="en-US" altLang="ko-KR" dirty="0"/>
              <a:t>)</a:t>
            </a:r>
            <a:r>
              <a:rPr lang="ko-KR" altLang="en-US" dirty="0"/>
              <a:t>하는 데 </a:t>
            </a:r>
            <a:r>
              <a:rPr lang="ko-KR" altLang="en-US" dirty="0" err="1"/>
              <a:t>단일키를</a:t>
            </a:r>
            <a:r>
              <a:rPr lang="ko-KR" altLang="en-US" dirty="0"/>
              <a:t> 비밀키로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대표적인 대칭 암호화 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DES</a:t>
            </a:r>
            <a:r>
              <a:rPr lang="en-US" altLang="ko-KR" baseline="30000" dirty="0" err="1" smtClean="0"/>
              <a:t>Data</a:t>
            </a:r>
            <a:r>
              <a:rPr lang="en-US" altLang="ko-KR" baseline="30000" dirty="0" smtClean="0"/>
              <a:t> </a:t>
            </a:r>
            <a:r>
              <a:rPr lang="en-US" altLang="ko-KR" baseline="30000" dirty="0"/>
              <a:t>Encryption </a:t>
            </a:r>
            <a:r>
              <a:rPr lang="en-US" altLang="ko-KR" baseline="30000" dirty="0" smtClean="0"/>
              <a:t>Standard </a:t>
            </a:r>
          </a:p>
          <a:p>
            <a:pPr lvl="2"/>
            <a:r>
              <a:rPr lang="en-US" altLang="ko-KR" dirty="0" smtClean="0"/>
              <a:t>DES</a:t>
            </a:r>
            <a:r>
              <a:rPr lang="ko-KR" altLang="en-US" dirty="0"/>
              <a:t>는 비밀키 교환 </a:t>
            </a:r>
            <a:r>
              <a:rPr lang="ko-KR" altLang="en-US" dirty="0" smtClean="0"/>
              <a:t>문제라는 </a:t>
            </a:r>
            <a:r>
              <a:rPr lang="ko-KR" altLang="en-US" dirty="0"/>
              <a:t>큰 </a:t>
            </a:r>
            <a:r>
              <a:rPr lang="ko-KR" altLang="en-US" dirty="0" smtClean="0"/>
              <a:t>약점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대칭 </a:t>
            </a:r>
            <a:r>
              <a:rPr lang="ko-KR" altLang="en-US" dirty="0"/>
              <a:t>암호화로 </a:t>
            </a:r>
            <a:r>
              <a:rPr lang="ko-KR" altLang="en-US" dirty="0" err="1"/>
              <a:t>평문을</a:t>
            </a:r>
            <a:r>
              <a:rPr lang="ko-KR" altLang="en-US" dirty="0"/>
              <a:t> 암호화하면 </a:t>
            </a:r>
            <a:r>
              <a:rPr lang="ko-KR" altLang="en-US" dirty="0" err="1"/>
              <a:t>복호화하는</a:t>
            </a:r>
            <a:r>
              <a:rPr lang="ko-KR" altLang="en-US" dirty="0"/>
              <a:t> 사람에게도 </a:t>
            </a:r>
            <a:r>
              <a:rPr lang="ko-KR" altLang="en-US" dirty="0" smtClean="0"/>
              <a:t>암호화된 키가 </a:t>
            </a:r>
            <a:r>
              <a:rPr lang="ko-KR" altLang="en-US" dirty="0"/>
              <a:t>있어야 하므로</a:t>
            </a:r>
            <a:r>
              <a:rPr lang="en-US" altLang="ko-KR" dirty="0"/>
              <a:t>, </a:t>
            </a:r>
            <a:r>
              <a:rPr lang="ko-KR" altLang="en-US" dirty="0" smtClean="0"/>
              <a:t>암호문 </a:t>
            </a:r>
            <a:r>
              <a:rPr lang="ko-KR" altLang="en-US" dirty="0"/>
              <a:t>만든 사람은 </a:t>
            </a:r>
            <a:r>
              <a:rPr lang="ko-KR" altLang="en-US" dirty="0" err="1"/>
              <a:t>복호화할</a:t>
            </a:r>
            <a:r>
              <a:rPr lang="ko-KR" altLang="en-US" dirty="0"/>
              <a:t> 사람에게 암호화된 </a:t>
            </a:r>
            <a:r>
              <a:rPr lang="ko-KR" altLang="en-US" dirty="0" smtClean="0"/>
              <a:t>키 </a:t>
            </a:r>
            <a:r>
              <a:rPr lang="ko-KR" altLang="en-US" dirty="0"/>
              <a:t>전달해야 </a:t>
            </a:r>
            <a:r>
              <a:rPr lang="ko-KR" altLang="en-US" dirty="0" smtClean="0"/>
              <a:t>함</a:t>
            </a:r>
            <a:endParaRPr lang="en-US" altLang="ko-KR" dirty="0"/>
          </a:p>
          <a:p>
            <a:pPr lvl="1"/>
            <a:r>
              <a:rPr lang="ko-KR" altLang="en-US" dirty="0"/>
              <a:t>암호문을 만들어 보내는 대상이 적을 때는 키를 전달하는 데 </a:t>
            </a:r>
            <a:r>
              <a:rPr lang="ko-KR" altLang="en-US" dirty="0" smtClean="0"/>
              <a:t>문제 </a:t>
            </a:r>
            <a:r>
              <a:rPr lang="ko-KR" altLang="en-US" dirty="0"/>
              <a:t>거의 </a:t>
            </a:r>
            <a:r>
              <a:rPr lang="ko-KR" altLang="en-US" dirty="0" smtClean="0"/>
              <a:t>없으나 수많은 </a:t>
            </a:r>
            <a:r>
              <a:rPr lang="ko-KR" altLang="en-US" dirty="0"/>
              <a:t>사람이 암호화된 통신을 사용하는 </a:t>
            </a:r>
            <a:r>
              <a:rPr lang="ko-KR" altLang="en-US" dirty="0" err="1"/>
              <a:t>인터넷뱅킹과</a:t>
            </a:r>
            <a:r>
              <a:rPr lang="ko-KR" altLang="en-US" dirty="0"/>
              <a:t> 같은 </a:t>
            </a:r>
            <a:r>
              <a:rPr lang="ko-KR" altLang="en-US" dirty="0" smtClean="0"/>
              <a:t>작업 수행 시</a:t>
            </a:r>
            <a:r>
              <a:rPr lang="en-US" altLang="ko-KR" dirty="0" smtClean="0"/>
              <a:t>, </a:t>
            </a:r>
            <a:r>
              <a:rPr lang="ko-KR" altLang="en-US" dirty="0"/>
              <a:t>매번 암호화된 </a:t>
            </a:r>
            <a:r>
              <a:rPr lang="ko-KR" altLang="en-US" dirty="0" smtClean="0"/>
              <a:t>키를 </a:t>
            </a:r>
            <a:r>
              <a:rPr lang="ko-KR" altLang="en-US" dirty="0"/>
              <a:t>디스켓에 담아 직접 전달하는 </a:t>
            </a:r>
            <a:r>
              <a:rPr lang="ko-KR" altLang="en-US" dirty="0" smtClean="0"/>
              <a:t>방법 </a:t>
            </a:r>
            <a:r>
              <a:rPr lang="ko-KR" altLang="en-US" dirty="0"/>
              <a:t>쓸 수는 없을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 </a:t>
            </a:r>
            <a:r>
              <a:rPr lang="ko-KR" altLang="en-US" dirty="0"/>
              <a:t>전달의 </a:t>
            </a:r>
            <a:r>
              <a:rPr lang="ko-KR" altLang="en-US" dirty="0" smtClean="0"/>
              <a:t>문제 해결 위해 비대칭 암호화 등장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73" y="4329100"/>
            <a:ext cx="72771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94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암호화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비대칭</a:t>
            </a:r>
            <a:r>
              <a:rPr lang="en-US" altLang="ko-KR" dirty="0"/>
              <a:t>(</a:t>
            </a:r>
            <a:r>
              <a:rPr lang="ko-KR" altLang="en-US" dirty="0"/>
              <a:t>공개키</a:t>
            </a:r>
            <a:r>
              <a:rPr lang="en-US" altLang="ko-KR" dirty="0"/>
              <a:t>) </a:t>
            </a:r>
            <a:r>
              <a:rPr lang="ko-KR" altLang="en-US" dirty="0"/>
              <a:t>암호화</a:t>
            </a:r>
          </a:p>
          <a:p>
            <a:pPr lvl="1"/>
            <a:r>
              <a:rPr lang="en-US" altLang="ko-KR" dirty="0" smtClean="0"/>
              <a:t>1976</a:t>
            </a:r>
            <a:r>
              <a:rPr lang="ko-KR" altLang="en-US" dirty="0"/>
              <a:t>년 </a:t>
            </a:r>
            <a:r>
              <a:rPr lang="ko-KR" altLang="en-US" dirty="0" err="1" smtClean="0"/>
              <a:t>디피와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헬먼이</a:t>
            </a:r>
            <a:r>
              <a:rPr lang="ko-KR" altLang="en-US" dirty="0" smtClean="0"/>
              <a:t> </a:t>
            </a:r>
            <a:r>
              <a:rPr lang="ko-KR" altLang="en-US" dirty="0"/>
              <a:t>처음 발표한 암호화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사용자는 </a:t>
            </a:r>
            <a:r>
              <a:rPr lang="ko-KR" altLang="en-US" dirty="0" err="1"/>
              <a:t>공개키와</a:t>
            </a:r>
            <a:r>
              <a:rPr lang="ko-KR" altLang="en-US" dirty="0"/>
              <a:t> 개인</a:t>
            </a:r>
            <a:r>
              <a:rPr lang="en-US" altLang="ko-KR" dirty="0"/>
              <a:t>(</a:t>
            </a:r>
            <a:r>
              <a:rPr lang="ko-KR" altLang="en-US" dirty="0"/>
              <a:t>비밀</a:t>
            </a:r>
            <a:r>
              <a:rPr lang="en-US" altLang="ko-KR" dirty="0"/>
              <a:t>)</a:t>
            </a:r>
            <a:r>
              <a:rPr lang="ko-KR" altLang="en-US" dirty="0" smtClean="0"/>
              <a:t>키 </a:t>
            </a:r>
            <a:r>
              <a:rPr lang="ko-KR" altLang="en-US" dirty="0"/>
              <a:t>모두 </a:t>
            </a:r>
            <a:r>
              <a:rPr lang="ko-KR" altLang="en-US" dirty="0" smtClean="0"/>
              <a:t>보유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공개키는 </a:t>
            </a:r>
            <a:r>
              <a:rPr lang="ko-KR" altLang="en-US" dirty="0"/>
              <a:t>다른 사용자에게 공개하는 </a:t>
            </a:r>
            <a:r>
              <a:rPr lang="ko-KR" altLang="en-US" dirty="0" err="1" smtClean="0"/>
              <a:t>키로암호화할</a:t>
            </a:r>
            <a:r>
              <a:rPr lang="ko-KR" altLang="en-US" dirty="0" smtClean="0"/>
              <a:t> </a:t>
            </a:r>
            <a:r>
              <a:rPr lang="ko-KR" altLang="en-US" dirty="0"/>
              <a:t>때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, </a:t>
            </a:r>
            <a:r>
              <a:rPr lang="ko-KR" altLang="en-US" dirty="0"/>
              <a:t>개인키는 소유자만 가져 </a:t>
            </a:r>
            <a:r>
              <a:rPr lang="ko-KR" altLang="en-US" dirty="0" err="1"/>
              <a:t>복호화할</a:t>
            </a:r>
            <a:r>
              <a:rPr lang="ko-KR" altLang="en-US" dirty="0"/>
              <a:t>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비대칭 </a:t>
            </a:r>
            <a:r>
              <a:rPr lang="ko-KR" altLang="en-US" dirty="0"/>
              <a:t>암호화 개념을 </a:t>
            </a:r>
            <a:r>
              <a:rPr lang="ko-KR" altLang="en-US" dirty="0" err="1" smtClean="0"/>
              <a:t>바탕으로한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RSA </a:t>
            </a:r>
            <a:r>
              <a:rPr lang="ko-KR" altLang="en-US" dirty="0"/>
              <a:t>암호화 알고리즘이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2"/>
            <a:r>
              <a:rPr lang="ko-KR" altLang="en-US" dirty="0" smtClean="0"/>
              <a:t>간단하게 </a:t>
            </a:r>
            <a:r>
              <a:rPr lang="ko-KR" altLang="en-US" dirty="0"/>
              <a:t>코드화할 수 있지만</a:t>
            </a:r>
            <a:r>
              <a:rPr lang="en-US" altLang="ko-KR" dirty="0"/>
              <a:t>, </a:t>
            </a:r>
            <a:r>
              <a:rPr lang="ko-KR" altLang="en-US" dirty="0" smtClean="0"/>
              <a:t>암호문 해독 곤란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4" y="3023954"/>
            <a:ext cx="8027937" cy="274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8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보안의 개념과 보안 위협의 유형을 알아본다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시스템 </a:t>
            </a:r>
            <a:r>
              <a:rPr lang="ko-KR" altLang="en-US" dirty="0"/>
              <a:t>보안의 개념을 알아본다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시스템 </a:t>
            </a:r>
            <a:r>
              <a:rPr lang="ko-KR" altLang="en-US" dirty="0"/>
              <a:t>보안을 하려고 액세스를 제어하는 방법을 알아본다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주요 </a:t>
            </a:r>
            <a:r>
              <a:rPr lang="ko-KR" altLang="en-US" dirty="0"/>
              <a:t>시스템 보안 방법을 알아본다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보안 </a:t>
            </a:r>
            <a:r>
              <a:rPr lang="ko-KR" altLang="en-US" dirty="0"/>
              <a:t>운영체제의 발전 배경과 기능을 알아본다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922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인증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메시지 인증</a:t>
            </a:r>
          </a:p>
          <a:p>
            <a:pPr lvl="1"/>
            <a:r>
              <a:rPr lang="ko-KR" altLang="en-US" dirty="0" smtClean="0"/>
              <a:t>메시지 </a:t>
            </a:r>
            <a:r>
              <a:rPr lang="ko-KR" altLang="en-US" dirty="0"/>
              <a:t>인증 코드</a:t>
            </a:r>
            <a:r>
              <a:rPr lang="en-US" altLang="ko-KR" baseline="30000" dirty="0"/>
              <a:t>MAC, Message Authentication </a:t>
            </a:r>
            <a:r>
              <a:rPr lang="en-US" altLang="ko-KR" baseline="30000" dirty="0" smtClean="0"/>
              <a:t>Code </a:t>
            </a:r>
            <a:r>
              <a:rPr lang="ko-KR" altLang="en-US" dirty="0" smtClean="0"/>
              <a:t>사용하여 </a:t>
            </a:r>
            <a:r>
              <a:rPr lang="ko-KR" altLang="en-US" dirty="0"/>
              <a:t>메시지 전송 중에 </a:t>
            </a:r>
            <a:r>
              <a:rPr lang="ko-KR" altLang="en-US" dirty="0" smtClean="0"/>
              <a:t>수신자의 </a:t>
            </a:r>
            <a:r>
              <a:rPr lang="ko-KR" altLang="en-US" dirty="0"/>
              <a:t>변경 </a:t>
            </a:r>
            <a:r>
              <a:rPr lang="ko-KR" altLang="en-US" dirty="0" smtClean="0"/>
              <a:t>여부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메시지 내용과 순서의 변경 여부도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ko-KR" altLang="en-US" dirty="0"/>
              <a:t>컴퓨터 데이터는 데이터를 </a:t>
            </a:r>
            <a:r>
              <a:rPr lang="ko-KR" altLang="en-US" dirty="0" smtClean="0"/>
              <a:t>삽입</a:t>
            </a:r>
            <a:r>
              <a:rPr lang="en-US" altLang="ko-KR" dirty="0"/>
              <a:t>·</a:t>
            </a:r>
            <a:r>
              <a:rPr lang="ko-KR" altLang="en-US" dirty="0"/>
              <a:t>삭제해도 흔적이 남지 </a:t>
            </a:r>
            <a:r>
              <a:rPr lang="ko-KR" altLang="en-US" dirty="0" smtClean="0"/>
              <a:t>않아</a:t>
            </a:r>
            <a:r>
              <a:rPr lang="en-US" altLang="ko-KR" dirty="0" smtClean="0"/>
              <a:t>. </a:t>
            </a:r>
            <a:r>
              <a:rPr lang="ko-KR" altLang="en-US" dirty="0"/>
              <a:t>이런 </a:t>
            </a:r>
            <a:r>
              <a:rPr lang="ko-KR" altLang="en-US" dirty="0" smtClean="0"/>
              <a:t>문제 </a:t>
            </a:r>
            <a:r>
              <a:rPr lang="ko-KR" altLang="en-US" dirty="0" err="1" smtClean="0"/>
              <a:t>해결위해</a:t>
            </a:r>
            <a:r>
              <a:rPr lang="ko-KR" altLang="en-US" dirty="0" smtClean="0"/>
              <a:t> </a:t>
            </a:r>
            <a:r>
              <a:rPr lang="ko-KR" altLang="en-US" dirty="0"/>
              <a:t>원래의 데이터로만 생성할 수 </a:t>
            </a:r>
            <a:r>
              <a:rPr lang="ko-KR" altLang="en-US" dirty="0" smtClean="0"/>
              <a:t>있는 </a:t>
            </a:r>
            <a:r>
              <a:rPr lang="ko-KR" altLang="en-US" dirty="0"/>
              <a:t>값을 </a:t>
            </a:r>
            <a:r>
              <a:rPr lang="en-US" altLang="ko-KR" dirty="0"/>
              <a:t>MAC</a:t>
            </a:r>
            <a:r>
              <a:rPr lang="ko-KR" altLang="en-US" dirty="0"/>
              <a:t>으로 덧붙여서 확인하는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/>
              <a:t>MAC</a:t>
            </a:r>
            <a:r>
              <a:rPr lang="ko-KR" altLang="en-US" dirty="0"/>
              <a:t>을 생성할 때는 해시 </a:t>
            </a:r>
            <a:r>
              <a:rPr lang="ko-KR" altLang="en-US" dirty="0" smtClean="0"/>
              <a:t>함수 이용</a:t>
            </a:r>
            <a:r>
              <a:rPr lang="en-US" altLang="ko-KR" dirty="0" smtClean="0"/>
              <a:t>. </a:t>
            </a:r>
            <a:r>
              <a:rPr lang="en-US" altLang="ko-KR" dirty="0"/>
              <a:t>HMAC</a:t>
            </a:r>
            <a:r>
              <a:rPr lang="ko-KR" altLang="en-US" dirty="0"/>
              <a:t>은 해시 함수의 입력에 사용자의 </a:t>
            </a:r>
            <a:r>
              <a:rPr lang="ko-KR" altLang="en-US" dirty="0" err="1" smtClean="0"/>
              <a:t>비밀키와</a:t>
            </a:r>
            <a:r>
              <a:rPr lang="ko-KR" altLang="en-US" dirty="0" smtClean="0"/>
              <a:t> </a:t>
            </a:r>
            <a:r>
              <a:rPr lang="ko-KR" altLang="en-US" dirty="0"/>
              <a:t>메시지를 동시에 포함하여 해시 코드를 구하는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6618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인증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메시지 </a:t>
            </a:r>
            <a:r>
              <a:rPr lang="ko-KR" altLang="en-US" dirty="0" smtClean="0"/>
              <a:t>인증 코드를 이용한 메시지 인증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9" y="1268759"/>
            <a:ext cx="7695855" cy="516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78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인증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메시지 </a:t>
            </a:r>
            <a:r>
              <a:rPr lang="ko-KR" altLang="en-US" dirty="0" smtClean="0"/>
              <a:t>인증 코드의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20" y="1268760"/>
            <a:ext cx="7858035" cy="278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76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인증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사용자 인증</a:t>
            </a:r>
          </a:p>
          <a:p>
            <a:pPr lvl="1"/>
            <a:r>
              <a:rPr lang="ko-KR" altLang="en-US" dirty="0" smtClean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암호 입력 등 특별한 </a:t>
            </a:r>
            <a:r>
              <a:rPr lang="ko-KR" altLang="en-US" dirty="0" smtClean="0"/>
              <a:t>과정 </a:t>
            </a:r>
            <a:r>
              <a:rPr lang="ko-KR" altLang="en-US" dirty="0"/>
              <a:t>거쳐 서버의 특정 </a:t>
            </a:r>
            <a:r>
              <a:rPr lang="ko-KR" altLang="en-US" dirty="0" smtClean="0"/>
              <a:t>디렉터리 </a:t>
            </a:r>
            <a:r>
              <a:rPr lang="ko-KR" altLang="en-US" dirty="0"/>
              <a:t>사용할 </a:t>
            </a:r>
            <a:r>
              <a:rPr lang="ko-KR" altLang="en-US" dirty="0" smtClean="0"/>
              <a:t>수 있게 </a:t>
            </a:r>
            <a:r>
              <a:rPr lang="ko-KR" altLang="en-US" dirty="0"/>
              <a:t>하는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사이버공간에서 신원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메시지 </a:t>
            </a:r>
            <a:r>
              <a:rPr lang="ko-KR" altLang="en-US" dirty="0"/>
              <a:t>암호화나 </a:t>
            </a:r>
            <a:r>
              <a:rPr lang="ko-KR" altLang="en-US" dirty="0" smtClean="0"/>
              <a:t>메시지 인증 코드 </a:t>
            </a:r>
            <a:r>
              <a:rPr lang="ko-KR" altLang="en-US" dirty="0"/>
              <a:t>이용하여 </a:t>
            </a:r>
            <a:r>
              <a:rPr lang="ko-KR" altLang="en-US" dirty="0" smtClean="0"/>
              <a:t>사용자 인증 가능하지만</a:t>
            </a:r>
            <a:r>
              <a:rPr lang="en-US" altLang="ko-KR" dirty="0" smtClean="0"/>
              <a:t>, </a:t>
            </a:r>
            <a:r>
              <a:rPr lang="ko-KR" altLang="en-US" dirty="0"/>
              <a:t>보편적인 방법은 사용자의 </a:t>
            </a:r>
            <a:r>
              <a:rPr lang="ko-KR" altLang="en-US" dirty="0" smtClean="0"/>
              <a:t>암호 이용하는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공개키 이용한 사용자 인증 과정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4" y="3023955"/>
            <a:ext cx="8004409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02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디지털 서명</a:t>
            </a:r>
            <a:r>
              <a:rPr lang="en-US" altLang="ko-KR" baseline="30000" dirty="0"/>
              <a:t>digital signature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디지털 </a:t>
            </a:r>
            <a:r>
              <a:rPr lang="ko-KR" altLang="en-US" dirty="0" smtClean="0"/>
              <a:t>서명의 개념</a:t>
            </a:r>
            <a:endParaRPr lang="ko-KR" altLang="en-US" dirty="0"/>
          </a:p>
          <a:p>
            <a:pPr lvl="1"/>
            <a:r>
              <a:rPr lang="ko-KR" altLang="en-US" dirty="0"/>
              <a:t>디지털 </a:t>
            </a:r>
            <a:r>
              <a:rPr lang="ko-KR" altLang="en-US" dirty="0" smtClean="0"/>
              <a:t>서명은 </a:t>
            </a:r>
            <a:r>
              <a:rPr lang="ko-KR" altLang="en-US" dirty="0"/>
              <a:t>메시지를 송수신할 때 해당자가 송수신 행위를 부인하는 부인 </a:t>
            </a:r>
            <a:r>
              <a:rPr lang="ko-KR" altLang="en-US" dirty="0" smtClean="0"/>
              <a:t>봉쇄를 </a:t>
            </a:r>
            <a:r>
              <a:rPr lang="ko-KR" altLang="en-US" dirty="0"/>
              <a:t>할 수 없게 하거나 인증 등 보안 서비스를 제공하는 데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메시지 </a:t>
            </a:r>
            <a:r>
              <a:rPr lang="ko-KR" altLang="en-US" dirty="0"/>
              <a:t>인증 </a:t>
            </a:r>
            <a:r>
              <a:rPr lang="ko-KR" altLang="en-US" dirty="0" smtClean="0"/>
              <a:t>코드처럼 데이터의 </a:t>
            </a:r>
            <a:r>
              <a:rPr lang="ko-KR" altLang="en-US" dirty="0"/>
              <a:t>변조를 검증하여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유지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비대칭형</a:t>
            </a:r>
            <a:r>
              <a:rPr lang="ko-KR" altLang="en-US" dirty="0" smtClean="0"/>
              <a:t> </a:t>
            </a:r>
            <a:r>
              <a:rPr lang="ko-KR" altLang="en-US" dirty="0"/>
              <a:t>암호화를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, </a:t>
            </a:r>
            <a:r>
              <a:rPr lang="ko-KR" altLang="en-US" dirty="0"/>
              <a:t>비밀키가 있어야 데이터에 상응하는 </a:t>
            </a:r>
            <a:r>
              <a:rPr lang="ko-KR" altLang="en-US" dirty="0" smtClean="0"/>
              <a:t>서명 작성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비밀키가 </a:t>
            </a:r>
            <a:r>
              <a:rPr lang="ko-KR" altLang="en-US" dirty="0"/>
              <a:t>없는 사용자는 </a:t>
            </a:r>
            <a:r>
              <a:rPr lang="ko-KR" altLang="en-US" dirty="0" smtClean="0"/>
              <a:t>서명 작성할 수 없으나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공개키를</a:t>
            </a:r>
            <a:r>
              <a:rPr lang="ko-KR" altLang="en-US" dirty="0" smtClean="0"/>
              <a:t> 이용하여 </a:t>
            </a:r>
            <a:r>
              <a:rPr lang="ko-KR" altLang="en-US" dirty="0" err="1" smtClean="0"/>
              <a:t>비밀키의</a:t>
            </a:r>
            <a:r>
              <a:rPr lang="ko-KR" altLang="en-US" dirty="0" smtClean="0"/>
              <a:t> 소유자인 데이터 서명자는 확인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데이터마다 서로 다른 </a:t>
            </a:r>
            <a:r>
              <a:rPr lang="ko-KR" altLang="en-US" dirty="0" smtClean="0"/>
              <a:t>서명 작성</a:t>
            </a:r>
            <a:r>
              <a:rPr lang="en-US" altLang="ko-KR" dirty="0" smtClean="0"/>
              <a:t>, </a:t>
            </a:r>
            <a:r>
              <a:rPr lang="ko-KR" altLang="en-US" dirty="0"/>
              <a:t>자신 외에는 </a:t>
            </a:r>
            <a:r>
              <a:rPr lang="ko-KR" altLang="en-US" dirty="0" smtClean="0"/>
              <a:t>서명 작성 불가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자신의 </a:t>
            </a:r>
            <a:r>
              <a:rPr lang="ko-KR" altLang="en-US" dirty="0"/>
              <a:t>서명을 누구나 검증할 수 있어야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전통적인 </a:t>
            </a:r>
            <a:r>
              <a:rPr lang="ko-KR" altLang="en-US" dirty="0"/>
              <a:t>대칭 암호화의 </a:t>
            </a:r>
            <a:r>
              <a:rPr lang="ko-KR" altLang="en-US" dirty="0" smtClean="0"/>
              <a:t>비밀키 방법으로는 서명 생성 불가</a:t>
            </a:r>
            <a:r>
              <a:rPr lang="en-US" altLang="ko-KR" dirty="0" smtClean="0"/>
              <a:t>, </a:t>
            </a:r>
            <a:r>
              <a:rPr lang="ko-KR" altLang="en-US" dirty="0"/>
              <a:t>비대칭 </a:t>
            </a:r>
            <a:r>
              <a:rPr lang="ko-KR" altLang="en-US" dirty="0" smtClean="0"/>
              <a:t>암호화 </a:t>
            </a:r>
            <a:r>
              <a:rPr lang="ko-KR" altLang="en-US" dirty="0"/>
              <a:t>사용해야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비대칭 </a:t>
            </a:r>
            <a:r>
              <a:rPr lang="ko-KR" altLang="en-US" dirty="0"/>
              <a:t>암호화와 </a:t>
            </a:r>
            <a:r>
              <a:rPr lang="ko-KR" altLang="en-US" dirty="0" smtClean="0"/>
              <a:t>반대로 메시지를 </a:t>
            </a:r>
            <a:r>
              <a:rPr lang="ko-KR" altLang="en-US" dirty="0"/>
              <a:t>개인키로 암호화하는 것이 서명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, </a:t>
            </a:r>
            <a:r>
              <a:rPr lang="ko-KR" altLang="en-US" dirty="0"/>
              <a:t>암호문을 공개키로 </a:t>
            </a:r>
            <a:r>
              <a:rPr lang="ko-KR" altLang="en-US" dirty="0" err="1"/>
              <a:t>복호화하는</a:t>
            </a:r>
            <a:r>
              <a:rPr lang="ko-KR" altLang="en-US" dirty="0"/>
              <a:t> </a:t>
            </a:r>
            <a:r>
              <a:rPr lang="ko-KR" altLang="en-US" dirty="0" smtClean="0"/>
              <a:t>것이 서명 </a:t>
            </a:r>
            <a:r>
              <a:rPr lang="ko-KR" altLang="en-US" dirty="0"/>
              <a:t>검증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51378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디지털 서명</a:t>
            </a:r>
            <a:r>
              <a:rPr lang="en-US" altLang="ko-KR" baseline="30000" dirty="0"/>
              <a:t>digital signature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디지털 </a:t>
            </a:r>
            <a:r>
              <a:rPr lang="ko-KR" altLang="en-US" dirty="0"/>
              <a:t>서명 </a:t>
            </a:r>
            <a:r>
              <a:rPr lang="ko-KR" altLang="en-US" dirty="0" smtClean="0"/>
              <a:t>과정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38005"/>
            <a:ext cx="7875875" cy="5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73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디지털 서명</a:t>
            </a:r>
            <a:r>
              <a:rPr lang="en-US" altLang="ko-KR" baseline="30000" dirty="0"/>
              <a:t>digital signature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비대칭 암호화를 이용한 디지털 서명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9551"/>
            <a:ext cx="7875875" cy="435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690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네트워크 보안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방화벽</a:t>
            </a:r>
            <a:r>
              <a:rPr lang="en-US" altLang="ko-KR" baseline="30000" dirty="0"/>
              <a:t>firewall</a:t>
            </a:r>
            <a:endParaRPr lang="ko-KR" altLang="en-US" baseline="30000" dirty="0"/>
          </a:p>
          <a:p>
            <a:pPr lvl="1"/>
            <a:r>
              <a:rPr lang="ko-KR" altLang="en-US" dirty="0" smtClean="0"/>
              <a:t>다른 </a:t>
            </a:r>
            <a:r>
              <a:rPr lang="ko-KR" altLang="en-US" dirty="0"/>
              <a:t>네트워크의 사용자에게서 네트워크 </a:t>
            </a:r>
            <a:r>
              <a:rPr lang="ko-KR" altLang="en-US" dirty="0" smtClean="0"/>
              <a:t>자원 </a:t>
            </a:r>
            <a:r>
              <a:rPr lang="ko-KR" altLang="en-US" dirty="0"/>
              <a:t>보호하는 프로그램으로 </a:t>
            </a:r>
            <a:r>
              <a:rPr lang="ko-KR" altLang="en-US" dirty="0" smtClean="0"/>
              <a:t>침입 차단 시스템</a:t>
            </a:r>
            <a:endParaRPr lang="en-US" altLang="ko-KR" dirty="0" smtClean="0"/>
          </a:p>
          <a:p>
            <a:pPr lvl="1"/>
            <a:r>
              <a:rPr lang="ko-KR" altLang="en-US" dirty="0"/>
              <a:t>도메인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원격 접속 확인으로 공개하지 </a:t>
            </a:r>
            <a:r>
              <a:rPr lang="ko-KR" altLang="en-US" dirty="0" smtClean="0"/>
              <a:t>않은 자원에 </a:t>
            </a:r>
            <a:r>
              <a:rPr lang="ko-KR" altLang="en-US" dirty="0"/>
              <a:t>외부 사용자가 액세스하는 </a:t>
            </a:r>
            <a:r>
              <a:rPr lang="ko-KR" altLang="en-US" dirty="0" smtClean="0"/>
              <a:t>것 </a:t>
            </a:r>
            <a:r>
              <a:rPr lang="ko-KR" altLang="en-US" dirty="0"/>
              <a:t>막고</a:t>
            </a:r>
            <a:r>
              <a:rPr lang="en-US" altLang="ko-KR" dirty="0"/>
              <a:t>, </a:t>
            </a:r>
            <a:r>
              <a:rPr lang="ko-KR" altLang="en-US" dirty="0"/>
              <a:t>접속해야 할 외부 자원들을 통제하려고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라우터와</a:t>
            </a:r>
            <a:r>
              <a:rPr lang="ko-KR" altLang="en-US" dirty="0" smtClean="0"/>
              <a:t> </a:t>
            </a:r>
            <a:r>
              <a:rPr lang="ko-KR" altLang="en-US" dirty="0"/>
              <a:t>밀접하게 </a:t>
            </a:r>
            <a:r>
              <a:rPr lang="ko-KR" altLang="en-US" dirty="0" smtClean="0"/>
              <a:t>동작</a:t>
            </a:r>
            <a:r>
              <a:rPr lang="en-US" altLang="ko-KR" dirty="0" smtClean="0"/>
              <a:t>. </a:t>
            </a:r>
            <a:r>
              <a:rPr lang="ko-KR" altLang="en-US" dirty="0" smtClean="0"/>
              <a:t>네트워크 </a:t>
            </a:r>
            <a:r>
              <a:rPr lang="ko-KR" altLang="en-US" dirty="0" err="1"/>
              <a:t>패킷을</a:t>
            </a:r>
            <a:r>
              <a:rPr lang="ko-KR" altLang="en-US" dirty="0"/>
              <a:t> 검사하여 허위 </a:t>
            </a:r>
            <a:r>
              <a:rPr lang="ko-KR" altLang="en-US" dirty="0" err="1" smtClean="0"/>
              <a:t>패킷</a:t>
            </a:r>
            <a:r>
              <a:rPr lang="ko-KR" altLang="en-US" dirty="0" smtClean="0"/>
              <a:t> 걸러 </a:t>
            </a:r>
            <a:r>
              <a:rPr lang="ko-KR" altLang="en-US" dirty="0"/>
              <a:t>낸 후 수신처로 전달할지 </a:t>
            </a:r>
            <a:r>
              <a:rPr lang="ko-KR" altLang="en-US" dirty="0" smtClean="0"/>
              <a:t>여부 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악의적인 </a:t>
            </a:r>
            <a:r>
              <a:rPr lang="ko-KR" altLang="en-US" dirty="0"/>
              <a:t>내부 사용자에게서는 </a:t>
            </a:r>
            <a:r>
              <a:rPr lang="ko-KR" altLang="en-US" dirty="0" smtClean="0"/>
              <a:t>보호 불가능</a:t>
            </a:r>
            <a:r>
              <a:rPr lang="en-US" altLang="ko-KR" dirty="0" smtClean="0"/>
              <a:t>,</a:t>
            </a:r>
            <a:r>
              <a:rPr lang="ko-KR" altLang="en-US" dirty="0" smtClean="0"/>
              <a:t> 내부 </a:t>
            </a:r>
            <a:r>
              <a:rPr lang="ko-KR" altLang="en-US" dirty="0"/>
              <a:t>호스트의 강제 보안 방법으로 </a:t>
            </a:r>
            <a:r>
              <a:rPr lang="ko-KR" altLang="en-US" dirty="0" smtClean="0"/>
              <a:t>제한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내부적 제한</a:t>
            </a:r>
            <a:endParaRPr lang="en-US" altLang="ko-KR" dirty="0"/>
          </a:p>
          <a:p>
            <a:pPr lvl="2"/>
            <a:r>
              <a:rPr lang="ko-KR" altLang="en-US" dirty="0" smtClean="0"/>
              <a:t>도메인 </a:t>
            </a:r>
            <a:r>
              <a:rPr lang="ko-KR" altLang="en-US" dirty="0"/>
              <a:t>확인 </a:t>
            </a:r>
            <a:r>
              <a:rPr lang="en-US" altLang="ko-KR" dirty="0"/>
              <a:t>: </a:t>
            </a:r>
            <a:r>
              <a:rPr lang="ko-KR" altLang="en-US" dirty="0"/>
              <a:t>확인된 도메인 이름이나 </a:t>
            </a:r>
            <a:r>
              <a:rPr lang="en-US" altLang="ko-KR" dirty="0"/>
              <a:t>IP </a:t>
            </a:r>
            <a:r>
              <a:rPr lang="ko-KR" altLang="en-US" dirty="0"/>
              <a:t>주소로 접속하는지 점검하여 </a:t>
            </a:r>
            <a:r>
              <a:rPr lang="ko-KR" altLang="en-US" dirty="0" smtClean="0"/>
              <a:t>접속 허용</a:t>
            </a:r>
            <a:endParaRPr lang="en-US" altLang="ko-KR" dirty="0"/>
          </a:p>
          <a:p>
            <a:pPr lvl="2"/>
            <a:r>
              <a:rPr lang="ko-KR" altLang="en-US" dirty="0" smtClean="0"/>
              <a:t>원격 </a:t>
            </a:r>
            <a:r>
              <a:rPr lang="ko-KR" altLang="en-US" dirty="0"/>
              <a:t>접속 확인 </a:t>
            </a:r>
            <a:r>
              <a:rPr lang="en-US" altLang="ko-KR" dirty="0"/>
              <a:t>: </a:t>
            </a:r>
            <a:r>
              <a:rPr lang="ko-KR" altLang="en-US" dirty="0"/>
              <a:t>보안 접속 절차나 인증 확인 </a:t>
            </a:r>
            <a:r>
              <a:rPr lang="ko-KR" altLang="en-US" dirty="0" smtClean="0"/>
              <a:t>등 이용 </a:t>
            </a:r>
            <a:r>
              <a:rPr lang="ko-KR" altLang="en-US" dirty="0"/>
              <a:t>네트워크에 원격 접속할 수 </a:t>
            </a:r>
            <a:r>
              <a:rPr lang="ko-KR" altLang="en-US" dirty="0" smtClean="0"/>
              <a:t>있도록 허용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912236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네트워크 보안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침입 탐지 </a:t>
            </a:r>
            <a:r>
              <a:rPr lang="ko-KR" altLang="en-US" dirty="0" smtClean="0"/>
              <a:t>시스템</a:t>
            </a:r>
            <a:r>
              <a:rPr lang="en-US" altLang="ko-KR" baseline="30000" dirty="0"/>
              <a:t>IDS, Intrusion Detection System</a:t>
            </a:r>
            <a:endParaRPr lang="ko-KR" altLang="en-US" baseline="30000" dirty="0"/>
          </a:p>
          <a:p>
            <a:pPr lvl="1"/>
            <a:r>
              <a:rPr lang="ko-KR" altLang="en-US" dirty="0" smtClean="0"/>
              <a:t>적극적인 </a:t>
            </a:r>
            <a:r>
              <a:rPr lang="ko-KR" altLang="en-US" dirty="0"/>
              <a:t>방어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침입 사실 빠르게 검출하고 침입자 </a:t>
            </a:r>
            <a:r>
              <a:rPr lang="ko-KR" altLang="en-US" dirty="0"/>
              <a:t>봉쇄하여 시스템 손실과 데이터 </a:t>
            </a:r>
            <a:r>
              <a:rPr lang="ko-KR" altLang="en-US" dirty="0" smtClean="0"/>
              <a:t>훼손 최소화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정보 시스템의 </a:t>
            </a:r>
            <a:r>
              <a:rPr lang="ko-KR" altLang="en-US" dirty="0" err="1"/>
              <a:t>비밀성</a:t>
            </a:r>
            <a:r>
              <a:rPr lang="en-US" altLang="ko-KR" dirty="0"/>
              <a:t>, </a:t>
            </a:r>
            <a:r>
              <a:rPr lang="ko-KR" altLang="en-US" dirty="0" err="1"/>
              <a:t>무결성</a:t>
            </a:r>
            <a:r>
              <a:rPr lang="en-US" altLang="ko-KR" dirty="0"/>
              <a:t>, </a:t>
            </a:r>
            <a:r>
              <a:rPr lang="ko-KR" altLang="en-US" dirty="0"/>
              <a:t>가용성을 침해하는 모든 </a:t>
            </a:r>
            <a:r>
              <a:rPr lang="ko-KR" altLang="en-US" dirty="0" smtClean="0"/>
              <a:t>행위 탐지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 </a:t>
            </a:r>
            <a:r>
              <a:rPr lang="ko-KR" altLang="en-US" dirty="0"/>
              <a:t>시스템의 비정상적인 사용이나 잘못된 사용 등 기준이나 규정을 벗어나는 </a:t>
            </a:r>
            <a:r>
              <a:rPr lang="ko-KR" altLang="en-US" dirty="0" smtClean="0"/>
              <a:t>행위 </a:t>
            </a:r>
            <a:r>
              <a:rPr lang="ko-KR" altLang="en-US" dirty="0"/>
              <a:t>발견하면</a:t>
            </a:r>
            <a:r>
              <a:rPr lang="en-US" altLang="ko-KR" dirty="0"/>
              <a:t>, </a:t>
            </a:r>
            <a:r>
              <a:rPr lang="ko-KR" altLang="en-US" dirty="0"/>
              <a:t>침입 </a:t>
            </a:r>
            <a:r>
              <a:rPr lang="ko-KR" altLang="en-US" dirty="0" smtClean="0"/>
              <a:t>과정 </a:t>
            </a:r>
            <a:r>
              <a:rPr lang="ko-KR" altLang="en-US" dirty="0"/>
              <a:t>로그에 기록하고 </a:t>
            </a:r>
            <a:r>
              <a:rPr lang="ko-KR" altLang="en-US" dirty="0" smtClean="0"/>
              <a:t>위험 알림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방화벽 </a:t>
            </a:r>
            <a:r>
              <a:rPr lang="ko-KR" altLang="en-US" dirty="0"/>
              <a:t>경계선을 통과한 </a:t>
            </a:r>
            <a:r>
              <a:rPr lang="ko-KR" altLang="en-US" dirty="0" smtClean="0"/>
              <a:t>공격이나 </a:t>
            </a:r>
            <a:r>
              <a:rPr lang="ko-KR" altLang="en-US" dirty="0"/>
              <a:t>내부자 오남용도 </a:t>
            </a:r>
            <a:r>
              <a:rPr lang="ko-KR" altLang="en-US" dirty="0" smtClean="0"/>
              <a:t>탐지</a:t>
            </a:r>
            <a:endParaRPr lang="en-US" altLang="ko-KR" dirty="0"/>
          </a:p>
          <a:p>
            <a:pPr lvl="1"/>
            <a:r>
              <a:rPr lang="ko-KR" altLang="en-US" dirty="0" smtClean="0"/>
              <a:t>방화벽처럼 </a:t>
            </a:r>
            <a:r>
              <a:rPr lang="ko-KR" altLang="en-US" dirty="0"/>
              <a:t>내부와 외부의 </a:t>
            </a:r>
            <a:r>
              <a:rPr lang="ko-KR" altLang="en-US" dirty="0" smtClean="0"/>
              <a:t>경계선에 </a:t>
            </a:r>
            <a:r>
              <a:rPr lang="ko-KR" altLang="en-US" dirty="0"/>
              <a:t>있는 </a:t>
            </a:r>
            <a:r>
              <a:rPr lang="ko-KR" altLang="en-US" dirty="0" smtClean="0"/>
              <a:t>것 </a:t>
            </a:r>
            <a:r>
              <a:rPr lang="ko-KR" altLang="en-US" dirty="0"/>
              <a:t>아니라 네트워크의 어느 부분에나 </a:t>
            </a:r>
            <a:r>
              <a:rPr lang="ko-KR" altLang="en-US" dirty="0" smtClean="0"/>
              <a:t>설치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89250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네트워크 보안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침입 탐지 시스템의 구성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1158265"/>
            <a:ext cx="6480720" cy="543425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842030" y="1158265"/>
            <a:ext cx="3420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침입 탐지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시스템 설치 위치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❶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인터넷에 닿은 첫 번째 </a:t>
            </a:r>
            <a:r>
              <a:rPr lang="ko-KR" altLang="en-US" sz="12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라우터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앞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❷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방화벽 전의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라우터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뒤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❸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방화벽 뒤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❹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클라이언트의 내부 네트워크 안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❺ 서버 네트워크</a:t>
            </a:r>
          </a:p>
        </p:txBody>
      </p:sp>
    </p:spTree>
    <p:extLst>
      <p:ext uri="{BB962C8B-B14F-4D97-AF65-F5344CB8AC3E}">
        <p14:creationId xmlns:p14="http://schemas.microsoft.com/office/powerpoint/2010/main" val="38754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Section 01 </a:t>
            </a:r>
            <a:r>
              <a:rPr lang="ko-KR" altLang="en-US" dirty="0"/>
              <a:t>보안의 개념과 보안 위협의 </a:t>
            </a:r>
            <a:r>
              <a:rPr lang="ko-KR" altLang="en-US" dirty="0" smtClean="0"/>
              <a:t>유형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보안의 개념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보안의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보호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컴퓨터 </a:t>
            </a:r>
            <a:r>
              <a:rPr lang="ko-KR" altLang="en-US" dirty="0" smtClean="0"/>
              <a:t>시스템에 </a:t>
            </a:r>
            <a:r>
              <a:rPr lang="ko-KR" altLang="en-US" dirty="0"/>
              <a:t>저장된 프로그램과 데이터 액세스 제어 등 시스템 </a:t>
            </a:r>
            <a:r>
              <a:rPr lang="ko-KR" altLang="en-US" dirty="0" smtClean="0"/>
              <a:t>내적 문제 다룸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시스템뿐만 </a:t>
            </a:r>
            <a:r>
              <a:rPr lang="ko-KR" altLang="en-US" dirty="0"/>
              <a:t>아니라 시스템이 작동하는 외부 환경과 더불어 내부 조직 구성원의 </a:t>
            </a:r>
            <a:r>
              <a:rPr lang="ko-KR" altLang="en-US" dirty="0" smtClean="0"/>
              <a:t>액세스 제한도 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광범위하며</a:t>
            </a:r>
            <a:r>
              <a:rPr lang="en-US" altLang="ko-KR" dirty="0"/>
              <a:t>, </a:t>
            </a:r>
            <a:r>
              <a:rPr lang="ko-KR" altLang="en-US" dirty="0"/>
              <a:t>물리적이고 관리적인 제어뿐만 </a:t>
            </a:r>
            <a:r>
              <a:rPr lang="ko-KR" altLang="en-US" dirty="0" smtClean="0"/>
              <a:t>아니라 자동화된 </a:t>
            </a:r>
            <a:r>
              <a:rPr lang="ko-KR" altLang="en-US" dirty="0"/>
              <a:t>제어도 포함하므로 운영체제가 아닌 관리 문제로 </a:t>
            </a:r>
            <a:r>
              <a:rPr lang="ko-KR" altLang="en-US" dirty="0" smtClean="0"/>
              <a:t>인식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보안의 구분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97" y="3203975"/>
            <a:ext cx="71723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네트워크 보안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침입 탐지 </a:t>
            </a:r>
            <a:r>
              <a:rPr lang="ko-KR" altLang="en-US" dirty="0" smtClean="0"/>
              <a:t>시스템 설치 위치에 따른 장단점</a:t>
            </a:r>
            <a:endParaRPr lang="ko-KR" altLang="en-US" baseline="30000" dirty="0"/>
          </a:p>
          <a:p>
            <a:pPr marL="457200" lvl="1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❶</a:t>
            </a:r>
            <a:r>
              <a:rPr lang="ko-KR" altLang="en-US" dirty="0"/>
              <a:t> </a:t>
            </a:r>
            <a:r>
              <a:rPr lang="ko-KR" altLang="en-US" dirty="0" err="1"/>
              <a:t>패킷이</a:t>
            </a:r>
            <a:r>
              <a:rPr lang="ko-KR" altLang="en-US" dirty="0"/>
              <a:t> </a:t>
            </a:r>
            <a:r>
              <a:rPr lang="ko-KR" altLang="en-US" dirty="0" err="1"/>
              <a:t>라우터에</a:t>
            </a:r>
            <a:r>
              <a:rPr lang="ko-KR" altLang="en-US" dirty="0"/>
              <a:t> 들어오기 전 </a:t>
            </a:r>
            <a:r>
              <a:rPr lang="en-US" altLang="ko-KR" dirty="0"/>
              <a:t>: </a:t>
            </a:r>
            <a:r>
              <a:rPr lang="ko-KR" altLang="en-US" dirty="0"/>
              <a:t>네트워크에서 실행되는 모든 공격을 탐지할 수 있어 </a:t>
            </a:r>
            <a:r>
              <a:rPr lang="ko-KR" altLang="en-US" dirty="0" smtClean="0"/>
              <a:t>공격 의도한 </a:t>
            </a:r>
            <a:r>
              <a:rPr lang="ko-KR" altLang="en-US" dirty="0" err="1" smtClean="0"/>
              <a:t>패킷</a:t>
            </a:r>
            <a:r>
              <a:rPr lang="ko-KR" altLang="en-US" dirty="0" smtClean="0"/>
              <a:t> </a:t>
            </a:r>
            <a:r>
              <a:rPr lang="ko-KR" altLang="en-US" dirty="0"/>
              <a:t>미연에 </a:t>
            </a:r>
            <a:r>
              <a:rPr lang="ko-KR" altLang="en-US" dirty="0" smtClean="0"/>
              <a:t>파악 가능하나 너무 </a:t>
            </a:r>
            <a:r>
              <a:rPr lang="ko-KR" altLang="en-US" dirty="0"/>
              <a:t>많은 공격 </a:t>
            </a:r>
            <a:r>
              <a:rPr lang="ko-KR" altLang="en-US" dirty="0" smtClean="0"/>
              <a:t>데이터 수집</a:t>
            </a:r>
            <a:r>
              <a:rPr lang="en-US" altLang="ko-KR" dirty="0" smtClean="0"/>
              <a:t>, </a:t>
            </a:r>
            <a:r>
              <a:rPr lang="ko-KR" altLang="en-US" dirty="0"/>
              <a:t>내부 </a:t>
            </a:r>
            <a:r>
              <a:rPr lang="ko-KR" altLang="en-US" dirty="0" smtClean="0"/>
              <a:t>네트워크로 침입한 </a:t>
            </a:r>
            <a:r>
              <a:rPr lang="ko-KR" altLang="en-US" dirty="0"/>
              <a:t>공격과 그렇지 못한 공격을 </a:t>
            </a:r>
            <a:r>
              <a:rPr lang="ko-KR" altLang="en-US" dirty="0" smtClean="0"/>
              <a:t>구분하기 곤란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공격에 </a:t>
            </a:r>
            <a:r>
              <a:rPr lang="ko-KR" altLang="en-US" dirty="0" smtClean="0"/>
              <a:t>효율적 대응 어려움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❷</a:t>
            </a:r>
            <a:r>
              <a:rPr lang="en-US" altLang="ko-KR" dirty="0"/>
              <a:t> </a:t>
            </a:r>
            <a:r>
              <a:rPr lang="ko-KR" altLang="en-US" dirty="0" err="1"/>
              <a:t>라우터</a:t>
            </a:r>
            <a:r>
              <a:rPr lang="ko-KR" altLang="en-US" dirty="0"/>
              <a:t> 뒤 </a:t>
            </a:r>
            <a:r>
              <a:rPr lang="en-US" altLang="ko-KR" dirty="0"/>
              <a:t>: </a:t>
            </a:r>
            <a:r>
              <a:rPr lang="ko-KR" altLang="en-US" dirty="0" err="1"/>
              <a:t>라우터의</a:t>
            </a:r>
            <a:r>
              <a:rPr lang="ko-KR" altLang="en-US" dirty="0"/>
              <a:t> </a:t>
            </a:r>
            <a:r>
              <a:rPr lang="ko-KR" altLang="en-US" dirty="0" err="1"/>
              <a:t>패킷</a:t>
            </a:r>
            <a:r>
              <a:rPr lang="ko-KR" altLang="en-US" dirty="0"/>
              <a:t>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</a:t>
            </a:r>
            <a:r>
              <a:rPr lang="ko-KR" altLang="en-US" dirty="0"/>
              <a:t>거친 후 </a:t>
            </a:r>
            <a:r>
              <a:rPr lang="ko-KR" altLang="en-US" dirty="0" err="1" smtClean="0"/>
              <a:t>패킷</a:t>
            </a:r>
            <a:r>
              <a:rPr lang="ko-KR" altLang="en-US" dirty="0" smtClean="0"/>
              <a:t> 검사</a:t>
            </a:r>
            <a:r>
              <a:rPr lang="en-US" altLang="ko-KR" dirty="0" smtClean="0"/>
              <a:t>. </a:t>
            </a:r>
            <a:r>
              <a:rPr lang="en-US" altLang="ko-KR" dirty="0"/>
              <a:t>❶</a:t>
            </a:r>
            <a:r>
              <a:rPr lang="ko-KR" altLang="en-US" dirty="0"/>
              <a:t>의 </a:t>
            </a:r>
            <a:r>
              <a:rPr lang="ko-KR" altLang="en-US" dirty="0" err="1"/>
              <a:t>패킷이</a:t>
            </a:r>
            <a:r>
              <a:rPr lang="ko-KR" altLang="en-US" dirty="0"/>
              <a:t> </a:t>
            </a:r>
            <a:r>
              <a:rPr lang="ko-KR" altLang="en-US" dirty="0" err="1"/>
              <a:t>라우터로</a:t>
            </a:r>
            <a:r>
              <a:rPr lang="ko-KR" altLang="en-US" dirty="0"/>
              <a:t> </a:t>
            </a:r>
            <a:r>
              <a:rPr lang="ko-KR" altLang="en-US" dirty="0" err="1" smtClean="0"/>
              <a:t>들어오기전보다는</a:t>
            </a:r>
            <a:r>
              <a:rPr lang="ko-KR" altLang="en-US" dirty="0" smtClean="0"/>
              <a:t> </a:t>
            </a:r>
            <a:r>
              <a:rPr lang="ko-KR" altLang="en-US" dirty="0"/>
              <a:t>공격 수가 더 적고</a:t>
            </a:r>
            <a:r>
              <a:rPr lang="en-US" altLang="ko-KR" dirty="0"/>
              <a:t>, </a:t>
            </a:r>
            <a:r>
              <a:rPr lang="ko-KR" altLang="en-US" dirty="0"/>
              <a:t>의지가 더 강력한 </a:t>
            </a:r>
            <a:r>
              <a:rPr lang="ko-KR" altLang="en-US" dirty="0" smtClean="0"/>
              <a:t>공격자 탐지 가능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❸</a:t>
            </a:r>
            <a:r>
              <a:rPr lang="en-US" altLang="ko-KR" dirty="0"/>
              <a:t> </a:t>
            </a:r>
            <a:r>
              <a:rPr lang="ko-KR" altLang="en-US" dirty="0"/>
              <a:t>방화벽 뒤 </a:t>
            </a:r>
            <a:r>
              <a:rPr lang="en-US" altLang="ko-KR" dirty="0"/>
              <a:t>: </a:t>
            </a:r>
            <a:r>
              <a:rPr lang="ko-KR" altLang="en-US" dirty="0"/>
              <a:t>여기서 탐지하는 공격은 네트워크에 직접적인 </a:t>
            </a:r>
            <a:r>
              <a:rPr lang="ko-KR" altLang="en-US" dirty="0" smtClean="0"/>
              <a:t>영향 주어 </a:t>
            </a:r>
            <a:r>
              <a:rPr lang="ko-KR" altLang="en-US" dirty="0"/>
              <a:t>탐지하는 공격 </a:t>
            </a:r>
            <a:r>
              <a:rPr lang="ko-KR" altLang="en-US" dirty="0" smtClean="0"/>
              <a:t>정책과 </a:t>
            </a:r>
            <a:r>
              <a:rPr lang="ko-KR" altLang="en-US" dirty="0"/>
              <a:t>방화벽의 </a:t>
            </a:r>
            <a:r>
              <a:rPr lang="ko-KR" altLang="en-US" dirty="0" err="1" smtClean="0"/>
              <a:t>연동성</a:t>
            </a:r>
            <a:r>
              <a:rPr lang="ko-KR" altLang="en-US" dirty="0" smtClean="0"/>
              <a:t> </a:t>
            </a:r>
            <a:r>
              <a:rPr lang="ko-KR" altLang="en-US" dirty="0"/>
              <a:t>가장 중요한 </a:t>
            </a:r>
            <a:r>
              <a:rPr lang="ko-KR" altLang="en-US" dirty="0" smtClean="0"/>
              <a:t>부분</a:t>
            </a:r>
            <a:r>
              <a:rPr lang="en-US" altLang="ko-KR" dirty="0" smtClean="0"/>
              <a:t>. </a:t>
            </a:r>
            <a:r>
              <a:rPr lang="ko-KR" altLang="en-US" dirty="0"/>
              <a:t>내부에서 외부로 향하는 공격도 </a:t>
            </a:r>
            <a:r>
              <a:rPr lang="ko-KR" altLang="en-US" dirty="0" smtClean="0"/>
              <a:t>탐지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내부의 공격자도 어느 정도 </a:t>
            </a:r>
            <a:r>
              <a:rPr lang="ko-KR" altLang="en-US" dirty="0" smtClean="0"/>
              <a:t>탐지 가능</a:t>
            </a:r>
            <a:r>
              <a:rPr lang="en-US" altLang="ko-KR" dirty="0" smtClean="0"/>
              <a:t>. </a:t>
            </a:r>
            <a:r>
              <a:rPr lang="ko-KR" altLang="en-US" dirty="0"/>
              <a:t>네트워크 특성과 목적에 따라 조금 </a:t>
            </a:r>
            <a:r>
              <a:rPr lang="ko-KR" altLang="en-US" dirty="0" smtClean="0"/>
              <a:t>차이는 </a:t>
            </a:r>
            <a:r>
              <a:rPr lang="ko-KR" altLang="en-US" dirty="0"/>
              <a:t>있지만</a:t>
            </a:r>
            <a:r>
              <a:rPr lang="en-US" altLang="ko-KR" dirty="0"/>
              <a:t>, </a:t>
            </a:r>
            <a:r>
              <a:rPr lang="ko-KR" altLang="en-US" dirty="0"/>
              <a:t>침입 탐지 시스템을 한 대만 설치할 수 있다면 이곳에 설치해야 </a:t>
            </a:r>
            <a:r>
              <a:rPr lang="ko-KR" altLang="en-US" dirty="0" smtClean="0"/>
              <a:t>함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❹</a:t>
            </a:r>
            <a:r>
              <a:rPr lang="en-US" altLang="ko-KR" dirty="0"/>
              <a:t> </a:t>
            </a:r>
            <a:r>
              <a:rPr lang="ko-KR" altLang="en-US" dirty="0"/>
              <a:t>내부 네트워크 </a:t>
            </a:r>
            <a:r>
              <a:rPr lang="en-US" altLang="ko-KR" dirty="0"/>
              <a:t>: </a:t>
            </a:r>
            <a:r>
              <a:rPr lang="ko-KR" altLang="en-US" dirty="0"/>
              <a:t>방화벽은 외부 침입을 일차적으로 차단하지만 내부에서는 거의 무방비 </a:t>
            </a:r>
            <a:r>
              <a:rPr lang="ko-KR" altLang="en-US" dirty="0" smtClean="0"/>
              <a:t>내부의 </a:t>
            </a:r>
            <a:r>
              <a:rPr lang="ko-KR" altLang="en-US" dirty="0"/>
              <a:t>사용자가 해킹하는 것을 감시하고자 할 때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❺</a:t>
            </a:r>
            <a:r>
              <a:rPr lang="ko-KR" altLang="en-US" dirty="0"/>
              <a:t> 서버 네트워크 </a:t>
            </a:r>
            <a:r>
              <a:rPr lang="en-US" altLang="ko-KR" dirty="0"/>
              <a:t>: </a:t>
            </a:r>
            <a:r>
              <a:rPr lang="ko-KR" altLang="en-US" dirty="0" smtClean="0"/>
              <a:t>외부 </a:t>
            </a:r>
            <a:r>
              <a:rPr lang="ko-KR" altLang="en-US" dirty="0"/>
              <a:t>인터넷에 서비스를 제공하는 서버가 위치하는 </a:t>
            </a:r>
            <a:r>
              <a:rPr lang="ko-KR" altLang="en-US" dirty="0" smtClean="0"/>
              <a:t>네트워크</a:t>
            </a:r>
            <a:r>
              <a:rPr lang="en-US" altLang="ko-KR" dirty="0" smtClean="0"/>
              <a:t>.</a:t>
            </a:r>
            <a:r>
              <a:rPr lang="ko-KR" altLang="en-US" dirty="0" smtClean="0"/>
              <a:t>내부와 </a:t>
            </a:r>
            <a:r>
              <a:rPr lang="ko-KR" altLang="en-US" dirty="0"/>
              <a:t>외부 모두에서 보호해야 하기 때문에 높은 보안 </a:t>
            </a:r>
            <a:r>
              <a:rPr lang="ko-KR" altLang="en-US" dirty="0" smtClean="0"/>
              <a:t>수준 요구</a:t>
            </a:r>
            <a:r>
              <a:rPr lang="en-US" altLang="ko-KR" dirty="0" smtClean="0"/>
              <a:t>. </a:t>
            </a:r>
            <a:r>
              <a:rPr lang="ko-KR" altLang="en-US" dirty="0"/>
              <a:t>매우 </a:t>
            </a:r>
            <a:r>
              <a:rPr lang="ko-KR" altLang="en-US" dirty="0" smtClean="0"/>
              <a:t>능력이 뛰어난 </a:t>
            </a:r>
            <a:r>
              <a:rPr lang="ko-KR" altLang="en-US" dirty="0"/>
              <a:t>외부 공격자와 내부 공격자가 중요한 데이터 손실이나 서비스 </a:t>
            </a:r>
            <a:r>
              <a:rPr lang="ko-KR" altLang="en-US" dirty="0" smtClean="0"/>
              <a:t>중단 </a:t>
            </a:r>
            <a:r>
              <a:rPr lang="ko-KR" altLang="en-US" dirty="0" err="1" smtClean="0"/>
              <a:t>막기위해</a:t>
            </a:r>
            <a:r>
              <a:rPr lang="ko-KR" altLang="en-US" dirty="0" smtClean="0"/>
              <a:t> 여기에 침입 </a:t>
            </a:r>
            <a:r>
              <a:rPr lang="ko-KR" altLang="en-US" dirty="0"/>
              <a:t>탐지 </a:t>
            </a:r>
            <a:r>
              <a:rPr lang="ko-KR" altLang="en-US" dirty="0" smtClean="0"/>
              <a:t>시스템 설치</a:t>
            </a:r>
            <a:r>
              <a:rPr lang="en-US" altLang="ko-KR" dirty="0" smtClean="0"/>
              <a:t>. </a:t>
            </a:r>
            <a:r>
              <a:rPr lang="ko-KR" altLang="en-US" dirty="0"/>
              <a:t>중요 데이터와 자원을 보호하려고 침입 탐지 </a:t>
            </a:r>
            <a:r>
              <a:rPr lang="ko-KR" altLang="en-US" dirty="0" smtClean="0"/>
              <a:t>시스템 별도 운영하기도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304916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네트워크 보안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트래픽</a:t>
            </a:r>
            <a:r>
              <a:rPr lang="ko-KR" altLang="en-US" dirty="0"/>
              <a:t> </a:t>
            </a:r>
            <a:r>
              <a:rPr lang="ko-KR" altLang="en-US" dirty="0" err="1" smtClean="0"/>
              <a:t>패딩</a:t>
            </a:r>
            <a:r>
              <a:rPr lang="en-US" altLang="ko-KR" baseline="30000" dirty="0"/>
              <a:t>traffic padding</a:t>
            </a:r>
            <a:endParaRPr lang="ko-KR" altLang="en-US" baseline="30000" dirty="0"/>
          </a:p>
          <a:p>
            <a:pPr lvl="1"/>
            <a:r>
              <a:rPr lang="ko-KR" altLang="en-US" dirty="0" err="1" smtClean="0"/>
              <a:t>트래픽양</a:t>
            </a:r>
            <a:r>
              <a:rPr lang="ko-KR" altLang="en-US" dirty="0" smtClean="0"/>
              <a:t> </a:t>
            </a:r>
            <a:r>
              <a:rPr lang="ko-KR" altLang="en-US" dirty="0"/>
              <a:t>분석 공격을 방어하는 </a:t>
            </a:r>
            <a:r>
              <a:rPr lang="ko-KR" altLang="en-US" dirty="0" smtClean="0"/>
              <a:t>수단</a:t>
            </a:r>
            <a:r>
              <a:rPr lang="en-US" altLang="ko-KR" dirty="0" smtClean="0"/>
              <a:t>, </a:t>
            </a:r>
            <a:r>
              <a:rPr lang="ko-KR" altLang="en-US" dirty="0"/>
              <a:t>정상적인 메시지 </a:t>
            </a:r>
            <a:r>
              <a:rPr lang="ko-KR" altLang="en-US" dirty="0" smtClean="0"/>
              <a:t>흐름 멈췄을 </a:t>
            </a:r>
            <a:r>
              <a:rPr lang="ko-KR" altLang="en-US" dirty="0"/>
              <a:t>때 가짜 암호 </a:t>
            </a:r>
            <a:r>
              <a:rPr lang="ko-KR" altLang="en-US" dirty="0" smtClean="0"/>
              <a:t>메시지 </a:t>
            </a:r>
            <a:r>
              <a:rPr lang="ko-KR" altLang="en-US" dirty="0"/>
              <a:t>계속 내보내는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여분의 데이터 </a:t>
            </a:r>
            <a:r>
              <a:rPr lang="ko-KR" altLang="en-US" dirty="0"/>
              <a:t>삽입하여 </a:t>
            </a:r>
            <a:r>
              <a:rPr lang="ko-KR" altLang="en-US" dirty="0" smtClean="0"/>
              <a:t>데이터를 </a:t>
            </a:r>
            <a:r>
              <a:rPr lang="ko-KR" altLang="en-US" dirty="0"/>
              <a:t>일정한 길이로 만들어 </a:t>
            </a:r>
            <a:r>
              <a:rPr lang="ko-KR" altLang="en-US" dirty="0" err="1"/>
              <a:t>트래픽</a:t>
            </a:r>
            <a:r>
              <a:rPr lang="ko-KR" altLang="en-US" dirty="0"/>
              <a:t> 분석의 </a:t>
            </a:r>
            <a:r>
              <a:rPr lang="ko-KR" altLang="en-US" dirty="0" smtClean="0"/>
              <a:t>위험 방어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평문이</a:t>
            </a:r>
            <a:r>
              <a:rPr lang="ko-KR" altLang="en-US" dirty="0" smtClean="0"/>
              <a:t> </a:t>
            </a:r>
            <a:r>
              <a:rPr lang="ko-KR" altLang="en-US" dirty="0"/>
              <a:t>없을 때는 </a:t>
            </a:r>
            <a:r>
              <a:rPr lang="ko-KR" altLang="en-US" dirty="0" smtClean="0"/>
              <a:t>암호문 생성</a:t>
            </a:r>
            <a:r>
              <a:rPr lang="en-US" altLang="ko-KR" dirty="0" smtClean="0"/>
              <a:t>, </a:t>
            </a:r>
            <a:r>
              <a:rPr lang="ko-KR" altLang="en-US" dirty="0" err="1"/>
              <a:t>평문이</a:t>
            </a:r>
            <a:r>
              <a:rPr lang="ko-KR" altLang="en-US" dirty="0"/>
              <a:t> 있으면 </a:t>
            </a:r>
            <a:r>
              <a:rPr lang="ko-KR" altLang="en-US" dirty="0" err="1" smtClean="0"/>
              <a:t>평문</a:t>
            </a:r>
            <a:r>
              <a:rPr lang="ko-KR" altLang="en-US" dirty="0" smtClean="0"/>
              <a:t> 암호화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여분의 데이터 삽입한 </a:t>
            </a:r>
            <a:r>
              <a:rPr lang="ko-KR" altLang="en-US" dirty="0"/>
              <a:t>데이터 길이는 실제 </a:t>
            </a:r>
            <a:r>
              <a:rPr lang="ko-KR" altLang="en-US" dirty="0" err="1"/>
              <a:t>트래픽에서</a:t>
            </a:r>
            <a:r>
              <a:rPr lang="ko-KR" altLang="en-US" dirty="0"/>
              <a:t> 발생하는 데이터의 최장 길이보다 길어야 </a:t>
            </a:r>
            <a:r>
              <a:rPr lang="ko-KR" altLang="en-US" dirty="0" smtClean="0"/>
              <a:t>함</a:t>
            </a:r>
            <a:endParaRPr lang="ko-KR" altLang="en-US" dirty="0"/>
          </a:p>
          <a:p>
            <a:pPr lvl="1"/>
            <a:r>
              <a:rPr lang="ko-KR" altLang="en-US" dirty="0" smtClean="0"/>
              <a:t>프로토콜 </a:t>
            </a:r>
            <a:r>
              <a:rPr lang="ko-KR" altLang="en-US" dirty="0"/>
              <a:t>데이터의 내용을 암호화하거나 변형하여 삽입된 데이터를 실제 데이터와 </a:t>
            </a:r>
            <a:r>
              <a:rPr lang="ko-KR" altLang="en-US" dirty="0" smtClean="0"/>
              <a:t>구별하지 </a:t>
            </a:r>
            <a:r>
              <a:rPr lang="ko-KR" altLang="en-US" dirty="0"/>
              <a:t>않아야 </a:t>
            </a:r>
            <a:r>
              <a:rPr lang="ko-KR" altLang="en-US" dirty="0" smtClean="0"/>
              <a:t>함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35" y="3507829"/>
            <a:ext cx="6255695" cy="312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902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Section 04 </a:t>
            </a:r>
            <a:r>
              <a:rPr lang="ko-KR" altLang="en-US" dirty="0" smtClean="0"/>
              <a:t>보안 운영체제</a:t>
            </a:r>
            <a:r>
              <a:rPr lang="en-US" altLang="ko-KR" dirty="0" smtClean="0"/>
              <a:t>(1. </a:t>
            </a:r>
            <a:r>
              <a:rPr lang="ko-KR" altLang="en-US" dirty="0"/>
              <a:t>보안 운영체제의 개념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보안 </a:t>
            </a:r>
            <a:r>
              <a:rPr lang="ko-KR" altLang="en-US" dirty="0" smtClean="0"/>
              <a:t>운영체제</a:t>
            </a:r>
            <a:r>
              <a:rPr lang="en-US" altLang="ko-KR" baseline="30000" dirty="0"/>
              <a:t>secure OS</a:t>
            </a:r>
            <a:r>
              <a:rPr lang="ko-KR" altLang="en-US" dirty="0" smtClean="0"/>
              <a:t>의 </a:t>
            </a:r>
            <a:r>
              <a:rPr lang="ko-KR" altLang="en-US" dirty="0"/>
              <a:t>개념</a:t>
            </a:r>
          </a:p>
          <a:p>
            <a:pPr lvl="1"/>
            <a:r>
              <a:rPr lang="ko-KR" altLang="en-US" dirty="0" smtClean="0"/>
              <a:t>운영체제에 </a:t>
            </a:r>
            <a:r>
              <a:rPr lang="ko-KR" altLang="en-US" dirty="0"/>
              <a:t>내재된 결함으로 발생할 수 있는 각종 해킹에서 </a:t>
            </a:r>
            <a:r>
              <a:rPr lang="ko-KR" altLang="en-US" dirty="0" err="1" smtClean="0"/>
              <a:t>보호위해</a:t>
            </a:r>
            <a:r>
              <a:rPr lang="ko-KR" altLang="en-US" dirty="0" smtClean="0"/>
              <a:t> </a:t>
            </a:r>
            <a:r>
              <a:rPr lang="ko-KR" altLang="en-US" dirty="0"/>
              <a:t>보안 기능이 통합된 보안 </a:t>
            </a:r>
            <a:r>
              <a:rPr lang="ko-KR" altLang="en-US" dirty="0" err="1"/>
              <a:t>커널을</a:t>
            </a:r>
            <a:r>
              <a:rPr lang="ko-KR" altLang="en-US" dirty="0"/>
              <a:t> 추가로 이식한 </a:t>
            </a:r>
            <a:r>
              <a:rPr lang="ko-KR" altLang="en-US" dirty="0" smtClean="0"/>
              <a:t>운영체제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</a:t>
            </a:r>
            <a:r>
              <a:rPr lang="ko-KR" altLang="en-US" dirty="0"/>
              <a:t>사용자 식별</a:t>
            </a:r>
            <a:r>
              <a:rPr lang="en-US" altLang="ko-KR" dirty="0"/>
              <a:t>·</a:t>
            </a:r>
            <a:r>
              <a:rPr lang="ko-KR" altLang="en-US" dirty="0" smtClean="0"/>
              <a:t>인증</a:t>
            </a:r>
            <a:r>
              <a:rPr lang="en-US" altLang="ko-KR" dirty="0"/>
              <a:t>, </a:t>
            </a:r>
            <a:r>
              <a:rPr lang="ko-KR" altLang="en-US" dirty="0"/>
              <a:t>강제적이고 임의적인 액세스 제어</a:t>
            </a:r>
            <a:r>
              <a:rPr lang="en-US" altLang="ko-KR" dirty="0"/>
              <a:t>, </a:t>
            </a:r>
            <a:r>
              <a:rPr lang="ko-KR" altLang="en-US" dirty="0"/>
              <a:t>감사 추적</a:t>
            </a:r>
            <a:r>
              <a:rPr lang="en-US" altLang="ko-KR" baseline="30000" dirty="0"/>
              <a:t>audit &amp; trail</a:t>
            </a:r>
            <a:r>
              <a:rPr lang="en-US" altLang="ko-KR" dirty="0"/>
              <a:t>, </a:t>
            </a:r>
            <a:r>
              <a:rPr lang="ko-KR" altLang="en-US" dirty="0"/>
              <a:t>침입 탐지 등 강력한 보안 </a:t>
            </a:r>
            <a:r>
              <a:rPr lang="ko-KR" altLang="en-US" dirty="0" smtClean="0"/>
              <a:t>기능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보안 </a:t>
            </a:r>
            <a:r>
              <a:rPr lang="ko-KR" altLang="en-US" dirty="0"/>
              <a:t>운영체제를 탑재한 컴퓨터를 신뢰 시스템</a:t>
            </a:r>
            <a:r>
              <a:rPr lang="en-US" altLang="ko-KR" baseline="30000" dirty="0"/>
              <a:t>trusted system</a:t>
            </a:r>
            <a:r>
              <a:rPr lang="ko-KR" altLang="en-US" dirty="0" smtClean="0"/>
              <a:t>이라고 함</a:t>
            </a:r>
            <a:endParaRPr lang="en-US" altLang="ko-KR" dirty="0"/>
          </a:p>
          <a:p>
            <a:pPr lvl="1"/>
            <a:r>
              <a:rPr lang="ko-KR" altLang="en-US" dirty="0"/>
              <a:t>방화벽이나 침입 탐지 시스템 등 다양한 보안 기술로는 막지 못한 외부 공격을 서버 </a:t>
            </a:r>
            <a:r>
              <a:rPr lang="ko-KR" altLang="en-US" dirty="0" smtClean="0"/>
              <a:t>운영체제에서 효과적 탐지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 차단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내부 </a:t>
            </a:r>
            <a:r>
              <a:rPr lang="ko-KR" altLang="en-US" dirty="0"/>
              <a:t>사용자 보안을 강력하게 </a:t>
            </a:r>
            <a:r>
              <a:rPr lang="ko-KR" altLang="en-US" dirty="0" smtClean="0"/>
              <a:t>유지 가능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/>
              <a:t>침입 탐지 기능인 위협 모니터링</a:t>
            </a:r>
            <a:r>
              <a:rPr lang="en-US" altLang="ko-KR" baseline="30000" dirty="0"/>
              <a:t>threat </a:t>
            </a:r>
            <a:r>
              <a:rPr lang="en-US" altLang="ko-KR" baseline="30000" dirty="0" smtClean="0"/>
              <a:t>monitoring</a:t>
            </a:r>
            <a:r>
              <a:rPr lang="ko-KR" altLang="en-US" dirty="0" smtClean="0"/>
              <a:t> </a:t>
            </a:r>
            <a:r>
              <a:rPr lang="ko-KR" altLang="en-US" dirty="0"/>
              <a:t>추가하여 끊임없는 보안 </a:t>
            </a:r>
            <a:r>
              <a:rPr lang="ko-KR" altLang="en-US" dirty="0" smtClean="0"/>
              <a:t>위반 탐지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의심스런 </a:t>
            </a:r>
            <a:r>
              <a:rPr lang="ko-KR" altLang="en-US" dirty="0" smtClean="0"/>
              <a:t>행동 검사</a:t>
            </a:r>
            <a:endParaRPr lang="en-US" altLang="ko-KR" dirty="0" smtClean="0"/>
          </a:p>
          <a:p>
            <a:pPr lvl="1"/>
            <a:r>
              <a:rPr lang="en-US" altLang="ko-KR" dirty="0" err="1"/>
              <a:t>TCSEC</a:t>
            </a:r>
            <a:r>
              <a:rPr lang="en-US" altLang="ko-KR" baseline="30000" dirty="0" err="1"/>
              <a:t>Trusted</a:t>
            </a:r>
            <a:r>
              <a:rPr lang="en-US" altLang="ko-KR" baseline="30000" dirty="0"/>
              <a:t> Computer System Evaluation Criteria </a:t>
            </a:r>
            <a:endParaRPr lang="en-US" altLang="ko-KR" baseline="30000" dirty="0" smtClean="0"/>
          </a:p>
          <a:p>
            <a:pPr lvl="2"/>
            <a:r>
              <a:rPr lang="ko-KR" altLang="en-US" dirty="0" smtClean="0"/>
              <a:t>운영체제 </a:t>
            </a:r>
            <a:r>
              <a:rPr lang="ko-KR" altLang="en-US" dirty="0"/>
              <a:t>탑재한 </a:t>
            </a:r>
            <a:r>
              <a:rPr lang="ko-KR" altLang="en-US" dirty="0" smtClean="0"/>
              <a:t>컴퓨터 개발 위해 미국이 </a:t>
            </a:r>
            <a:r>
              <a:rPr lang="en-US" altLang="ko-KR" dirty="0"/>
              <a:t>1983</a:t>
            </a:r>
            <a:r>
              <a:rPr lang="ko-KR" altLang="en-US" dirty="0"/>
              <a:t>년 오렌지 북</a:t>
            </a:r>
            <a:r>
              <a:rPr lang="en-US" altLang="ko-KR" baseline="30000" dirty="0"/>
              <a:t>orange book</a:t>
            </a:r>
            <a:r>
              <a:rPr lang="ko-KR" altLang="en-US" dirty="0"/>
              <a:t>이라는 </a:t>
            </a:r>
            <a:r>
              <a:rPr lang="ko-KR" altLang="en-US" dirty="0" smtClean="0"/>
              <a:t>신뢰성 </a:t>
            </a:r>
            <a:r>
              <a:rPr lang="ko-KR" altLang="en-US" dirty="0"/>
              <a:t>컴퓨터 시스템 평가 </a:t>
            </a:r>
            <a:r>
              <a:rPr lang="ko-KR" altLang="en-US" dirty="0" smtClean="0"/>
              <a:t>기준 초안 제정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957925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보안 운영체제의 </a:t>
            </a:r>
            <a:r>
              <a:rPr lang="ko-KR" altLang="en-US" dirty="0" smtClean="0"/>
              <a:t>개념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보안 </a:t>
            </a:r>
            <a:r>
              <a:rPr lang="ko-KR" altLang="en-US" dirty="0" smtClean="0"/>
              <a:t>운영체제 시스템</a:t>
            </a:r>
            <a:r>
              <a:rPr lang="en-US" altLang="ko-KR" baseline="30000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1223755"/>
            <a:ext cx="7754320" cy="407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795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보안 운영체제의 </a:t>
            </a:r>
            <a:r>
              <a:rPr lang="ko-KR" altLang="en-US" dirty="0" smtClean="0"/>
              <a:t>개념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TCSEC</a:t>
            </a:r>
            <a:r>
              <a:rPr lang="ko-KR" altLang="en-US" dirty="0"/>
              <a:t>의 등급별 특성</a:t>
            </a:r>
            <a:r>
              <a:rPr lang="en-US" altLang="ko-KR" baseline="30000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54" y="1223755"/>
            <a:ext cx="6990705" cy="540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866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/>
              <a:t>보안 운영체제의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영역 분리</a:t>
            </a:r>
          </a:p>
          <a:p>
            <a:pPr lvl="1"/>
            <a:r>
              <a:rPr lang="ko-KR" altLang="en-US" dirty="0" smtClean="0"/>
              <a:t>응용 </a:t>
            </a:r>
            <a:r>
              <a:rPr lang="ko-KR" altLang="en-US" dirty="0"/>
              <a:t>프로그램이나 사용자 역할에 따라 액세스할 수 있는 정보 영역과 </a:t>
            </a:r>
            <a:r>
              <a:rPr lang="ko-KR" altLang="en-US" dirty="0" smtClean="0"/>
              <a:t>시스템의 제어 권한 제한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임의의 </a:t>
            </a:r>
            <a:r>
              <a:rPr lang="ko-KR" altLang="en-US" dirty="0"/>
              <a:t>응용 프로그램이 자신과 무관한 정보 영역에 마음대로 </a:t>
            </a:r>
            <a:r>
              <a:rPr lang="ko-KR" altLang="en-US" dirty="0" smtClean="0"/>
              <a:t>액세스하거나 </a:t>
            </a:r>
            <a:r>
              <a:rPr lang="ko-KR" altLang="en-US" dirty="0"/>
              <a:t>일반 사용자는 물론 루트 사용자라도 보안 운영체제가 정의하지 않은 관리 </a:t>
            </a:r>
            <a:r>
              <a:rPr lang="ko-KR" altLang="en-US" dirty="0" smtClean="0"/>
              <a:t>업무 단독 </a:t>
            </a:r>
            <a:r>
              <a:rPr lang="ko-KR" altLang="en-US" dirty="0"/>
              <a:t>수행할 수 없도록 통제하는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강제적 액세스 </a:t>
            </a:r>
            <a:r>
              <a:rPr lang="ko-KR" altLang="en-US" dirty="0" smtClean="0"/>
              <a:t>제어</a:t>
            </a:r>
            <a:r>
              <a:rPr lang="en-US" altLang="ko-KR" baseline="30000" dirty="0"/>
              <a:t>mandatory access control</a:t>
            </a:r>
            <a:endParaRPr lang="ko-KR" altLang="en-US" baseline="30000" dirty="0"/>
          </a:p>
          <a:p>
            <a:pPr lvl="1"/>
            <a:r>
              <a:rPr lang="ko-KR" altLang="en-US" dirty="0" smtClean="0"/>
              <a:t>운영체제에서 </a:t>
            </a:r>
            <a:r>
              <a:rPr lang="ko-KR" altLang="en-US" dirty="0"/>
              <a:t>자원 사용의 주체가 되는 </a:t>
            </a:r>
            <a:r>
              <a:rPr lang="ko-KR" altLang="en-US" dirty="0" smtClean="0"/>
              <a:t>사용자나 프로세스가 </a:t>
            </a:r>
            <a:r>
              <a:rPr lang="ko-KR" altLang="en-US" dirty="0"/>
              <a:t>객체에 액세스할 때</a:t>
            </a:r>
            <a:r>
              <a:rPr lang="en-US" altLang="ko-KR" dirty="0"/>
              <a:t>, </a:t>
            </a:r>
            <a:r>
              <a:rPr lang="ko-KR" altLang="en-US" dirty="0"/>
              <a:t>신분이나 규칙으로 해당 객체에 액세스하는 것을 </a:t>
            </a:r>
            <a:r>
              <a:rPr lang="ko-KR" altLang="en-US" dirty="0" smtClean="0"/>
              <a:t>제어하는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시스템에서 사용자와 </a:t>
            </a:r>
            <a:r>
              <a:rPr lang="ko-KR" altLang="en-US" dirty="0"/>
              <a:t>객체 자신의 역할과 대응되는 사용자 등급은 </a:t>
            </a:r>
            <a:r>
              <a:rPr lang="ko-KR" altLang="en-US" dirty="0" smtClean="0"/>
              <a:t>신뢰도 </a:t>
            </a:r>
            <a:r>
              <a:rPr lang="ko-KR" altLang="en-US" dirty="0"/>
              <a:t>나타내고</a:t>
            </a:r>
            <a:r>
              <a:rPr lang="en-US" altLang="ko-KR" dirty="0"/>
              <a:t>, </a:t>
            </a:r>
            <a:r>
              <a:rPr lang="ko-KR" altLang="en-US" dirty="0"/>
              <a:t>객체 등급은 정보의 </a:t>
            </a:r>
            <a:r>
              <a:rPr lang="ko-KR" altLang="en-US" dirty="0" smtClean="0"/>
              <a:t>부당한 </a:t>
            </a:r>
            <a:r>
              <a:rPr lang="ko-KR" altLang="en-US" dirty="0"/>
              <a:t>사용으로 손상도를 고려하여 객체에 포함된 정보의 </a:t>
            </a:r>
            <a:r>
              <a:rPr lang="ko-KR" altLang="en-US" dirty="0" smtClean="0"/>
              <a:t>기밀성 반영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사용자와 객체 </a:t>
            </a:r>
            <a:r>
              <a:rPr lang="ko-KR" altLang="en-US" dirty="0"/>
              <a:t>사이에 검증된 관계를 확인하여 객체에 액세스하려는 </a:t>
            </a:r>
            <a:r>
              <a:rPr lang="ko-KR" altLang="en-US" dirty="0" smtClean="0"/>
              <a:t>사용자 허용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708442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/>
              <a:t>보안 운영체제의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ko-KR" altLang="en-US" dirty="0" smtClean="0"/>
              <a:t>강제적 액세스 제어 개념도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메모리에 </a:t>
            </a:r>
            <a:r>
              <a:rPr lang="ko-KR" altLang="en-US" dirty="0"/>
              <a:t>가장 근접한 곳에서 </a:t>
            </a:r>
            <a:r>
              <a:rPr lang="ko-KR" altLang="en-US" dirty="0" smtClean="0"/>
              <a:t>액세스 제어하여 시스템 과부하 감소시키는 효과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강제적 액세스에 포함된 정책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액세스 </a:t>
            </a:r>
            <a:r>
              <a:rPr lang="ko-KR" altLang="en-US" dirty="0"/>
              <a:t>제어 정책 </a:t>
            </a:r>
            <a:r>
              <a:rPr lang="en-US" altLang="ko-KR" dirty="0"/>
              <a:t>: </a:t>
            </a:r>
            <a:r>
              <a:rPr lang="ko-KR" altLang="en-US" dirty="0"/>
              <a:t>운영체제의 </a:t>
            </a:r>
            <a:r>
              <a:rPr lang="ko-KR" altLang="en-US" dirty="0" err="1"/>
              <a:t>제어하에</a:t>
            </a:r>
            <a:r>
              <a:rPr lang="ko-KR" altLang="en-US" dirty="0"/>
              <a:t> 주체가 객체에 액세스하는 </a:t>
            </a:r>
            <a:r>
              <a:rPr lang="ko-KR" altLang="en-US" dirty="0" smtClean="0"/>
              <a:t>방법 지정</a:t>
            </a:r>
            <a:endParaRPr lang="en-US" altLang="ko-KR" dirty="0"/>
          </a:p>
          <a:p>
            <a:pPr lvl="2"/>
            <a:r>
              <a:rPr lang="ko-KR" altLang="en-US" dirty="0" smtClean="0"/>
              <a:t>인증 </a:t>
            </a:r>
            <a:r>
              <a:rPr lang="ko-KR" altLang="en-US" dirty="0"/>
              <a:t>사용 정책 </a:t>
            </a:r>
            <a:r>
              <a:rPr lang="en-US" altLang="ko-KR" dirty="0"/>
              <a:t>: </a:t>
            </a:r>
            <a:r>
              <a:rPr lang="ko-KR" altLang="en-US" dirty="0"/>
              <a:t>사용자 인증에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2"/>
            <a:r>
              <a:rPr lang="ko-KR" altLang="en-US" dirty="0" smtClean="0"/>
              <a:t>암호 </a:t>
            </a:r>
            <a:r>
              <a:rPr lang="ko-KR" altLang="en-US" dirty="0"/>
              <a:t>사용 정책 </a:t>
            </a:r>
            <a:r>
              <a:rPr lang="en-US" altLang="ko-KR" dirty="0"/>
              <a:t>: </a:t>
            </a:r>
            <a:r>
              <a:rPr lang="ko-KR" altLang="en-US" dirty="0"/>
              <a:t>저장</a:t>
            </a:r>
            <a:r>
              <a:rPr lang="en-US" altLang="ko-KR" dirty="0"/>
              <a:t>·</a:t>
            </a:r>
            <a:r>
              <a:rPr lang="ko-KR" altLang="en-US" dirty="0"/>
              <a:t>전송하는 데이터를 보호하는 데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51" y="1133745"/>
            <a:ext cx="6832493" cy="334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695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/>
              <a:t>보안 운영체제의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신뢰할 수 있는 </a:t>
            </a:r>
            <a:r>
              <a:rPr lang="ko-KR" altLang="en-US" dirty="0" smtClean="0"/>
              <a:t>경로</a:t>
            </a:r>
            <a:r>
              <a:rPr lang="en-US" altLang="ko-KR" baseline="30000" dirty="0"/>
              <a:t>trusted path </a:t>
            </a:r>
            <a:r>
              <a:rPr lang="en-US" altLang="ko-KR" dirty="0" smtClean="0"/>
              <a:t>(</a:t>
            </a:r>
            <a:r>
              <a:rPr lang="ko-KR" altLang="en-US" dirty="0"/>
              <a:t>보호된 경로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smtClean="0"/>
              <a:t>소프트웨어와 </a:t>
            </a:r>
            <a:r>
              <a:rPr lang="ko-KR" altLang="en-US" dirty="0"/>
              <a:t>함께 상호 동작하는 </a:t>
            </a:r>
            <a:r>
              <a:rPr lang="ko-KR" altLang="en-US" dirty="0" smtClean="0"/>
              <a:t>사용자 허가 </a:t>
            </a:r>
            <a:r>
              <a:rPr lang="ko-KR" altLang="en-US" dirty="0"/>
              <a:t>기능</a:t>
            </a:r>
          </a:p>
          <a:p>
            <a:pPr lvl="1"/>
            <a:r>
              <a:rPr lang="ko-KR" altLang="en-US" dirty="0" smtClean="0"/>
              <a:t>운영체제의 </a:t>
            </a:r>
            <a:r>
              <a:rPr lang="ko-KR" altLang="en-US" dirty="0" err="1"/>
              <a:t>제어하에</a:t>
            </a:r>
            <a:r>
              <a:rPr lang="ko-KR" altLang="en-US" dirty="0"/>
              <a:t> 주체가 객체에 </a:t>
            </a:r>
            <a:r>
              <a:rPr lang="ko-KR" altLang="en-US" dirty="0" smtClean="0"/>
              <a:t>액세스 방법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사용자의 신뢰 할 </a:t>
            </a:r>
            <a:r>
              <a:rPr lang="ko-KR" altLang="en-US" dirty="0"/>
              <a:t>수 있는 소프트웨어를 속이는 악의적인 응용 </a:t>
            </a:r>
            <a:r>
              <a:rPr lang="ko-KR" altLang="en-US" dirty="0" smtClean="0"/>
              <a:t>프로그램 방어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비밀번호 변경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액세스 </a:t>
            </a:r>
            <a:r>
              <a:rPr lang="ko-KR" altLang="en-US" dirty="0" smtClean="0"/>
              <a:t>권한 변경 </a:t>
            </a:r>
            <a:r>
              <a:rPr lang="ko-KR" altLang="en-US" dirty="0"/>
              <a:t>등 보안 관리 </a:t>
            </a:r>
            <a:r>
              <a:rPr lang="ko-KR" altLang="en-US" dirty="0" smtClean="0"/>
              <a:t>기능 </a:t>
            </a:r>
            <a:r>
              <a:rPr lang="ko-KR" altLang="en-US" dirty="0"/>
              <a:t>수행할 </a:t>
            </a:r>
            <a:r>
              <a:rPr lang="ko-KR" altLang="en-US" dirty="0" smtClean="0"/>
              <a:t>때 </a:t>
            </a:r>
            <a:r>
              <a:rPr lang="ko-KR" altLang="en-US" dirty="0"/>
              <a:t>신뢰할 수 </a:t>
            </a:r>
            <a:r>
              <a:rPr lang="ko-KR" altLang="en-US" dirty="0" smtClean="0"/>
              <a:t>있는 경로 </a:t>
            </a:r>
            <a:r>
              <a:rPr lang="ko-KR" altLang="en-US" dirty="0"/>
              <a:t>설정해야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신뢰할 </a:t>
            </a:r>
            <a:r>
              <a:rPr lang="ko-KR" altLang="en-US" dirty="0"/>
              <a:t>수 있는 경로가 없다면 악의적인 소프트웨어는 안전한 </a:t>
            </a:r>
            <a:r>
              <a:rPr lang="ko-KR" altLang="en-US" dirty="0" smtClean="0"/>
              <a:t>소프트웨어로 </a:t>
            </a:r>
            <a:r>
              <a:rPr lang="ko-KR" altLang="en-US" dirty="0"/>
              <a:t>가장하여 중요한 정보를 취득하거나 해당 사용자의 의도와는 상관없이 임의로 </a:t>
            </a:r>
            <a:r>
              <a:rPr lang="ko-KR" altLang="en-US" dirty="0" smtClean="0"/>
              <a:t>함수 수행 가능하므로 소프트웨어 </a:t>
            </a:r>
            <a:r>
              <a:rPr lang="ko-KR" altLang="en-US" dirty="0"/>
              <a:t>요소 간에 상호 보증할 수 있고 신뢰할 수 있는 </a:t>
            </a:r>
            <a:r>
              <a:rPr lang="ko-KR" altLang="en-US" dirty="0" smtClean="0"/>
              <a:t>보호된 경로의 채널 필요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61793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/>
              <a:t>보안 운영체제의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참조 </a:t>
            </a:r>
            <a:r>
              <a:rPr lang="ko-KR" altLang="en-US" dirty="0" smtClean="0"/>
              <a:t>모니터</a:t>
            </a:r>
          </a:p>
          <a:p>
            <a:pPr lvl="1"/>
            <a:r>
              <a:rPr lang="ko-KR" altLang="en-US" smtClean="0"/>
              <a:t>운영체제에서 파일 시스템 액세스 제어</a:t>
            </a:r>
            <a:endParaRPr lang="en-US" altLang="ko-KR" smtClean="0"/>
          </a:p>
          <a:p>
            <a:pPr lvl="1"/>
            <a:r>
              <a:rPr lang="ko-KR" altLang="en-US" smtClean="0"/>
              <a:t>보안 운영체제의 가장 중요한 부분으로 객체의 모든 액세스를 제어하는 추상적인 장치</a:t>
            </a:r>
            <a:endParaRPr lang="en-US" altLang="ko-KR" smtClean="0"/>
          </a:p>
          <a:p>
            <a:pPr lvl="1"/>
            <a:r>
              <a:rPr lang="ko-KR" altLang="en-US" smtClean="0"/>
              <a:t>주체와 객체의 보안 매개변수 이용 주변기기</a:t>
            </a:r>
            <a:r>
              <a:rPr lang="en-US" altLang="ko-KR" smtClean="0"/>
              <a:t>, </a:t>
            </a:r>
            <a:r>
              <a:rPr lang="ko-KR" altLang="en-US" smtClean="0"/>
              <a:t>파일</a:t>
            </a:r>
            <a:r>
              <a:rPr lang="en-US" altLang="ko-KR" smtClean="0"/>
              <a:t>, </a:t>
            </a:r>
            <a:r>
              <a:rPr lang="ko-KR" altLang="en-US" smtClean="0"/>
              <a:t>메모리</a:t>
            </a:r>
            <a:r>
              <a:rPr lang="en-US" altLang="ko-KR" smtClean="0"/>
              <a:t>, </a:t>
            </a:r>
            <a:r>
              <a:rPr lang="ko-KR" altLang="en-US" smtClean="0"/>
              <a:t>프로세스 간의 통신 등 모든 자원 액세스 제어 기능 수행</a:t>
            </a:r>
            <a:endParaRPr lang="en-US" altLang="ko-KR" smtClean="0"/>
          </a:p>
          <a:p>
            <a:pPr lvl="1"/>
            <a:r>
              <a:rPr lang="ko-KR" altLang="en-US" smtClean="0"/>
              <a:t>감사</a:t>
            </a:r>
            <a:r>
              <a:rPr lang="en-US" altLang="ko-KR" smtClean="0"/>
              <a:t>, </a:t>
            </a:r>
            <a:r>
              <a:rPr lang="ko-KR" altLang="en-US" smtClean="0"/>
              <a:t>식별과 인증</a:t>
            </a:r>
            <a:r>
              <a:rPr lang="en-US" altLang="ko-KR" smtClean="0"/>
              <a:t>, </a:t>
            </a:r>
            <a:r>
              <a:rPr lang="ko-KR" altLang="en-US" smtClean="0"/>
              <a:t>보안 매개변수 설정</a:t>
            </a:r>
            <a:r>
              <a:rPr lang="en-US" altLang="ko-KR" smtClean="0"/>
              <a:t>(</a:t>
            </a:r>
            <a:r>
              <a:rPr lang="ko-KR" altLang="en-US" smtClean="0"/>
              <a:t>보안 허가 사항</a:t>
            </a:r>
            <a:r>
              <a:rPr lang="en-US" altLang="ko-KR" smtClean="0"/>
              <a:t>, </a:t>
            </a:r>
            <a:r>
              <a:rPr lang="ko-KR" altLang="en-US" smtClean="0"/>
              <a:t>객체의 보호 속성</a:t>
            </a:r>
            <a:r>
              <a:rPr lang="en-US" altLang="ko-KR" smtClean="0"/>
              <a:t>) </a:t>
            </a:r>
            <a:r>
              <a:rPr lang="ko-KR" altLang="en-US" smtClean="0"/>
              <a:t>등 다른 보안 방법과 데이터 교환하면서 상호작용</a:t>
            </a:r>
            <a:endParaRPr lang="en-US" altLang="ko-KR" smtClean="0"/>
          </a:p>
          <a:p>
            <a:pPr lvl="1"/>
            <a:r>
              <a:rPr lang="ko-KR" altLang="en-US" smtClean="0"/>
              <a:t>요구 사항</a:t>
            </a:r>
            <a:endParaRPr lang="en-US" altLang="ko-KR" smtClean="0"/>
          </a:p>
          <a:p>
            <a:pPr lvl="2"/>
            <a:r>
              <a:rPr lang="ko-KR" altLang="en-US" smtClean="0"/>
              <a:t>참조 모니터에서 부정행위를 방지해야 하므로 액세스 제어 방법은 변조 불가능해야 함</a:t>
            </a:r>
            <a:endParaRPr lang="en-US" altLang="ko-KR" smtClean="0"/>
          </a:p>
          <a:p>
            <a:pPr lvl="2"/>
            <a:r>
              <a:rPr lang="ko-KR" altLang="en-US" smtClean="0"/>
              <a:t>변조가 가능하면 침입자가 액세스 권한 검사와 인증을 제대로 시행할 수 없도록 손상</a:t>
            </a:r>
            <a:endParaRPr lang="en-US" altLang="ko-KR" smtClean="0"/>
          </a:p>
          <a:p>
            <a:pPr lvl="2"/>
            <a:r>
              <a:rPr lang="ko-KR" altLang="en-US" smtClean="0"/>
              <a:t>액세스 요청은 모든 자원에서 발생해야 하며</a:t>
            </a:r>
            <a:r>
              <a:rPr lang="en-US" altLang="ko-KR" smtClean="0"/>
              <a:t>, </a:t>
            </a:r>
            <a:r>
              <a:rPr lang="ko-KR" altLang="en-US" smtClean="0"/>
              <a:t>참조 모니터는 항상 수행해야 함</a:t>
            </a:r>
            <a:r>
              <a:rPr lang="en-US" altLang="ko-KR" smtClean="0"/>
              <a:t>. </a:t>
            </a:r>
            <a:r>
              <a:rPr lang="ko-KR" altLang="en-US" smtClean="0"/>
              <a:t>그렇지 않으면 참조 모니터 방법을 우회한 액세스가 가능하여 결과적으로 보안 정책 실패</a:t>
            </a:r>
            <a:endParaRPr lang="en-US" altLang="ko-KR" smtClean="0"/>
          </a:p>
          <a:p>
            <a:pPr lvl="2"/>
            <a:r>
              <a:rPr lang="ko-KR" altLang="en-US" smtClean="0"/>
              <a:t>다른 보안 방법과 상호 데이터를 교환하면서 대응 활동 하므로 분석과 시험이 쉽도록 작아야 과부하 줄어드므로 부분적인 하드웨어 구성 필요</a:t>
            </a:r>
            <a:endParaRPr lang="en-US" altLang="ko-KR" smtClean="0"/>
          </a:p>
          <a:p>
            <a:pPr lvl="1"/>
            <a:r>
              <a:rPr lang="ko-KR" altLang="en-US" smtClean="0"/>
              <a:t>보안 운영체제와 보안 소프트웨어에 사용하여 그 효과 인증</a:t>
            </a:r>
          </a:p>
          <a:p>
            <a:pPr lvl="1"/>
            <a:r>
              <a:rPr lang="ko-KR" altLang="en-US" smtClean="0"/>
              <a:t>모니터 데이터베이스의 정보 바탕으로 액세스 권한 확인한 후 객체의 액세스 허용 여부 결정하는 주체와 객체의 중계자 역할</a:t>
            </a:r>
            <a:r>
              <a:rPr lang="en-US" altLang="ko-KR" smtClean="0"/>
              <a:t>(</a:t>
            </a:r>
            <a:r>
              <a:rPr lang="ko-KR" altLang="en-US" smtClean="0"/>
              <a:t>이때는 보안 정책에 합당한 액세스 제어 정책 적용</a:t>
            </a:r>
            <a:r>
              <a:rPr lang="en-US" altLang="ko-KR" smtClean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622081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/>
              <a:t>보안 운영체제의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참조 </a:t>
            </a:r>
            <a:r>
              <a:rPr lang="ko-KR" altLang="en-US" dirty="0" smtClean="0"/>
              <a:t>모니터 개념도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" y="1357426"/>
            <a:ext cx="5760640" cy="486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보안의 개념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보안의 범위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4" y="1358770"/>
            <a:ext cx="7971113" cy="387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314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/>
              <a:t>보안 운영체제의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감사 </a:t>
            </a:r>
            <a:r>
              <a:rPr lang="ko-KR" altLang="en-US" dirty="0" smtClean="0"/>
              <a:t>로그</a:t>
            </a:r>
            <a:r>
              <a:rPr lang="en-US" altLang="ko-KR" baseline="30000" dirty="0"/>
              <a:t>audit log</a:t>
            </a:r>
            <a:r>
              <a:rPr lang="ko-KR" altLang="en-US" dirty="0" smtClean="0"/>
              <a:t> </a:t>
            </a:r>
            <a:r>
              <a:rPr lang="ko-KR" altLang="en-US" dirty="0"/>
              <a:t>추적</a:t>
            </a:r>
          </a:p>
          <a:p>
            <a:pPr lvl="1"/>
            <a:r>
              <a:rPr lang="ko-KR" altLang="en-US" dirty="0" smtClean="0"/>
              <a:t>감사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</a:t>
            </a:r>
            <a:r>
              <a:rPr lang="ko-KR" altLang="en-US" dirty="0"/>
              <a:t>시스템에 </a:t>
            </a:r>
            <a:r>
              <a:rPr lang="ko-KR" altLang="en-US" dirty="0" smtClean="0"/>
              <a:t>액세스 </a:t>
            </a:r>
            <a:r>
              <a:rPr lang="ko-KR" altLang="en-US" dirty="0"/>
              <a:t>후 입력한 </a:t>
            </a:r>
            <a:r>
              <a:rPr lang="ko-KR" altLang="en-US" dirty="0" err="1"/>
              <a:t>검색어</a:t>
            </a:r>
            <a:r>
              <a:rPr lang="en-US" altLang="ko-KR" dirty="0"/>
              <a:t>, </a:t>
            </a:r>
            <a:r>
              <a:rPr lang="ko-KR" altLang="en-US" dirty="0"/>
              <a:t>검색 대상의 활동 </a:t>
            </a:r>
            <a:r>
              <a:rPr lang="ko-KR" altLang="en-US" dirty="0" smtClean="0"/>
              <a:t>내역 기록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저장하여 </a:t>
            </a:r>
            <a:r>
              <a:rPr lang="ko-KR" altLang="en-US" dirty="0"/>
              <a:t>일련의 </a:t>
            </a:r>
            <a:r>
              <a:rPr lang="ko-KR" altLang="en-US" dirty="0" smtClean="0"/>
              <a:t>기록 </a:t>
            </a:r>
            <a:r>
              <a:rPr lang="ko-KR" altLang="en-US" dirty="0"/>
              <a:t>조사하는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감사 로그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단순히 시간</a:t>
            </a:r>
            <a:r>
              <a:rPr lang="en-US" altLang="ko-KR" dirty="0"/>
              <a:t>, </a:t>
            </a:r>
            <a:r>
              <a:rPr lang="ko-KR" altLang="en-US" dirty="0"/>
              <a:t>사용자</a:t>
            </a:r>
            <a:r>
              <a:rPr lang="en-US" altLang="ko-KR" dirty="0"/>
              <a:t>, </a:t>
            </a:r>
            <a:r>
              <a:rPr lang="ko-KR" altLang="en-US" dirty="0" smtClean="0"/>
              <a:t>객체에서 </a:t>
            </a:r>
            <a:r>
              <a:rPr lang="ko-KR" altLang="en-US" dirty="0"/>
              <a:t>모든 액세스 </a:t>
            </a:r>
            <a:r>
              <a:rPr lang="ko-KR" altLang="en-US" dirty="0" smtClean="0"/>
              <a:t>형태 </a:t>
            </a:r>
            <a:r>
              <a:rPr lang="ko-KR" altLang="en-US" dirty="0"/>
              <a:t>기록한 파일로</a:t>
            </a:r>
            <a:r>
              <a:rPr lang="en-US" altLang="ko-KR" dirty="0"/>
              <a:t>, </a:t>
            </a:r>
            <a:r>
              <a:rPr lang="ko-KR" altLang="en-US" dirty="0"/>
              <a:t>특정 서버의 로그 디렉터리에 </a:t>
            </a:r>
            <a:r>
              <a:rPr lang="ko-KR" altLang="en-US" dirty="0" smtClean="0"/>
              <a:t>위치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보안 사용자 </a:t>
            </a:r>
            <a:r>
              <a:rPr lang="ko-KR" altLang="en-US" dirty="0"/>
              <a:t>있을 때 감사 </a:t>
            </a:r>
            <a:r>
              <a:rPr lang="ko-KR" altLang="en-US" dirty="0" smtClean="0"/>
              <a:t>로그 이용 </a:t>
            </a:r>
            <a:r>
              <a:rPr lang="ko-KR" altLang="en-US" dirty="0"/>
              <a:t>언제</a:t>
            </a:r>
            <a:r>
              <a:rPr lang="en-US" altLang="ko-KR" dirty="0"/>
              <a:t>, </a:t>
            </a:r>
            <a:r>
              <a:rPr lang="ko-KR" altLang="en-US" dirty="0"/>
              <a:t>어떤 </a:t>
            </a:r>
            <a:r>
              <a:rPr lang="ko-KR" altLang="en-US" dirty="0" smtClean="0"/>
              <a:t>문제 발생했는지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피해 </a:t>
            </a:r>
            <a:r>
              <a:rPr lang="ko-KR" altLang="en-US" dirty="0" smtClean="0"/>
              <a:t>정보 확인 가능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0" y="2843935"/>
            <a:ext cx="7314440" cy="384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973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/>
              <a:t>보안 운영체제의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침입을 탐지하는 기본 도구는 감사 기록</a:t>
            </a:r>
            <a:r>
              <a:rPr lang="en-US" altLang="ko-KR" baseline="30000" dirty="0"/>
              <a:t>audit record</a:t>
            </a:r>
            <a:r>
              <a:rPr lang="ko-KR" altLang="en-US" dirty="0"/>
              <a:t>으로 진행 중인 행위에서 모든 로그는 </a:t>
            </a:r>
            <a:r>
              <a:rPr lang="ko-KR" altLang="en-US" dirty="0" smtClean="0"/>
              <a:t>침입 </a:t>
            </a:r>
            <a:r>
              <a:rPr lang="ko-KR" altLang="en-US" dirty="0"/>
              <a:t>탐지 시스템의 입력으로 </a:t>
            </a:r>
            <a:r>
              <a:rPr lang="ko-KR" altLang="en-US" dirty="0" smtClean="0"/>
              <a:t>유지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탐지에 </a:t>
            </a:r>
            <a:r>
              <a:rPr lang="ko-KR" altLang="en-US" dirty="0"/>
              <a:t>적합한 감사 </a:t>
            </a:r>
            <a:r>
              <a:rPr lang="ko-KR" altLang="en-US" dirty="0" smtClean="0"/>
              <a:t>로그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도로시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데닝</a:t>
            </a:r>
            <a:r>
              <a:rPr lang="en-US" altLang="ko-KR" dirty="0" smtClean="0"/>
              <a:t>(1987</a:t>
            </a:r>
            <a:r>
              <a:rPr lang="ko-KR" altLang="en-US" dirty="0"/>
              <a:t>년</a:t>
            </a:r>
            <a:r>
              <a:rPr lang="en-US" altLang="ko-KR" dirty="0"/>
              <a:t>)</a:t>
            </a:r>
            <a:r>
              <a:rPr lang="ko-KR" altLang="en-US" dirty="0"/>
              <a:t>이 개발한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포함된 필드</a:t>
            </a:r>
            <a:endParaRPr lang="en-US" altLang="ko-KR" dirty="0"/>
          </a:p>
          <a:p>
            <a:pPr lvl="2"/>
            <a:r>
              <a:rPr lang="ko-KR" altLang="en-US" dirty="0" smtClean="0"/>
              <a:t>주체 </a:t>
            </a:r>
            <a:r>
              <a:rPr lang="en-US" altLang="ko-KR" dirty="0"/>
              <a:t>: </a:t>
            </a:r>
            <a:r>
              <a:rPr lang="ko-KR" altLang="en-US" dirty="0"/>
              <a:t>행위의 개시자</a:t>
            </a:r>
            <a:r>
              <a:rPr lang="en-US" altLang="ko-KR" dirty="0"/>
              <a:t>, </a:t>
            </a:r>
            <a:r>
              <a:rPr lang="ko-KR" altLang="en-US" dirty="0"/>
              <a:t>즉 터미널 사용자</a:t>
            </a:r>
            <a:r>
              <a:rPr lang="en-US" altLang="ko-KR" dirty="0"/>
              <a:t>(</a:t>
            </a:r>
            <a:r>
              <a:rPr lang="ko-KR" altLang="en-US" dirty="0"/>
              <a:t>프로세스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smtClean="0"/>
              <a:t>행위 </a:t>
            </a:r>
            <a:r>
              <a:rPr lang="en-US" altLang="ko-KR" dirty="0"/>
              <a:t>: </a:t>
            </a:r>
            <a:r>
              <a:rPr lang="ko-KR" altLang="en-US" dirty="0"/>
              <a:t>주체가 수행하는 동작</a:t>
            </a:r>
            <a:r>
              <a:rPr lang="en-US" altLang="ko-KR" dirty="0"/>
              <a:t>(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읽기</a:t>
            </a:r>
            <a:r>
              <a:rPr lang="en-US" altLang="ko-KR" dirty="0"/>
              <a:t>, </a:t>
            </a:r>
            <a:r>
              <a:rPr lang="ko-KR" altLang="en-US" dirty="0"/>
              <a:t>입출력 수행</a:t>
            </a:r>
            <a:r>
              <a:rPr lang="en-US" altLang="ko-KR" dirty="0"/>
              <a:t>, </a:t>
            </a:r>
            <a:r>
              <a:rPr lang="ko-KR" altLang="en-US" dirty="0"/>
              <a:t>실행 등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smtClean="0"/>
              <a:t>객체 </a:t>
            </a:r>
            <a:r>
              <a:rPr lang="en-US" altLang="ko-KR" dirty="0"/>
              <a:t>: </a:t>
            </a:r>
            <a:r>
              <a:rPr lang="ko-KR" altLang="en-US" dirty="0"/>
              <a:t>행위의 수신자</a:t>
            </a:r>
            <a:r>
              <a:rPr lang="en-US" altLang="ko-KR" dirty="0"/>
              <a:t>(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프로그램</a:t>
            </a:r>
            <a:r>
              <a:rPr lang="en-US" altLang="ko-KR" dirty="0"/>
              <a:t>, </a:t>
            </a:r>
            <a:r>
              <a:rPr lang="ko-KR" altLang="en-US" dirty="0"/>
              <a:t>메시지</a:t>
            </a:r>
            <a:r>
              <a:rPr lang="en-US" altLang="ko-KR" dirty="0"/>
              <a:t>, </a:t>
            </a:r>
            <a:r>
              <a:rPr lang="ko-KR" altLang="en-US" dirty="0"/>
              <a:t>레코드</a:t>
            </a:r>
            <a:r>
              <a:rPr lang="en-US" altLang="ko-KR" dirty="0"/>
              <a:t>, </a:t>
            </a:r>
            <a:r>
              <a:rPr lang="ko-KR" altLang="en-US" dirty="0"/>
              <a:t>프린터 등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smtClean="0"/>
              <a:t>예외 </a:t>
            </a:r>
            <a:r>
              <a:rPr lang="ko-KR" altLang="en-US" dirty="0"/>
              <a:t>조건 </a:t>
            </a:r>
            <a:r>
              <a:rPr lang="en-US" altLang="ko-KR" dirty="0"/>
              <a:t>: </a:t>
            </a:r>
            <a:r>
              <a:rPr lang="ko-KR" altLang="en-US" dirty="0"/>
              <a:t>반환할 때 발생될 예외 조건</a:t>
            </a:r>
          </a:p>
          <a:p>
            <a:pPr lvl="2"/>
            <a:r>
              <a:rPr lang="ko-KR" altLang="en-US" dirty="0" smtClean="0"/>
              <a:t>자원 </a:t>
            </a:r>
            <a:r>
              <a:rPr lang="ko-KR" altLang="en-US" dirty="0"/>
              <a:t>사용량 </a:t>
            </a:r>
            <a:r>
              <a:rPr lang="en-US" altLang="ko-KR" dirty="0"/>
              <a:t>: </a:t>
            </a:r>
            <a:r>
              <a:rPr lang="ko-KR" altLang="en-US" dirty="0"/>
              <a:t>프린터나 화면에 출력한 행 수</a:t>
            </a:r>
            <a:r>
              <a:rPr lang="en-US" altLang="ko-KR" dirty="0"/>
              <a:t>, </a:t>
            </a:r>
            <a:r>
              <a:rPr lang="ko-KR" altLang="en-US" dirty="0"/>
              <a:t>읽고 쓴 레코드 수</a:t>
            </a:r>
            <a:r>
              <a:rPr lang="en-US" altLang="ko-KR" dirty="0"/>
              <a:t>, </a:t>
            </a:r>
            <a:r>
              <a:rPr lang="ko-KR" altLang="en-US" dirty="0"/>
              <a:t>프로세서 시간 등</a:t>
            </a:r>
          </a:p>
          <a:p>
            <a:pPr lvl="2"/>
            <a:r>
              <a:rPr lang="ko-KR" altLang="en-US" dirty="0" smtClean="0"/>
              <a:t>시간 </a:t>
            </a:r>
            <a:r>
              <a:rPr lang="ko-KR" altLang="en-US" dirty="0"/>
              <a:t>검인</a:t>
            </a:r>
            <a:r>
              <a:rPr lang="en-US" altLang="ko-KR" dirty="0"/>
              <a:t>timestamp : </a:t>
            </a:r>
            <a:r>
              <a:rPr lang="ko-KR" altLang="en-US" dirty="0"/>
              <a:t>행위가 발생한 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pPr lvl="1"/>
            <a:r>
              <a:rPr lang="ko-KR" altLang="en-US" dirty="0"/>
              <a:t>주체와 실행되는 모든 프로세스의 객체 액세스 정보는 감사 로그에 모두 </a:t>
            </a:r>
            <a:r>
              <a:rPr lang="ko-KR" altLang="en-US" dirty="0" smtClean="0"/>
              <a:t>기록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346854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/>
              <a:t>보안 운영체제의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감사 로그 예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1223755"/>
            <a:ext cx="8077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780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보안의 요구 사항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기밀성</a:t>
            </a:r>
            <a:r>
              <a:rPr lang="en-US" altLang="ko-KR" baseline="30000" dirty="0"/>
              <a:t>confidentiality </a:t>
            </a:r>
            <a:r>
              <a:rPr lang="en-US" altLang="ko-KR" dirty="0" smtClean="0"/>
              <a:t>(</a:t>
            </a:r>
            <a:r>
              <a:rPr lang="ko-KR" altLang="en-US" dirty="0" err="1"/>
              <a:t>비밀성</a:t>
            </a:r>
            <a:r>
              <a:rPr lang="en-US" altLang="ko-KR" dirty="0"/>
              <a:t>) </a:t>
            </a:r>
            <a:r>
              <a:rPr lang="ko-KR" altLang="en-US" dirty="0" smtClean="0"/>
              <a:t>보장</a:t>
            </a:r>
            <a:endParaRPr lang="ko-KR" altLang="en-US" dirty="0"/>
          </a:p>
          <a:p>
            <a:pPr lvl="1"/>
            <a:r>
              <a:rPr lang="ko-KR" altLang="en-US" dirty="0" smtClean="0"/>
              <a:t>인가된 </a:t>
            </a:r>
            <a:r>
              <a:rPr lang="ko-KR" altLang="en-US" dirty="0"/>
              <a:t>사용자만 정보 </a:t>
            </a:r>
            <a:r>
              <a:rPr lang="ko-KR" altLang="en-US" dirty="0" smtClean="0"/>
              <a:t>자산 접근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일반적인 보안 </a:t>
            </a:r>
            <a:r>
              <a:rPr lang="ko-KR" altLang="en-US" dirty="0"/>
              <a:t>의미와도 </a:t>
            </a:r>
            <a:r>
              <a:rPr lang="ko-KR" altLang="en-US" dirty="0" smtClean="0"/>
              <a:t>일맥상통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대표적인 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방화벽</a:t>
            </a:r>
            <a:r>
              <a:rPr lang="en-US" altLang="ko-KR" dirty="0"/>
              <a:t>, </a:t>
            </a:r>
            <a:r>
              <a:rPr lang="ko-KR" altLang="en-US" dirty="0"/>
              <a:t>암호</a:t>
            </a:r>
            <a:r>
              <a:rPr lang="en-US" altLang="ko-KR" dirty="0"/>
              <a:t>, </a:t>
            </a:r>
            <a:r>
              <a:rPr lang="ko-KR" altLang="en-US" dirty="0" smtClean="0"/>
              <a:t>패스워드 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무결성</a:t>
            </a:r>
            <a:r>
              <a:rPr lang="en-US" altLang="ko-KR" baseline="30000" dirty="0"/>
              <a:t>integrity</a:t>
            </a:r>
            <a:r>
              <a:rPr lang="ko-KR" altLang="en-US" dirty="0" smtClean="0"/>
              <a:t> </a:t>
            </a:r>
            <a:r>
              <a:rPr lang="ko-KR" altLang="en-US" dirty="0"/>
              <a:t>보장</a:t>
            </a:r>
          </a:p>
          <a:p>
            <a:pPr lvl="1"/>
            <a:r>
              <a:rPr lang="ko-KR" altLang="en-US" dirty="0" smtClean="0"/>
              <a:t>적절한 </a:t>
            </a:r>
            <a:r>
              <a:rPr lang="ko-KR" altLang="en-US" dirty="0"/>
              <a:t>권한을 가진 사용자가 인가된 방법으로만 정보를 변경할 수 </a:t>
            </a:r>
            <a:r>
              <a:rPr lang="ko-KR" altLang="en-US" dirty="0" smtClean="0"/>
              <a:t>있도록 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오직 </a:t>
            </a:r>
            <a:r>
              <a:rPr lang="ko-KR" altLang="en-US" dirty="0"/>
              <a:t>인가된 사용자만 컴퓨터 시스템 정보를 수정할 수 있도록 보장하는 </a:t>
            </a:r>
            <a:r>
              <a:rPr lang="ko-KR" altLang="en-US" dirty="0" smtClean="0"/>
              <a:t>것</a:t>
            </a:r>
            <a:endParaRPr lang="ko-KR" altLang="en-US" dirty="0"/>
          </a:p>
          <a:p>
            <a:pPr lvl="1"/>
            <a:r>
              <a:rPr lang="ko-KR" altLang="en-US" dirty="0" smtClean="0"/>
              <a:t>정보의 </a:t>
            </a:r>
            <a:r>
              <a:rPr lang="ko-KR" altLang="en-US" dirty="0"/>
              <a:t>의도적 또는 </a:t>
            </a:r>
            <a:r>
              <a:rPr lang="ko-KR" altLang="en-US" dirty="0" smtClean="0"/>
              <a:t>비의도적 </a:t>
            </a:r>
            <a:r>
              <a:rPr lang="ko-KR" altLang="en-US" dirty="0"/>
              <a:t>변조</a:t>
            </a:r>
            <a:r>
              <a:rPr lang="en-US" altLang="ko-KR" dirty="0"/>
              <a:t>·</a:t>
            </a:r>
            <a:r>
              <a:rPr lang="ko-KR" altLang="en-US" dirty="0" smtClean="0"/>
              <a:t>파괴 방지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가용성</a:t>
            </a:r>
            <a:r>
              <a:rPr lang="en-US" altLang="ko-KR" baseline="30000" dirty="0"/>
              <a:t>availability</a:t>
            </a:r>
            <a:r>
              <a:rPr lang="ko-KR" altLang="en-US" dirty="0" smtClean="0"/>
              <a:t> </a:t>
            </a:r>
            <a:r>
              <a:rPr lang="ko-KR" altLang="en-US" dirty="0"/>
              <a:t>보장</a:t>
            </a:r>
          </a:p>
          <a:p>
            <a:pPr lvl="1"/>
            <a:r>
              <a:rPr lang="ko-KR" altLang="en-US" dirty="0" smtClean="0"/>
              <a:t>정보 </a:t>
            </a:r>
            <a:r>
              <a:rPr lang="ko-KR" altLang="en-US" dirty="0"/>
              <a:t>자산을 필요한 시간에 접근하여 사용할 수 있는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인증</a:t>
            </a:r>
            <a:r>
              <a:rPr lang="en-US" altLang="ko-KR" baseline="30000" dirty="0"/>
              <a:t>authentication</a:t>
            </a:r>
            <a:endParaRPr lang="ko-KR" altLang="en-US" baseline="30000" dirty="0"/>
          </a:p>
          <a:p>
            <a:pPr lvl="1"/>
            <a:r>
              <a:rPr lang="ko-KR" altLang="en-US" dirty="0" smtClean="0"/>
              <a:t>자신이 </a:t>
            </a:r>
            <a:r>
              <a:rPr lang="ko-KR" altLang="en-US" dirty="0"/>
              <a:t>누구라고 주장하는 사람을 확인하는 </a:t>
            </a:r>
            <a:r>
              <a:rPr lang="ko-KR" altLang="en-US" dirty="0" smtClean="0"/>
              <a:t>절차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실제로 </a:t>
            </a:r>
            <a:r>
              <a:rPr lang="ko-KR" altLang="en-US" dirty="0"/>
              <a:t>등록된 </a:t>
            </a:r>
            <a:r>
              <a:rPr lang="ko-KR" altLang="en-US" dirty="0" smtClean="0"/>
              <a:t>사람</a:t>
            </a:r>
            <a:r>
              <a:rPr lang="en-US" altLang="ko-KR" dirty="0"/>
              <a:t>(</a:t>
            </a:r>
            <a:r>
              <a:rPr lang="ko-KR" altLang="en-US" dirty="0"/>
              <a:t>사물</a:t>
            </a:r>
            <a:r>
              <a:rPr lang="en-US" altLang="ko-KR" dirty="0"/>
              <a:t>)</a:t>
            </a:r>
            <a:r>
              <a:rPr lang="ko-KR" altLang="en-US" dirty="0"/>
              <a:t>인지 판단하는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컴퓨터와 </a:t>
            </a:r>
            <a:r>
              <a:rPr lang="ko-KR" altLang="en-US" dirty="0"/>
              <a:t>처음으로 연결할 때 필요하며</a:t>
            </a:r>
            <a:r>
              <a:rPr lang="en-US" altLang="ko-KR" dirty="0"/>
              <a:t>, </a:t>
            </a:r>
            <a:r>
              <a:rPr lang="ko-KR" altLang="en-US" dirty="0" smtClean="0"/>
              <a:t>네트워크에서는 대부분 </a:t>
            </a:r>
            <a:r>
              <a:rPr lang="ko-KR" altLang="en-US" dirty="0" err="1"/>
              <a:t>로그온할</a:t>
            </a:r>
            <a:r>
              <a:rPr lang="ko-KR" altLang="en-US" dirty="0"/>
              <a:t> 때 암호</a:t>
            </a:r>
            <a:r>
              <a:rPr lang="en-US" altLang="ko-KR" dirty="0"/>
              <a:t>(</a:t>
            </a:r>
            <a:r>
              <a:rPr lang="ko-KR" altLang="en-US" dirty="0"/>
              <a:t>비밀번호 또는 비밀키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smtClean="0"/>
              <a:t>인증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327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보안의 요구 사항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액세스 </a:t>
            </a:r>
            <a:r>
              <a:rPr lang="ko-KR" altLang="en-US" dirty="0"/>
              <a:t>제어</a:t>
            </a:r>
          </a:p>
          <a:p>
            <a:pPr lvl="1"/>
            <a:r>
              <a:rPr lang="ko-KR" altLang="en-US" dirty="0" smtClean="0"/>
              <a:t>사용자가 </a:t>
            </a:r>
            <a:r>
              <a:rPr lang="ko-KR" altLang="en-US" dirty="0"/>
              <a:t>정보를 사용할 수 있는 권한이 있는지 판단하는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관점에서 액세스 통제</a:t>
            </a:r>
            <a:r>
              <a:rPr lang="en-US" altLang="ko-KR" dirty="0" smtClean="0"/>
              <a:t>. </a:t>
            </a:r>
            <a:r>
              <a:rPr lang="ko-KR" altLang="en-US" dirty="0"/>
              <a:t>보호가 필요한 자원에 </a:t>
            </a:r>
            <a:r>
              <a:rPr lang="ko-KR" altLang="en-US" dirty="0" err="1"/>
              <a:t>사용자별로</a:t>
            </a:r>
            <a:r>
              <a:rPr lang="ko-KR" altLang="en-US" dirty="0"/>
              <a:t> 사용 권한을 </a:t>
            </a:r>
            <a:r>
              <a:rPr lang="ko-KR" altLang="en-US" dirty="0" smtClean="0"/>
              <a:t>부여하거나 사용자에게 </a:t>
            </a:r>
            <a:r>
              <a:rPr lang="ko-KR" altLang="en-US" dirty="0"/>
              <a:t>보안 등급과 사용 분야를 부여하여 </a:t>
            </a:r>
            <a:r>
              <a:rPr lang="ko-KR" altLang="en-US" dirty="0" smtClean="0"/>
              <a:t>권한 제어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권한 </a:t>
            </a:r>
            <a:r>
              <a:rPr lang="ko-KR" altLang="en-US" dirty="0"/>
              <a:t>부여</a:t>
            </a:r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사용자가 적절한 권한으로 적절한 정보에 액세스할 수 있도록 허용 </a:t>
            </a:r>
            <a:r>
              <a:rPr lang="ko-KR" altLang="en-US" dirty="0" smtClean="0"/>
              <a:t>범위 정의 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사용자의 </a:t>
            </a:r>
            <a:r>
              <a:rPr lang="ko-KR" altLang="en-US" dirty="0"/>
              <a:t>시스템 액세스 여부와 파일 디렉터리의 액세스 범위</a:t>
            </a:r>
            <a:r>
              <a:rPr lang="en-US" altLang="ko-KR" dirty="0"/>
              <a:t>, </a:t>
            </a:r>
            <a:r>
              <a:rPr lang="ko-KR" altLang="en-US" dirty="0" smtClean="0"/>
              <a:t>액세스 허용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할당된 저장 공간의 크기 등 </a:t>
            </a:r>
            <a:r>
              <a:rPr lang="ko-KR" altLang="en-US" dirty="0" smtClean="0"/>
              <a:t>권한 정의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자격 증명</a:t>
            </a:r>
          </a:p>
          <a:p>
            <a:pPr lvl="1"/>
            <a:r>
              <a:rPr lang="ko-KR" altLang="en-US" dirty="0"/>
              <a:t>신분증</a:t>
            </a:r>
            <a:r>
              <a:rPr lang="en-US" altLang="ko-KR" dirty="0"/>
              <a:t>(</a:t>
            </a:r>
            <a:r>
              <a:rPr lang="ko-KR" altLang="en-US" dirty="0" err="1"/>
              <a:t>식별자</a:t>
            </a:r>
            <a:r>
              <a:rPr lang="en-US" altLang="ko-KR" dirty="0"/>
              <a:t>) </a:t>
            </a:r>
            <a:r>
              <a:rPr lang="ko-KR" altLang="en-US" dirty="0"/>
              <a:t>및 신분증 증명이 포함된 정보로 자원에서 </a:t>
            </a:r>
            <a:r>
              <a:rPr lang="ko-KR" altLang="en-US" dirty="0" smtClean="0"/>
              <a:t>액세스 </a:t>
            </a:r>
            <a:r>
              <a:rPr lang="ko-KR" altLang="en-US" dirty="0"/>
              <a:t>얻는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</a:t>
            </a:r>
            <a:r>
              <a:rPr lang="ko-KR" altLang="en-US" dirty="0"/>
              <a:t>이름과 암호</a:t>
            </a:r>
            <a:r>
              <a:rPr lang="en-US" altLang="ko-KR" dirty="0"/>
              <a:t>, </a:t>
            </a:r>
            <a:r>
              <a:rPr lang="ko-KR" altLang="en-US" dirty="0"/>
              <a:t>스마트</a:t>
            </a:r>
            <a:r>
              <a:rPr lang="en-US" altLang="ko-KR" dirty="0"/>
              <a:t>smart</a:t>
            </a:r>
            <a:r>
              <a:rPr lang="ko-KR" altLang="en-US" dirty="0"/>
              <a:t>카드와 인증서 </a:t>
            </a:r>
            <a:r>
              <a:rPr lang="ko-KR" altLang="en-US" dirty="0" smtClean="0"/>
              <a:t>등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2129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보안의 위협의 유형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중단</a:t>
            </a:r>
            <a:r>
              <a:rPr lang="en-US" altLang="ko-KR" dirty="0"/>
              <a:t>(</a:t>
            </a:r>
            <a:r>
              <a:rPr lang="ko-KR" altLang="en-US" dirty="0"/>
              <a:t>흐름 차단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시스템의 일부를 파괴하거나 사용할 수 없도록 하는 가용성 </a:t>
            </a:r>
            <a:r>
              <a:rPr lang="ko-KR" altLang="en-US" dirty="0" smtClean="0"/>
              <a:t>공격</a:t>
            </a:r>
            <a:endParaRPr lang="en-US" altLang="ko-KR" dirty="0"/>
          </a:p>
          <a:p>
            <a:pPr lvl="1"/>
            <a:r>
              <a:rPr lang="ko-KR" altLang="en-US" dirty="0" smtClean="0"/>
              <a:t>하드웨어 </a:t>
            </a:r>
            <a:r>
              <a:rPr lang="ko-KR" altLang="en-US" dirty="0"/>
              <a:t>파괴</a:t>
            </a:r>
            <a:r>
              <a:rPr lang="en-US" altLang="ko-KR" dirty="0"/>
              <a:t>(</a:t>
            </a:r>
            <a:r>
              <a:rPr lang="ko-KR" altLang="en-US" dirty="0" smtClean="0"/>
              <a:t>디스크 </a:t>
            </a:r>
            <a:r>
              <a:rPr lang="ko-KR" altLang="en-US" dirty="0"/>
              <a:t>파괴</a:t>
            </a:r>
            <a:r>
              <a:rPr lang="en-US" altLang="ko-KR" dirty="0"/>
              <a:t>), </a:t>
            </a:r>
            <a:r>
              <a:rPr lang="ko-KR" altLang="en-US" dirty="0"/>
              <a:t>통신회선의 절단</a:t>
            </a:r>
            <a:r>
              <a:rPr lang="en-US" altLang="ko-KR" dirty="0"/>
              <a:t>, </a:t>
            </a:r>
            <a:r>
              <a:rPr lang="ko-KR" altLang="en-US" dirty="0"/>
              <a:t>파일 관리 시스템의 무력화 </a:t>
            </a:r>
            <a:r>
              <a:rPr lang="ko-KR" altLang="en-US" dirty="0" smtClean="0"/>
              <a:t>등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도청</a:t>
            </a:r>
            <a:r>
              <a:rPr lang="en-US" altLang="ko-KR" dirty="0"/>
              <a:t>(</a:t>
            </a:r>
            <a:r>
              <a:rPr lang="ko-KR" altLang="en-US" dirty="0"/>
              <a:t>가로채기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권한이 없는 사용자가 컴퓨터 자원에 </a:t>
            </a:r>
            <a:r>
              <a:rPr lang="ko-KR" altLang="en-US" dirty="0" smtClean="0"/>
              <a:t>액세스</a:t>
            </a:r>
            <a:r>
              <a:rPr lang="en-US" altLang="ko-KR" dirty="0" smtClean="0"/>
              <a:t>. </a:t>
            </a:r>
            <a:r>
              <a:rPr lang="ko-KR" altLang="en-US" dirty="0"/>
              <a:t>정보의 </a:t>
            </a:r>
            <a:r>
              <a:rPr lang="ko-KR" altLang="en-US" dirty="0" smtClean="0"/>
              <a:t>불법적 획득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복사 등 </a:t>
            </a:r>
            <a:r>
              <a:rPr lang="ko-KR" altLang="en-US" dirty="0" err="1"/>
              <a:t>비밀성</a:t>
            </a:r>
            <a:r>
              <a:rPr lang="ko-KR" altLang="en-US" dirty="0"/>
              <a:t> </a:t>
            </a:r>
            <a:r>
              <a:rPr lang="ko-KR" altLang="en-US" dirty="0" smtClean="0"/>
              <a:t>공격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변조</a:t>
            </a:r>
            <a:r>
              <a:rPr lang="en-US" altLang="ko-KR" dirty="0"/>
              <a:t>(</a:t>
            </a:r>
            <a:r>
              <a:rPr lang="ko-KR" altLang="en-US" dirty="0"/>
              <a:t>수정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권한이 없는 사용자가 자원에 </a:t>
            </a:r>
            <a:r>
              <a:rPr lang="ko-KR" altLang="en-US" dirty="0" smtClean="0"/>
              <a:t>접근</a:t>
            </a:r>
            <a:r>
              <a:rPr lang="en-US" altLang="ko-KR" dirty="0" smtClean="0"/>
              <a:t>,</a:t>
            </a:r>
            <a:r>
              <a:rPr lang="ko-KR" altLang="en-US" dirty="0" smtClean="0"/>
              <a:t> 내용 </a:t>
            </a:r>
            <a:r>
              <a:rPr lang="ko-KR" altLang="en-US" dirty="0"/>
              <a:t>변경하는 </a:t>
            </a:r>
            <a:r>
              <a:rPr lang="ko-KR" altLang="en-US" dirty="0" err="1"/>
              <a:t>무결성</a:t>
            </a:r>
            <a:r>
              <a:rPr lang="ko-KR" altLang="en-US" dirty="0"/>
              <a:t> </a:t>
            </a:r>
            <a:r>
              <a:rPr lang="ko-KR" altLang="en-US" dirty="0" smtClean="0"/>
              <a:t>공격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파일의 </a:t>
            </a:r>
            <a:r>
              <a:rPr lang="ko-KR" altLang="en-US" dirty="0"/>
              <a:t>내용 수정</a:t>
            </a:r>
            <a:r>
              <a:rPr lang="en-US" altLang="ko-KR" dirty="0"/>
              <a:t>, </a:t>
            </a:r>
            <a:r>
              <a:rPr lang="ko-KR" altLang="en-US" dirty="0"/>
              <a:t>프로그램 변경</a:t>
            </a:r>
            <a:r>
              <a:rPr lang="en-US" altLang="ko-KR" dirty="0"/>
              <a:t>, </a:t>
            </a:r>
            <a:r>
              <a:rPr lang="ko-KR" altLang="en-US" dirty="0"/>
              <a:t>전송 중인 메시지 변경 </a:t>
            </a:r>
            <a:r>
              <a:rPr lang="ko-KR" altLang="en-US" dirty="0" smtClean="0"/>
              <a:t>등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위조</a:t>
            </a:r>
            <a:r>
              <a:rPr lang="en-US" altLang="ko-KR" dirty="0"/>
              <a:t>(</a:t>
            </a:r>
            <a:r>
              <a:rPr lang="ko-KR" altLang="en-US" dirty="0"/>
              <a:t>조작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smtClean="0"/>
              <a:t>권한이 없는 사용자가 정보의 전부나 일부분을 교체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제거하고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블록 순서 바꿔 시스템에 위조 객체를 삽입하는 공격</a:t>
            </a:r>
            <a:r>
              <a:rPr lang="en-US" altLang="ko-KR" dirty="0" smtClean="0"/>
              <a:t> </a:t>
            </a:r>
            <a:r>
              <a:rPr lang="ko-KR" altLang="en-US" dirty="0"/>
              <a:t>정보를 가로채 변조하여 원래 목적지로 전송하는 것으로</a:t>
            </a:r>
            <a:r>
              <a:rPr lang="en-US" altLang="ko-KR" dirty="0"/>
              <a:t>, </a:t>
            </a:r>
            <a:r>
              <a:rPr lang="ko-KR" altLang="en-US" dirty="0" err="1"/>
              <a:t>무결성</a:t>
            </a:r>
            <a:r>
              <a:rPr lang="ko-KR" altLang="en-US" dirty="0"/>
              <a:t> 공격 또는 인증 </a:t>
            </a:r>
            <a:r>
              <a:rPr lang="ko-KR" altLang="en-US" dirty="0" smtClean="0"/>
              <a:t>공격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허위 </a:t>
            </a:r>
            <a:r>
              <a:rPr lang="ko-KR" altLang="en-US" dirty="0"/>
              <a:t>메시지 삽입</a:t>
            </a:r>
            <a:r>
              <a:rPr lang="en-US" altLang="ko-KR" dirty="0"/>
              <a:t>, </a:t>
            </a:r>
            <a:r>
              <a:rPr lang="ko-KR" altLang="en-US" dirty="0"/>
              <a:t>파일에 레코드 </a:t>
            </a:r>
            <a:r>
              <a:rPr lang="ko-KR" altLang="en-US" dirty="0" smtClean="0"/>
              <a:t>추가 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2441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보안의 위협의 유형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사칭</a:t>
            </a:r>
            <a:r>
              <a:rPr lang="en-US" altLang="ko-KR" dirty="0"/>
              <a:t>(</a:t>
            </a:r>
            <a:r>
              <a:rPr lang="ko-KR" altLang="en-US" dirty="0"/>
              <a:t>가장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비인가된</a:t>
            </a:r>
            <a:r>
              <a:rPr lang="ko-KR" altLang="en-US" dirty="0"/>
              <a:t> 사용자가 인가된 사용자로 </a:t>
            </a:r>
            <a:r>
              <a:rPr lang="ko-KR" altLang="en-US" dirty="0" smtClean="0"/>
              <a:t>가장 </a:t>
            </a:r>
            <a:r>
              <a:rPr lang="ko-KR" altLang="en-US" dirty="0"/>
              <a:t>시스템에 부당하게 액세스하는 행위로 </a:t>
            </a:r>
            <a:r>
              <a:rPr lang="ko-KR" altLang="en-US" dirty="0" smtClean="0"/>
              <a:t>인증 공격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수동적인 </a:t>
            </a:r>
            <a:r>
              <a:rPr lang="ko-KR" altLang="en-US" dirty="0"/>
              <a:t>공격과 능동적인 공격으로 </a:t>
            </a:r>
            <a:r>
              <a:rPr lang="ko-KR" altLang="en-US" dirty="0" smtClean="0"/>
              <a:t>구분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수동적인 공격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사전 </a:t>
            </a:r>
            <a:r>
              <a:rPr lang="ko-KR" altLang="en-US" dirty="0" smtClean="0"/>
              <a:t>계획 없이 </a:t>
            </a:r>
            <a:r>
              <a:rPr lang="ko-KR" altLang="en-US" dirty="0"/>
              <a:t>발생하는 </a:t>
            </a:r>
            <a:r>
              <a:rPr lang="ko-KR" altLang="en-US" dirty="0" smtClean="0"/>
              <a:t>위협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전송 </a:t>
            </a:r>
            <a:r>
              <a:rPr lang="ko-KR" altLang="en-US" dirty="0"/>
              <a:t>내용을 도청하거나 </a:t>
            </a:r>
            <a:r>
              <a:rPr lang="ko-KR" altLang="en-US" dirty="0" err="1"/>
              <a:t>모니터하는</a:t>
            </a:r>
            <a:r>
              <a:rPr lang="ko-KR" altLang="en-US" dirty="0"/>
              <a:t> 과정으로 데이터를 </a:t>
            </a:r>
            <a:r>
              <a:rPr lang="ko-KR" altLang="en-US" dirty="0" smtClean="0"/>
              <a:t>변경하는 것이 아니라 탐지 곤란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공격자가 전송되는 메시지를 획득하더라도 그 내용은 추출할 수 없도록 암호화하여 예방 가능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통신 채널 사이에 전송되는 정보를 관찰하려고 </a:t>
            </a:r>
            <a:r>
              <a:rPr lang="ko-KR" altLang="en-US" dirty="0"/>
              <a:t>도청하는 행위나 </a:t>
            </a:r>
            <a:r>
              <a:rPr lang="ko-KR" altLang="en-US" dirty="0" err="1"/>
              <a:t>트래픽</a:t>
            </a:r>
            <a:r>
              <a:rPr lang="ko-KR" altLang="en-US" dirty="0"/>
              <a:t> 분석 등이 </a:t>
            </a:r>
            <a:r>
              <a:rPr lang="ko-KR" altLang="en-US" dirty="0" smtClean="0"/>
              <a:t>해당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능동적인 공격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시스템 내부의 정보 변경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시스템의 상태와 작동을 변경하는 </a:t>
            </a:r>
            <a:r>
              <a:rPr lang="ko-KR" altLang="en-US" dirty="0" smtClean="0"/>
              <a:t>위협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사칭</a:t>
            </a:r>
            <a:r>
              <a:rPr lang="en-US" altLang="ko-KR" dirty="0"/>
              <a:t>(</a:t>
            </a:r>
            <a:r>
              <a:rPr lang="ko-KR" altLang="en-US" dirty="0"/>
              <a:t>위장</a:t>
            </a:r>
            <a:r>
              <a:rPr lang="en-US" altLang="ko-KR" dirty="0"/>
              <a:t>), </a:t>
            </a:r>
            <a:r>
              <a:rPr lang="ko-KR" altLang="en-US" dirty="0" smtClean="0"/>
              <a:t>메시지 </a:t>
            </a:r>
            <a:r>
              <a:rPr lang="ko-KR" altLang="en-US" dirty="0"/>
              <a:t>변경</a:t>
            </a:r>
            <a:r>
              <a:rPr lang="en-US" altLang="ko-KR" dirty="0"/>
              <a:t>(</a:t>
            </a:r>
            <a:r>
              <a:rPr lang="ko-KR" altLang="en-US" dirty="0"/>
              <a:t>수정</a:t>
            </a:r>
            <a:r>
              <a:rPr lang="en-US" altLang="ko-KR" dirty="0"/>
              <a:t>), </a:t>
            </a:r>
            <a:r>
              <a:rPr lang="ko-KR" altLang="en-US" dirty="0"/>
              <a:t>서비스 거부 등이 </a:t>
            </a:r>
            <a:r>
              <a:rPr lang="ko-KR" altLang="en-US" dirty="0" smtClean="0"/>
              <a:t>해당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692025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1313</TotalTime>
  <Words>3525</Words>
  <Application>Microsoft Office PowerPoint</Application>
  <PresentationFormat>화면 슬라이드 쇼(4:3)</PresentationFormat>
  <Paragraphs>354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1" baseType="lpstr">
      <vt:lpstr>HY견명조</vt:lpstr>
      <vt:lpstr>HY엽서L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Section 01 보안의 개념과 보안 위협의 유형(1. 보안의 개념)</vt:lpstr>
      <vt:lpstr>1. 보안의 개념</vt:lpstr>
      <vt:lpstr>2. 보안의 요구 사항</vt:lpstr>
      <vt:lpstr>2. 보안의 요구 사항</vt:lpstr>
      <vt:lpstr>3. 보안의 위협의 유형</vt:lpstr>
      <vt:lpstr>3. 보안의 위협의 유형</vt:lpstr>
      <vt:lpstr>3. 보안의 위협의 유형</vt:lpstr>
      <vt:lpstr>4. 소프트웨어 위협</vt:lpstr>
      <vt:lpstr>4. 소프트웨어 위협</vt:lpstr>
      <vt:lpstr>4. 소프트웨어 위협</vt:lpstr>
      <vt:lpstr>4. 소프트웨어 위협</vt:lpstr>
      <vt:lpstr>Section 02 시스템 보안의 개념과 액세스 제어 (1. 시스템 보안의 개념)</vt:lpstr>
      <vt:lpstr>2. 액세스 제어access control(접근 제어)</vt:lpstr>
      <vt:lpstr>2. 액세스 제어access control(접근 제어)</vt:lpstr>
      <vt:lpstr>2. 액세스 제어access control(접근 제어)</vt:lpstr>
      <vt:lpstr>2. 액세스 제어access control(접근 제어)</vt:lpstr>
      <vt:lpstr>2. 액세스 제어access control(접근 제어)</vt:lpstr>
      <vt:lpstr>2. 액세스 제어access control(접근 제어)</vt:lpstr>
      <vt:lpstr>2. 액세스 제어access control(접근 제어)</vt:lpstr>
      <vt:lpstr>2. 액세스 제어access control(접근 제어)</vt:lpstr>
      <vt:lpstr>2. 액세스 제어access control(접근 제어)</vt:lpstr>
      <vt:lpstr>2. 액세스 제어access control(접근 제어)</vt:lpstr>
      <vt:lpstr>2. 액세스 제어access control(접근 제어)</vt:lpstr>
      <vt:lpstr>Section 03 시스템 보안 방법(1. 암호화)</vt:lpstr>
      <vt:lpstr>1. 암호화</vt:lpstr>
      <vt:lpstr>1. 암호화</vt:lpstr>
      <vt:lpstr>2. 인증</vt:lpstr>
      <vt:lpstr>2. 인증</vt:lpstr>
      <vt:lpstr>2. 인증</vt:lpstr>
      <vt:lpstr>2. 인증</vt:lpstr>
      <vt:lpstr>3. 디지털 서명digital signature</vt:lpstr>
      <vt:lpstr>3. 디지털 서명digital signature</vt:lpstr>
      <vt:lpstr>3. 디지털 서명digital signature</vt:lpstr>
      <vt:lpstr>4. 네트워크 보안</vt:lpstr>
      <vt:lpstr>4. 네트워크 보안</vt:lpstr>
      <vt:lpstr>4. 네트워크 보안</vt:lpstr>
      <vt:lpstr>4. 네트워크 보안</vt:lpstr>
      <vt:lpstr>4. 네트워크 보안</vt:lpstr>
      <vt:lpstr>Section 04 보안 운영체제(1. 보안 운영체제의 개념)</vt:lpstr>
      <vt:lpstr>1. 보안 운영체제의 개념</vt:lpstr>
      <vt:lpstr>1. 보안 운영체제의 개념</vt:lpstr>
      <vt:lpstr>2. 보안 운영체제의 기능</vt:lpstr>
      <vt:lpstr>2. 보안 운영체제의 기능</vt:lpstr>
      <vt:lpstr>2. 보안 운영체제의 기능</vt:lpstr>
      <vt:lpstr>2. 보안 운영체제의 기능</vt:lpstr>
      <vt:lpstr>2. 보안 운영체제의 기능</vt:lpstr>
      <vt:lpstr>2. 보안 운영체제의 기능</vt:lpstr>
      <vt:lpstr>2. 보안 운영체제의 기능</vt:lpstr>
      <vt:lpstr>2. 보안 운영체제의 기능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ch01. 소프트웨어 공학 소개</dc:title>
  <dc:creator>한빛아카데미(주)</dc:creator>
  <cp:lastModifiedBy>amiga</cp:lastModifiedBy>
  <cp:revision>227</cp:revision>
  <dcterms:created xsi:type="dcterms:W3CDTF">2012-07-23T02:34:37Z</dcterms:created>
  <dcterms:modified xsi:type="dcterms:W3CDTF">2016-08-16T05:33:51Z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