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8"/>
  </p:notesMasterIdLst>
  <p:handoutMasterIdLst>
    <p:handoutMasterId r:id="rId59"/>
  </p:handoutMasterIdLst>
  <p:sldIdLst>
    <p:sldId id="329" r:id="rId2"/>
    <p:sldId id="330" r:id="rId3"/>
    <p:sldId id="331" r:id="rId4"/>
    <p:sldId id="358" r:id="rId5"/>
    <p:sldId id="396" r:id="rId6"/>
    <p:sldId id="359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5" r:id="rId15"/>
    <p:sldId id="404" r:id="rId16"/>
    <p:sldId id="406" r:id="rId17"/>
    <p:sldId id="407" r:id="rId18"/>
    <p:sldId id="408" r:id="rId19"/>
    <p:sldId id="409" r:id="rId20"/>
    <p:sldId id="410" r:id="rId21"/>
    <p:sldId id="411" r:id="rId22"/>
    <p:sldId id="413" r:id="rId23"/>
    <p:sldId id="415" r:id="rId24"/>
    <p:sldId id="416" r:id="rId25"/>
    <p:sldId id="417" r:id="rId26"/>
    <p:sldId id="418" r:id="rId27"/>
    <p:sldId id="419" r:id="rId28"/>
    <p:sldId id="421" r:id="rId29"/>
    <p:sldId id="420" r:id="rId30"/>
    <p:sldId id="423" r:id="rId31"/>
    <p:sldId id="424" r:id="rId32"/>
    <p:sldId id="422" r:id="rId33"/>
    <p:sldId id="425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258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en-US" altLang="ko-KR" baseline="30000" dirty="0"/>
              <a:t>kernel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유닉스 운영체제의 핵심</a:t>
            </a:r>
            <a:r>
              <a:rPr lang="en-US" altLang="ko-KR" dirty="0" smtClean="0"/>
              <a:t>. </a:t>
            </a:r>
            <a:r>
              <a:rPr lang="ko-KR" altLang="en-US" dirty="0"/>
              <a:t>프로세스 관리</a:t>
            </a:r>
            <a:r>
              <a:rPr lang="en-US" altLang="ko-KR" dirty="0"/>
              <a:t>, </a:t>
            </a:r>
            <a:r>
              <a:rPr lang="ko-KR" altLang="en-US" dirty="0"/>
              <a:t>메모리 관리</a:t>
            </a:r>
            <a:r>
              <a:rPr lang="en-US" altLang="ko-KR" dirty="0"/>
              <a:t>, </a:t>
            </a:r>
            <a:r>
              <a:rPr lang="ko-KR" altLang="en-US" dirty="0"/>
              <a:t>파일 시스템 관리</a:t>
            </a:r>
            <a:r>
              <a:rPr lang="en-US" altLang="ko-KR" dirty="0"/>
              <a:t>, </a:t>
            </a:r>
            <a:r>
              <a:rPr lang="ko-KR" altLang="en-US" dirty="0"/>
              <a:t>장치 관리 등 </a:t>
            </a:r>
            <a:r>
              <a:rPr lang="ko-KR" altLang="en-US" dirty="0" smtClean="0"/>
              <a:t>컴퓨터의 모든 자원 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제어 기능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/>
              <a:t>최초로 구동할 때 </a:t>
            </a:r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ko-KR" altLang="en-US" dirty="0" smtClean="0"/>
              <a:t>메모리에 적재</a:t>
            </a:r>
            <a:r>
              <a:rPr lang="en-US" altLang="ko-KR" dirty="0" smtClean="0"/>
              <a:t>, </a:t>
            </a:r>
            <a:r>
              <a:rPr lang="ko-KR" altLang="en-US" dirty="0"/>
              <a:t>메모리에 상주하면서 프로세스 스케줄링과 메모리</a:t>
            </a:r>
            <a:r>
              <a:rPr lang="en-US" altLang="ko-KR" dirty="0"/>
              <a:t>, </a:t>
            </a:r>
            <a:r>
              <a:rPr lang="ko-KR" altLang="en-US" dirty="0"/>
              <a:t>디스크 드라이브</a:t>
            </a:r>
            <a:r>
              <a:rPr lang="en-US" altLang="ko-KR" dirty="0"/>
              <a:t>, </a:t>
            </a:r>
            <a:r>
              <a:rPr lang="ko-KR" altLang="en-US" dirty="0" smtClean="0"/>
              <a:t>네트워크 </a:t>
            </a:r>
            <a:r>
              <a:rPr lang="ko-KR" altLang="en-US" dirty="0"/>
              <a:t>인터페이스 등 하드웨어 자원을 모든 사용자에게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</a:t>
            </a:r>
            <a:r>
              <a:rPr lang="en-US" altLang="ko-KR" dirty="0"/>
              <a:t>I/O</a:t>
            </a:r>
            <a:r>
              <a:rPr lang="ko-KR" altLang="en-US" dirty="0"/>
              <a:t>과 </a:t>
            </a:r>
            <a:r>
              <a:rPr lang="ko-KR" altLang="en-US" dirty="0" smtClean="0"/>
              <a:t>같은 </a:t>
            </a:r>
            <a:r>
              <a:rPr lang="ko-KR" altLang="en-US" dirty="0"/>
              <a:t>복잡한 </a:t>
            </a:r>
            <a:r>
              <a:rPr lang="ko-KR" altLang="en-US" dirty="0" smtClean="0"/>
              <a:t>기능 대신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493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커널의</a:t>
            </a:r>
            <a:r>
              <a:rPr lang="ko-KR" altLang="en-US" dirty="0" smtClean="0"/>
              <a:t> 내부 구조도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3275"/>
            <a:ext cx="6135250" cy="543433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826695" y="1493785"/>
            <a:ext cx="2880320" cy="152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510422" y="4652454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동기화와 프로세스 간 통신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간 메모리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스케줄링과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디스패칭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담다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제어하는 시스템 호출에는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fork,exec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exit, wait, signal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5923" y="809790"/>
            <a:ext cx="4140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외부장치에 데이터를 전송하거나 블록 단위로 입출력을 실행할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일부를 버퍼로 할당하고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이것을 사용자의 주소 공간과 외부장치 사이에 두는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 캐시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방법으로 파일을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공간 할당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자유 공간 관리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접근 제어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가져오는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역할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프로세스는 시스템 호출을 하여 파일 서브시스템과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상호작용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장치 드라이버는 주변장치를 제어하는 모듈로 다른 시스템을 임의 메모리로 보이게 함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250282" y="3956780"/>
            <a:ext cx="1131808" cy="10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1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발전된 유닉스 </a:t>
            </a:r>
            <a:r>
              <a:rPr lang="ko-KR" altLang="en-US" dirty="0" err="1" smtClean="0"/>
              <a:t>커널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9" y="1178750"/>
            <a:ext cx="7124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셸</a:t>
            </a:r>
            <a:r>
              <a:rPr lang="en-US" altLang="ko-KR" baseline="30000" dirty="0"/>
              <a:t>shell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사용자와 </a:t>
            </a:r>
            <a:r>
              <a:rPr lang="ko-KR" altLang="en-US" dirty="0" err="1"/>
              <a:t>커널</a:t>
            </a:r>
            <a:r>
              <a:rPr lang="ko-KR" altLang="en-US" dirty="0"/>
              <a:t> 사이의 중간자 </a:t>
            </a:r>
            <a:r>
              <a:rPr lang="ko-KR" altLang="en-US" dirty="0" smtClean="0"/>
              <a:t>역할 </a:t>
            </a:r>
            <a:r>
              <a:rPr lang="ko-KR" altLang="en-US" dirty="0"/>
              <a:t>담당하는 </a:t>
            </a:r>
            <a:r>
              <a:rPr lang="ko-KR" altLang="en-US" dirty="0" smtClean="0"/>
              <a:t>특별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입력한 명령 </a:t>
            </a:r>
            <a:r>
              <a:rPr lang="ko-KR" altLang="en-US" dirty="0"/>
              <a:t>해석하여 </a:t>
            </a:r>
            <a:r>
              <a:rPr lang="ko-KR" altLang="en-US" dirty="0" err="1"/>
              <a:t>커널에</a:t>
            </a:r>
            <a:r>
              <a:rPr lang="ko-KR" altLang="en-US" dirty="0"/>
              <a:t> </a:t>
            </a:r>
            <a:r>
              <a:rPr lang="ko-KR" altLang="en-US" dirty="0" smtClean="0"/>
              <a:t>인계하면 </a:t>
            </a:r>
            <a:r>
              <a:rPr lang="ko-KR" altLang="en-US" dirty="0" err="1"/>
              <a:t>커널이</a:t>
            </a:r>
            <a:r>
              <a:rPr lang="ko-KR" altLang="en-US" dirty="0"/>
              <a:t> 명령의 수행 </a:t>
            </a:r>
            <a:r>
              <a:rPr lang="ko-KR" altLang="en-US" dirty="0" smtClean="0"/>
              <a:t>결과 돌려주면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ko-KR" altLang="en-US" dirty="0"/>
              <a:t>이것을 다시 사용자가 이해할 수 있는 형태로 </a:t>
            </a:r>
            <a:r>
              <a:rPr lang="ko-KR" altLang="en-US" dirty="0" smtClean="0"/>
              <a:t>변환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유닉스에서 </a:t>
            </a:r>
            <a:r>
              <a:rPr lang="ko-KR" altLang="en-US" dirty="0" err="1"/>
              <a:t>셸은</a:t>
            </a:r>
            <a:r>
              <a:rPr lang="ko-KR" altLang="en-US" dirty="0"/>
              <a:t> 여러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최초의 </a:t>
            </a:r>
            <a:r>
              <a:rPr lang="ko-KR" altLang="en-US" dirty="0" err="1"/>
              <a:t>셸인</a:t>
            </a:r>
            <a:r>
              <a:rPr lang="ko-KR" altLang="en-US" dirty="0"/>
              <a:t> 본 </a:t>
            </a:r>
            <a:r>
              <a:rPr lang="ko-KR" altLang="en-US" dirty="0" err="1"/>
              <a:t>셸</a:t>
            </a:r>
            <a:r>
              <a:rPr lang="en-US" altLang="ko-KR" baseline="30000" dirty="0" err="1"/>
              <a:t>sh</a:t>
            </a:r>
            <a:r>
              <a:rPr lang="en-US" altLang="ko-KR" baseline="30000" dirty="0"/>
              <a:t>, </a:t>
            </a:r>
            <a:r>
              <a:rPr lang="en-US" altLang="ko-KR" baseline="30000" dirty="0" err="1"/>
              <a:t>bourne</a:t>
            </a:r>
            <a:r>
              <a:rPr lang="en-US" altLang="ko-KR" baseline="30000" dirty="0"/>
              <a:t> </a:t>
            </a:r>
            <a:r>
              <a:rPr lang="en-US" altLang="ko-KR" baseline="30000" dirty="0" smtClean="0"/>
              <a:t>shell,</a:t>
            </a:r>
            <a:r>
              <a:rPr lang="en-US" altLang="ko-KR" dirty="0" smtClean="0"/>
              <a:t>, C</a:t>
            </a:r>
            <a:r>
              <a:rPr lang="ko-KR" altLang="en-US" dirty="0" err="1" smtClean="0"/>
              <a:t>셸</a:t>
            </a:r>
            <a:r>
              <a:rPr lang="en-US" altLang="ko-KR" baseline="30000" dirty="0" err="1"/>
              <a:t>csh</a:t>
            </a:r>
            <a:r>
              <a:rPr lang="en-US" altLang="ko-KR" baseline="30000" dirty="0"/>
              <a:t>, C shell</a:t>
            </a:r>
            <a:r>
              <a:rPr lang="en-US" altLang="ko-KR" dirty="0"/>
              <a:t>, </a:t>
            </a:r>
            <a:r>
              <a:rPr lang="ko-KR" altLang="en-US" dirty="0"/>
              <a:t>콘 </a:t>
            </a:r>
            <a:r>
              <a:rPr lang="ko-KR" altLang="en-US" dirty="0" err="1"/>
              <a:t>셸</a:t>
            </a:r>
            <a:r>
              <a:rPr lang="en-US" altLang="ko-KR" baseline="30000" dirty="0" err="1"/>
              <a:t>ksh</a:t>
            </a:r>
            <a:r>
              <a:rPr lang="en-US" altLang="ko-KR" baseline="30000" dirty="0"/>
              <a:t>, </a:t>
            </a:r>
            <a:r>
              <a:rPr lang="en-US" altLang="ko-KR" baseline="30000" dirty="0" err="1"/>
              <a:t>korn</a:t>
            </a:r>
            <a:r>
              <a:rPr lang="en-US" altLang="ko-KR" baseline="30000" dirty="0"/>
              <a:t> shell</a:t>
            </a:r>
            <a:r>
              <a:rPr lang="en-US" altLang="ko-KR" dirty="0"/>
              <a:t>, </a:t>
            </a:r>
            <a:r>
              <a:rPr lang="ko-KR" altLang="en-US" dirty="0" err="1" smtClean="0"/>
              <a:t>배시셸</a:t>
            </a:r>
            <a:r>
              <a:rPr lang="en-US" altLang="ko-KR" baseline="30000" dirty="0"/>
              <a:t>bash, </a:t>
            </a:r>
            <a:r>
              <a:rPr lang="en-US" altLang="ko-KR" baseline="30000" dirty="0" err="1"/>
              <a:t>bourne</a:t>
            </a:r>
            <a:r>
              <a:rPr lang="en-US" altLang="ko-KR" baseline="30000" dirty="0"/>
              <a:t> again shell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smtClean="0"/>
              <a:t>다양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/>
              <a:t>유틸리티와 파일 시스템</a:t>
            </a:r>
          </a:p>
          <a:p>
            <a:pPr lvl="1"/>
            <a:r>
              <a:rPr lang="ko-KR" altLang="en-US" dirty="0"/>
              <a:t>유닉스는 각종 개발 도구</a:t>
            </a:r>
            <a:r>
              <a:rPr lang="en-US" altLang="ko-KR" dirty="0"/>
              <a:t>, </a:t>
            </a:r>
            <a:r>
              <a:rPr lang="ko-KR" altLang="en-US" dirty="0"/>
              <a:t>문서 편집 도구</a:t>
            </a:r>
            <a:r>
              <a:rPr lang="en-US" altLang="ko-KR" dirty="0"/>
              <a:t>, </a:t>
            </a:r>
            <a:r>
              <a:rPr lang="ko-KR" altLang="en-US" dirty="0"/>
              <a:t>네트워크 관련 도구 등 </a:t>
            </a:r>
            <a:r>
              <a:rPr lang="ko-KR" altLang="en-US" dirty="0" smtClean="0"/>
              <a:t>다양한 유틸리티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유틸리티는 </a:t>
            </a:r>
            <a:r>
              <a:rPr lang="ko-KR" altLang="en-US" dirty="0"/>
              <a:t>사용자에게 편의를 제공하려고 준비한 시스템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</a:t>
            </a:r>
            <a:r>
              <a:rPr lang="ko-KR" altLang="en-US" dirty="0"/>
              <a:t>유닉스 </a:t>
            </a:r>
            <a:r>
              <a:rPr lang="ko-KR" altLang="en-US" dirty="0" smtClean="0"/>
              <a:t>기본 </a:t>
            </a:r>
            <a:r>
              <a:rPr lang="ko-KR" altLang="en-US" dirty="0"/>
              <a:t>명령어로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작성한 응용 프로그램도 유틸리티로 </a:t>
            </a:r>
            <a:r>
              <a:rPr lang="ko-KR" altLang="en-US" dirty="0" smtClean="0"/>
              <a:t>취급</a:t>
            </a:r>
            <a:endParaRPr lang="en-US" altLang="ko-KR" dirty="0"/>
          </a:p>
          <a:p>
            <a:pPr lvl="1"/>
            <a:r>
              <a:rPr lang="ko-KR" altLang="en-US" dirty="0" smtClean="0"/>
              <a:t>계층적으로 </a:t>
            </a:r>
            <a:r>
              <a:rPr lang="ko-KR" altLang="en-US" dirty="0"/>
              <a:t>구성된 파일 시스템을 </a:t>
            </a:r>
            <a:r>
              <a:rPr lang="ko-KR" altLang="en-US" dirty="0" smtClean="0"/>
              <a:t>사용 </a:t>
            </a:r>
            <a:r>
              <a:rPr lang="ko-KR" altLang="en-US" dirty="0"/>
              <a:t>시스템 파일과 사용자 파일을 </a:t>
            </a:r>
            <a:r>
              <a:rPr lang="ko-KR" altLang="en-US" dirty="0" smtClean="0"/>
              <a:t>체계적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385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유닉스 프로세스의 관리</a:t>
            </a:r>
            <a:r>
              <a:rPr lang="en-US" altLang="ko-KR" dirty="0" smtClean="0"/>
              <a:t>(1.</a:t>
            </a:r>
            <a:r>
              <a:rPr lang="ko-KR" altLang="en-US" dirty="0" smtClean="0"/>
              <a:t>유닉스 프로세스의 종류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유닉스 프로세스의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/>
              <a:t>단말기의 사용자와 관련된 </a:t>
            </a:r>
            <a:r>
              <a:rPr lang="ko-KR" altLang="en-US" dirty="0" smtClean="0"/>
              <a:t>프로세서</a:t>
            </a:r>
            <a:endParaRPr lang="en-US" altLang="ko-KR" dirty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 err="1"/>
              <a:t>커널</a:t>
            </a:r>
            <a:r>
              <a:rPr lang="ko-KR" altLang="en-US" dirty="0"/>
              <a:t> 모드에서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/>
              <a:t>프로세스 </a:t>
            </a:r>
            <a:r>
              <a:rPr lang="en-US" altLang="ko-KR" dirty="0" smtClean="0"/>
              <a:t>0 </a:t>
            </a:r>
            <a:endParaRPr lang="en-US" altLang="ko-KR" dirty="0"/>
          </a:p>
          <a:p>
            <a:pPr lvl="1"/>
            <a:r>
              <a:rPr lang="ko-KR" altLang="en-US" dirty="0" smtClean="0"/>
              <a:t>데몬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/>
              <a:t>다른 사용자와 전혀 </a:t>
            </a:r>
            <a:r>
              <a:rPr lang="ko-KR" altLang="en-US" dirty="0" smtClean="0"/>
              <a:t>관련 </a:t>
            </a:r>
            <a:r>
              <a:rPr lang="ko-KR" altLang="en-US" dirty="0"/>
              <a:t>없지만</a:t>
            </a:r>
            <a:r>
              <a:rPr lang="en-US" altLang="ko-KR" dirty="0"/>
              <a:t>, </a:t>
            </a:r>
            <a:r>
              <a:rPr lang="ko-KR" altLang="en-US" dirty="0"/>
              <a:t>전역 함수와 같이 네트워크 제어</a:t>
            </a:r>
            <a:r>
              <a:rPr lang="en-US" altLang="ko-KR" dirty="0"/>
              <a:t>·</a:t>
            </a:r>
            <a:r>
              <a:rPr lang="ko-KR" altLang="en-US" dirty="0"/>
              <a:t>관리 </a:t>
            </a:r>
            <a:r>
              <a:rPr lang="ko-KR" altLang="en-US" dirty="0" smtClean="0"/>
              <a:t>등 시스템 </a:t>
            </a:r>
            <a:r>
              <a:rPr lang="ko-KR" altLang="en-US" dirty="0"/>
              <a:t>지원하는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1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유닉스 프로세스의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 프로세스의 상태</a:t>
            </a:r>
          </a:p>
          <a:p>
            <a:pPr lvl="1"/>
            <a:r>
              <a:rPr lang="ko-KR" altLang="en-US" dirty="0"/>
              <a:t>유닉스는 사용자 프로세스 환경에서 실행되므로 </a:t>
            </a:r>
            <a:r>
              <a:rPr lang="ko-KR" altLang="en-US" dirty="0" smtClean="0"/>
              <a:t>사용자 </a:t>
            </a:r>
            <a:r>
              <a:rPr lang="ko-KR" altLang="en-US" dirty="0"/>
              <a:t>모드와 </a:t>
            </a:r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smtClean="0"/>
              <a:t>모드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프로세스와 사용자 </a:t>
            </a:r>
            <a:r>
              <a:rPr lang="ko-KR" altLang="en-US" dirty="0" smtClean="0"/>
              <a:t>프로세스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프로세스는 </a:t>
            </a:r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smtClean="0"/>
              <a:t>모드에서 동작</a:t>
            </a:r>
            <a:r>
              <a:rPr lang="en-US" altLang="ko-KR" dirty="0" smtClean="0"/>
              <a:t>, </a:t>
            </a:r>
            <a:r>
              <a:rPr lang="ko-KR" altLang="en-US" dirty="0"/>
              <a:t>프로세서 할당과 프로세스 스케줄링</a:t>
            </a:r>
            <a:r>
              <a:rPr lang="en-US" altLang="ko-KR" dirty="0"/>
              <a:t>,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프로세스 교환 등 </a:t>
            </a:r>
            <a:r>
              <a:rPr lang="ko-KR" altLang="en-US" dirty="0" smtClean="0"/>
              <a:t>시스템 </a:t>
            </a:r>
            <a:r>
              <a:rPr lang="ko-KR" altLang="en-US" dirty="0"/>
              <a:t>관리 </a:t>
            </a:r>
            <a:r>
              <a:rPr lang="ko-KR" altLang="en-US" dirty="0" smtClean="0"/>
              <a:t>작업 </a:t>
            </a:r>
            <a:r>
              <a:rPr lang="ko-KR" altLang="en-US" dirty="0"/>
              <a:t>수행하는 운영체제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이런 작업을 실행하려고 </a:t>
            </a:r>
            <a:r>
              <a:rPr lang="ko-KR" altLang="en-US" dirty="0" smtClean="0"/>
              <a:t>프로세스 테이블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프로세스는 사용자 모드에서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/>
              <a:t>사용자 </a:t>
            </a:r>
            <a:r>
              <a:rPr lang="ko-KR" altLang="en-US" dirty="0" smtClean="0"/>
              <a:t>프로그램이나 유틸리티 수행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인터럽트 등 발생</a:t>
            </a:r>
            <a:r>
              <a:rPr lang="en-US" altLang="ko-KR" dirty="0" smtClean="0"/>
              <a:t>, </a:t>
            </a:r>
            <a:r>
              <a:rPr lang="ko-KR" altLang="en-US" dirty="0"/>
              <a:t>시스템 </a:t>
            </a:r>
            <a:r>
              <a:rPr lang="ko-KR" altLang="en-US" dirty="0" smtClean="0"/>
              <a:t>호출을 </a:t>
            </a:r>
            <a:r>
              <a:rPr lang="ko-KR" altLang="en-US" dirty="0"/>
              <a:t>하여 </a:t>
            </a:r>
            <a:r>
              <a:rPr lang="ko-KR" altLang="en-US" dirty="0" err="1"/>
              <a:t>커널</a:t>
            </a:r>
            <a:r>
              <a:rPr lang="ko-KR" altLang="en-US" dirty="0"/>
              <a:t> 모드로 </a:t>
            </a:r>
            <a:r>
              <a:rPr lang="ko-KR" altLang="en-US" dirty="0" smtClean="0"/>
              <a:t>들어감</a:t>
            </a:r>
            <a:endParaRPr lang="en-US" altLang="ko-KR" dirty="0"/>
          </a:p>
          <a:p>
            <a:pPr lvl="1"/>
            <a:r>
              <a:rPr lang="ko-KR" altLang="en-US" dirty="0" smtClean="0"/>
              <a:t>유닉스 프로세스의 상태</a:t>
            </a:r>
            <a:endParaRPr lang="en-US" altLang="ko-KR" dirty="0"/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4014065"/>
            <a:ext cx="5625625" cy="27275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92179" y="4258829"/>
            <a:ext cx="2835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수행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현재 사용자 모드 또는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커널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모드에서 수행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준비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스케줄러를 선택하면 수행할 수 있는 준비 상태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 실행 대기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수면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 완료를 기다리거나 다른 프로세스가 종료하기를 기다리는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유닉스 프로세스의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유닉스 프로세스의 </a:t>
            </a:r>
            <a:r>
              <a:rPr lang="ko-KR" altLang="en-US" dirty="0" smtClean="0"/>
              <a:t>상태 세분화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095235"/>
            <a:ext cx="7020780" cy="55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유닉스 프로세스의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 프로세스의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6" y="1268760"/>
            <a:ext cx="7020780" cy="44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9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유닉스 프로세스의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프로세스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</a:t>
            </a:r>
            <a:r>
              <a:rPr lang="ko-KR" altLang="en-US" dirty="0"/>
              <a:t>상태 필드</a:t>
            </a:r>
            <a:r>
              <a:rPr lang="en-US" altLang="ko-KR" dirty="0"/>
              <a:t>(</a:t>
            </a:r>
            <a:r>
              <a:rPr lang="ko-KR" altLang="en-US" dirty="0"/>
              <a:t>준비 상태</a:t>
            </a:r>
            <a:r>
              <a:rPr lang="en-US" altLang="ko-KR" dirty="0"/>
              <a:t>, </a:t>
            </a:r>
            <a:r>
              <a:rPr lang="ko-KR" altLang="en-US" dirty="0"/>
              <a:t>실행 상태</a:t>
            </a:r>
            <a:r>
              <a:rPr lang="en-US" altLang="ko-KR" dirty="0"/>
              <a:t>, </a:t>
            </a:r>
            <a:r>
              <a:rPr lang="ko-KR" altLang="en-US" dirty="0"/>
              <a:t>수면 상태 등</a:t>
            </a:r>
            <a:r>
              <a:rPr lang="en-US" altLang="ko-KR" dirty="0"/>
              <a:t>), </a:t>
            </a:r>
            <a:r>
              <a:rPr lang="ko-KR" altLang="en-US" dirty="0"/>
              <a:t>사용자 영역 </a:t>
            </a:r>
            <a:r>
              <a:rPr lang="ko-KR" altLang="en-US" dirty="0" smtClean="0"/>
              <a:t>포인터</a:t>
            </a:r>
            <a:r>
              <a:rPr lang="en-US" altLang="ko-KR" dirty="0"/>
              <a:t>, </a:t>
            </a:r>
            <a:r>
              <a:rPr lang="ko-KR" altLang="en-US" dirty="0"/>
              <a:t>프로세스 </a:t>
            </a:r>
            <a:r>
              <a:rPr lang="ko-KR" altLang="en-US" dirty="0" err="1"/>
              <a:t>식별자</a:t>
            </a:r>
            <a:r>
              <a:rPr lang="en-US" altLang="ko-KR" dirty="0"/>
              <a:t>(ID </a:t>
            </a:r>
            <a:r>
              <a:rPr lang="ko-KR" altLang="en-US" dirty="0"/>
              <a:t>또는 </a:t>
            </a:r>
            <a:r>
              <a:rPr lang="en-US" altLang="ko-KR" dirty="0"/>
              <a:t>PID), </a:t>
            </a:r>
            <a:r>
              <a:rPr lang="ko-KR" altLang="en-US" dirty="0"/>
              <a:t>사용자 </a:t>
            </a:r>
            <a:r>
              <a:rPr lang="ko-KR" altLang="en-US" dirty="0" err="1"/>
              <a:t>식별자</a:t>
            </a:r>
            <a:r>
              <a:rPr lang="en-US" altLang="ko-KR" dirty="0"/>
              <a:t>(ID </a:t>
            </a:r>
            <a:r>
              <a:rPr lang="ko-KR" altLang="en-US" dirty="0"/>
              <a:t>또는 </a:t>
            </a:r>
            <a:r>
              <a:rPr lang="en-US" altLang="ko-KR" dirty="0"/>
              <a:t>UID), </a:t>
            </a:r>
            <a:r>
              <a:rPr lang="ko-KR" altLang="en-US" dirty="0"/>
              <a:t>프로세스 크기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디스크립터</a:t>
            </a:r>
            <a:r>
              <a:rPr lang="en-US" altLang="ko-KR" dirty="0"/>
              <a:t>, </a:t>
            </a:r>
            <a:r>
              <a:rPr lang="ko-KR" altLang="en-US" dirty="0"/>
              <a:t>스케줄링 매개변수 항목 등 정보를 프로세스마다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, </a:t>
            </a:r>
            <a:r>
              <a:rPr lang="ko-KR" altLang="en-US" dirty="0"/>
              <a:t>항상 메인 메모리에 </a:t>
            </a:r>
            <a:r>
              <a:rPr lang="ko-KR" altLang="en-US" dirty="0" smtClean="0"/>
              <a:t>상주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</a:t>
            </a:r>
            <a:r>
              <a:rPr lang="ko-KR" altLang="en-US" dirty="0"/>
              <a:t>코드가 있는 프로세스에서 텍스트 테이블을 유지하여 공유 코드의 메인 </a:t>
            </a:r>
            <a:r>
              <a:rPr lang="ko-KR" altLang="en-US" dirty="0" smtClean="0"/>
              <a:t>메모리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디스크 주소</a:t>
            </a:r>
            <a:r>
              <a:rPr lang="en-US" altLang="ko-KR" dirty="0"/>
              <a:t>)</a:t>
            </a:r>
            <a:r>
              <a:rPr lang="ko-KR" altLang="en-US" dirty="0"/>
              <a:t>와 이 코드를 사용하는 프로세스 수 추적 카운터 등 </a:t>
            </a:r>
            <a:r>
              <a:rPr lang="ko-KR" altLang="en-US" dirty="0" smtClean="0"/>
              <a:t>정보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endParaRPr lang="en-US" altLang="ko-KR" sz="700" dirty="0"/>
          </a:p>
          <a:p>
            <a:pPr lvl="1"/>
            <a:r>
              <a:rPr lang="ko-KR" altLang="en-US" dirty="0"/>
              <a:t>각 프로세스의 사용자 </a:t>
            </a:r>
            <a:r>
              <a:rPr lang="ko-KR" altLang="en-US" dirty="0" smtClean="0"/>
              <a:t>영역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스택으로</a:t>
            </a:r>
            <a:r>
              <a:rPr lang="ko-KR" altLang="en-US" dirty="0"/>
              <a:t> 구분한다</a:t>
            </a:r>
            <a:r>
              <a:rPr lang="en-US" altLang="ko-KR" dirty="0"/>
              <a:t>. </a:t>
            </a:r>
            <a:r>
              <a:rPr lang="ko-KR" altLang="en-US" dirty="0"/>
              <a:t>텍스트에는 프로그램의 </a:t>
            </a:r>
            <a:r>
              <a:rPr lang="ko-KR" altLang="en-US" dirty="0" smtClean="0"/>
              <a:t>명령어들을 </a:t>
            </a:r>
            <a:r>
              <a:rPr lang="ko-KR" altLang="en-US" dirty="0"/>
              <a:t>저장하여 읽을 수만 있고</a:t>
            </a:r>
            <a:r>
              <a:rPr lang="en-US" altLang="ko-KR" dirty="0"/>
              <a:t>, </a:t>
            </a:r>
            <a:r>
              <a:rPr lang="ko-KR" altLang="en-US" dirty="0"/>
              <a:t>데이터와 </a:t>
            </a:r>
            <a:r>
              <a:rPr lang="ko-KR" altLang="en-US" dirty="0" err="1"/>
              <a:t>스택은</a:t>
            </a:r>
            <a:r>
              <a:rPr lang="ko-KR" altLang="en-US" dirty="0"/>
              <a:t> 항상 동일한 주소 공간에 있지만 </a:t>
            </a:r>
            <a:r>
              <a:rPr lang="ko-KR" altLang="en-US" dirty="0" smtClean="0"/>
              <a:t>독립적으로 </a:t>
            </a:r>
            <a:r>
              <a:rPr lang="ko-KR" altLang="en-US" dirty="0"/>
              <a:t>반대 방향으로 </a:t>
            </a:r>
            <a:r>
              <a:rPr lang="ko-KR" altLang="en-US" dirty="0" smtClean="0"/>
              <a:t>늘어남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커널을</a:t>
            </a:r>
            <a:r>
              <a:rPr lang="ko-KR" altLang="en-US" dirty="0" smtClean="0"/>
              <a:t> </a:t>
            </a:r>
            <a:r>
              <a:rPr lang="ko-KR" altLang="en-US" dirty="0"/>
              <a:t>실행할 때 필요한 추가 </a:t>
            </a:r>
            <a:r>
              <a:rPr lang="ko-KR" altLang="en-US" dirty="0" smtClean="0"/>
              <a:t>정보 들어 있음</a:t>
            </a:r>
            <a:endParaRPr lang="ko-KR" altLang="en-US" dirty="0"/>
          </a:p>
          <a:p>
            <a:pPr lvl="3"/>
            <a:r>
              <a:rPr lang="ko-KR" altLang="en-US" dirty="0" smtClean="0"/>
              <a:t>프로세스의 </a:t>
            </a:r>
            <a:r>
              <a:rPr lang="ko-KR" altLang="en-US" dirty="0"/>
              <a:t>테이블 포인터</a:t>
            </a:r>
            <a:r>
              <a:rPr lang="en-US" altLang="ko-KR" dirty="0"/>
              <a:t>, </a:t>
            </a:r>
            <a:r>
              <a:rPr lang="ko-KR" altLang="en-US" dirty="0"/>
              <a:t>시스템 호출 매개변수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ko-KR" altLang="en-US" dirty="0" err="1"/>
              <a:t>식별자</a:t>
            </a:r>
            <a:r>
              <a:rPr lang="en-US" altLang="ko-KR" dirty="0"/>
              <a:t>, </a:t>
            </a:r>
            <a:r>
              <a:rPr lang="ko-KR" altLang="en-US" dirty="0" smtClean="0"/>
              <a:t>사용자와 </a:t>
            </a:r>
            <a:r>
              <a:rPr lang="ko-KR" altLang="en-US" dirty="0" err="1"/>
              <a:t>커널의</a:t>
            </a:r>
            <a:r>
              <a:rPr lang="ko-KR" altLang="en-US" dirty="0"/>
              <a:t> 사용 시간</a:t>
            </a:r>
            <a:r>
              <a:rPr lang="en-US" altLang="ko-KR" dirty="0"/>
              <a:t>, </a:t>
            </a:r>
            <a:r>
              <a:rPr lang="ko-KR" altLang="en-US" dirty="0"/>
              <a:t>시스템 호출을 할 때 발생하는 오류</a:t>
            </a:r>
            <a:r>
              <a:rPr lang="en-US" altLang="ko-KR" dirty="0"/>
              <a:t>, </a:t>
            </a:r>
            <a:r>
              <a:rPr lang="ko-KR" altLang="en-US" dirty="0"/>
              <a:t>시스템 호출의 반환 값</a:t>
            </a:r>
            <a:r>
              <a:rPr lang="en-US" altLang="ko-KR" dirty="0"/>
              <a:t>, </a:t>
            </a:r>
            <a:r>
              <a:rPr lang="ko-KR" altLang="en-US" dirty="0" smtClean="0"/>
              <a:t>프로세스가 </a:t>
            </a:r>
            <a:r>
              <a:rPr lang="ko-KR" altLang="en-US" dirty="0"/>
              <a:t>시그널을 수신했을 때 수행하는 동작</a:t>
            </a:r>
            <a:r>
              <a:rPr lang="en-US" altLang="ko-KR" dirty="0"/>
              <a:t>, </a:t>
            </a:r>
            <a:r>
              <a:rPr lang="ko-KR" altLang="en-US" dirty="0"/>
              <a:t>입출력과 파일의 매개변수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3"/>
            <a:endParaRPr lang="en-US" altLang="ko-KR" sz="500" dirty="0" smtClean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</a:t>
            </a:r>
            <a:r>
              <a:rPr lang="ko-KR" altLang="en-US" dirty="0"/>
              <a:t>대치되지 않고 메모리에 있을 때 필요한 </a:t>
            </a:r>
            <a:r>
              <a:rPr lang="ko-KR" altLang="en-US" dirty="0" smtClean="0"/>
              <a:t>정보 보관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프로세스 활성화 </a:t>
            </a:r>
            <a:r>
              <a:rPr lang="ko-KR" altLang="en-US" dirty="0"/>
              <a:t>때만 메인 메모리의 임시 영역에 </a:t>
            </a:r>
            <a:r>
              <a:rPr lang="ko-KR" altLang="en-US" dirty="0" smtClean="0"/>
              <a:t>적재</a:t>
            </a:r>
            <a:endParaRPr lang="ko-KR" altLang="en-US" dirty="0"/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/>
              <a:t>가상 데이터 영역으로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, </a:t>
            </a:r>
            <a:r>
              <a:rPr lang="ko-KR" altLang="en-US" dirty="0"/>
              <a:t>열린 파일의 테이블은 사용자 테이블에 </a:t>
            </a:r>
            <a:r>
              <a:rPr lang="ko-KR" altLang="en-US" dirty="0" smtClean="0"/>
              <a:t>유지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5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 프로세스의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 프로세스의 스케줄링</a:t>
            </a:r>
          </a:p>
          <a:p>
            <a:pPr lvl="1"/>
            <a:r>
              <a:rPr lang="ko-KR" altLang="en-US" dirty="0" err="1"/>
              <a:t>커널이</a:t>
            </a:r>
            <a:r>
              <a:rPr lang="ko-KR" altLang="en-US" dirty="0"/>
              <a:t> 프로세스 여러 개를 </a:t>
            </a:r>
            <a:r>
              <a:rPr lang="ko-KR" altLang="en-US" dirty="0" err="1" smtClean="0"/>
              <a:t>스케줄링하여</a:t>
            </a:r>
            <a:r>
              <a:rPr lang="ko-KR" altLang="en-US" dirty="0" smtClean="0"/>
              <a:t> 동시 </a:t>
            </a:r>
            <a:r>
              <a:rPr lang="ko-KR" altLang="en-US" dirty="0"/>
              <a:t>실행하는 것처럼 보이지만</a:t>
            </a:r>
            <a:r>
              <a:rPr lang="en-US" altLang="ko-KR" dirty="0"/>
              <a:t>, </a:t>
            </a:r>
            <a:r>
              <a:rPr lang="ko-KR" altLang="en-US" dirty="0" smtClean="0"/>
              <a:t>프로세스는 독립적인 명령 </a:t>
            </a:r>
            <a:r>
              <a:rPr lang="ko-KR" altLang="en-US" dirty="0"/>
              <a:t>순서에 따라 </a:t>
            </a:r>
            <a:r>
              <a:rPr lang="ko-KR" altLang="en-US" dirty="0" smtClean="0"/>
              <a:t>실행 </a:t>
            </a:r>
            <a:r>
              <a:rPr lang="ko-KR" altLang="en-US" dirty="0"/>
              <a:t>다른 프로세스로 분기하지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시분할 시스템에서 </a:t>
            </a:r>
            <a:r>
              <a:rPr lang="ko-KR" altLang="en-US" dirty="0" err="1"/>
              <a:t>커널은</a:t>
            </a:r>
            <a:r>
              <a:rPr lang="ko-KR" altLang="en-US" dirty="0"/>
              <a:t> 각 프로세스에 시간 할당량이라는 시간 동안 </a:t>
            </a:r>
            <a:r>
              <a:rPr lang="ko-KR" altLang="en-US" dirty="0" smtClean="0"/>
              <a:t>프로세서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 할당량 </a:t>
            </a:r>
            <a:r>
              <a:rPr lang="ko-KR" altLang="en-US" dirty="0"/>
              <a:t>초과하면 그 </a:t>
            </a:r>
            <a:r>
              <a:rPr lang="ko-KR" altLang="en-US" dirty="0" smtClean="0"/>
              <a:t>프로세스 </a:t>
            </a:r>
            <a:r>
              <a:rPr lang="ko-KR" altLang="en-US" dirty="0"/>
              <a:t>중단시키고 다른 </a:t>
            </a:r>
            <a:r>
              <a:rPr lang="ko-KR" altLang="en-US" dirty="0" smtClean="0"/>
              <a:t>프로세스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프로세스들은 프로세서 </a:t>
            </a:r>
            <a:r>
              <a:rPr lang="ko-KR" altLang="en-US" dirty="0"/>
              <a:t>위주의 작업들을 수행하는 순환 할당 알고리즘과 같은 우선순위 알고리즘으로 </a:t>
            </a:r>
            <a:r>
              <a:rPr lang="ko-KR" altLang="en-US" dirty="0" smtClean="0"/>
              <a:t>프로세서의 </a:t>
            </a:r>
            <a:r>
              <a:rPr lang="ko-KR" altLang="en-US" dirty="0"/>
              <a:t>시간 </a:t>
            </a:r>
            <a:r>
              <a:rPr lang="ko-KR" altLang="en-US" dirty="0" smtClean="0"/>
              <a:t>일부 할당 받음</a:t>
            </a:r>
            <a:endParaRPr lang="en-US" altLang="ko-KR" dirty="0" smtClean="0"/>
          </a:p>
          <a:p>
            <a:pPr lvl="1"/>
            <a:r>
              <a:rPr lang="ko-KR" altLang="en-US" dirty="0"/>
              <a:t>유닉스 스케줄러는 다단계 피드백이 있는 순환 할당 스케줄러에 </a:t>
            </a:r>
            <a:r>
              <a:rPr lang="ko-KR" altLang="en-US" dirty="0" smtClean="0"/>
              <a:t>속함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커널이</a:t>
            </a:r>
            <a:r>
              <a:rPr lang="ko-KR" altLang="en-US" dirty="0" smtClean="0"/>
              <a:t> 프로세스에 </a:t>
            </a:r>
            <a:r>
              <a:rPr lang="ko-KR" altLang="en-US" dirty="0"/>
              <a:t>프로세서 </a:t>
            </a:r>
            <a:r>
              <a:rPr lang="ko-KR" altLang="en-US" dirty="0" smtClean="0"/>
              <a:t>시간 할당</a:t>
            </a:r>
            <a:r>
              <a:rPr lang="en-US" altLang="ko-KR" dirty="0" smtClean="0"/>
              <a:t>, </a:t>
            </a:r>
            <a:r>
              <a:rPr lang="ko-KR" altLang="en-US" dirty="0"/>
              <a:t>프로세스가 할당된 시간을 초과하면 중단한 후 여러 </a:t>
            </a:r>
            <a:r>
              <a:rPr lang="ko-KR" altLang="en-US" dirty="0" smtClean="0"/>
              <a:t>우선순위를 </a:t>
            </a:r>
            <a:r>
              <a:rPr lang="ko-KR" altLang="en-US" dirty="0"/>
              <a:t>갖는 큐 중에서 우선순위가 가장 높은 </a:t>
            </a:r>
            <a:r>
              <a:rPr lang="ko-KR" altLang="en-US" dirty="0" smtClean="0"/>
              <a:t>것 </a:t>
            </a:r>
            <a:r>
              <a:rPr lang="ko-KR" altLang="en-US" dirty="0"/>
              <a:t>하나 선택</a:t>
            </a:r>
          </a:p>
        </p:txBody>
      </p:sp>
    </p:spTree>
    <p:extLst>
      <p:ext uri="{BB962C8B-B14F-4D97-AF65-F5344CB8AC3E}">
        <p14:creationId xmlns:p14="http://schemas.microsoft.com/office/powerpoint/2010/main" val="27342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64330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13</a:t>
            </a:r>
          </a:p>
          <a:p>
            <a:pPr lvl="0"/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유닉스 운영체제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9810" y="2933945"/>
            <a:ext cx="5420487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유닉스의 탄생과 구성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유닉스 프로세스의 관리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 호출 인터페이스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유닉스의 메모리 관리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유닉스의 파일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 프로세스의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우선순위를 갖는 다단계 큐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27" y="1276448"/>
            <a:ext cx="6170933" cy="533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8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 프로세스의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 스케줄링 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2" y="1167151"/>
            <a:ext cx="5388603" cy="5518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45" y="5460291"/>
            <a:ext cx="5490610" cy="14100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72464" y="1808820"/>
            <a:ext cx="3240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 동안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수행하면 프로세스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B·C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더 높은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우선순위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가지므로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수행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후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수행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우선순위 부여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큰 번호는 낮은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우선순위 나타냄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 입출력이나 다른 중요한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디스크들을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수행하는 프로세스에는 음수의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우선순위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부여하여 시그널로 중단할 수 없도록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시간을 많이 사용할수록 번호는 크고 우선순위는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낮아짐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순환 할당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과거의 유닉스 시스템에서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커널에서는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다른 프로세스로 프로세스를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선점 할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없음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4.3 BSD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0.1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 단위로 프로세스들을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재스케줄링하면서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각 초 단위로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우선 순위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82923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시스템 호출 인터페이스</a:t>
            </a:r>
            <a:r>
              <a:rPr lang="en-US" altLang="ko-KR" dirty="0" smtClean="0"/>
              <a:t>(1.</a:t>
            </a:r>
            <a:r>
              <a:rPr lang="ko-KR" altLang="en-US" dirty="0" smtClean="0"/>
              <a:t>파일 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조작</a:t>
            </a:r>
          </a:p>
          <a:p>
            <a:pPr lvl="1"/>
            <a:r>
              <a:rPr lang="ko-KR" altLang="en-US" dirty="0"/>
              <a:t>유닉스에서 파일은 바이트의 연속이지만</a:t>
            </a:r>
            <a:r>
              <a:rPr lang="en-US" altLang="ko-KR" dirty="0"/>
              <a:t>, </a:t>
            </a:r>
            <a:r>
              <a:rPr lang="ko-KR" altLang="en-US" dirty="0" err="1"/>
              <a:t>커널</a:t>
            </a:r>
            <a:r>
              <a:rPr lang="ko-KR" altLang="en-US" dirty="0"/>
              <a:t> 측면에서는 어떤 구조도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</a:t>
            </a:r>
            <a:r>
              <a:rPr lang="ko-KR" altLang="en-US" dirty="0"/>
              <a:t>트리 구조의 디렉터리에서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다른 파일 </a:t>
            </a:r>
            <a:r>
              <a:rPr lang="ko-KR" altLang="en-US" dirty="0"/>
              <a:t>찾는 </a:t>
            </a:r>
            <a:r>
              <a:rPr lang="ko-KR" altLang="en-US" dirty="0" smtClean="0"/>
              <a:t>방법 </a:t>
            </a:r>
            <a:r>
              <a:rPr lang="ko-KR" altLang="en-US" dirty="0"/>
              <a:t>알려 주는 </a:t>
            </a:r>
            <a:r>
              <a:rPr lang="ko-KR" altLang="en-US" dirty="0" smtClean="0"/>
              <a:t>정보 </a:t>
            </a:r>
            <a:r>
              <a:rPr lang="ko-KR" altLang="en-US" dirty="0"/>
              <a:t>들어 있는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파일인지 </a:t>
            </a:r>
            <a:r>
              <a:rPr lang="ko-KR" altLang="en-US" dirty="0"/>
              <a:t>디렉터리인지는 경로명 형식으로 </a:t>
            </a:r>
            <a:r>
              <a:rPr lang="ko-KR" altLang="en-US" dirty="0" smtClean="0"/>
              <a:t>구별 불가</a:t>
            </a:r>
            <a:endParaRPr lang="en-US" altLang="ko-KR" dirty="0"/>
          </a:p>
          <a:p>
            <a:pPr lvl="1"/>
            <a:r>
              <a:rPr lang="ko-KR" altLang="en-US" dirty="0"/>
              <a:t>유닉스의 경로명은 절대 경로명과 상대 경로명으로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절대 경로명은 </a:t>
            </a:r>
            <a:r>
              <a:rPr lang="ko-KR" altLang="en-US" dirty="0"/>
              <a:t>파일 </a:t>
            </a:r>
            <a:r>
              <a:rPr lang="ko-KR" altLang="en-US" dirty="0" smtClean="0"/>
              <a:t>시스템의 루트에서 </a:t>
            </a:r>
            <a:r>
              <a:rPr lang="en-US" altLang="ko-KR" dirty="0"/>
              <a:t>/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상대 </a:t>
            </a:r>
            <a:r>
              <a:rPr lang="ko-KR" altLang="en-US" dirty="0"/>
              <a:t>경로명은 현재 </a:t>
            </a:r>
            <a:r>
              <a:rPr lang="ko-KR" altLang="en-US" dirty="0" smtClean="0"/>
              <a:t>디렉터리에서 시작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디렉터리에서 </a:t>
            </a:r>
            <a:r>
              <a:rPr lang="ko-KR" altLang="en-US" dirty="0"/>
              <a:t>‘</a:t>
            </a:r>
            <a:r>
              <a:rPr lang="en-US" altLang="ko-KR" dirty="0"/>
              <a:t>.’</a:t>
            </a:r>
            <a:r>
              <a:rPr lang="ko-KR" altLang="en-US" dirty="0"/>
              <a:t>이라는 파일 이름은 디렉터리 자신을 </a:t>
            </a:r>
            <a:r>
              <a:rPr lang="ko-KR" altLang="en-US" dirty="0" smtClean="0"/>
              <a:t>가리키는 </a:t>
            </a:r>
            <a:r>
              <a:rPr lang="ko-KR" altLang="en-US" dirty="0"/>
              <a:t>하드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2"/>
            <a:r>
              <a:rPr lang="ko-KR" altLang="en-US" dirty="0"/>
              <a:t>하드 링크</a:t>
            </a:r>
            <a:r>
              <a:rPr lang="en-US" altLang="ko-KR" dirty="0"/>
              <a:t>(</a:t>
            </a:r>
            <a:r>
              <a:rPr lang="ko-KR" altLang="en-US" dirty="0"/>
              <a:t>물리적 링크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링크</a:t>
            </a:r>
            <a:r>
              <a:rPr lang="en-US" altLang="ko-KR" dirty="0"/>
              <a:t>link</a:t>
            </a:r>
            <a:r>
              <a:rPr lang="ko-KR" altLang="en-US" dirty="0"/>
              <a:t>는 파일이나 디렉터리를 직접 복사하지 않고</a:t>
            </a:r>
            <a:r>
              <a:rPr lang="en-US" altLang="ko-KR" dirty="0"/>
              <a:t>, </a:t>
            </a:r>
            <a:r>
              <a:rPr lang="ko-KR" altLang="en-US" dirty="0"/>
              <a:t>기존 파일이나 디렉터리를 실제로 복사한 파일처럼 </a:t>
            </a:r>
            <a:r>
              <a:rPr lang="ko-KR" altLang="en-US" dirty="0" smtClean="0"/>
              <a:t>사용할 수 </a:t>
            </a:r>
            <a:r>
              <a:rPr lang="ko-KR" altLang="en-US" dirty="0"/>
              <a:t>있도록 연결하는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동일한 </a:t>
            </a:r>
            <a:r>
              <a:rPr lang="ko-KR" altLang="en-US" dirty="0"/>
              <a:t>파일 시스템에서 원본 파일을 복사하여 사본을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원본 </a:t>
            </a:r>
            <a:r>
              <a:rPr lang="ko-KR" altLang="en-US" dirty="0"/>
              <a:t>삭제해도 원본과 내용이 동일한 </a:t>
            </a:r>
            <a:r>
              <a:rPr lang="ko-KR" altLang="en-US" dirty="0" smtClean="0"/>
              <a:t>파일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</a:t>
            </a:r>
            <a:r>
              <a:rPr lang="ko-KR" altLang="en-US" dirty="0"/>
              <a:t>공유하면서 데이터도 안전하게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pPr lvl="3"/>
            <a:r>
              <a:rPr lang="ko-KR" altLang="en-US" dirty="0" smtClean="0"/>
              <a:t>파일 복사와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</a:t>
            </a:r>
            <a:r>
              <a:rPr lang="ko-KR" altLang="en-US" dirty="0"/>
              <a:t>차이점은 파일 복사는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함께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 </a:t>
            </a:r>
            <a:r>
              <a:rPr lang="ko-KR" altLang="en-US" dirty="0"/>
              <a:t>링크는 여러 파일이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하나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9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파일 조작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유닉스에서 일반적인 파일 시스템의 디렉터리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152004"/>
            <a:ext cx="7110790" cy="5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2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 제어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제어</a:t>
            </a:r>
          </a:p>
          <a:p>
            <a:pPr lvl="1"/>
            <a:r>
              <a:rPr lang="en-US" altLang="ko-KR" dirty="0" smtClean="0"/>
              <a:t>fork </a:t>
            </a:r>
            <a:r>
              <a:rPr lang="ko-KR" altLang="en-US" dirty="0"/>
              <a:t>명령어로 만들고</a:t>
            </a:r>
            <a:r>
              <a:rPr lang="en-US" altLang="ko-KR" dirty="0"/>
              <a:t>, </a:t>
            </a:r>
            <a:r>
              <a:rPr lang="ko-KR" altLang="en-US" dirty="0"/>
              <a:t>부모 프로세스 주소 공간의 복사본</a:t>
            </a:r>
            <a:r>
              <a:rPr lang="en-US" altLang="ko-KR" dirty="0"/>
              <a:t>(</a:t>
            </a:r>
            <a:r>
              <a:rPr lang="ko-KR" altLang="en-US" dirty="0"/>
              <a:t>동일한 프로그램과 </a:t>
            </a:r>
            <a:r>
              <a:rPr lang="ko-KR" altLang="en-US" dirty="0" smtClean="0"/>
              <a:t>값이 </a:t>
            </a:r>
            <a:r>
              <a:rPr lang="ko-KR" altLang="en-US" dirty="0"/>
              <a:t>똑같은 동일한 변수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부모와 </a:t>
            </a:r>
            <a:r>
              <a:rPr lang="ko-KR" altLang="en-US" dirty="0"/>
              <a:t>자식 관계의 프로세스는 </a:t>
            </a:r>
            <a:r>
              <a:rPr lang="en-US" altLang="ko-KR" dirty="0"/>
              <a:t>fork </a:t>
            </a:r>
            <a:r>
              <a:rPr lang="ko-KR" altLang="en-US" dirty="0"/>
              <a:t>명령어를 </a:t>
            </a:r>
            <a:r>
              <a:rPr lang="ko-KR" altLang="en-US" dirty="0" smtClean="0"/>
              <a:t>수행 후에도 </a:t>
            </a:r>
            <a:r>
              <a:rPr lang="ko-KR" altLang="en-US" dirty="0"/>
              <a:t>계속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/>
              <a:t>새로운 자식 프로세스는 </a:t>
            </a:r>
            <a:r>
              <a:rPr lang="en-US" altLang="ko-KR" dirty="0"/>
              <a:t>fork </a:t>
            </a:r>
            <a:r>
              <a:rPr lang="ko-KR" altLang="en-US" dirty="0"/>
              <a:t>명령어의 반환 값으로 </a:t>
            </a:r>
            <a:r>
              <a:rPr lang="en-US" altLang="ko-KR" dirty="0"/>
              <a:t>0</a:t>
            </a:r>
            <a:r>
              <a:rPr lang="ko-KR" altLang="en-US" dirty="0"/>
              <a:t>을 되돌려 </a:t>
            </a:r>
            <a:r>
              <a:rPr lang="ko-KR" altLang="en-US" dirty="0" smtClean="0"/>
              <a:t>줌</a:t>
            </a:r>
            <a:endParaRPr lang="ko-KR" altLang="en-US" dirty="0"/>
          </a:p>
          <a:p>
            <a:pPr lvl="1"/>
            <a:r>
              <a:rPr lang="en-US" altLang="ko-KR" dirty="0" err="1" smtClean="0"/>
              <a:t>execve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</a:t>
            </a:r>
            <a:r>
              <a:rPr lang="ko-KR" altLang="en-US" dirty="0"/>
              <a:t>메모리에 새로운 프로그램을 </a:t>
            </a:r>
            <a:r>
              <a:rPr lang="ko-KR" altLang="en-US" dirty="0" smtClean="0"/>
              <a:t>대치</a:t>
            </a:r>
            <a:r>
              <a:rPr lang="en-US" altLang="ko-KR" dirty="0" smtClean="0"/>
              <a:t>, </a:t>
            </a:r>
            <a:r>
              <a:rPr lang="ko-KR" altLang="en-US" dirty="0"/>
              <a:t>부모와 자식 프로세스 중 </a:t>
            </a:r>
            <a:r>
              <a:rPr lang="ko-KR" altLang="en-US" dirty="0" smtClean="0"/>
              <a:t>한 프로세스 생성 </a:t>
            </a:r>
            <a:r>
              <a:rPr lang="ko-KR" altLang="en-US" dirty="0"/>
              <a:t>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exit </a:t>
            </a:r>
            <a:r>
              <a:rPr lang="ko-KR" altLang="en-US" dirty="0"/>
              <a:t>명령어로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</a:t>
            </a:r>
            <a:r>
              <a:rPr lang="ko-KR" altLang="en-US" dirty="0"/>
              <a:t>부모 프로세스는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명령어가 </a:t>
            </a:r>
            <a:r>
              <a:rPr lang="ko-KR" altLang="en-US" dirty="0"/>
              <a:t>자식 </a:t>
            </a:r>
            <a:r>
              <a:rPr lang="ko-KR" altLang="en-US" dirty="0" smtClean="0"/>
              <a:t>프로세스 </a:t>
            </a:r>
            <a:r>
              <a:rPr lang="ko-KR" altLang="en-US" dirty="0"/>
              <a:t>종료하기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</a:t>
            </a:r>
            <a:r>
              <a:rPr lang="ko-KR" altLang="en-US" dirty="0"/>
              <a:t>프로세스에 오류가 발생하면 </a:t>
            </a:r>
            <a:r>
              <a:rPr lang="en-US" altLang="ko-KR" dirty="0"/>
              <a:t>exit </a:t>
            </a:r>
            <a:r>
              <a:rPr lang="ko-KR" altLang="en-US" dirty="0" smtClean="0"/>
              <a:t>명령어 수행</a:t>
            </a:r>
            <a:r>
              <a:rPr lang="en-US" altLang="ko-KR" dirty="0" smtClean="0"/>
              <a:t>. </a:t>
            </a:r>
            <a:r>
              <a:rPr lang="ko-KR" altLang="en-US" dirty="0"/>
              <a:t>자식 프로세스가 존재하는 시간과 부모 프로세스가 </a:t>
            </a:r>
            <a:r>
              <a:rPr lang="en-US" altLang="ko-KR" dirty="0"/>
              <a:t>wait </a:t>
            </a:r>
            <a:r>
              <a:rPr lang="ko-KR" altLang="en-US" dirty="0"/>
              <a:t>명령어를 끝내는 </a:t>
            </a:r>
            <a:r>
              <a:rPr lang="ko-KR" altLang="en-US" dirty="0" smtClean="0"/>
              <a:t>시간 사이에 </a:t>
            </a:r>
            <a:r>
              <a:rPr lang="ko-KR" altLang="en-US" dirty="0"/>
              <a:t>프로세스는 아무 일도 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ko-KR" altLang="en-US" dirty="0"/>
              <a:t>프로세스가 상태 정보를 수집할 수 </a:t>
            </a:r>
            <a:r>
              <a:rPr lang="ko-KR" altLang="en-US" dirty="0" smtClean="0"/>
              <a:t>있도록 </a:t>
            </a:r>
            <a:r>
              <a:rPr lang="ko-KR" altLang="en-US" dirty="0"/>
              <a:t>계속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ko-KR" altLang="en-US" dirty="0"/>
              <a:t>프로세스를 자식보다 먼저 종료하면 자식 프로세스는 </a:t>
            </a:r>
            <a:r>
              <a:rPr lang="ko-KR" altLang="en-US" dirty="0" err="1"/>
              <a:t>좀비</a:t>
            </a:r>
            <a:r>
              <a:rPr lang="ko-KR" altLang="en-US" dirty="0"/>
              <a:t> </a:t>
            </a:r>
            <a:r>
              <a:rPr lang="ko-KR" altLang="en-US" dirty="0" smtClean="0"/>
              <a:t>프로세스 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4824155"/>
            <a:ext cx="5895656" cy="18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16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시그널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인터럽트와 비슷한 예외 조건들을 다루는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4.1 BSD</a:t>
            </a:r>
            <a:r>
              <a:rPr lang="ko-KR" altLang="en-US" dirty="0"/>
              <a:t>에서는 작업을 제어할 때 요구에 따라 서브 </a:t>
            </a:r>
            <a:r>
              <a:rPr lang="ko-KR" altLang="en-US" dirty="0" smtClean="0"/>
              <a:t>프로세스들 </a:t>
            </a:r>
            <a:r>
              <a:rPr lang="ko-KR" altLang="en-US" dirty="0"/>
              <a:t>시작하고 마치는 데 </a:t>
            </a:r>
            <a:r>
              <a:rPr lang="ko-KR" altLang="en-US" dirty="0" smtClean="0"/>
              <a:t>시그널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4.3 </a:t>
            </a:r>
            <a:r>
              <a:rPr lang="en-US" altLang="ko-KR" dirty="0"/>
              <a:t>BSD</a:t>
            </a:r>
            <a:r>
              <a:rPr lang="ko-KR" altLang="en-US" dirty="0"/>
              <a:t>는 썬 </a:t>
            </a:r>
            <a:r>
              <a:rPr lang="ko-KR" altLang="en-US" dirty="0" err="1"/>
              <a:t>마이크로시스템즈</a:t>
            </a:r>
            <a:r>
              <a:rPr lang="en-US" altLang="ko-KR" dirty="0"/>
              <a:t>(</a:t>
            </a:r>
            <a:r>
              <a:rPr lang="ko-KR" altLang="en-US" dirty="0"/>
              <a:t>현재는 </a:t>
            </a:r>
            <a:r>
              <a:rPr lang="ko-KR" altLang="en-US" dirty="0" err="1"/>
              <a:t>오라클로</a:t>
            </a:r>
            <a:r>
              <a:rPr lang="ko-KR" altLang="en-US" dirty="0"/>
              <a:t> 합병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고안한 </a:t>
            </a:r>
            <a:r>
              <a:rPr lang="en-US" altLang="ko-KR" dirty="0" smtClean="0"/>
              <a:t>SIGWINCH</a:t>
            </a:r>
            <a:r>
              <a:rPr lang="ko-KR" altLang="en-US" dirty="0"/>
              <a:t>에 시그널을 추가하여 프로세스에서 출력 표시용 </a:t>
            </a:r>
            <a:r>
              <a:rPr lang="ko-KR" altLang="en-US" dirty="0" err="1"/>
              <a:t>원도우</a:t>
            </a:r>
            <a:r>
              <a:rPr lang="ko-KR" altLang="en-US" dirty="0"/>
              <a:t> 크기가 변화했다는 </a:t>
            </a:r>
            <a:r>
              <a:rPr lang="ko-KR" altLang="en-US" dirty="0" smtClean="0"/>
              <a:t>것을 </a:t>
            </a:r>
            <a:r>
              <a:rPr lang="ko-KR" altLang="en-US" dirty="0"/>
              <a:t>알 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연결할 때 긴급한 </a:t>
            </a:r>
            <a:r>
              <a:rPr lang="ko-KR" altLang="en-US" dirty="0" smtClean="0"/>
              <a:t>데이터 전달에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모드에서 사용자 모드로 돌아가기 직전 또는 우선순위가 낮은 프로세스가 </a:t>
            </a:r>
            <a:r>
              <a:rPr lang="ko-KR" altLang="en-US" dirty="0" smtClean="0"/>
              <a:t>수면 상태로 </a:t>
            </a:r>
            <a:r>
              <a:rPr lang="ko-KR" altLang="en-US" dirty="0"/>
              <a:t>들어가거나 깨어날 때 시그널의 수신 </a:t>
            </a:r>
            <a:r>
              <a:rPr lang="ko-KR" altLang="en-US" dirty="0" smtClean="0"/>
              <a:t>여부 조사</a:t>
            </a:r>
            <a:r>
              <a:rPr lang="en-US" altLang="ko-KR" dirty="0" smtClean="0"/>
              <a:t>, </a:t>
            </a:r>
            <a:r>
              <a:rPr lang="ko-KR" altLang="en-US" dirty="0" err="1"/>
              <a:t>커널</a:t>
            </a:r>
            <a:r>
              <a:rPr lang="ko-KR" altLang="en-US" dirty="0"/>
              <a:t> 모드에서 사용자 </a:t>
            </a:r>
            <a:r>
              <a:rPr lang="ko-KR" altLang="en-US" dirty="0" err="1" smtClean="0"/>
              <a:t>모드로돌아갈</a:t>
            </a:r>
            <a:r>
              <a:rPr lang="ko-KR" altLang="en-US" dirty="0" smtClean="0"/>
              <a:t> </a:t>
            </a:r>
            <a:r>
              <a:rPr lang="ko-KR" altLang="en-US" dirty="0"/>
              <a:t>때만 </a:t>
            </a:r>
            <a:r>
              <a:rPr lang="ko-KR" altLang="en-US" dirty="0" smtClean="0"/>
              <a:t>시그널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시그널은 </a:t>
            </a:r>
            <a:r>
              <a:rPr lang="ko-KR" altLang="en-US" dirty="0" err="1"/>
              <a:t>커널</a:t>
            </a:r>
            <a:r>
              <a:rPr lang="ko-KR" altLang="en-US" dirty="0"/>
              <a:t> 모드에서 실행 중인 프로세스에는 </a:t>
            </a:r>
            <a:r>
              <a:rPr lang="ko-KR" altLang="en-US" dirty="0" smtClean="0"/>
              <a:t>즉각적인 효과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프로세스를 사용자 모드에서 실행 중이고 그 프로세스로 시그널을 </a:t>
            </a:r>
            <a:r>
              <a:rPr lang="ko-KR" altLang="en-US" dirty="0" smtClean="0"/>
              <a:t>보낸 </a:t>
            </a:r>
            <a:r>
              <a:rPr lang="ko-KR" altLang="en-US" dirty="0"/>
              <a:t>인터럽트를 </a:t>
            </a:r>
            <a:r>
              <a:rPr lang="ko-KR" altLang="en-US" dirty="0" err="1"/>
              <a:t>커널이</a:t>
            </a:r>
            <a:r>
              <a:rPr lang="ko-KR" altLang="en-US" dirty="0"/>
              <a:t> 처리한다면</a:t>
            </a:r>
            <a:r>
              <a:rPr lang="en-US" altLang="ko-KR" dirty="0"/>
              <a:t>, </a:t>
            </a:r>
            <a:r>
              <a:rPr lang="ko-KR" altLang="en-US" dirty="0" err="1"/>
              <a:t>커널은</a:t>
            </a:r>
            <a:r>
              <a:rPr lang="ko-KR" altLang="en-US" dirty="0"/>
              <a:t> 인터럽트에서 돌아올 때 그 시그널을 인식하고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/>
              <a:t>미해결 상태의 시그널을 처리하기 전에는 사용자 모드에서 </a:t>
            </a:r>
            <a:r>
              <a:rPr lang="ko-KR" altLang="en-US" dirty="0" smtClean="0"/>
              <a:t>실행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241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시그널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시그널의 검사 및 처리가 포함된 프로세스 상태도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1204435"/>
            <a:ext cx="6885765" cy="54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시그널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포직스</a:t>
            </a:r>
            <a:r>
              <a:rPr lang="ko-KR" altLang="en-US" dirty="0" smtClean="0"/>
              <a:t> 시그널 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1403775"/>
            <a:ext cx="793700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7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Section 04 </a:t>
            </a:r>
            <a:r>
              <a:rPr lang="ko-KR" altLang="en-US" sz="2500" dirty="0" smtClean="0"/>
              <a:t>유닉스의 메모리 관리</a:t>
            </a:r>
            <a:r>
              <a:rPr lang="en-US" altLang="ko-KR" sz="2500" dirty="0" smtClean="0"/>
              <a:t>(1.</a:t>
            </a:r>
            <a:r>
              <a:rPr lang="ko-KR" altLang="en-US" sz="2500" dirty="0"/>
              <a:t> 유닉스의 메모리 관리 개요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유닉스의 메모리 관리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/>
              <a:t>유닉스는 처음에 단일 </a:t>
            </a:r>
            <a:r>
              <a:rPr lang="ko-KR" altLang="en-US" dirty="0" smtClean="0"/>
              <a:t>사용자 </a:t>
            </a:r>
            <a:r>
              <a:rPr lang="ko-KR" altLang="en-US" dirty="0"/>
              <a:t>위해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/>
              <a:t>나중에는 다중 사용자 환경에 </a:t>
            </a:r>
            <a:r>
              <a:rPr lang="ko-KR" altLang="en-US" dirty="0" smtClean="0"/>
              <a:t>적합하도록 발전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프로그래밍 유닉스에서는 메모리 관리 방법으로 대치나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크기가 작은 작업은 </a:t>
            </a:r>
            <a:r>
              <a:rPr lang="ko-KR" altLang="en-US" dirty="0" smtClean="0"/>
              <a:t>대치</a:t>
            </a:r>
            <a:r>
              <a:rPr lang="en-US" altLang="ko-KR" dirty="0" smtClean="0"/>
              <a:t>, </a:t>
            </a:r>
            <a:r>
              <a:rPr lang="ko-KR" altLang="en-US" dirty="0"/>
              <a:t>다수의 큰 작업은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/>
              <a:t>관리자는 </a:t>
            </a:r>
            <a:r>
              <a:rPr lang="ko-KR" altLang="en-US" dirty="0" smtClean="0"/>
              <a:t>각 프로세스를 </a:t>
            </a:r>
            <a:r>
              <a:rPr lang="ko-KR" altLang="en-US" dirty="0"/>
              <a:t>메모리에 저장하는 동안 중첩되지 않도록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, </a:t>
            </a:r>
            <a:r>
              <a:rPr lang="ko-KR" altLang="en-US" dirty="0"/>
              <a:t>메모리에 상주하는 </a:t>
            </a:r>
            <a:r>
              <a:rPr lang="ko-KR" altLang="en-US" dirty="0" err="1" smtClean="0"/>
              <a:t>커널은</a:t>
            </a:r>
            <a:r>
              <a:rPr lang="ko-KR" altLang="en-US" dirty="0" smtClean="0"/>
              <a:t> 여러 </a:t>
            </a:r>
            <a:r>
              <a:rPr lang="ko-KR" altLang="en-US" dirty="0"/>
              <a:t>프로세스가 메모리에 동시에 있도록 메모리 </a:t>
            </a:r>
            <a:r>
              <a:rPr lang="ko-KR" altLang="en-US" dirty="0" smtClean="0"/>
              <a:t>경계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96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대치</a:t>
            </a:r>
          </a:p>
          <a:p>
            <a:pPr lvl="1"/>
            <a:r>
              <a:rPr lang="ko-KR" altLang="en-US" dirty="0"/>
              <a:t>유닉스는 메인 메모리와 대치장치 사이에 전체 </a:t>
            </a:r>
            <a:r>
              <a:rPr lang="ko-KR" altLang="en-US" dirty="0" smtClean="0"/>
              <a:t>프로세스 전송</a:t>
            </a:r>
            <a:r>
              <a:rPr lang="en-US" altLang="ko-KR" dirty="0" smtClean="0"/>
              <a:t>, </a:t>
            </a:r>
            <a:r>
              <a:rPr lang="ko-KR" altLang="en-US" dirty="0"/>
              <a:t>고유 </a:t>
            </a:r>
            <a:r>
              <a:rPr lang="ko-KR" altLang="en-US" dirty="0" smtClean="0"/>
              <a:t>텍스트 제외한 프로세스 </a:t>
            </a:r>
            <a:r>
              <a:rPr lang="ko-KR" altLang="en-US" dirty="0"/>
              <a:t>일부만 </a:t>
            </a:r>
            <a:r>
              <a:rPr lang="ko-KR" altLang="en-US" dirty="0" smtClean="0"/>
              <a:t>전송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대치 구현 용이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시스템 </a:t>
            </a:r>
            <a:r>
              <a:rPr lang="ko-KR" altLang="en-US" dirty="0" smtClean="0"/>
              <a:t>오버헤드 적음</a:t>
            </a:r>
            <a:endParaRPr lang="ko-KR" altLang="en-US" dirty="0"/>
          </a:p>
          <a:p>
            <a:pPr lvl="1"/>
            <a:r>
              <a:rPr lang="ko-KR" altLang="en-US" dirty="0" smtClean="0"/>
              <a:t>메모리의 </a:t>
            </a:r>
            <a:r>
              <a:rPr lang="ko-KR" altLang="en-US" dirty="0"/>
              <a:t>외부 단편화 문제가 </a:t>
            </a:r>
            <a:r>
              <a:rPr lang="ko-KR" altLang="en-US" dirty="0" smtClean="0"/>
              <a:t>심각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단편화 고려 않고 대치장치에 연속 공간 할당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커널은</a:t>
            </a:r>
            <a:r>
              <a:rPr lang="ko-KR" altLang="en-US" dirty="0"/>
              <a:t> 파일 시스템의 자유 공간을 슈퍼 블록에서 액세스되는 자유 </a:t>
            </a:r>
            <a:r>
              <a:rPr lang="ko-KR" altLang="en-US" dirty="0" smtClean="0"/>
              <a:t>블록 </a:t>
            </a:r>
            <a:r>
              <a:rPr lang="ko-KR" altLang="en-US" dirty="0"/>
              <a:t>연결 리스트로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/>
              <a:t>대치장치의 자유 공간은 </a:t>
            </a:r>
            <a:r>
              <a:rPr lang="ko-KR" altLang="en-US" dirty="0" err="1"/>
              <a:t>맵</a:t>
            </a:r>
            <a:r>
              <a:rPr lang="ko-KR" altLang="en-US" dirty="0"/>
              <a:t> 테이블에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유닉스에서 </a:t>
            </a:r>
            <a:r>
              <a:rPr lang="ko-KR" altLang="en-US" dirty="0"/>
              <a:t>메모리와 대치 공간의 </a:t>
            </a:r>
            <a:r>
              <a:rPr lang="ko-KR" altLang="en-US" dirty="0" smtClean="0"/>
              <a:t>할당은 </a:t>
            </a:r>
            <a:r>
              <a:rPr lang="ko-KR" altLang="en-US" dirty="0"/>
              <a:t>최초 적합 </a:t>
            </a:r>
            <a:r>
              <a:rPr lang="ko-KR" altLang="en-US" dirty="0" smtClean="0"/>
              <a:t>전략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/>
              <a:t>맵은</a:t>
            </a:r>
            <a:r>
              <a:rPr lang="ko-KR" altLang="en-US" dirty="0"/>
              <a:t> 배열로 할당 가능한 자원 주소와 그 위치에 </a:t>
            </a:r>
            <a:r>
              <a:rPr lang="ko-KR" altLang="en-US" dirty="0" smtClean="0"/>
              <a:t>있는 </a:t>
            </a:r>
            <a:r>
              <a:rPr lang="ko-KR" altLang="en-US" dirty="0"/>
              <a:t>사용 가능 자원 수로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142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유닉스의 탄생과 구성을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유닉스 </a:t>
            </a:r>
            <a:r>
              <a:rPr lang="ko-KR" altLang="en-US" dirty="0"/>
              <a:t>프로세스의 관리와 시스템 호출 인터페이스를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유닉스에서 </a:t>
            </a:r>
            <a:r>
              <a:rPr lang="ko-KR" altLang="en-US" dirty="0"/>
              <a:t>메모리 관리를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유닉스의 </a:t>
            </a:r>
            <a:r>
              <a:rPr lang="ko-KR" altLang="en-US" dirty="0"/>
              <a:t>파일 시스템을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초기의 대치 </a:t>
            </a:r>
            <a:r>
              <a:rPr lang="ko-KR" altLang="en-US" dirty="0" err="1" smtClean="0"/>
              <a:t>맵과</a:t>
            </a:r>
            <a:r>
              <a:rPr lang="ko-KR" altLang="en-US" dirty="0" smtClean="0"/>
              <a:t> 대치 공간의 할당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53" y="1313765"/>
            <a:ext cx="7412162" cy="47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8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대치 공간을 자유 공간으로 변화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7" y="1403775"/>
            <a:ext cx="7571948" cy="21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11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한 프로세스의 가상 주소 공간을 대치장치에 </a:t>
            </a:r>
            <a:r>
              <a:rPr lang="ko-KR" altLang="en-US" dirty="0" smtClean="0"/>
              <a:t>사용 불필요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배정된 </a:t>
            </a:r>
            <a:r>
              <a:rPr lang="ko-KR" altLang="en-US" dirty="0"/>
              <a:t>물리적 주소를 대치장치에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/>
              <a:t>배정되지 않은 가상 </a:t>
            </a:r>
            <a:r>
              <a:rPr lang="ko-KR" altLang="en-US" dirty="0" smtClean="0"/>
              <a:t>주소 무시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가상 주소 위치에 맞게 설정된 물리적 주소에서 데이터를 읽어 들여 데이터 </a:t>
            </a:r>
            <a:r>
              <a:rPr lang="ko-KR" altLang="en-US" dirty="0" smtClean="0"/>
              <a:t>버퍼에서 물리적 </a:t>
            </a:r>
            <a:r>
              <a:rPr lang="ko-KR" altLang="en-US" dirty="0"/>
              <a:t>주소로 추가 </a:t>
            </a:r>
            <a:r>
              <a:rPr lang="ko-KR" altLang="en-US" dirty="0" smtClean="0"/>
              <a:t>복사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5333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프로세스의 대치장치로 </a:t>
            </a:r>
            <a:r>
              <a:rPr lang="ko-KR" altLang="en-US" dirty="0" err="1" smtClean="0"/>
              <a:t>매핑과</a:t>
            </a:r>
            <a:r>
              <a:rPr lang="ko-KR" altLang="en-US" dirty="0" smtClean="0"/>
              <a:t> 복귀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58770"/>
            <a:ext cx="7169900" cy="50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대치 작업의 순서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64797"/>
            <a:ext cx="4389350" cy="50995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10" y="1403774"/>
            <a:ext cx="4530564" cy="13051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66546" y="2978950"/>
            <a:ext cx="4105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대치는 순환 할당 알고리즘 사용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작업의 시간 할당량을 종료하거나 입출력 인터럽트 발생하면 대기 큐의 다른 작업 공간 만들려고 전체 작업을 보조기억장치로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수가 상대적으로 적을 때는 무리 없이 수행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잦은 대치로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전송량이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증가하면 시스템 속도 감소</a:t>
            </a:r>
          </a:p>
        </p:txBody>
      </p:sp>
    </p:spTree>
    <p:extLst>
      <p:ext uri="{BB962C8B-B14F-4D97-AF65-F5344CB8AC3E}">
        <p14:creationId xmlns:p14="http://schemas.microsoft.com/office/powerpoint/2010/main" val="2581400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페이징</a:t>
            </a:r>
            <a:endParaRPr lang="ko-KR" altLang="en-US" dirty="0"/>
          </a:p>
          <a:p>
            <a:pPr lvl="1"/>
            <a:r>
              <a:rPr lang="ko-KR" altLang="en-US" dirty="0" err="1"/>
              <a:t>페이징을</a:t>
            </a:r>
            <a:r>
              <a:rPr lang="ko-KR" altLang="en-US" dirty="0"/>
              <a:t> 사용하면 메모리의 외부 </a:t>
            </a:r>
            <a:r>
              <a:rPr lang="ko-KR" altLang="en-US" dirty="0" smtClean="0"/>
              <a:t>단편화 해결 할 </a:t>
            </a:r>
            <a:r>
              <a:rPr lang="ko-KR" altLang="en-US" dirty="0"/>
              <a:t>수 있지만</a:t>
            </a:r>
            <a:r>
              <a:rPr lang="en-US" altLang="ko-KR" dirty="0"/>
              <a:t>, </a:t>
            </a:r>
            <a:r>
              <a:rPr lang="ko-KR" altLang="en-US" dirty="0"/>
              <a:t>내부 </a:t>
            </a:r>
            <a:r>
              <a:rPr lang="ko-KR" altLang="en-US" dirty="0" smtClean="0"/>
              <a:t>단편화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</a:t>
            </a:r>
            <a:r>
              <a:rPr lang="ko-KR" altLang="en-US" dirty="0"/>
              <a:t>하드웨어 구성과 시스템 오버헤드의 증가</a:t>
            </a:r>
            <a:r>
              <a:rPr lang="en-US" altLang="ko-KR" dirty="0"/>
              <a:t>, </a:t>
            </a:r>
            <a:r>
              <a:rPr lang="ko-KR" altLang="en-US" dirty="0"/>
              <a:t>작업 부하가 크면 </a:t>
            </a:r>
            <a:r>
              <a:rPr lang="ko-KR" altLang="en-US" dirty="0" err="1"/>
              <a:t>스래싱</a:t>
            </a:r>
            <a:r>
              <a:rPr lang="ko-KR" altLang="en-US" dirty="0"/>
              <a:t> </a:t>
            </a:r>
            <a:r>
              <a:rPr lang="ko-KR" altLang="en-US" dirty="0" smtClean="0"/>
              <a:t>현상 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및 디스크 블록 버퍼에 메인 메모리의 페이지 </a:t>
            </a:r>
            <a:r>
              <a:rPr lang="ko-KR" altLang="en-US" dirty="0" smtClean="0"/>
              <a:t>프레임 할당하는 </a:t>
            </a:r>
            <a:r>
              <a:rPr lang="ko-KR" altLang="en-US" dirty="0"/>
              <a:t>가상 메모리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프로세스와 디스크 </a:t>
            </a:r>
            <a:r>
              <a:rPr lang="ko-KR" altLang="en-US" dirty="0" smtClean="0"/>
              <a:t>입출력 </a:t>
            </a:r>
            <a:r>
              <a:rPr lang="ko-KR" altLang="en-US" dirty="0"/>
              <a:t>위해 </a:t>
            </a:r>
            <a:r>
              <a:rPr lang="ko-KR" altLang="en-US" dirty="0" smtClean="0"/>
              <a:t>효과적 메모리 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방법에 사용하는 페이지 프레임 데이터 테이블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2" y="3338990"/>
            <a:ext cx="7991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5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페이지 대치 알고리즘은 실행 중인 </a:t>
            </a:r>
            <a:r>
              <a:rPr lang="ko-KR" altLang="en-US" dirty="0" smtClean="0"/>
              <a:t>프로토콜 지원</a:t>
            </a:r>
            <a:r>
              <a:rPr lang="en-US" altLang="ko-KR" dirty="0" smtClean="0"/>
              <a:t>, </a:t>
            </a:r>
            <a:r>
              <a:rPr lang="ko-KR" altLang="en-US" dirty="0"/>
              <a:t>사용 가능한 프레임을 </a:t>
            </a:r>
            <a:r>
              <a:rPr lang="ko-KR" altLang="en-US" dirty="0" smtClean="0"/>
              <a:t>충분한 유지 위해 </a:t>
            </a:r>
            <a:r>
              <a:rPr lang="ko-KR" altLang="en-US" dirty="0"/>
              <a:t>최근 최소 사용 </a:t>
            </a:r>
            <a:r>
              <a:rPr lang="ko-KR" altLang="en-US" dirty="0" smtClean="0"/>
              <a:t>알고리즘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최근에는 </a:t>
            </a:r>
            <a:r>
              <a:rPr lang="ko-KR" altLang="en-US" dirty="0"/>
              <a:t>수정된 시계 페이지 대치 </a:t>
            </a:r>
            <a:r>
              <a:rPr lang="ko-KR" altLang="en-US" dirty="0" smtClean="0"/>
              <a:t>알고리즘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수정된 </a:t>
            </a:r>
            <a:r>
              <a:rPr lang="ko-KR" altLang="en-US" dirty="0"/>
              <a:t>시계 페이지 대치 알고리즘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7" y="2213865"/>
            <a:ext cx="74605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6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/>
              <a:t>구현하여 프로세스의 전체 가상 주소 공간을 메모리에 </a:t>
            </a:r>
            <a:r>
              <a:rPr lang="ko-KR" altLang="en-US" dirty="0" smtClean="0"/>
              <a:t>적재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수행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/>
              <a:t>가상 주소 크기가 시스템에서 이용 가능한 물리적 주소의 </a:t>
            </a:r>
            <a:r>
              <a:rPr lang="ko-KR" altLang="en-US" dirty="0" smtClean="0"/>
              <a:t>양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/>
              <a:t>제한된 지역을 중심으로 참조하는 지역성 </a:t>
            </a:r>
            <a:r>
              <a:rPr lang="ko-KR" altLang="en-US" dirty="0" smtClean="0"/>
              <a:t>원리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참조한 페이지 집합을 작업 </a:t>
            </a:r>
            <a:r>
              <a:rPr lang="ko-KR" altLang="en-US" dirty="0" smtClean="0"/>
              <a:t>집합이라고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집합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프로세스의 </a:t>
            </a:r>
            <a:r>
              <a:rPr lang="ko-KR" altLang="en-US" dirty="0"/>
              <a:t>작은 부분으로 대치 시스템보다 많은 프로세스를 동시에 메인 메모리에 </a:t>
            </a:r>
            <a:r>
              <a:rPr lang="ko-KR" altLang="en-US" dirty="0" smtClean="0"/>
              <a:t>적재   </a:t>
            </a:r>
            <a:r>
              <a:rPr lang="ko-KR" altLang="en-US" dirty="0" err="1" smtClean="0"/>
              <a:t>대치량과</a:t>
            </a:r>
            <a:r>
              <a:rPr lang="ko-KR" altLang="en-US" dirty="0" smtClean="0"/>
              <a:t> </a:t>
            </a:r>
            <a:r>
              <a:rPr lang="ko-KR" altLang="en-US" dirty="0"/>
              <a:t>시스템의 </a:t>
            </a:r>
            <a:r>
              <a:rPr lang="ko-KR" altLang="en-US" dirty="0" err="1"/>
              <a:t>스래싱</a:t>
            </a:r>
            <a:r>
              <a:rPr lang="ko-KR" altLang="en-US" dirty="0"/>
              <a:t> </a:t>
            </a:r>
            <a:r>
              <a:rPr lang="ko-KR" altLang="en-US" dirty="0" smtClean="0"/>
              <a:t>현상 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316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프로세스의 작업 집합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223755"/>
            <a:ext cx="6662208" cy="53403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02170" y="3695968"/>
            <a:ext cx="28202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윈도우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크기가 클수록 작업 집합이 크며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프로세스의 페이지 부재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발생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참조의 순서를 기억하는 비용이 많이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들어 순수한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집합 모델을 구현하는 것은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비현실적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대신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시스템은 프로세스가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액세스할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때마다 참조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설정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참조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주기적으로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샘플링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개략적인 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업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모델 구현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어떤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페이지를 최근에 참조했다면 해당 페이지는 작업 집합의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일부분 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아니면 대치될 자격이 생길 때까지 메모리에서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대기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35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Section 05 </a:t>
            </a:r>
            <a:r>
              <a:rPr lang="ko-KR" altLang="en-US" sz="2500" dirty="0" smtClean="0"/>
              <a:t>유닉스의 파일 시스템</a:t>
            </a:r>
            <a:r>
              <a:rPr lang="en-US" altLang="ko-KR" sz="2500" dirty="0" smtClean="0"/>
              <a:t>(1.</a:t>
            </a:r>
            <a:r>
              <a:rPr lang="ko-KR" altLang="en-US" sz="2500" dirty="0"/>
              <a:t> 디스크 블록의 구조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블록의 구조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313764"/>
            <a:ext cx="6557838" cy="45455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92054" y="5443770"/>
            <a:ext cx="411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 블록은 자유 디스크 블록의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번호 포함하는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배열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중 한 항목은 다음 디스크 블록의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번호 가리킴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17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/>
              <a:t>유닉스의 탄생과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(1.</a:t>
            </a:r>
            <a:r>
              <a:rPr lang="ko-KR" altLang="en-US" dirty="0" smtClean="0"/>
              <a:t>유닉스의 탄생과 발전과정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유닉스</a:t>
            </a:r>
            <a:r>
              <a:rPr lang="en-US" altLang="ko-KR" baseline="30000" dirty="0"/>
              <a:t>Unix</a:t>
            </a:r>
            <a:r>
              <a:rPr lang="ko-KR" altLang="en-US" dirty="0" smtClean="0"/>
              <a:t>의 탄생과 발전과정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1969</a:t>
            </a:r>
            <a:r>
              <a:rPr lang="ko-KR" altLang="en-US" dirty="0"/>
              <a:t>년 미국의 통신회사인 </a:t>
            </a:r>
            <a:r>
              <a:rPr lang="en-US" altLang="ko-KR" dirty="0"/>
              <a:t>AT&amp;T </a:t>
            </a:r>
            <a:r>
              <a:rPr lang="ko-KR" altLang="en-US" dirty="0"/>
              <a:t>산하의 </a:t>
            </a:r>
            <a:r>
              <a:rPr lang="ko-KR" altLang="en-US" dirty="0" smtClean="0"/>
              <a:t>벨 연구소에서 </a:t>
            </a:r>
            <a:r>
              <a:rPr lang="ko-KR" altLang="en-US" dirty="0" err="1"/>
              <a:t>켄</a:t>
            </a:r>
            <a:r>
              <a:rPr lang="ko-KR" altLang="en-US" dirty="0"/>
              <a:t> </a:t>
            </a:r>
            <a:r>
              <a:rPr lang="ko-KR" altLang="en-US" dirty="0" err="1" smtClean="0"/>
              <a:t>톰슨과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데니스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리치가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처음에는 </a:t>
            </a:r>
            <a:r>
              <a:rPr lang="ko-KR" altLang="en-US" dirty="0" smtClean="0"/>
              <a:t>어셈블리어로 개발했다가</a:t>
            </a:r>
            <a:r>
              <a:rPr lang="en-US" altLang="ko-KR" dirty="0" smtClean="0"/>
              <a:t> C </a:t>
            </a:r>
            <a:r>
              <a:rPr lang="ko-KR" altLang="en-US" dirty="0"/>
              <a:t>언어로 다시 만들어 고급 언어로 작성한 최초의 </a:t>
            </a:r>
            <a:r>
              <a:rPr lang="ko-KR" altLang="en-US" dirty="0" smtClean="0"/>
              <a:t>운영체제가 됨</a:t>
            </a:r>
            <a:endParaRPr lang="ko-KR" altLang="en-US" dirty="0"/>
          </a:p>
          <a:p>
            <a:pPr lvl="1"/>
            <a:r>
              <a:rPr lang="ko-KR" altLang="en-US" dirty="0" err="1" smtClean="0"/>
              <a:t>데니스</a:t>
            </a:r>
            <a:r>
              <a:rPr lang="ko-KR" altLang="en-US" dirty="0" smtClean="0"/>
              <a:t> </a:t>
            </a:r>
            <a:r>
              <a:rPr lang="ko-KR" altLang="en-US" dirty="0" err="1"/>
              <a:t>리치가</a:t>
            </a:r>
            <a:r>
              <a:rPr lang="ko-KR" altLang="en-US" dirty="0"/>
              <a:t> </a:t>
            </a:r>
            <a:r>
              <a:rPr lang="ko-KR" altLang="en-US" dirty="0" smtClean="0"/>
              <a:t>연구</a:t>
            </a:r>
            <a:r>
              <a:rPr lang="ko-KR" altLang="en-US" dirty="0" smtClean="0"/>
              <a:t>했던</a:t>
            </a:r>
            <a:r>
              <a:rPr lang="ko-KR" altLang="en-US" dirty="0" smtClean="0"/>
              <a:t> </a:t>
            </a:r>
            <a:r>
              <a:rPr lang="ko-KR" altLang="en-US" dirty="0" err="1"/>
              <a:t>멀틱스는</a:t>
            </a:r>
            <a:r>
              <a:rPr lang="ko-KR" altLang="en-US" dirty="0"/>
              <a:t> 당시 복잡하고 거대한 구조 때문에 </a:t>
            </a:r>
            <a:r>
              <a:rPr lang="ko-KR" altLang="en-US" dirty="0" smtClean="0"/>
              <a:t>실패했으나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</a:t>
            </a:r>
            <a:r>
              <a:rPr lang="ko-KR" altLang="en-US" dirty="0"/>
              <a:t>유닉스를 만드는 데 지대한 </a:t>
            </a:r>
            <a:r>
              <a:rPr lang="ko-KR" altLang="en-US" dirty="0" smtClean="0"/>
              <a:t>영향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유닉스라는 이름도 </a:t>
            </a:r>
            <a:r>
              <a:rPr lang="ko-KR" altLang="en-US" dirty="0" err="1"/>
              <a:t>멀틱스</a:t>
            </a:r>
            <a:r>
              <a:rPr lang="en-US" altLang="ko-KR" baseline="30000" dirty="0" err="1"/>
              <a:t>multics</a:t>
            </a:r>
            <a:r>
              <a:rPr lang="ko-KR" altLang="en-US" dirty="0"/>
              <a:t>에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 개발 </a:t>
            </a:r>
            <a:r>
              <a:rPr lang="ko-KR" altLang="en-US" dirty="0"/>
              <a:t>얼마 후 소스 </a:t>
            </a:r>
            <a:r>
              <a:rPr lang="ko-KR" altLang="en-US" dirty="0" smtClean="0"/>
              <a:t>코드 공개</a:t>
            </a:r>
            <a:r>
              <a:rPr lang="en-US" altLang="ko-KR" dirty="0" smtClean="0"/>
              <a:t>, </a:t>
            </a:r>
            <a:r>
              <a:rPr lang="ko-KR" altLang="en-US" dirty="0"/>
              <a:t>대학교나 기업에서는 이를 이용한 연구를 </a:t>
            </a:r>
            <a:r>
              <a:rPr lang="ko-KR" altLang="en-US" dirty="0" smtClean="0"/>
              <a:t>진행하여 </a:t>
            </a:r>
            <a:r>
              <a:rPr lang="ko-KR" altLang="en-US" dirty="0"/>
              <a:t>다양한 </a:t>
            </a:r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</a:t>
            </a:r>
            <a:r>
              <a:rPr lang="ko-KR" altLang="en-US" dirty="0"/>
              <a:t>각각 </a:t>
            </a:r>
            <a:r>
              <a:rPr lang="en-US" altLang="ko-KR" dirty="0"/>
              <a:t>AT&amp;T</a:t>
            </a:r>
            <a:r>
              <a:rPr lang="ko-KR" altLang="en-US" dirty="0"/>
              <a:t>의 상업용 유닉스</a:t>
            </a:r>
            <a:r>
              <a:rPr lang="en-US" altLang="ko-KR" dirty="0"/>
              <a:t>(</a:t>
            </a:r>
            <a:r>
              <a:rPr lang="ko-KR" altLang="en-US" dirty="0"/>
              <a:t>시스템 </a:t>
            </a:r>
            <a:r>
              <a:rPr lang="en-US" altLang="ko-KR" dirty="0"/>
              <a:t>V)</a:t>
            </a:r>
            <a:r>
              <a:rPr lang="ko-KR" altLang="en-US" dirty="0"/>
              <a:t>와 </a:t>
            </a:r>
            <a:r>
              <a:rPr lang="ko-KR" altLang="en-US" dirty="0" smtClean="0"/>
              <a:t>버클리대학교의 </a:t>
            </a:r>
            <a:r>
              <a:rPr lang="en-US" altLang="ko-KR" dirty="0" err="1"/>
              <a:t>BSD</a:t>
            </a:r>
            <a:r>
              <a:rPr lang="en-US" altLang="ko-KR" baseline="30000" dirty="0" err="1"/>
              <a:t>Berkeley</a:t>
            </a:r>
            <a:r>
              <a:rPr lang="en-US" altLang="ko-KR" baseline="30000" dirty="0"/>
              <a:t> Software Distribution</a:t>
            </a:r>
            <a:r>
              <a:rPr lang="ko-KR" altLang="en-US" dirty="0"/>
              <a:t>로 분리되어 </a:t>
            </a:r>
            <a:r>
              <a:rPr lang="ko-KR" altLang="en-US" dirty="0" smtClean="0"/>
              <a:t>발전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BSD </a:t>
            </a:r>
            <a:r>
              <a:rPr lang="ko-KR" altLang="en-US" dirty="0"/>
              <a:t>버전은 버클리대학교의 </a:t>
            </a:r>
            <a:r>
              <a:rPr lang="ko-KR" altLang="en-US" dirty="0" smtClean="0"/>
              <a:t>프로그래머들이 </a:t>
            </a:r>
            <a:r>
              <a:rPr lang="ko-KR" altLang="en-US" dirty="0"/>
              <a:t>상당 부분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/>
              <a:t>특히 네트워크 </a:t>
            </a:r>
            <a:r>
              <a:rPr lang="ko-KR" altLang="en-US" dirty="0" smtClean="0"/>
              <a:t>기능 </a:t>
            </a:r>
            <a:r>
              <a:rPr lang="ko-KR" altLang="en-US" dirty="0"/>
              <a:t>추가한 점은 가장 주목할 </a:t>
            </a:r>
            <a:r>
              <a:rPr lang="ko-KR" altLang="en-US" dirty="0" smtClean="0"/>
              <a:t>만함</a:t>
            </a:r>
            <a:endParaRPr lang="en-US" altLang="ko-KR" dirty="0"/>
          </a:p>
          <a:p>
            <a:pPr lvl="2"/>
            <a:r>
              <a:rPr lang="en-US" altLang="ko-KR" dirty="0"/>
              <a:t>BSD </a:t>
            </a:r>
            <a:r>
              <a:rPr lang="ko-KR" altLang="en-US" dirty="0"/>
              <a:t>버전의 유닉스는 </a:t>
            </a:r>
            <a:r>
              <a:rPr lang="en-US" altLang="ko-KR" dirty="0" smtClean="0"/>
              <a:t>HP</a:t>
            </a:r>
            <a:r>
              <a:rPr lang="ko-KR" altLang="en-US" dirty="0" smtClean="0"/>
              <a:t>나 </a:t>
            </a: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ko-KR" altLang="en-US" dirty="0" err="1"/>
              <a:t>오라클에</a:t>
            </a:r>
            <a:r>
              <a:rPr lang="ko-KR" altLang="en-US" dirty="0"/>
              <a:t> 합병된 썬 </a:t>
            </a:r>
            <a:r>
              <a:rPr lang="ko-KR" altLang="en-US" dirty="0" err="1"/>
              <a:t>마이크로시스템즈</a:t>
            </a:r>
            <a:r>
              <a:rPr lang="ko-KR" altLang="en-US" dirty="0"/>
              <a:t> </a:t>
            </a:r>
            <a:r>
              <a:rPr lang="ko-KR" altLang="en-US" dirty="0" smtClean="0"/>
              <a:t>등 컴퓨터 </a:t>
            </a:r>
            <a:r>
              <a:rPr lang="ko-KR" altLang="en-US" dirty="0"/>
              <a:t>제조회사에서 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계열의 장점을 결합한 형태로 </a:t>
            </a:r>
            <a:r>
              <a:rPr lang="ko-KR" altLang="en-US" dirty="0" smtClean="0"/>
              <a:t>개발된 </a:t>
            </a:r>
            <a:r>
              <a:rPr lang="en-US" altLang="ko-KR" dirty="0" smtClean="0"/>
              <a:t>SVR4</a:t>
            </a:r>
            <a:r>
              <a:rPr lang="ko-KR" altLang="en-US" dirty="0"/>
              <a:t>를 기반으로 한 유닉스 </a:t>
            </a:r>
            <a:r>
              <a:rPr lang="ko-KR" altLang="en-US" dirty="0" smtClean="0"/>
              <a:t>제품들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Section 05 </a:t>
            </a:r>
            <a:r>
              <a:rPr lang="ko-KR" altLang="en-US" sz="2500" dirty="0" smtClean="0"/>
              <a:t>유닉스의 파일 시스템</a:t>
            </a:r>
            <a:r>
              <a:rPr lang="en-US" altLang="ko-KR" sz="2500" dirty="0" smtClean="0"/>
              <a:t>(1.</a:t>
            </a:r>
            <a:r>
              <a:rPr lang="ko-KR" altLang="en-US" sz="2500" dirty="0"/>
              <a:t> 디스크 블록의 구조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유닉스 디스크 블록의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부트 블록</a:t>
            </a:r>
            <a:r>
              <a:rPr lang="en-US" altLang="ko-KR" baseline="30000" dirty="0"/>
              <a:t>boot block</a:t>
            </a:r>
            <a:r>
              <a:rPr lang="en-US" altLang="ko-KR" dirty="0"/>
              <a:t> : </a:t>
            </a:r>
            <a:r>
              <a:rPr lang="ko-KR" altLang="en-US" dirty="0"/>
              <a:t>파일 시스템에 유닉스 </a:t>
            </a:r>
            <a:r>
              <a:rPr lang="ko-KR" altLang="en-US" dirty="0" err="1"/>
              <a:t>커널을</a:t>
            </a:r>
            <a:r>
              <a:rPr lang="ko-KR" altLang="en-US" dirty="0"/>
              <a:t> 적재시키는 프로그램을 포함하는데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ko-KR" altLang="en-US" dirty="0" smtClean="0"/>
              <a:t>이런 프로그램을 </a:t>
            </a:r>
            <a:r>
              <a:rPr lang="ko-KR" altLang="en-US" dirty="0"/>
              <a:t>부트 </a:t>
            </a:r>
            <a:r>
              <a:rPr lang="ko-KR" altLang="en-US" dirty="0" err="1"/>
              <a:t>스트랩</a:t>
            </a:r>
            <a:r>
              <a:rPr lang="en-US" altLang="ko-KR" baseline="30000" dirty="0"/>
              <a:t>bootstrap</a:t>
            </a:r>
            <a:r>
              <a:rPr lang="en-US" altLang="ko-KR" dirty="0"/>
              <a:t> </a:t>
            </a:r>
            <a:r>
              <a:rPr lang="ko-KR" altLang="en-US" dirty="0"/>
              <a:t>또는 부트 </a:t>
            </a:r>
            <a:r>
              <a:rPr lang="ko-KR" altLang="en-US" dirty="0" err="1"/>
              <a:t>로더</a:t>
            </a:r>
            <a:r>
              <a:rPr lang="en-US" altLang="ko-KR" baseline="30000" dirty="0"/>
              <a:t>boot loader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슈퍼 </a:t>
            </a:r>
            <a:r>
              <a:rPr lang="ko-KR" altLang="en-US" dirty="0"/>
              <a:t>블록</a:t>
            </a:r>
            <a:r>
              <a:rPr lang="en-US" altLang="ko-KR" baseline="30000" dirty="0"/>
              <a:t>super block</a:t>
            </a:r>
            <a:r>
              <a:rPr lang="en-US" altLang="ko-KR" dirty="0"/>
              <a:t> : </a:t>
            </a:r>
            <a:r>
              <a:rPr lang="ko-KR" altLang="en-US" dirty="0"/>
              <a:t>파일 시스템을 관리하는 다음 </a:t>
            </a:r>
            <a:r>
              <a:rPr lang="ko-KR" altLang="en-US" dirty="0" smtClean="0"/>
              <a:t>정보 저장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시스템에 있는 블록의 총수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시스템에 있는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리스트와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수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시스템에서 이용 가능한 자유 블록 리스트</a:t>
            </a:r>
            <a:r>
              <a:rPr lang="en-US" altLang="ko-KR" dirty="0"/>
              <a:t>(</a:t>
            </a:r>
            <a:r>
              <a:rPr lang="ko-KR" altLang="en-US" dirty="0"/>
              <a:t>비트맵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바이트 </a:t>
            </a:r>
            <a:r>
              <a:rPr lang="ko-KR" altLang="en-US" dirty="0"/>
              <a:t>단위로 된 블록의 크기</a:t>
            </a:r>
          </a:p>
          <a:p>
            <a:pPr lvl="2"/>
            <a:r>
              <a:rPr lang="ko-KR" altLang="en-US" dirty="0" smtClean="0"/>
              <a:t>자유 </a:t>
            </a:r>
            <a:r>
              <a:rPr lang="ko-KR" altLang="en-US" dirty="0"/>
              <a:t>블록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</a:t>
            </a:r>
            <a:r>
              <a:rPr lang="ko-KR" altLang="en-US" dirty="0"/>
              <a:t>중인 블록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수</a:t>
            </a:r>
            <a:endParaRPr lang="ko-KR" altLang="en-US" dirty="0"/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리스트에서 다음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일반 파일이나 디렉터리 파일의 </a:t>
            </a:r>
            <a:r>
              <a:rPr lang="ko-KR" altLang="en-US" dirty="0" smtClean="0"/>
              <a:t>내용 들어있음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" y="1268760"/>
            <a:ext cx="7402610" cy="14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8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1.</a:t>
            </a:r>
            <a:r>
              <a:rPr lang="ko-KR" altLang="en-US" sz="2500" dirty="0"/>
              <a:t> 디스크 블록의 </a:t>
            </a:r>
            <a:r>
              <a:rPr lang="ko-KR" altLang="en-US" sz="2500" dirty="0" smtClean="0"/>
              <a:t>구조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여러 개로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관리에 필요한 </a:t>
            </a:r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하나에서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한 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번호라고 하는 번호로 </a:t>
            </a:r>
            <a:r>
              <a:rPr lang="ko-KR" altLang="en-US" dirty="0" smtClean="0"/>
              <a:t>구별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7" y="2232770"/>
            <a:ext cx="6432698" cy="44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7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2.</a:t>
            </a:r>
            <a:r>
              <a:rPr lang="ko-KR" altLang="en-US" sz="2500" dirty="0"/>
              <a:t> 유닉스에서 연속 파일 할당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연속 파일 할당과 자유 공간의 단편화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쓰레기 수집</a:t>
            </a:r>
            <a:r>
              <a:rPr lang="en-US" altLang="ko-KR" baseline="30000" dirty="0"/>
              <a:t>garbage collection</a:t>
            </a:r>
            <a:r>
              <a:rPr lang="ko-KR" altLang="en-US" dirty="0"/>
              <a:t>으로 </a:t>
            </a:r>
            <a:r>
              <a:rPr lang="ko-KR" altLang="en-US" dirty="0" smtClean="0"/>
              <a:t>해결 가능하나</a:t>
            </a:r>
            <a:r>
              <a:rPr lang="en-US" altLang="ko-KR" dirty="0" smtClean="0"/>
              <a:t>, </a:t>
            </a:r>
            <a:r>
              <a:rPr lang="ko-KR" altLang="en-US" dirty="0"/>
              <a:t>시스템의 처리 </a:t>
            </a:r>
            <a:r>
              <a:rPr lang="ko-KR" altLang="en-US" dirty="0" smtClean="0"/>
              <a:t>능력 떨어뜨림</a:t>
            </a:r>
            <a:endParaRPr lang="ko-KR" altLang="en-US" dirty="0"/>
          </a:p>
          <a:p>
            <a:pPr lvl="2"/>
            <a:r>
              <a:rPr lang="ko-KR" altLang="en-US" dirty="0" smtClean="0"/>
              <a:t>파일에 </a:t>
            </a:r>
            <a:r>
              <a:rPr lang="ko-KR" altLang="en-US" dirty="0"/>
              <a:t>디스크 블록을 하나씩 할당하여 블록들이 파일 시스템의 여러 곳에 </a:t>
            </a:r>
            <a:r>
              <a:rPr lang="ko-KR" altLang="en-US" dirty="0" smtClean="0"/>
              <a:t>분산되도록 </a:t>
            </a:r>
            <a:r>
              <a:rPr lang="ko-KR" altLang="en-US" dirty="0"/>
              <a:t>함으로써 </a:t>
            </a:r>
            <a:r>
              <a:rPr lang="ko-KR" altLang="en-US" dirty="0" smtClean="0"/>
              <a:t>융통성 높임</a:t>
            </a:r>
            <a:r>
              <a:rPr lang="en-US" altLang="ko-KR" dirty="0" smtClean="0"/>
              <a:t>, </a:t>
            </a:r>
            <a:r>
              <a:rPr lang="ko-KR" altLang="en-US" dirty="0"/>
              <a:t>이런 할당 방법은 데이터를 찾는 알고리즘을 </a:t>
            </a:r>
            <a:r>
              <a:rPr lang="ko-KR" altLang="en-US" dirty="0" smtClean="0"/>
              <a:t>복잡하게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리스트에 파일의 데이터가 들어 있는 블록 </a:t>
            </a:r>
            <a:r>
              <a:rPr lang="ko-KR" altLang="en-US" dirty="0" smtClean="0"/>
              <a:t>번호 </a:t>
            </a:r>
            <a:r>
              <a:rPr lang="ko-KR" altLang="en-US" dirty="0"/>
              <a:t>모두 담을 수 있지만</a:t>
            </a:r>
            <a:r>
              <a:rPr lang="en-US" altLang="ko-KR" dirty="0"/>
              <a:t>, </a:t>
            </a:r>
            <a:r>
              <a:rPr lang="ko-KR" altLang="en-US" dirty="0"/>
              <a:t>이런 </a:t>
            </a:r>
            <a:r>
              <a:rPr lang="ko-KR" altLang="en-US" dirty="0" smtClean="0"/>
              <a:t>선형 목록은 관리곤란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178750"/>
            <a:ext cx="6819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4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2.</a:t>
            </a:r>
            <a:r>
              <a:rPr lang="ko-KR" altLang="en-US" sz="2500" dirty="0"/>
              <a:t> 유닉스에서 연속 파일 할당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블록 인덱스 파일 할당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크기 </a:t>
            </a:r>
            <a:r>
              <a:rPr lang="ko-KR" altLang="en-US" dirty="0"/>
              <a:t>작게 유지하면서 비교적 큰 </a:t>
            </a:r>
            <a:r>
              <a:rPr lang="ko-KR" altLang="en-US" dirty="0" smtClean="0"/>
              <a:t>파일 지원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628800"/>
            <a:ext cx="6638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8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3.</a:t>
            </a:r>
            <a:r>
              <a:rPr lang="ko-KR" altLang="en-US" sz="2500" dirty="0" smtClean="0"/>
              <a:t>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노드의</a:t>
            </a:r>
            <a:r>
              <a:rPr lang="ko-KR" altLang="en-US" sz="2500" dirty="0"/>
              <a:t> 할당과 </a:t>
            </a:r>
            <a:r>
              <a:rPr lang="ko-KR" altLang="en-US" sz="2500" dirty="0" smtClean="0"/>
              <a:t>반납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할당과 반납</a:t>
            </a:r>
          </a:p>
          <a:p>
            <a:pPr lvl="1"/>
            <a:r>
              <a:rPr lang="ko-KR" altLang="en-US" dirty="0"/>
              <a:t>여러 파일 이름은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하나와 관련될 수 있으나</a:t>
            </a:r>
            <a:r>
              <a:rPr lang="en-US" altLang="ko-KR" dirty="0"/>
              <a:t>, </a:t>
            </a:r>
            <a:r>
              <a:rPr lang="ko-KR" altLang="en-US" dirty="0"/>
              <a:t>활성화된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하나는 정확히 파일 </a:t>
            </a:r>
            <a:r>
              <a:rPr lang="ko-KR" altLang="en-US" dirty="0" smtClean="0"/>
              <a:t>하나만 관련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파일은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하나로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내용을 디스크에 </a:t>
            </a:r>
            <a:r>
              <a:rPr lang="ko-KR" altLang="en-US" dirty="0" smtClean="0"/>
              <a:t>쓰기 </a:t>
            </a:r>
            <a:r>
              <a:rPr lang="ko-KR" altLang="en-US" dirty="0" err="1" smtClean="0"/>
              <a:t>할때와</a:t>
            </a:r>
            <a:r>
              <a:rPr lang="ko-KR" altLang="en-US" dirty="0" smtClean="0"/>
              <a:t> </a:t>
            </a:r>
            <a:r>
              <a:rPr lang="ko-KR" altLang="en-US" dirty="0"/>
              <a:t>파일의 내용을 디스크에 </a:t>
            </a:r>
            <a:r>
              <a:rPr lang="ko-KR" altLang="en-US" dirty="0" err="1"/>
              <a:t>쓰기할</a:t>
            </a:r>
            <a:r>
              <a:rPr lang="ko-KR" altLang="en-US" dirty="0"/>
              <a:t> 때는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파일의 </a:t>
            </a:r>
            <a:r>
              <a:rPr lang="ko-KR" altLang="en-US" dirty="0"/>
              <a:t>내용은 파일에 쓸 때만 </a:t>
            </a:r>
            <a:r>
              <a:rPr lang="ko-KR" altLang="en-US" dirty="0" smtClean="0"/>
              <a:t>바뀜</a:t>
            </a:r>
            <a:r>
              <a:rPr lang="en-US" altLang="ko-KR" dirty="0" smtClean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내용은 파일을 변경할 때 또는 소유자</a:t>
            </a:r>
            <a:r>
              <a:rPr lang="en-US" altLang="ko-KR" dirty="0"/>
              <a:t>, </a:t>
            </a:r>
            <a:r>
              <a:rPr lang="ko-KR" altLang="en-US" dirty="0"/>
              <a:t>허가 내용</a:t>
            </a:r>
            <a:r>
              <a:rPr lang="en-US" altLang="ko-KR" dirty="0"/>
              <a:t>, </a:t>
            </a:r>
            <a:r>
              <a:rPr lang="ko-KR" altLang="en-US" dirty="0"/>
              <a:t>링크를 변경할 때도 </a:t>
            </a:r>
            <a:r>
              <a:rPr lang="ko-KR" altLang="en-US" dirty="0" smtClean="0"/>
              <a:t>바뀜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ko-KR" altLang="en-US" dirty="0" smtClean="0"/>
              <a:t>내용 </a:t>
            </a:r>
            <a:r>
              <a:rPr lang="ko-KR" altLang="en-US" dirty="0"/>
              <a:t>변경하면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내용도 자동으로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ko-KR" altLang="en-US" dirty="0" smtClean="0"/>
              <a:t>내용 </a:t>
            </a:r>
            <a:r>
              <a:rPr lang="ko-KR" altLang="en-US" dirty="0"/>
              <a:t>변경했다고 </a:t>
            </a:r>
            <a:r>
              <a:rPr lang="ko-KR" altLang="en-US" dirty="0" smtClean="0"/>
              <a:t>해서 </a:t>
            </a:r>
            <a:r>
              <a:rPr lang="ko-KR" altLang="en-US" dirty="0"/>
              <a:t>파일 </a:t>
            </a:r>
            <a:r>
              <a:rPr lang="ko-KR" altLang="en-US" dirty="0" smtClean="0"/>
              <a:t>내용 </a:t>
            </a:r>
            <a:r>
              <a:rPr lang="ko-KR" altLang="en-US" dirty="0"/>
              <a:t>변경하지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r>
              <a:rPr lang="ko-KR" altLang="en-US" dirty="0"/>
              <a:t>메인 메모리에 있는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ko-KR" altLang="en-US" dirty="0" smtClean="0"/>
              <a:t>복사본에 포함된 필드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</a:t>
            </a:r>
            <a:r>
              <a:rPr lang="ko-KR" altLang="en-US" dirty="0"/>
              <a:t>메모리에서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상태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잠김</a:t>
            </a:r>
            <a:r>
              <a:rPr lang="en-US" altLang="ko-KR" dirty="0"/>
              <a:t>lock </a:t>
            </a:r>
            <a:r>
              <a:rPr lang="ko-KR" altLang="en-US" dirty="0"/>
              <a:t>상태 여부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데이터 변경 여부</a:t>
            </a:r>
            <a:r>
              <a:rPr lang="en-US" altLang="ko-KR" dirty="0"/>
              <a:t>(</a:t>
            </a:r>
            <a:r>
              <a:rPr lang="ko-KR" altLang="en-US" dirty="0" smtClean="0"/>
              <a:t>디스크에 </a:t>
            </a:r>
            <a:r>
              <a:rPr lang="ko-KR" altLang="en-US" dirty="0"/>
              <a:t>있는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노드와</a:t>
            </a:r>
            <a:r>
              <a:rPr lang="ko-KR" altLang="en-US" dirty="0"/>
              <a:t> 차이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일을 </a:t>
            </a:r>
            <a:r>
              <a:rPr lang="ko-KR" altLang="en-US" dirty="0"/>
              <a:t>포함하는 파일 시스템의 논리적 장치 번호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</a:t>
            </a:r>
            <a:r>
              <a:rPr lang="en-US" altLang="ko-KR" dirty="0"/>
              <a:t>(</a:t>
            </a:r>
            <a:r>
              <a:rPr lang="ko-KR" altLang="en-US" dirty="0" err="1"/>
              <a:t>커널은</a:t>
            </a:r>
            <a:r>
              <a:rPr lang="ko-KR" altLang="en-US" dirty="0"/>
              <a:t> 디스크의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번호를 배열 위치로 식별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935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3.</a:t>
            </a:r>
            <a:r>
              <a:rPr lang="ko-KR" altLang="en-US" sz="2500" dirty="0" smtClean="0"/>
              <a:t>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노드의</a:t>
            </a:r>
            <a:r>
              <a:rPr lang="ko-KR" altLang="en-US" sz="2500" dirty="0"/>
              <a:t> 할당과 </a:t>
            </a:r>
            <a:r>
              <a:rPr lang="ko-KR" altLang="en-US" sz="2500" dirty="0" smtClean="0"/>
              <a:t>반납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커널은</a:t>
            </a:r>
            <a:r>
              <a:rPr lang="ko-KR" altLang="en-US" dirty="0"/>
              <a:t> 파일 시스템과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번호가 이미 결정된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할당위해</a:t>
            </a:r>
            <a:r>
              <a:rPr lang="ko-KR" altLang="en-US" dirty="0" smtClean="0"/>
              <a:t> </a:t>
            </a:r>
            <a:r>
              <a:rPr lang="en-US" altLang="ko-KR" dirty="0" err="1"/>
              <a:t>iget</a:t>
            </a:r>
            <a:r>
              <a:rPr lang="en-US" altLang="ko-KR" dirty="0"/>
              <a:t> </a:t>
            </a:r>
            <a:r>
              <a:rPr lang="ko-KR" altLang="en-US" dirty="0"/>
              <a:t>알고리즘과 </a:t>
            </a:r>
            <a:r>
              <a:rPr lang="en-US" altLang="ko-KR" dirty="0" err="1" smtClean="0"/>
              <a:t>iallo</a:t>
            </a:r>
            <a:r>
              <a:rPr lang="en-US" altLang="ko-KR" dirty="0"/>
              <a:t> </a:t>
            </a:r>
            <a:r>
              <a:rPr lang="ko-KR" altLang="en-US" dirty="0" smtClean="0"/>
              <a:t>알고리즘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</a:t>
            </a:r>
            <a:r>
              <a:rPr lang="ko-KR" altLang="en-US" dirty="0"/>
              <a:t>블록의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리스트가 비어 있으면 </a:t>
            </a:r>
            <a:r>
              <a:rPr lang="ko-KR" altLang="en-US" dirty="0" err="1"/>
              <a:t>커널은</a:t>
            </a:r>
            <a:r>
              <a:rPr lang="ko-KR" altLang="en-US" dirty="0"/>
              <a:t> 디스크를 </a:t>
            </a:r>
            <a:r>
              <a:rPr lang="ko-KR" altLang="en-US" dirty="0" smtClean="0"/>
              <a:t>탐색하여 </a:t>
            </a:r>
            <a:r>
              <a:rPr lang="ko-KR" altLang="en-US" dirty="0"/>
              <a:t>가능한 많은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찾아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리스트 채워 자신이 </a:t>
            </a:r>
            <a:r>
              <a:rPr lang="ko-KR" altLang="en-US" dirty="0"/>
              <a:t>찾은 가장 </a:t>
            </a:r>
            <a:r>
              <a:rPr lang="ko-KR" altLang="en-US" dirty="0" smtClean="0"/>
              <a:t>높은 </a:t>
            </a:r>
            <a:r>
              <a:rPr lang="ko-KR" altLang="en-US" dirty="0"/>
              <a:t>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번호 기억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노드라고</a:t>
            </a:r>
            <a:r>
              <a:rPr lang="ko-KR" altLang="en-US" dirty="0"/>
              <a:t> 하는데</a:t>
            </a:r>
            <a:r>
              <a:rPr lang="en-US" altLang="ko-KR" dirty="0"/>
              <a:t>, </a:t>
            </a:r>
            <a:r>
              <a:rPr lang="ko-KR" altLang="en-US" dirty="0"/>
              <a:t>마지막으로 슈퍼 </a:t>
            </a:r>
            <a:r>
              <a:rPr lang="ko-KR" altLang="en-US" dirty="0" smtClean="0"/>
              <a:t>블록에 </a:t>
            </a:r>
            <a:r>
              <a:rPr lang="ko-KR" altLang="en-US" dirty="0"/>
              <a:t>저장한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커널이</a:t>
            </a:r>
            <a:r>
              <a:rPr lang="ko-KR" altLang="en-US" dirty="0" smtClean="0"/>
              <a:t> </a:t>
            </a:r>
            <a:r>
              <a:rPr lang="ko-KR" altLang="en-US" dirty="0"/>
              <a:t>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탐색할 때는 기억한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번호부터 </a:t>
            </a:r>
            <a:r>
              <a:rPr lang="ko-KR" altLang="en-US" dirty="0" smtClean="0"/>
              <a:t>탐색 </a:t>
            </a:r>
            <a:r>
              <a:rPr lang="ko-KR" altLang="en-US" dirty="0"/>
              <a:t>시작하여 탐색 </a:t>
            </a:r>
            <a:r>
              <a:rPr lang="ko-KR" altLang="en-US" dirty="0" smtClean="0"/>
              <a:t>시간 감소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디스크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할당할 때마다 슈퍼 블록의 </a:t>
            </a:r>
            <a:r>
              <a:rPr lang="ko-KR" altLang="en-US" dirty="0" smtClean="0"/>
              <a:t>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인덱스 감소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248980"/>
            <a:ext cx="4943475" cy="3209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72099" y="3429000"/>
            <a:ext cx="3671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인덱스를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18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감소시킨 후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48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073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3.</a:t>
            </a:r>
            <a:r>
              <a:rPr lang="ko-KR" altLang="en-US" sz="2500" dirty="0" smtClean="0"/>
              <a:t>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노드의</a:t>
            </a:r>
            <a:r>
              <a:rPr lang="ko-KR" altLang="en-US" sz="2500" dirty="0"/>
              <a:t> 할당과 </a:t>
            </a:r>
            <a:r>
              <a:rPr lang="ko-KR" altLang="en-US" sz="2500" dirty="0" smtClean="0"/>
              <a:t>반납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자유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178750"/>
            <a:ext cx="5562600" cy="3257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0779" y="4113134"/>
            <a:ext cx="598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커널은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자유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리스트가 비어 있음을 발견하여 기억된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470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 탐색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후 자유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리스트를 채우고는 마지막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번호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(535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기억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커널은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가져온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(471)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배정하고 계속 진행</a:t>
            </a:r>
          </a:p>
        </p:txBody>
      </p:sp>
    </p:spTree>
    <p:extLst>
      <p:ext uri="{BB962C8B-B14F-4D97-AF65-F5344CB8AC3E}">
        <p14:creationId xmlns:p14="http://schemas.microsoft.com/office/powerpoint/2010/main" val="956952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3.</a:t>
            </a:r>
            <a:r>
              <a:rPr lang="ko-KR" altLang="en-US" sz="2500" dirty="0" smtClean="0"/>
              <a:t>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노드의</a:t>
            </a:r>
            <a:r>
              <a:rPr lang="ko-KR" altLang="en-US" sz="2500" dirty="0"/>
              <a:t> 할당과 </a:t>
            </a:r>
            <a:r>
              <a:rPr lang="ko-KR" altLang="en-US" sz="2500" dirty="0" smtClean="0"/>
              <a:t>반납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반납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사용 가능한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수 증가시킴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슈퍼 블록에서 </a:t>
            </a:r>
            <a:r>
              <a:rPr lang="ko-KR" altLang="en-US" dirty="0" smtClean="0"/>
              <a:t>잠금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유무 검사 </a:t>
            </a:r>
            <a:r>
              <a:rPr lang="ko-KR" altLang="en-US" dirty="0"/>
              <a:t>후 잠겨 있으면 즉시 </a:t>
            </a:r>
            <a:r>
              <a:rPr lang="ko-KR" altLang="en-US" dirty="0" smtClean="0"/>
              <a:t>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아니면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리스트에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추가할 </a:t>
            </a:r>
            <a:r>
              <a:rPr lang="ko-KR" altLang="en-US" dirty="0" smtClean="0"/>
              <a:t>장소 </a:t>
            </a:r>
            <a:r>
              <a:rPr lang="ko-KR" altLang="en-US" dirty="0"/>
              <a:t>있는지 조사하여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번호를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리스트에 </a:t>
            </a:r>
            <a:r>
              <a:rPr lang="ko-KR" altLang="en-US" dirty="0" smtClean="0"/>
              <a:t>삽입하고 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리스트가 꽉 차면 </a:t>
            </a:r>
            <a:r>
              <a:rPr lang="ko-KR" altLang="en-US" dirty="0" err="1"/>
              <a:t>커널은</a:t>
            </a:r>
            <a:r>
              <a:rPr lang="ko-KR" altLang="en-US" dirty="0"/>
              <a:t> 막 반납된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번호를 저장할 수 </a:t>
            </a:r>
            <a:r>
              <a:rPr lang="ko-KR" altLang="en-US" dirty="0" smtClean="0"/>
              <a:t>없어서 </a:t>
            </a:r>
            <a:r>
              <a:rPr lang="ko-KR" altLang="en-US" dirty="0"/>
              <a:t>반납된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번호와 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번호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반납된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번호가 기억된 </a:t>
            </a:r>
            <a:r>
              <a:rPr lang="en-US" altLang="ko-KR" dirty="0" smtClean="0"/>
              <a:t>I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번호보다 낮다면 반납된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기억</a:t>
            </a:r>
            <a:r>
              <a:rPr lang="en-US" altLang="ko-KR" dirty="0" smtClean="0"/>
              <a:t>, </a:t>
            </a:r>
            <a:r>
              <a:rPr lang="ko-KR" altLang="en-US" dirty="0"/>
              <a:t>이전에 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번호는 슈퍼 </a:t>
            </a:r>
            <a:r>
              <a:rPr lang="ko-KR" altLang="en-US" dirty="0" smtClean="0"/>
              <a:t>블록에서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이전에 </a:t>
            </a:r>
            <a:r>
              <a:rPr lang="ko-KR" altLang="en-US" dirty="0"/>
              <a:t>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smtClean="0"/>
              <a:t>디스크 </a:t>
            </a:r>
            <a:r>
              <a:rPr lang="ko-KR" altLang="en-US" dirty="0"/>
              <a:t>탐색하면 찾을 수 있으므로 잃어버리는 </a:t>
            </a:r>
            <a:r>
              <a:rPr lang="ko-KR" altLang="en-US" dirty="0" smtClean="0"/>
              <a:t>것 아님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항상 리스트의 마지막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노드가</a:t>
            </a:r>
            <a:r>
              <a:rPr lang="ko-KR" altLang="en-US" dirty="0"/>
              <a:t> 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노드가</a:t>
            </a:r>
            <a:r>
              <a:rPr lang="ko-KR" altLang="en-US" dirty="0"/>
              <a:t> 되도록 슈퍼 블록의 </a:t>
            </a:r>
            <a:r>
              <a:rPr lang="ko-KR" altLang="en-US" dirty="0" smtClean="0"/>
              <a:t>리스트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</a:t>
            </a:r>
            <a:r>
              <a:rPr lang="ko-KR" altLang="en-US" dirty="0"/>
              <a:t>블록의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리스트에 </a:t>
            </a:r>
            <a:r>
              <a:rPr lang="ko-KR" altLang="en-US" dirty="0" smtClean="0"/>
              <a:t>공간이 </a:t>
            </a:r>
            <a:r>
              <a:rPr lang="ko-KR" altLang="en-US" dirty="0"/>
              <a:t>있으면 반납된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번호 </a:t>
            </a:r>
            <a:r>
              <a:rPr lang="ko-KR" altLang="en-US" dirty="0"/>
              <a:t>넣고</a:t>
            </a:r>
            <a:r>
              <a:rPr lang="en-US" altLang="ko-KR" dirty="0"/>
              <a:t>, </a:t>
            </a:r>
            <a:r>
              <a:rPr lang="ko-KR" altLang="en-US" dirty="0"/>
              <a:t>다음 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인덱스 </a:t>
            </a:r>
            <a:r>
              <a:rPr lang="ko-KR" altLang="en-US" dirty="0"/>
              <a:t>증가시킨 후 </a:t>
            </a:r>
            <a:r>
              <a:rPr lang="ko-KR" altLang="en-US" dirty="0" smtClean="0"/>
              <a:t>진행 계속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9726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3.</a:t>
            </a:r>
            <a:r>
              <a:rPr lang="ko-KR" altLang="en-US" sz="2500" dirty="0" smtClean="0"/>
              <a:t> </a:t>
            </a:r>
            <a:r>
              <a:rPr lang="en-US" altLang="ko-KR" sz="2500" dirty="0" err="1"/>
              <a:t>i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노드의</a:t>
            </a:r>
            <a:r>
              <a:rPr lang="ko-KR" altLang="en-US" sz="2500" dirty="0"/>
              <a:t> 할당과 </a:t>
            </a:r>
            <a:r>
              <a:rPr lang="ko-KR" altLang="en-US" sz="2500" dirty="0" smtClean="0"/>
              <a:t>반납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리스트에 공간이 없으면 반납된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번호와 다음 </a:t>
            </a:r>
            <a:r>
              <a:rPr lang="ko-KR" altLang="en-US" dirty="0"/>
              <a:t>디스크 탐색을 시작할 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비교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4" y="1583795"/>
            <a:ext cx="71151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7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4.</a:t>
            </a:r>
            <a:r>
              <a:rPr lang="ko-KR" altLang="en-US" sz="2500" dirty="0" smtClean="0"/>
              <a:t> 유닉스의 디렉터리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유닉스에서 </a:t>
            </a:r>
            <a:r>
              <a:rPr lang="ko-KR" altLang="en-US" dirty="0"/>
              <a:t>파일과 </a:t>
            </a:r>
            <a:r>
              <a:rPr lang="ko-KR" altLang="en-US" dirty="0" smtClean="0"/>
              <a:t>디렉터리 </a:t>
            </a:r>
            <a:r>
              <a:rPr lang="ko-KR" altLang="en-US" dirty="0"/>
              <a:t>구현할 때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 </a:t>
            </a:r>
            <a:r>
              <a:rPr lang="ko-KR" altLang="en-US" dirty="0"/>
              <a:t>내용은 데이터 </a:t>
            </a:r>
            <a:r>
              <a:rPr lang="ko-KR" altLang="en-US" dirty="0" smtClean="0"/>
              <a:t>블록에 있고 </a:t>
            </a:r>
            <a:r>
              <a:rPr lang="ko-KR" altLang="en-US" dirty="0"/>
              <a:t>일반 파일처럼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형태 필드만 일반 파일과 </a:t>
            </a:r>
            <a:r>
              <a:rPr lang="ko-KR" altLang="en-US" dirty="0" smtClean="0"/>
              <a:t>디렉터리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파일에는 없으나</a:t>
            </a:r>
            <a:r>
              <a:rPr lang="en-US" altLang="ko-KR" dirty="0"/>
              <a:t>, </a:t>
            </a:r>
            <a:r>
              <a:rPr lang="ko-KR" altLang="en-US" dirty="0"/>
              <a:t>디렉터리에는 특별한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경로명의 </a:t>
            </a:r>
            <a:r>
              <a:rPr lang="ko-KR" altLang="en-US" dirty="0"/>
              <a:t>첫 글자가 </a:t>
            </a:r>
            <a:r>
              <a:rPr lang="en-US" altLang="ko-KR" dirty="0"/>
              <a:t>/</a:t>
            </a:r>
            <a:r>
              <a:rPr lang="ko-KR" altLang="en-US" dirty="0"/>
              <a:t>이면 루트 디렉터리이고</a:t>
            </a:r>
            <a:r>
              <a:rPr lang="en-US" altLang="ko-KR" dirty="0"/>
              <a:t>, </a:t>
            </a:r>
            <a:r>
              <a:rPr lang="ko-KR" altLang="en-US" dirty="0" err="1" smtClean="0"/>
              <a:t>그외는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smtClean="0"/>
              <a:t>디렉터리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사용자는 </a:t>
            </a:r>
            <a:r>
              <a:rPr lang="ko-KR" altLang="en-US" dirty="0"/>
              <a:t>경로명으로 </a:t>
            </a:r>
            <a:r>
              <a:rPr lang="ko-KR" altLang="en-US" dirty="0" smtClean="0"/>
              <a:t>파일 참조</a:t>
            </a:r>
            <a:r>
              <a:rPr lang="en-US" altLang="ko-KR" dirty="0" smtClean="0"/>
              <a:t>, </a:t>
            </a:r>
            <a:r>
              <a:rPr lang="ko-KR" altLang="en-US" dirty="0"/>
              <a:t>파일 시스템은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기억된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사용하여 파일을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사용자 경로명을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 </a:t>
            </a:r>
            <a:r>
              <a:rPr lang="ko-KR" altLang="en-US" dirty="0"/>
              <a:t>사용할 </a:t>
            </a:r>
            <a:r>
              <a:rPr lang="ko-KR" altLang="en-US" dirty="0" smtClean="0"/>
              <a:t>때 규칙</a:t>
            </a:r>
            <a:endParaRPr lang="en-US" altLang="ko-KR" dirty="0"/>
          </a:p>
          <a:p>
            <a:pPr lvl="2"/>
            <a:r>
              <a:rPr lang="ko-KR" altLang="en-US" dirty="0" smtClean="0"/>
              <a:t>경로명이 </a:t>
            </a:r>
            <a:r>
              <a:rPr lang="en-US" altLang="ko-KR" dirty="0"/>
              <a:t>/</a:t>
            </a:r>
            <a:r>
              <a:rPr lang="ko-KR" altLang="en-US" dirty="0"/>
              <a:t>로 시작하면 루트 디렉터리에서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2"/>
            <a:r>
              <a:rPr lang="ko-KR" altLang="en-US" dirty="0" smtClean="0"/>
              <a:t>경로명에서 </a:t>
            </a:r>
            <a:r>
              <a:rPr lang="ko-KR" altLang="en-US" dirty="0"/>
              <a:t>마지막 이름은 요청한 파일 </a:t>
            </a:r>
            <a:r>
              <a:rPr lang="ko-KR" altLang="en-US" dirty="0" smtClean="0"/>
              <a:t>이름</a:t>
            </a:r>
            <a:endParaRPr lang="en-US" altLang="ko-KR" dirty="0"/>
          </a:p>
          <a:p>
            <a:pPr lvl="2"/>
            <a:r>
              <a:rPr lang="ko-KR" altLang="en-US" dirty="0" smtClean="0"/>
              <a:t>경로명에 </a:t>
            </a:r>
            <a:r>
              <a:rPr lang="en-US" altLang="ko-KR" dirty="0"/>
              <a:t>., ?</a:t>
            </a:r>
            <a:r>
              <a:rPr lang="ko-KR" altLang="en-US" dirty="0"/>
              <a:t>이 나타나면 </a:t>
            </a:r>
            <a:r>
              <a:rPr lang="en-US" altLang="ko-KR" dirty="0"/>
              <a:t>.</a:t>
            </a:r>
            <a:r>
              <a:rPr lang="ko-KR" altLang="en-US" dirty="0"/>
              <a:t>은 현재 디렉터리</a:t>
            </a:r>
            <a:r>
              <a:rPr lang="en-US" altLang="ko-KR" dirty="0"/>
              <a:t>, ?</a:t>
            </a:r>
            <a:r>
              <a:rPr lang="ko-KR" altLang="en-US" dirty="0"/>
              <a:t>은 상위 </a:t>
            </a:r>
            <a:r>
              <a:rPr lang="ko-KR" altLang="en-US" dirty="0" smtClean="0"/>
              <a:t>디렉터리 의미</a:t>
            </a:r>
            <a:r>
              <a:rPr lang="en-US" altLang="ko-KR" dirty="0" smtClean="0"/>
              <a:t>. </a:t>
            </a:r>
            <a:r>
              <a:rPr lang="ko-KR" altLang="en-US" dirty="0"/>
              <a:t>따라서 모든 </a:t>
            </a:r>
            <a:r>
              <a:rPr lang="ko-KR" altLang="en-US" dirty="0" smtClean="0"/>
              <a:t>경로명은 </a:t>
            </a:r>
            <a:r>
              <a:rPr lang="ko-KR" altLang="en-US" dirty="0"/>
              <a:t>이 둘을 제외하고 트리 아래쪽으로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경로명에는 공백 불허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06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/>
              <a:t>유닉스의 탄생과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(1.</a:t>
            </a:r>
            <a:r>
              <a:rPr lang="ko-KR" altLang="en-US" dirty="0" smtClean="0"/>
              <a:t>유닉스의 탄생과 발전과정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유닉스 버전의 역사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268760"/>
            <a:ext cx="56102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4.</a:t>
            </a:r>
            <a:r>
              <a:rPr lang="ko-KR" altLang="en-US" sz="2500" dirty="0" smtClean="0"/>
              <a:t> 유닉스의 디렉터리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디렉터리 내의 파일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1223755"/>
            <a:ext cx="8115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3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5.</a:t>
            </a:r>
            <a:r>
              <a:rPr lang="ko-KR" altLang="en-US" sz="2500" dirty="0" smtClean="0"/>
              <a:t> </a:t>
            </a:r>
            <a:r>
              <a:rPr lang="ko-KR" altLang="en-US" sz="2500" dirty="0"/>
              <a:t>유닉스의 시스템 파일 </a:t>
            </a:r>
            <a:r>
              <a:rPr lang="ko-KR" altLang="en-US" sz="2500" dirty="0" smtClean="0"/>
              <a:t>테이블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유닉스의 시스템 파일 테이블</a:t>
            </a:r>
          </a:p>
          <a:p>
            <a:pPr lvl="1"/>
            <a:r>
              <a:rPr lang="ko-KR" altLang="en-US" dirty="0"/>
              <a:t>파일을 열 때 참조되는 시스템 호출은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인자로 전달하여 </a:t>
            </a:r>
            <a:r>
              <a:rPr lang="ko-KR" altLang="en-US" dirty="0" smtClean="0"/>
              <a:t>파일 지정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ko-KR" altLang="en-US" dirty="0"/>
              <a:t>프로세스가 참조하는 열린 파일의 테이블을 인덱스로 </a:t>
            </a:r>
            <a:r>
              <a:rPr lang="ko-KR" altLang="en-US" dirty="0" smtClean="0"/>
              <a:t>찾는데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테이블의 </a:t>
            </a:r>
            <a:r>
              <a:rPr lang="ko-KR" altLang="en-US" dirty="0"/>
              <a:t>각 항목에는 </a:t>
            </a:r>
            <a:r>
              <a:rPr lang="ko-KR" altLang="en-US" dirty="0" smtClean="0"/>
              <a:t>파일구조 </a:t>
            </a:r>
            <a:r>
              <a:rPr lang="ko-KR" altLang="en-US" dirty="0"/>
              <a:t>가리키는 </a:t>
            </a:r>
            <a:r>
              <a:rPr lang="ko-KR" altLang="en-US" dirty="0" smtClean="0"/>
              <a:t>포인터 있음</a:t>
            </a:r>
            <a:endParaRPr lang="en-US" altLang="ko-KR" dirty="0"/>
          </a:p>
          <a:p>
            <a:pPr lvl="1"/>
            <a:r>
              <a:rPr lang="ko-KR" altLang="en-US" dirty="0"/>
              <a:t>파일을 열면 해당 장치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·</a:t>
            </a:r>
            <a:r>
              <a:rPr lang="ko-KR" altLang="en-US" dirty="0"/>
              <a:t>쓰기 포인터 등을 메모리에 상주하는 시스템 </a:t>
            </a:r>
            <a:r>
              <a:rPr lang="ko-KR" altLang="en-US" dirty="0" smtClean="0"/>
              <a:t>파일 테이블에 저장</a:t>
            </a:r>
            <a:r>
              <a:rPr lang="en-US" altLang="ko-KR" dirty="0" smtClean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smtClean="0"/>
              <a:t>인덱스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생성하면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해당파일 </a:t>
            </a:r>
            <a:r>
              <a:rPr lang="ko-KR" altLang="en-US" dirty="0"/>
              <a:t>이름과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번호로 구성된 디렉터리 </a:t>
            </a:r>
            <a:r>
              <a:rPr lang="ko-KR" altLang="en-US" dirty="0" smtClean="0"/>
              <a:t>항목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링크하면</a:t>
            </a:r>
            <a:r>
              <a:rPr lang="en-US" altLang="ko-KR" dirty="0"/>
              <a:t>(</a:t>
            </a:r>
            <a:r>
              <a:rPr lang="ko-KR" altLang="en-US" dirty="0"/>
              <a:t>공유</a:t>
            </a:r>
            <a:r>
              <a:rPr lang="en-US" altLang="ko-KR" dirty="0"/>
              <a:t>) </a:t>
            </a:r>
            <a:r>
              <a:rPr lang="ko-KR" altLang="en-US" dirty="0" smtClean="0"/>
              <a:t>새로운 이름과 </a:t>
            </a:r>
            <a:r>
              <a:rPr lang="ko-KR" altLang="en-US" dirty="0"/>
              <a:t>원래의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노드로</a:t>
            </a:r>
            <a:r>
              <a:rPr lang="ko-KR" altLang="en-US" dirty="0"/>
              <a:t> 구성된 디렉터리 </a:t>
            </a:r>
            <a:r>
              <a:rPr lang="ko-KR" altLang="en-US" dirty="0" smtClean="0"/>
              <a:t>항목 </a:t>
            </a:r>
            <a:r>
              <a:rPr lang="ko-KR" altLang="en-US" dirty="0"/>
              <a:t>생성하면서 링크 </a:t>
            </a:r>
            <a:r>
              <a:rPr lang="ko-KR" altLang="en-US" dirty="0" smtClean="0"/>
              <a:t>인덱스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파일 </a:t>
            </a:r>
            <a:r>
              <a:rPr lang="ko-KR" altLang="en-US" dirty="0"/>
              <a:t>삭제하면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노드의</a:t>
            </a:r>
            <a:r>
              <a:rPr lang="ko-KR" altLang="en-US" dirty="0"/>
              <a:t> 링크 </a:t>
            </a:r>
            <a:r>
              <a:rPr lang="ko-KR" altLang="en-US" dirty="0" smtClean="0"/>
              <a:t>인덱스 감소</a:t>
            </a:r>
            <a:r>
              <a:rPr lang="en-US" altLang="ko-KR" dirty="0" smtClean="0"/>
              <a:t>. </a:t>
            </a:r>
            <a:r>
              <a:rPr lang="en-US" altLang="ko-KR" dirty="0"/>
              <a:t>0</a:t>
            </a:r>
            <a:r>
              <a:rPr lang="ko-KR" altLang="en-US" dirty="0"/>
              <a:t>이 되면 디렉터리 </a:t>
            </a:r>
            <a:r>
              <a:rPr lang="ko-KR" altLang="en-US" dirty="0" smtClean="0"/>
              <a:t>항목 삭제</a:t>
            </a:r>
            <a:r>
              <a:rPr lang="en-US" altLang="ko-KR" dirty="0" smtClean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블록과 함께 그 파일에 할당했던 모든 디스크 </a:t>
            </a:r>
            <a:r>
              <a:rPr lang="ko-KR" altLang="en-US" dirty="0" smtClean="0"/>
              <a:t>블록 해제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5951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5.</a:t>
            </a:r>
            <a:r>
              <a:rPr lang="ko-KR" altLang="en-US" sz="2500" dirty="0" smtClean="0"/>
              <a:t> </a:t>
            </a:r>
            <a:r>
              <a:rPr lang="ko-KR" altLang="en-US" sz="2500" dirty="0"/>
              <a:t>유닉스의 시스템 파일 </a:t>
            </a:r>
            <a:r>
              <a:rPr lang="ko-KR" altLang="en-US" sz="2500" dirty="0" smtClean="0"/>
              <a:t>테이블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 시스템 제어 블록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4" y="1223755"/>
            <a:ext cx="8020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34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6.</a:t>
            </a:r>
            <a:r>
              <a:rPr lang="ko-KR" altLang="en-US" sz="2500" dirty="0" smtClean="0"/>
              <a:t> </a:t>
            </a:r>
            <a:r>
              <a:rPr lang="ko-KR" altLang="en-US" sz="2500" dirty="0"/>
              <a:t>유닉스의 </a:t>
            </a:r>
            <a:r>
              <a:rPr lang="ko-KR" altLang="en-US" sz="2500" dirty="0" smtClean="0"/>
              <a:t>디스크 구조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유닉스의 디스크 구조</a:t>
            </a:r>
          </a:p>
          <a:p>
            <a:pPr lvl="1"/>
            <a:r>
              <a:rPr lang="ko-KR" altLang="en-US" dirty="0"/>
              <a:t>사용자가 보는 파일 시스템은 일반적인 디스크의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</a:t>
            </a:r>
            <a:r>
              <a:rPr lang="ko-KR" altLang="en-US" dirty="0"/>
              <a:t>파일 시스템 하나는 </a:t>
            </a:r>
            <a:r>
              <a:rPr lang="ko-KR" altLang="en-US" dirty="0" smtClean="0"/>
              <a:t>대부분 </a:t>
            </a:r>
            <a:r>
              <a:rPr lang="ko-KR" altLang="en-US" dirty="0"/>
              <a:t>여러 물리적 파일 시스템으로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디스크와 </a:t>
            </a:r>
            <a:r>
              <a:rPr lang="ko-KR" altLang="en-US" dirty="0"/>
              <a:t>같은 물리적 장치는 여러 </a:t>
            </a:r>
            <a:r>
              <a:rPr lang="ko-KR" altLang="en-US" dirty="0" smtClean="0"/>
              <a:t>논리적 </a:t>
            </a:r>
            <a:r>
              <a:rPr lang="ko-KR" altLang="en-US" dirty="0"/>
              <a:t>장치로 나눠서 물리적 </a:t>
            </a:r>
            <a:r>
              <a:rPr lang="ko-KR" altLang="en-US" dirty="0" smtClean="0"/>
              <a:t>장치 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5279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6.</a:t>
            </a:r>
            <a:r>
              <a:rPr lang="ko-KR" altLang="en-US" sz="2500" dirty="0" smtClean="0"/>
              <a:t> </a:t>
            </a:r>
            <a:r>
              <a:rPr lang="ko-KR" altLang="en-US" sz="2500" dirty="0"/>
              <a:t>유닉스의 </a:t>
            </a:r>
            <a:r>
              <a:rPr lang="ko-KR" altLang="en-US" sz="2500" dirty="0" smtClean="0"/>
              <a:t>디스크 구조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논리적 장치로 </a:t>
            </a:r>
            <a:r>
              <a:rPr lang="ko-KR" altLang="en-US" dirty="0" err="1"/>
              <a:t>매핑된</a:t>
            </a:r>
            <a:r>
              <a:rPr lang="ko-KR" altLang="en-US" dirty="0"/>
              <a:t> 파일 시스템 분할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1264028"/>
            <a:ext cx="6660741" cy="53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7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z="2500" dirty="0" smtClean="0"/>
              <a:t>6.</a:t>
            </a:r>
            <a:r>
              <a:rPr lang="ko-KR" altLang="en-US" sz="2500" dirty="0" smtClean="0"/>
              <a:t> </a:t>
            </a:r>
            <a:r>
              <a:rPr lang="ko-KR" altLang="en-US" sz="2500" dirty="0"/>
              <a:t>유닉스의 </a:t>
            </a:r>
            <a:r>
              <a:rPr lang="ko-KR" altLang="en-US" sz="2500" dirty="0" smtClean="0"/>
              <a:t>디스크 구조</a:t>
            </a:r>
            <a:endParaRPr lang="ko-KR" altLang="en-US" sz="25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장점</a:t>
            </a:r>
            <a:endParaRPr lang="en-US" altLang="ko-KR" dirty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파일 시스템을 다른 용도로 </a:t>
            </a:r>
            <a:r>
              <a:rPr lang="ko-KR" altLang="en-US" dirty="0" smtClean="0"/>
              <a:t>사용 가능</a:t>
            </a:r>
            <a:endParaRPr lang="en-US" altLang="ko-KR" dirty="0"/>
          </a:p>
          <a:p>
            <a:pPr lvl="2"/>
            <a:r>
              <a:rPr lang="ko-KR" altLang="en-US" dirty="0" smtClean="0"/>
              <a:t>소프트웨어 </a:t>
            </a:r>
            <a:r>
              <a:rPr lang="ko-KR" altLang="en-US" dirty="0"/>
              <a:t>손상이 파일 시스템 하나에만 제한되므로 </a:t>
            </a:r>
            <a:r>
              <a:rPr lang="ko-KR" altLang="en-US" dirty="0" smtClean="0"/>
              <a:t>신뢰성 증가</a:t>
            </a:r>
            <a:endParaRPr lang="en-US" altLang="ko-KR" dirty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분할 부분에서 파일 시스템 매개변수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블록과 단편화 크기</a:t>
            </a:r>
            <a:r>
              <a:rPr lang="en-US" altLang="ko-KR" dirty="0"/>
              <a:t>)</a:t>
            </a:r>
            <a:r>
              <a:rPr lang="ko-KR" altLang="en-US" dirty="0"/>
              <a:t>를 변화함으로써 </a:t>
            </a:r>
            <a:r>
              <a:rPr lang="ko-KR" altLang="en-US" dirty="0" smtClean="0"/>
              <a:t>효율 향상</a:t>
            </a:r>
            <a:endParaRPr lang="en-US" altLang="ko-KR" dirty="0"/>
          </a:p>
          <a:p>
            <a:pPr lvl="2"/>
            <a:r>
              <a:rPr lang="ko-KR" altLang="en-US" dirty="0" smtClean="0"/>
              <a:t>파일을 </a:t>
            </a:r>
            <a:r>
              <a:rPr lang="ko-KR" altLang="en-US" dirty="0"/>
              <a:t>파일 시스템에 모두 분산할 수 </a:t>
            </a:r>
            <a:r>
              <a:rPr lang="ko-KR" altLang="en-US" dirty="0" smtClean="0"/>
              <a:t>없어</a:t>
            </a:r>
            <a:r>
              <a:rPr lang="en-US" altLang="ko-KR" dirty="0" smtClean="0"/>
              <a:t>, </a:t>
            </a:r>
            <a:r>
              <a:rPr lang="ko-KR" altLang="en-US" dirty="0"/>
              <a:t>한 프로그램이 큰 파일 때문에 가능한 </a:t>
            </a:r>
            <a:r>
              <a:rPr lang="ko-KR" altLang="en-US" dirty="0" smtClean="0"/>
              <a:t>공간 모두 </a:t>
            </a:r>
            <a:r>
              <a:rPr lang="ko-KR" altLang="en-US" dirty="0"/>
              <a:t>사용하는 </a:t>
            </a:r>
            <a:r>
              <a:rPr lang="ko-KR" altLang="en-US" dirty="0" smtClean="0"/>
              <a:t>것 방지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8109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유닉스의 설계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유닉스의 설계 원칙</a:t>
            </a:r>
          </a:p>
          <a:p>
            <a:pPr lvl="1"/>
            <a:r>
              <a:rPr lang="ko-KR" altLang="en-US" dirty="0" smtClean="0"/>
              <a:t>시분할 </a:t>
            </a:r>
            <a:r>
              <a:rPr lang="ko-KR" altLang="en-US" dirty="0"/>
              <a:t>시스템과 다수의 </a:t>
            </a:r>
            <a:r>
              <a:rPr lang="ko-KR" altLang="en-US" dirty="0" smtClean="0"/>
              <a:t>프로세스 </a:t>
            </a:r>
            <a:r>
              <a:rPr lang="ko-KR" altLang="en-US" dirty="0"/>
              <a:t>지원하도록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하나가 새로운 </a:t>
            </a:r>
            <a:r>
              <a:rPr lang="ko-KR" altLang="en-US" dirty="0"/>
              <a:t>프로세스를 쉽게 만들 수 있고</a:t>
            </a:r>
            <a:r>
              <a:rPr lang="en-US" altLang="ko-KR" dirty="0"/>
              <a:t>, </a:t>
            </a:r>
            <a:r>
              <a:rPr lang="ko-KR" altLang="en-US" dirty="0"/>
              <a:t>프로세서 스케줄링에는 우선순위 알고리즘을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/>
              <a:t>관리에는 대치 기능이 있는 가변 구역 </a:t>
            </a:r>
            <a:r>
              <a:rPr lang="ko-KR" altLang="en-US" dirty="0" smtClean="0"/>
              <a:t>알고리즘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4.2 </a:t>
            </a:r>
            <a:r>
              <a:rPr lang="en-US" altLang="ko-KR" dirty="0"/>
              <a:t>BSD</a:t>
            </a:r>
            <a:r>
              <a:rPr lang="ko-KR" altLang="en-US" dirty="0"/>
              <a:t>는 </a:t>
            </a:r>
            <a:r>
              <a:rPr lang="ko-KR" altLang="en-US" dirty="0" smtClean="0"/>
              <a:t>메모리 관리와 </a:t>
            </a:r>
            <a:r>
              <a:rPr lang="ko-KR" altLang="en-US" dirty="0"/>
              <a:t>프로세서 스케줄링 결정을 보조하는 방법으로 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유닉스는 소형컴퓨터용 운영체제의 </a:t>
            </a:r>
            <a:r>
              <a:rPr lang="ko-KR" altLang="en-US" dirty="0" smtClean="0"/>
              <a:t>좋은 본보기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설계자인 </a:t>
            </a:r>
            <a:r>
              <a:rPr lang="ko-KR" altLang="en-US" dirty="0"/>
              <a:t>프로그래머의 편리성에 </a:t>
            </a:r>
            <a:r>
              <a:rPr lang="ko-KR" altLang="en-US" dirty="0" smtClean="0"/>
              <a:t>기초하여 </a:t>
            </a:r>
            <a:r>
              <a:rPr lang="ko-KR" altLang="en-US" dirty="0"/>
              <a:t>운영체제의 </a:t>
            </a:r>
            <a:r>
              <a:rPr lang="ko-KR" altLang="en-US" dirty="0" smtClean="0"/>
              <a:t>크기 </a:t>
            </a:r>
            <a:r>
              <a:rPr lang="ko-KR" altLang="en-US" dirty="0"/>
              <a:t>작고 </a:t>
            </a:r>
            <a:r>
              <a:rPr lang="ko-KR" altLang="en-US" dirty="0" smtClean="0"/>
              <a:t>이해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개발을 지원하는 운영체제를 개발하고 </a:t>
            </a:r>
            <a:r>
              <a:rPr lang="ko-KR" altLang="en-US" dirty="0" smtClean="0"/>
              <a:t>운영체제 알고리즘을 </a:t>
            </a:r>
            <a:r>
              <a:rPr lang="ko-KR" altLang="en-US" dirty="0"/>
              <a:t>가능한 단순하게 구성하는 것이 단기 </a:t>
            </a:r>
            <a:r>
              <a:rPr lang="ko-KR" altLang="en-US" dirty="0" smtClean="0"/>
              <a:t>목표</a:t>
            </a:r>
            <a:endParaRPr lang="en-US" altLang="ko-KR" dirty="0"/>
          </a:p>
          <a:p>
            <a:pPr lvl="1"/>
            <a:r>
              <a:rPr lang="ko-KR" altLang="en-US" dirty="0" smtClean="0"/>
              <a:t>프로그래머를 </a:t>
            </a:r>
            <a:r>
              <a:rPr lang="ko-KR" altLang="en-US" dirty="0"/>
              <a:t>위해 대화형으로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/>
              <a:t>프로그램 개발 기능에 좀 더 높은 </a:t>
            </a:r>
            <a:r>
              <a:rPr lang="ko-KR" altLang="en-US" dirty="0" smtClean="0"/>
              <a:t>우선 순위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사용자 인터페이스는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, </a:t>
            </a:r>
            <a:r>
              <a:rPr lang="ko-KR" altLang="en-US" dirty="0"/>
              <a:t>다른 인터페이스로 </a:t>
            </a:r>
            <a:r>
              <a:rPr lang="ko-KR" altLang="en-US" dirty="0" smtClean="0"/>
              <a:t>대체 가능</a:t>
            </a:r>
            <a:endParaRPr lang="en-US" altLang="ko-KR" dirty="0"/>
          </a:p>
          <a:p>
            <a:pPr lvl="1"/>
            <a:r>
              <a:rPr lang="ko-KR" altLang="en-US" dirty="0" smtClean="0"/>
              <a:t>파일 시스템은 사용자가 서브 디렉터리를 만드는 것을 허용하는 다단계 트리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디스크 파일과 입출력 장치를 가능한 동일하게 취급하려고 장치 의존성 등 여러 특성 가능한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하나에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코드를 작성하는 데 필요한 유틸리티를 운영체제에 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유틸리티는 한 가지 기능을 수행하면서 완벽하게 실행할 수 있도록 단순하게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유닉스의 설계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유틸리티를 서로 결합하여 사용할 수 있도록 설계해서 특정 작업을 수행하는 데 적절한 유틸리티를 선택 가능</a:t>
            </a:r>
            <a:endParaRPr lang="en-US" altLang="ko-KR" dirty="0"/>
          </a:p>
          <a:p>
            <a:pPr lvl="1"/>
            <a:r>
              <a:rPr lang="ko-KR" altLang="en-US" dirty="0"/>
              <a:t>소규모 모듈로 구성된 유닉스 코드는 단순하고 간결한 구조로 표현했기에 쉽게 익힐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유닉스의 </a:t>
            </a:r>
            <a:r>
              <a:rPr lang="ko-KR" altLang="en-US" dirty="0"/>
              <a:t>장기 설계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운영체제에서 </a:t>
            </a:r>
            <a:r>
              <a:rPr lang="ko-KR" altLang="en-US" dirty="0"/>
              <a:t>개발한 응용 프로그램을 기계에 쉽게 </a:t>
            </a:r>
            <a:r>
              <a:rPr lang="ko-KR" altLang="en-US" dirty="0" smtClean="0"/>
              <a:t>이식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이식성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변환 </a:t>
            </a:r>
            <a:r>
              <a:rPr lang="ko-KR" altLang="en-US" dirty="0"/>
              <a:t>비용과 </a:t>
            </a:r>
            <a:r>
              <a:rPr lang="ko-KR" altLang="en-US" dirty="0" smtClean="0"/>
              <a:t>하드웨어 변경 </a:t>
            </a:r>
            <a:r>
              <a:rPr lang="ko-KR" altLang="en-US" dirty="0"/>
              <a:t>때마다 응용 </a:t>
            </a:r>
            <a:r>
              <a:rPr lang="ko-KR" altLang="en-US" dirty="0" smtClean="0"/>
              <a:t>패키지 수정해야 </a:t>
            </a:r>
            <a:r>
              <a:rPr lang="ko-KR" altLang="en-US" dirty="0"/>
              <a:t>하는 </a:t>
            </a:r>
            <a:r>
              <a:rPr lang="ko-KR" altLang="en-US" dirty="0" smtClean="0"/>
              <a:t>번거로움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목표달성을 위해 </a:t>
            </a:r>
            <a:r>
              <a:rPr lang="en-US" altLang="ko-KR" dirty="0"/>
              <a:t>C </a:t>
            </a:r>
            <a:r>
              <a:rPr lang="ko-KR" altLang="en-US" dirty="0" smtClean="0"/>
              <a:t>언어 채택</a:t>
            </a:r>
            <a:endParaRPr lang="en-US" altLang="ko-KR" dirty="0"/>
          </a:p>
          <a:p>
            <a:pPr lvl="2"/>
            <a:r>
              <a:rPr lang="ko-KR" altLang="en-US" dirty="0" smtClean="0"/>
              <a:t>어셈블리보다 </a:t>
            </a:r>
            <a:r>
              <a:rPr lang="ko-KR" altLang="en-US" dirty="0"/>
              <a:t>유연한 </a:t>
            </a:r>
            <a:r>
              <a:rPr lang="en-US" altLang="ko-KR" dirty="0"/>
              <a:t>C </a:t>
            </a:r>
            <a:r>
              <a:rPr lang="ko-KR" altLang="en-US" dirty="0"/>
              <a:t>언어를 사용하여 유닉스를 하나의 </a:t>
            </a:r>
            <a:r>
              <a:rPr lang="ko-KR" altLang="en-US" dirty="0" smtClean="0"/>
              <a:t>하드웨어 시스템에서 </a:t>
            </a:r>
            <a:r>
              <a:rPr lang="ko-KR" altLang="en-US" dirty="0"/>
              <a:t>다른 </a:t>
            </a:r>
            <a:r>
              <a:rPr lang="ko-KR" altLang="en-US" dirty="0" smtClean="0"/>
              <a:t>시스템으로 </a:t>
            </a:r>
            <a:r>
              <a:rPr lang="ko-KR" altLang="en-US" dirty="0"/>
              <a:t>옮기는 </a:t>
            </a:r>
            <a:r>
              <a:rPr lang="ko-KR" altLang="en-US" dirty="0" smtClean="0"/>
              <a:t>문제 </a:t>
            </a:r>
            <a:r>
              <a:rPr lang="ko-KR" altLang="en-US" dirty="0"/>
              <a:t>크게 </a:t>
            </a:r>
            <a:r>
              <a:rPr lang="ko-KR" altLang="en-US" dirty="0" smtClean="0"/>
              <a:t>단순화</a:t>
            </a:r>
            <a:endParaRPr lang="en-US" altLang="ko-KR" dirty="0"/>
          </a:p>
          <a:p>
            <a:pPr lvl="1"/>
            <a:r>
              <a:rPr lang="ko-KR" altLang="en-US" dirty="0"/>
              <a:t>유닉스는 소스를 </a:t>
            </a:r>
            <a:r>
              <a:rPr lang="ko-KR" altLang="en-US" dirty="0" smtClean="0"/>
              <a:t>공개하여 </a:t>
            </a:r>
            <a:r>
              <a:rPr lang="ko-KR" altLang="en-US" dirty="0"/>
              <a:t>개발자가 기본 시스템을 개발할 때 </a:t>
            </a:r>
            <a:r>
              <a:rPr lang="ko-KR" altLang="en-US" dirty="0" smtClean="0"/>
              <a:t>이를 사용할 </a:t>
            </a:r>
            <a:r>
              <a:rPr lang="ko-KR" altLang="en-US" dirty="0"/>
              <a:t>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</a:t>
            </a:r>
            <a:r>
              <a:rPr lang="ko-KR" altLang="en-US" dirty="0"/>
              <a:t>개방성은 새로운 가능성과 구현 사항을 만들었을 뿐만 아니라 </a:t>
            </a:r>
            <a:r>
              <a:rPr lang="ko-KR" altLang="en-US" dirty="0" smtClean="0"/>
              <a:t>부족한 </a:t>
            </a:r>
            <a:r>
              <a:rPr lang="ko-KR" altLang="en-US" dirty="0"/>
              <a:t>사항과 곤란한 문제점을 쉽게 발견할 수 있게 하여 유닉스의 </a:t>
            </a:r>
            <a:r>
              <a:rPr lang="ko-KR" altLang="en-US" dirty="0" smtClean="0"/>
              <a:t>다양화 촉진</a:t>
            </a:r>
            <a:endParaRPr lang="ko-KR" altLang="en-US" dirty="0"/>
          </a:p>
          <a:p>
            <a:pPr lvl="1"/>
            <a:r>
              <a:rPr lang="ko-KR" altLang="en-US" dirty="0" smtClean="0"/>
              <a:t>프로그램에 </a:t>
            </a:r>
            <a:r>
              <a:rPr lang="ko-KR" altLang="en-US" dirty="0"/>
              <a:t>이상이 생기면 다음 </a:t>
            </a:r>
            <a:r>
              <a:rPr lang="ko-KR" altLang="en-US" dirty="0" smtClean="0"/>
              <a:t>시스템 발표 </a:t>
            </a:r>
            <a:r>
              <a:rPr lang="ko-KR" altLang="en-US" dirty="0"/>
              <a:t>때까지 기다리지 않고 </a:t>
            </a:r>
            <a:r>
              <a:rPr lang="ko-KR" altLang="en-US" dirty="0" smtClean="0"/>
              <a:t>국부적 수정 가능</a:t>
            </a:r>
            <a:endParaRPr lang="ko-KR" altLang="en-US" dirty="0"/>
          </a:p>
          <a:p>
            <a:pPr lvl="1"/>
            <a:r>
              <a:rPr lang="ko-KR" altLang="en-US" dirty="0" smtClean="0"/>
              <a:t>수정 </a:t>
            </a:r>
            <a:r>
              <a:rPr lang="ko-KR" altLang="en-US" dirty="0"/>
              <a:t>사항을 차기 시스템에도 </a:t>
            </a:r>
            <a:r>
              <a:rPr lang="ko-KR" altLang="en-US" dirty="0" smtClean="0"/>
              <a:t>첨가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588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유닉스의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유닉스의 특징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대화형 </a:t>
            </a:r>
            <a:r>
              <a:rPr lang="ko-KR" altLang="en-US" dirty="0"/>
              <a:t>시스템 </a:t>
            </a:r>
            <a:r>
              <a:rPr lang="en-US" altLang="ko-KR" dirty="0"/>
              <a:t>: </a:t>
            </a:r>
            <a:r>
              <a:rPr lang="ko-KR" altLang="en-US" dirty="0" smtClean="0"/>
              <a:t>명령어 </a:t>
            </a:r>
            <a:r>
              <a:rPr lang="ko-KR" altLang="en-US" dirty="0"/>
              <a:t>기반 사용자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다중 </a:t>
            </a:r>
            <a:r>
              <a:rPr lang="ko-KR" altLang="en-US" dirty="0"/>
              <a:t>사용자 시스템 </a:t>
            </a:r>
            <a:r>
              <a:rPr lang="en-US" altLang="ko-KR" dirty="0"/>
              <a:t>: </a:t>
            </a:r>
            <a:r>
              <a:rPr lang="ko-KR" altLang="en-US" dirty="0"/>
              <a:t>여러 사람이 같은 컴퓨터에 동시에 접속하여 </a:t>
            </a:r>
            <a:r>
              <a:rPr lang="ko-KR" altLang="en-US" dirty="0" smtClean="0"/>
              <a:t>데이터 사용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다중 작업</a:t>
            </a:r>
            <a:r>
              <a:rPr lang="en-US" altLang="ko-KR" baseline="30000" dirty="0"/>
              <a:t>multitasking</a:t>
            </a:r>
            <a:r>
              <a:rPr lang="ko-KR" altLang="en-US" dirty="0" smtClean="0"/>
              <a:t>용 </a:t>
            </a:r>
            <a:r>
              <a:rPr lang="ko-KR" altLang="en-US" dirty="0"/>
              <a:t>시스템 </a:t>
            </a:r>
            <a:r>
              <a:rPr lang="en-US" altLang="ko-KR" dirty="0"/>
              <a:t>: </a:t>
            </a:r>
            <a:r>
              <a:rPr lang="ko-KR" altLang="en-US" dirty="0"/>
              <a:t>다중 </a:t>
            </a:r>
            <a:r>
              <a:rPr lang="ko-KR" altLang="en-US" dirty="0" smtClean="0"/>
              <a:t>작업은 </a:t>
            </a:r>
            <a:r>
              <a:rPr lang="ko-KR" altLang="en-US" dirty="0"/>
              <a:t>컴퓨터 한 대에서 여러 </a:t>
            </a:r>
            <a:r>
              <a:rPr lang="ko-KR" altLang="en-US" dirty="0" smtClean="0"/>
              <a:t>작업 동시 수행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높은 </a:t>
            </a:r>
            <a:r>
              <a:rPr lang="ko-KR" altLang="en-US" dirty="0"/>
              <a:t>이식성과 </a:t>
            </a:r>
            <a:r>
              <a:rPr lang="ko-KR" altLang="en-US" dirty="0" err="1"/>
              <a:t>확장성</a:t>
            </a:r>
            <a:r>
              <a:rPr lang="ko-KR" altLang="en-US" dirty="0"/>
              <a:t> 제공 </a:t>
            </a:r>
            <a:r>
              <a:rPr lang="en-US" altLang="ko-KR" dirty="0"/>
              <a:t>: </a:t>
            </a:r>
            <a:r>
              <a:rPr lang="ko-KR" altLang="en-US" dirty="0" smtClean="0"/>
              <a:t>고급 </a:t>
            </a:r>
            <a:r>
              <a:rPr lang="ko-KR" altLang="en-US" dirty="0"/>
              <a:t>언어인 </a:t>
            </a:r>
            <a:r>
              <a:rPr lang="en-US" altLang="ko-KR" dirty="0"/>
              <a:t>C </a:t>
            </a:r>
            <a:r>
              <a:rPr lang="ko-KR" altLang="en-US" dirty="0"/>
              <a:t>언어로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/>
              <a:t>하드웨어로 이식해도 </a:t>
            </a:r>
            <a:r>
              <a:rPr lang="ko-KR" altLang="en-US" dirty="0" smtClean="0"/>
              <a:t>처음부터 </a:t>
            </a:r>
            <a:r>
              <a:rPr lang="ko-KR" altLang="en-US" dirty="0"/>
              <a:t>다시 개발할 필요 없이 거의 그대로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또 각 기능을 모듈로 나눠 새로운 </a:t>
            </a:r>
            <a:r>
              <a:rPr lang="ko-KR" altLang="en-US" dirty="0" smtClean="0"/>
              <a:t>기능에 </a:t>
            </a:r>
            <a:r>
              <a:rPr lang="ko-KR" altLang="en-US" dirty="0"/>
              <a:t>필요한 모듈만 추가하면 되므로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/>
              <a:t>계층적 트리 파일 시스템 </a:t>
            </a:r>
            <a:r>
              <a:rPr lang="en-US" altLang="ko-KR" dirty="0"/>
              <a:t>: </a:t>
            </a:r>
            <a:r>
              <a:rPr lang="ko-KR" altLang="en-US" dirty="0" smtClean="0"/>
              <a:t>계층적인 </a:t>
            </a:r>
            <a:r>
              <a:rPr lang="ko-KR" altLang="en-US" dirty="0"/>
              <a:t>트리 구조를 사용하여 파일을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다양한 </a:t>
            </a:r>
            <a:r>
              <a:rPr lang="ko-KR" altLang="en-US" dirty="0"/>
              <a:t>부가 기능 제공 </a:t>
            </a:r>
            <a:r>
              <a:rPr lang="en-US" altLang="ko-KR" dirty="0"/>
              <a:t>: </a:t>
            </a:r>
            <a:r>
              <a:rPr lang="ko-KR" altLang="en-US" dirty="0" smtClean="0"/>
              <a:t>운영체제의 </a:t>
            </a:r>
            <a:r>
              <a:rPr lang="ko-KR" altLang="en-US" dirty="0"/>
              <a:t>기본 기능 외에 프로그래밍 및 디버깅 도구</a:t>
            </a:r>
            <a:r>
              <a:rPr lang="en-US" altLang="ko-KR" dirty="0"/>
              <a:t>, </a:t>
            </a:r>
            <a:r>
              <a:rPr lang="ko-KR" altLang="en-US" dirty="0" smtClean="0"/>
              <a:t>문서 편집 </a:t>
            </a:r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출력 관련 </a:t>
            </a:r>
            <a:r>
              <a:rPr lang="ko-KR" altLang="en-US" dirty="0" smtClean="0"/>
              <a:t>도구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ko-KR" altLang="en-US" dirty="0"/>
              <a:t>필요한 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572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유닉스의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358770"/>
            <a:ext cx="7290810" cy="32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39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3494</Words>
  <Application>Microsoft Office PowerPoint</Application>
  <PresentationFormat>화면 슬라이드 쇼(4:3)</PresentationFormat>
  <Paragraphs>343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유닉스의 탄생과 구성(1.유닉스의 탄생과 발전과정)</vt:lpstr>
      <vt:lpstr>Section 01 유닉스의 탄생과 구성(1.유닉스의 탄생과 발전과정)</vt:lpstr>
      <vt:lpstr>2. 유닉스의 설계 원칙</vt:lpstr>
      <vt:lpstr>2. 유닉스의 설계 원칙</vt:lpstr>
      <vt:lpstr>3. 유닉스의 특징</vt:lpstr>
      <vt:lpstr>4. 유닉스의 구성 요소</vt:lpstr>
      <vt:lpstr>4. 유닉스의 구성 요소</vt:lpstr>
      <vt:lpstr>4. 유닉스의 구성 요소</vt:lpstr>
      <vt:lpstr>4. 유닉스의 구성 요소</vt:lpstr>
      <vt:lpstr>4. 유닉스의 구성 요소</vt:lpstr>
      <vt:lpstr>Section 02 유닉스 프로세스의 관리(1.유닉스 프로세스의 종류)</vt:lpstr>
      <vt:lpstr>2. 유닉스 프로세스의 상태</vt:lpstr>
      <vt:lpstr>2. 유닉스 프로세스의 상태</vt:lpstr>
      <vt:lpstr>3. 유닉스 프로세스의 구조</vt:lpstr>
      <vt:lpstr>3. 유닉스 프로세스의 구조</vt:lpstr>
      <vt:lpstr>4. 유닉스 프로세스의 스케줄링</vt:lpstr>
      <vt:lpstr>4. 유닉스 프로세스의 스케줄링</vt:lpstr>
      <vt:lpstr>4. 유닉스 프로세스의 스케줄링</vt:lpstr>
      <vt:lpstr>Section 03 시스템 호출 인터페이스(1.파일 조작)</vt:lpstr>
      <vt:lpstr>1.파일 조작</vt:lpstr>
      <vt:lpstr>2. 프로세스 제어</vt:lpstr>
      <vt:lpstr>3. 시그널</vt:lpstr>
      <vt:lpstr>3. 시그널</vt:lpstr>
      <vt:lpstr>3. 시그널</vt:lpstr>
      <vt:lpstr>Section 04 유닉스의 메모리 관리(1. 유닉스의 메모리 관리 개요)</vt:lpstr>
      <vt:lpstr>2. 대치</vt:lpstr>
      <vt:lpstr>2. 대치</vt:lpstr>
      <vt:lpstr>2. 대치</vt:lpstr>
      <vt:lpstr>2. 대치</vt:lpstr>
      <vt:lpstr>2. 대치</vt:lpstr>
      <vt:lpstr>2. 대치</vt:lpstr>
      <vt:lpstr>3. 페이징</vt:lpstr>
      <vt:lpstr>3. 페이징</vt:lpstr>
      <vt:lpstr>3. 페이징</vt:lpstr>
      <vt:lpstr>3. 페이징</vt:lpstr>
      <vt:lpstr>Section 05 유닉스의 파일 시스템(1. 디스크 블록의 구조)</vt:lpstr>
      <vt:lpstr>Section 05 유닉스의 파일 시스템(1. 디스크 블록의 구조)</vt:lpstr>
      <vt:lpstr>1. 디스크 블록의 구조</vt:lpstr>
      <vt:lpstr>2. 유닉스에서 연속 파일 할당</vt:lpstr>
      <vt:lpstr>2. 유닉스에서 연속 파일 할당</vt:lpstr>
      <vt:lpstr>3. i 노드의 할당과 반납</vt:lpstr>
      <vt:lpstr>3. i 노드의 할당과 반납</vt:lpstr>
      <vt:lpstr>3. i 노드의 할당과 반납</vt:lpstr>
      <vt:lpstr>3. i 노드의 할당과 반납</vt:lpstr>
      <vt:lpstr>3. i 노드의 할당과 반납</vt:lpstr>
      <vt:lpstr>4. 유닉스의 디렉터리</vt:lpstr>
      <vt:lpstr>4. 유닉스의 디렉터리</vt:lpstr>
      <vt:lpstr>5. 유닉스의 시스템 파일 테이블</vt:lpstr>
      <vt:lpstr>5. 유닉스의 시스템 파일 테이블</vt:lpstr>
      <vt:lpstr>6. 유닉스의 디스크 구조</vt:lpstr>
      <vt:lpstr>6. 유닉스의 디스크 구조</vt:lpstr>
      <vt:lpstr>6. 유닉스의 디스크 구조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232</cp:revision>
  <dcterms:created xsi:type="dcterms:W3CDTF">2012-07-23T02:34:37Z</dcterms:created>
  <dcterms:modified xsi:type="dcterms:W3CDTF">2016-08-16T05:51:45Z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