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58" r:id="rId4"/>
    <p:sldId id="259" r:id="rId5"/>
    <p:sldId id="257" r:id="rId6"/>
    <p:sldId id="267" r:id="rId7"/>
    <p:sldId id="282" r:id="rId8"/>
    <p:sldId id="260" r:id="rId9"/>
    <p:sldId id="265" r:id="rId10"/>
    <p:sldId id="266" r:id="rId11"/>
    <p:sldId id="263" r:id="rId12"/>
    <p:sldId id="283" r:id="rId13"/>
    <p:sldId id="268" r:id="rId14"/>
    <p:sldId id="281" r:id="rId15"/>
    <p:sldId id="280" r:id="rId16"/>
    <p:sldId id="275" r:id="rId17"/>
    <p:sldId id="273" r:id="rId18"/>
    <p:sldId id="277" r:id="rId19"/>
    <p:sldId id="274" r:id="rId20"/>
    <p:sldId id="27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18000"/>
    <a:srgbClr val="2B91AF"/>
    <a:srgbClr val="7FFF00"/>
    <a:srgbClr val="32FF00"/>
    <a:srgbClr val="14FF00"/>
    <a:srgbClr val="00FF00"/>
    <a:srgbClr val="FFFF00"/>
    <a:srgbClr val="0FFF00"/>
    <a:srgbClr val="00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0736"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EF7C7-BD9A-4A52-906F-4552A2ACC1F4}" type="doc">
      <dgm:prSet loTypeId="urn:microsoft.com/office/officeart/2005/8/layout/chevron1" loCatId="process" qsTypeId="urn:microsoft.com/office/officeart/2005/8/quickstyle/simple1" qsCatId="simple" csTypeId="urn:microsoft.com/office/officeart/2005/8/colors/accent1_2" csCatId="accent1" phldr="1"/>
      <dgm:spPr/>
    </dgm:pt>
    <dgm:pt modelId="{F9812810-0EFD-4D84-98CA-C297CE4CBD3A}">
      <dgm:prSet phldrT="[Text]"/>
      <dgm:spPr/>
      <dgm:t>
        <a:bodyPr/>
        <a:lstStyle/>
        <a:p>
          <a:r>
            <a:rPr lang="en-US" dirty="0" smtClean="0"/>
            <a:t>L1 – D</a:t>
          </a:r>
          <a:endParaRPr lang="en-US" dirty="0"/>
        </a:p>
      </dgm:t>
    </dgm:pt>
    <dgm:pt modelId="{20F78316-2A49-4863-9EF4-159E016D347C}" type="parTrans" cxnId="{9CA6A463-B691-4F9C-AB39-780B92D71CF1}">
      <dgm:prSet/>
      <dgm:spPr/>
      <dgm:t>
        <a:bodyPr/>
        <a:lstStyle/>
        <a:p>
          <a:endParaRPr lang="en-US"/>
        </a:p>
      </dgm:t>
    </dgm:pt>
    <dgm:pt modelId="{E8251CC7-6A33-401D-A0BF-877536112F18}" type="sibTrans" cxnId="{9CA6A463-B691-4F9C-AB39-780B92D71CF1}">
      <dgm:prSet/>
      <dgm:spPr/>
      <dgm:t>
        <a:bodyPr/>
        <a:lstStyle/>
        <a:p>
          <a:endParaRPr lang="en-US"/>
        </a:p>
      </dgm:t>
    </dgm:pt>
    <dgm:pt modelId="{662601E7-EC34-4B5F-9A8E-63F415FBFE48}">
      <dgm:prSet phldrT="[Text]"/>
      <dgm:spPr/>
      <dgm:t>
        <a:bodyPr/>
        <a:lstStyle/>
        <a:p>
          <a:r>
            <a:rPr lang="en-US" dirty="0" smtClean="0"/>
            <a:t>L2</a:t>
          </a:r>
          <a:endParaRPr lang="en-US" dirty="0"/>
        </a:p>
      </dgm:t>
    </dgm:pt>
    <dgm:pt modelId="{A1E748DC-23D7-4E51-8BD9-2361FEDE17B8}" type="parTrans" cxnId="{482BF64A-357D-4B87-BF53-E774FBF5811F}">
      <dgm:prSet/>
      <dgm:spPr/>
      <dgm:t>
        <a:bodyPr/>
        <a:lstStyle/>
        <a:p>
          <a:endParaRPr lang="en-US"/>
        </a:p>
      </dgm:t>
    </dgm:pt>
    <dgm:pt modelId="{FA041A7F-94DA-4C92-8131-BD16E1667DC4}" type="sibTrans" cxnId="{482BF64A-357D-4B87-BF53-E774FBF5811F}">
      <dgm:prSet/>
      <dgm:spPr/>
      <dgm:t>
        <a:bodyPr/>
        <a:lstStyle/>
        <a:p>
          <a:endParaRPr lang="en-US"/>
        </a:p>
      </dgm:t>
    </dgm:pt>
    <dgm:pt modelId="{52331516-AA8A-4FBD-8616-239EA77E0072}">
      <dgm:prSet phldrT="[Text]"/>
      <dgm:spPr/>
      <dgm:t>
        <a:bodyPr/>
        <a:lstStyle/>
        <a:p>
          <a:r>
            <a:rPr lang="en-US" dirty="0" smtClean="0"/>
            <a:t>L3</a:t>
          </a:r>
          <a:endParaRPr lang="en-US" dirty="0"/>
        </a:p>
      </dgm:t>
    </dgm:pt>
    <dgm:pt modelId="{583F504B-DAAB-4668-A3F9-95B5D13DD1DA}" type="parTrans" cxnId="{3B69AA51-7314-43A2-A906-A7D4577CE518}">
      <dgm:prSet/>
      <dgm:spPr/>
      <dgm:t>
        <a:bodyPr/>
        <a:lstStyle/>
        <a:p>
          <a:endParaRPr lang="en-US"/>
        </a:p>
      </dgm:t>
    </dgm:pt>
    <dgm:pt modelId="{CE6A4098-F787-4A6B-9427-4EAF3A9A4A5B}" type="sibTrans" cxnId="{3B69AA51-7314-43A2-A906-A7D4577CE518}">
      <dgm:prSet/>
      <dgm:spPr/>
      <dgm:t>
        <a:bodyPr/>
        <a:lstStyle/>
        <a:p>
          <a:endParaRPr lang="en-US"/>
        </a:p>
      </dgm:t>
    </dgm:pt>
    <dgm:pt modelId="{5B26EAC2-04A9-4EE2-A0DB-7CB34893401B}">
      <dgm:prSet phldrT="[Text]"/>
      <dgm:spPr/>
      <dgm:t>
        <a:bodyPr/>
        <a:lstStyle/>
        <a:p>
          <a:r>
            <a:rPr lang="en-US" dirty="0" smtClean="0"/>
            <a:t>L1 &amp; L2 in other cores</a:t>
          </a:r>
          <a:endParaRPr lang="en-US" dirty="0"/>
        </a:p>
      </dgm:t>
    </dgm:pt>
    <dgm:pt modelId="{9F73E6AE-E776-437E-B50D-6D79CA8424F5}" type="parTrans" cxnId="{AD2E36B2-65B1-4498-9616-D404FD25D55B}">
      <dgm:prSet/>
      <dgm:spPr/>
      <dgm:t>
        <a:bodyPr/>
        <a:lstStyle/>
        <a:p>
          <a:endParaRPr lang="en-US"/>
        </a:p>
      </dgm:t>
    </dgm:pt>
    <dgm:pt modelId="{3DD79651-308C-4808-BE9C-BC1F6EF2AF60}" type="sibTrans" cxnId="{AD2E36B2-65B1-4498-9616-D404FD25D55B}">
      <dgm:prSet/>
      <dgm:spPr/>
      <dgm:t>
        <a:bodyPr/>
        <a:lstStyle/>
        <a:p>
          <a:endParaRPr lang="en-US"/>
        </a:p>
      </dgm:t>
    </dgm:pt>
    <dgm:pt modelId="{BBCEAA9F-FACC-4496-809C-DCAD4966359C}">
      <dgm:prSet phldrT="[Text]"/>
      <dgm:spPr/>
      <dgm:t>
        <a:bodyPr/>
        <a:lstStyle/>
        <a:p>
          <a:r>
            <a:rPr lang="en-US" dirty="0" smtClean="0"/>
            <a:t>RAM</a:t>
          </a:r>
          <a:endParaRPr lang="en-US" dirty="0"/>
        </a:p>
      </dgm:t>
    </dgm:pt>
    <dgm:pt modelId="{A2401640-C5A9-427A-B6F0-166CED131574}" type="parTrans" cxnId="{9C3447F1-89ED-4BDD-A4E3-5A25A0F2EBB5}">
      <dgm:prSet/>
      <dgm:spPr/>
      <dgm:t>
        <a:bodyPr/>
        <a:lstStyle/>
        <a:p>
          <a:endParaRPr lang="en-US"/>
        </a:p>
      </dgm:t>
    </dgm:pt>
    <dgm:pt modelId="{E0503111-AB71-404C-AEFF-D2EB0A8AD378}" type="sibTrans" cxnId="{9C3447F1-89ED-4BDD-A4E3-5A25A0F2EBB5}">
      <dgm:prSet/>
      <dgm:spPr/>
      <dgm:t>
        <a:bodyPr/>
        <a:lstStyle/>
        <a:p>
          <a:endParaRPr lang="en-US"/>
        </a:p>
      </dgm:t>
    </dgm:pt>
    <dgm:pt modelId="{69FB5BE4-F35C-4C0E-ACD2-C351FBC26AF9}" type="pres">
      <dgm:prSet presAssocID="{036EF7C7-BD9A-4A52-906F-4552A2ACC1F4}" presName="Name0" presStyleCnt="0">
        <dgm:presLayoutVars>
          <dgm:dir/>
          <dgm:animLvl val="lvl"/>
          <dgm:resizeHandles val="exact"/>
        </dgm:presLayoutVars>
      </dgm:prSet>
      <dgm:spPr/>
    </dgm:pt>
    <dgm:pt modelId="{79A22FF0-AD7E-4273-8888-3FAC1B7845ED}" type="pres">
      <dgm:prSet presAssocID="{F9812810-0EFD-4D84-98CA-C297CE4CBD3A}" presName="parTxOnly" presStyleLbl="node1" presStyleIdx="0" presStyleCnt="5">
        <dgm:presLayoutVars>
          <dgm:chMax val="0"/>
          <dgm:chPref val="0"/>
          <dgm:bulletEnabled val="1"/>
        </dgm:presLayoutVars>
      </dgm:prSet>
      <dgm:spPr/>
      <dgm:t>
        <a:bodyPr/>
        <a:lstStyle/>
        <a:p>
          <a:endParaRPr lang="en-US"/>
        </a:p>
      </dgm:t>
    </dgm:pt>
    <dgm:pt modelId="{2A0E938F-648B-41E0-BACE-37752B90FB6B}" type="pres">
      <dgm:prSet presAssocID="{E8251CC7-6A33-401D-A0BF-877536112F18}" presName="parTxOnlySpace" presStyleCnt="0"/>
      <dgm:spPr/>
    </dgm:pt>
    <dgm:pt modelId="{78C05BD5-A563-4B19-993D-4FECBFA36919}" type="pres">
      <dgm:prSet presAssocID="{662601E7-EC34-4B5F-9A8E-63F415FBFE48}" presName="parTxOnly" presStyleLbl="node1" presStyleIdx="1" presStyleCnt="5">
        <dgm:presLayoutVars>
          <dgm:chMax val="0"/>
          <dgm:chPref val="0"/>
          <dgm:bulletEnabled val="1"/>
        </dgm:presLayoutVars>
      </dgm:prSet>
      <dgm:spPr/>
      <dgm:t>
        <a:bodyPr/>
        <a:lstStyle/>
        <a:p>
          <a:endParaRPr lang="en-US"/>
        </a:p>
      </dgm:t>
    </dgm:pt>
    <dgm:pt modelId="{CE0B4AD3-1BDC-4FAC-B356-9708381C7F31}" type="pres">
      <dgm:prSet presAssocID="{FA041A7F-94DA-4C92-8131-BD16E1667DC4}" presName="parTxOnlySpace" presStyleCnt="0"/>
      <dgm:spPr/>
    </dgm:pt>
    <dgm:pt modelId="{013185E2-B8B5-41DE-9F55-FB27D00F1686}" type="pres">
      <dgm:prSet presAssocID="{52331516-AA8A-4FBD-8616-239EA77E0072}" presName="parTxOnly" presStyleLbl="node1" presStyleIdx="2" presStyleCnt="5">
        <dgm:presLayoutVars>
          <dgm:chMax val="0"/>
          <dgm:chPref val="0"/>
          <dgm:bulletEnabled val="1"/>
        </dgm:presLayoutVars>
      </dgm:prSet>
      <dgm:spPr/>
      <dgm:t>
        <a:bodyPr/>
        <a:lstStyle/>
        <a:p>
          <a:endParaRPr lang="en-US"/>
        </a:p>
      </dgm:t>
    </dgm:pt>
    <dgm:pt modelId="{5E4D1065-0DFC-4C16-9EE9-72FFA86FE032}" type="pres">
      <dgm:prSet presAssocID="{CE6A4098-F787-4A6B-9427-4EAF3A9A4A5B}" presName="parTxOnlySpace" presStyleCnt="0"/>
      <dgm:spPr/>
    </dgm:pt>
    <dgm:pt modelId="{EF65D3F8-1407-458D-9250-A7E694D0EA30}" type="pres">
      <dgm:prSet presAssocID="{5B26EAC2-04A9-4EE2-A0DB-7CB34893401B}" presName="parTxOnly" presStyleLbl="node1" presStyleIdx="3" presStyleCnt="5">
        <dgm:presLayoutVars>
          <dgm:chMax val="0"/>
          <dgm:chPref val="0"/>
          <dgm:bulletEnabled val="1"/>
        </dgm:presLayoutVars>
      </dgm:prSet>
      <dgm:spPr/>
      <dgm:t>
        <a:bodyPr/>
        <a:lstStyle/>
        <a:p>
          <a:endParaRPr lang="en-US"/>
        </a:p>
      </dgm:t>
    </dgm:pt>
    <dgm:pt modelId="{E2B191B1-C6BB-4F0E-B82B-D4B7866658B8}" type="pres">
      <dgm:prSet presAssocID="{3DD79651-308C-4808-BE9C-BC1F6EF2AF60}" presName="parTxOnlySpace" presStyleCnt="0"/>
      <dgm:spPr/>
    </dgm:pt>
    <dgm:pt modelId="{5FD63BC5-4367-4868-930C-9A82CF7C19D7}" type="pres">
      <dgm:prSet presAssocID="{BBCEAA9F-FACC-4496-809C-DCAD4966359C}" presName="parTxOnly" presStyleLbl="node1" presStyleIdx="4" presStyleCnt="5">
        <dgm:presLayoutVars>
          <dgm:chMax val="0"/>
          <dgm:chPref val="0"/>
          <dgm:bulletEnabled val="1"/>
        </dgm:presLayoutVars>
      </dgm:prSet>
      <dgm:spPr/>
      <dgm:t>
        <a:bodyPr/>
        <a:lstStyle/>
        <a:p>
          <a:endParaRPr lang="en-US"/>
        </a:p>
      </dgm:t>
    </dgm:pt>
  </dgm:ptLst>
  <dgm:cxnLst>
    <dgm:cxn modelId="{033E6294-89DA-4964-8AE1-2E4AD2C59E8B}" type="presOf" srcId="{036EF7C7-BD9A-4A52-906F-4552A2ACC1F4}" destId="{69FB5BE4-F35C-4C0E-ACD2-C351FBC26AF9}" srcOrd="0" destOrd="0" presId="urn:microsoft.com/office/officeart/2005/8/layout/chevron1"/>
    <dgm:cxn modelId="{9CA6A463-B691-4F9C-AB39-780B92D71CF1}" srcId="{036EF7C7-BD9A-4A52-906F-4552A2ACC1F4}" destId="{F9812810-0EFD-4D84-98CA-C297CE4CBD3A}" srcOrd="0" destOrd="0" parTransId="{20F78316-2A49-4863-9EF4-159E016D347C}" sibTransId="{E8251CC7-6A33-401D-A0BF-877536112F18}"/>
    <dgm:cxn modelId="{9C3447F1-89ED-4BDD-A4E3-5A25A0F2EBB5}" srcId="{036EF7C7-BD9A-4A52-906F-4552A2ACC1F4}" destId="{BBCEAA9F-FACC-4496-809C-DCAD4966359C}" srcOrd="4" destOrd="0" parTransId="{A2401640-C5A9-427A-B6F0-166CED131574}" sibTransId="{E0503111-AB71-404C-AEFF-D2EB0A8AD378}"/>
    <dgm:cxn modelId="{3D092514-D45E-436E-836A-A8EACF72F6E3}" type="presOf" srcId="{BBCEAA9F-FACC-4496-809C-DCAD4966359C}" destId="{5FD63BC5-4367-4868-930C-9A82CF7C19D7}" srcOrd="0" destOrd="0" presId="urn:microsoft.com/office/officeart/2005/8/layout/chevron1"/>
    <dgm:cxn modelId="{3AF6EAAD-FAB4-458A-A345-3B3997F59B7A}" type="presOf" srcId="{5B26EAC2-04A9-4EE2-A0DB-7CB34893401B}" destId="{EF65D3F8-1407-458D-9250-A7E694D0EA30}" srcOrd="0" destOrd="0" presId="urn:microsoft.com/office/officeart/2005/8/layout/chevron1"/>
    <dgm:cxn modelId="{EE2C3B40-A4A6-473E-82A9-11B6468772A4}" type="presOf" srcId="{662601E7-EC34-4B5F-9A8E-63F415FBFE48}" destId="{78C05BD5-A563-4B19-993D-4FECBFA36919}" srcOrd="0" destOrd="0" presId="urn:microsoft.com/office/officeart/2005/8/layout/chevron1"/>
    <dgm:cxn modelId="{DCF188C2-8AEE-47EC-8BFC-45967E91061A}" type="presOf" srcId="{F9812810-0EFD-4D84-98CA-C297CE4CBD3A}" destId="{79A22FF0-AD7E-4273-8888-3FAC1B7845ED}" srcOrd="0" destOrd="0" presId="urn:microsoft.com/office/officeart/2005/8/layout/chevron1"/>
    <dgm:cxn modelId="{AD2E36B2-65B1-4498-9616-D404FD25D55B}" srcId="{036EF7C7-BD9A-4A52-906F-4552A2ACC1F4}" destId="{5B26EAC2-04A9-4EE2-A0DB-7CB34893401B}" srcOrd="3" destOrd="0" parTransId="{9F73E6AE-E776-437E-B50D-6D79CA8424F5}" sibTransId="{3DD79651-308C-4808-BE9C-BC1F6EF2AF60}"/>
    <dgm:cxn modelId="{3B69AA51-7314-43A2-A906-A7D4577CE518}" srcId="{036EF7C7-BD9A-4A52-906F-4552A2ACC1F4}" destId="{52331516-AA8A-4FBD-8616-239EA77E0072}" srcOrd="2" destOrd="0" parTransId="{583F504B-DAAB-4668-A3F9-95B5D13DD1DA}" sibTransId="{CE6A4098-F787-4A6B-9427-4EAF3A9A4A5B}"/>
    <dgm:cxn modelId="{482BF64A-357D-4B87-BF53-E774FBF5811F}" srcId="{036EF7C7-BD9A-4A52-906F-4552A2ACC1F4}" destId="{662601E7-EC34-4B5F-9A8E-63F415FBFE48}" srcOrd="1" destOrd="0" parTransId="{A1E748DC-23D7-4E51-8BD9-2361FEDE17B8}" sibTransId="{FA041A7F-94DA-4C92-8131-BD16E1667DC4}"/>
    <dgm:cxn modelId="{228AA403-6AF6-4F8C-B005-57FCF2F2C1BB}" type="presOf" srcId="{52331516-AA8A-4FBD-8616-239EA77E0072}" destId="{013185E2-B8B5-41DE-9F55-FB27D00F1686}" srcOrd="0" destOrd="0" presId="urn:microsoft.com/office/officeart/2005/8/layout/chevron1"/>
    <dgm:cxn modelId="{0BDB92AF-0084-462D-A2D5-501A67125E64}" type="presParOf" srcId="{69FB5BE4-F35C-4C0E-ACD2-C351FBC26AF9}" destId="{79A22FF0-AD7E-4273-8888-3FAC1B7845ED}" srcOrd="0" destOrd="0" presId="urn:microsoft.com/office/officeart/2005/8/layout/chevron1"/>
    <dgm:cxn modelId="{F4FCEFEE-BCD5-4538-BED8-08577B3777A0}" type="presParOf" srcId="{69FB5BE4-F35C-4C0E-ACD2-C351FBC26AF9}" destId="{2A0E938F-648B-41E0-BACE-37752B90FB6B}" srcOrd="1" destOrd="0" presId="urn:microsoft.com/office/officeart/2005/8/layout/chevron1"/>
    <dgm:cxn modelId="{DD4CF91B-C91A-4EC7-B1BD-C0609C88EEA4}" type="presParOf" srcId="{69FB5BE4-F35C-4C0E-ACD2-C351FBC26AF9}" destId="{78C05BD5-A563-4B19-993D-4FECBFA36919}" srcOrd="2" destOrd="0" presId="urn:microsoft.com/office/officeart/2005/8/layout/chevron1"/>
    <dgm:cxn modelId="{67942FC8-37B6-4789-BF4F-C20C9D0B7BE7}" type="presParOf" srcId="{69FB5BE4-F35C-4C0E-ACD2-C351FBC26AF9}" destId="{CE0B4AD3-1BDC-4FAC-B356-9708381C7F31}" srcOrd="3" destOrd="0" presId="urn:microsoft.com/office/officeart/2005/8/layout/chevron1"/>
    <dgm:cxn modelId="{C15A4CC9-F8B7-4902-9498-477E2DC3DEC7}" type="presParOf" srcId="{69FB5BE4-F35C-4C0E-ACD2-C351FBC26AF9}" destId="{013185E2-B8B5-41DE-9F55-FB27D00F1686}" srcOrd="4" destOrd="0" presId="urn:microsoft.com/office/officeart/2005/8/layout/chevron1"/>
    <dgm:cxn modelId="{A83F44C0-CC5A-4D08-A23D-0BC205B68F4F}" type="presParOf" srcId="{69FB5BE4-F35C-4C0E-ACD2-C351FBC26AF9}" destId="{5E4D1065-0DFC-4C16-9EE9-72FFA86FE032}" srcOrd="5" destOrd="0" presId="urn:microsoft.com/office/officeart/2005/8/layout/chevron1"/>
    <dgm:cxn modelId="{0FABE296-67E6-46FC-8356-60B78C9FC856}" type="presParOf" srcId="{69FB5BE4-F35C-4C0E-ACD2-C351FBC26AF9}" destId="{EF65D3F8-1407-458D-9250-A7E694D0EA30}" srcOrd="6" destOrd="0" presId="urn:microsoft.com/office/officeart/2005/8/layout/chevron1"/>
    <dgm:cxn modelId="{8C150336-2A1C-4C25-8D15-FB31025A6563}" type="presParOf" srcId="{69FB5BE4-F35C-4C0E-ACD2-C351FBC26AF9}" destId="{E2B191B1-C6BB-4F0E-B82B-D4B7866658B8}" srcOrd="7" destOrd="0" presId="urn:microsoft.com/office/officeart/2005/8/layout/chevron1"/>
    <dgm:cxn modelId="{7D100D32-C9EA-457B-9CBD-631FAE3799CE}" type="presParOf" srcId="{69FB5BE4-F35C-4C0E-ACD2-C351FBC26AF9}" destId="{5FD63BC5-4367-4868-930C-9A82CF7C19D7}"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22FF0-AD7E-4273-8888-3FAC1B7845ED}">
      <dsp:nvSpPr>
        <dsp:cNvPr id="0" name=""/>
        <dsp:cNvSpPr/>
      </dsp:nvSpPr>
      <dsp:spPr>
        <a:xfrm>
          <a:off x="2050" y="0"/>
          <a:ext cx="1824549" cy="6701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L1 – D</a:t>
          </a:r>
          <a:endParaRPr lang="en-US" sz="1800" kern="1200" dirty="0"/>
        </a:p>
      </dsp:txBody>
      <dsp:txXfrm>
        <a:off x="337133" y="0"/>
        <a:ext cx="1154383" cy="670166"/>
      </dsp:txXfrm>
    </dsp:sp>
    <dsp:sp modelId="{78C05BD5-A563-4B19-993D-4FECBFA36919}">
      <dsp:nvSpPr>
        <dsp:cNvPr id="0" name=""/>
        <dsp:cNvSpPr/>
      </dsp:nvSpPr>
      <dsp:spPr>
        <a:xfrm>
          <a:off x="1644144" y="0"/>
          <a:ext cx="1824549" cy="6701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L2</a:t>
          </a:r>
          <a:endParaRPr lang="en-US" sz="1800" kern="1200" dirty="0"/>
        </a:p>
      </dsp:txBody>
      <dsp:txXfrm>
        <a:off x="1979227" y="0"/>
        <a:ext cx="1154383" cy="670166"/>
      </dsp:txXfrm>
    </dsp:sp>
    <dsp:sp modelId="{013185E2-B8B5-41DE-9F55-FB27D00F1686}">
      <dsp:nvSpPr>
        <dsp:cNvPr id="0" name=""/>
        <dsp:cNvSpPr/>
      </dsp:nvSpPr>
      <dsp:spPr>
        <a:xfrm>
          <a:off x="3286238" y="0"/>
          <a:ext cx="1824549" cy="6701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L3</a:t>
          </a:r>
          <a:endParaRPr lang="en-US" sz="1800" kern="1200" dirty="0"/>
        </a:p>
      </dsp:txBody>
      <dsp:txXfrm>
        <a:off x="3621321" y="0"/>
        <a:ext cx="1154383" cy="670166"/>
      </dsp:txXfrm>
    </dsp:sp>
    <dsp:sp modelId="{EF65D3F8-1407-458D-9250-A7E694D0EA30}">
      <dsp:nvSpPr>
        <dsp:cNvPr id="0" name=""/>
        <dsp:cNvSpPr/>
      </dsp:nvSpPr>
      <dsp:spPr>
        <a:xfrm>
          <a:off x="4928332" y="0"/>
          <a:ext cx="1824549" cy="6701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L1 &amp; L2 in other cores</a:t>
          </a:r>
          <a:endParaRPr lang="en-US" sz="1800" kern="1200" dirty="0"/>
        </a:p>
      </dsp:txBody>
      <dsp:txXfrm>
        <a:off x="5263415" y="0"/>
        <a:ext cx="1154383" cy="670166"/>
      </dsp:txXfrm>
    </dsp:sp>
    <dsp:sp modelId="{5FD63BC5-4367-4868-930C-9A82CF7C19D7}">
      <dsp:nvSpPr>
        <dsp:cNvPr id="0" name=""/>
        <dsp:cNvSpPr/>
      </dsp:nvSpPr>
      <dsp:spPr>
        <a:xfrm>
          <a:off x="6570426" y="0"/>
          <a:ext cx="1824549" cy="6701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RAM</a:t>
          </a:r>
          <a:endParaRPr lang="en-US" sz="1800" kern="1200" dirty="0"/>
        </a:p>
      </dsp:txBody>
      <dsp:txXfrm>
        <a:off x="6905509" y="0"/>
        <a:ext cx="1154383" cy="6701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DEFEE-D431-4DA5-8C4A-0100E07A29C6}" type="datetimeFigureOut">
              <a:rPr lang="en-US" smtClean="0"/>
              <a:t>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C2A3E-6282-4EAE-A94D-CDDCDD393EAC}" type="slidenum">
              <a:rPr lang="en-US" smtClean="0"/>
              <a:t>‹#›</a:t>
            </a:fld>
            <a:endParaRPr lang="en-US"/>
          </a:p>
        </p:txBody>
      </p:sp>
    </p:spTree>
    <p:extLst>
      <p:ext uri="{BB962C8B-B14F-4D97-AF65-F5344CB8AC3E}">
        <p14:creationId xmlns:p14="http://schemas.microsoft.com/office/powerpoint/2010/main" val="132094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http://www.anandtech.com/show/5771/the-intel-ivy-bridge-core-i7-3770k-review/3</a:t>
            </a:r>
          </a:p>
          <a:p>
            <a:endParaRPr lang="en-US" dirty="0"/>
          </a:p>
        </p:txBody>
      </p:sp>
      <p:sp>
        <p:nvSpPr>
          <p:cNvPr id="4" name="Slide Number Placeholder 3"/>
          <p:cNvSpPr>
            <a:spLocks noGrp="1"/>
          </p:cNvSpPr>
          <p:nvPr>
            <p:ph type="sldNum" sz="quarter" idx="10"/>
          </p:nvPr>
        </p:nvSpPr>
        <p:spPr/>
        <p:txBody>
          <a:bodyPr/>
          <a:lstStyle/>
          <a:p>
            <a:fld id="{7F4C2A3E-6282-4EAE-A94D-CDDCDD393EAC}" type="slidenum">
              <a:rPr lang="en-US" smtClean="0"/>
              <a:t>7</a:t>
            </a:fld>
            <a:endParaRPr lang="en-US"/>
          </a:p>
        </p:txBody>
      </p:sp>
    </p:spTree>
    <p:extLst>
      <p:ext uri="{BB962C8B-B14F-4D97-AF65-F5344CB8AC3E}">
        <p14:creationId xmlns:p14="http://schemas.microsoft.com/office/powerpoint/2010/main" val="280281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ensure data consistency across multiple caches, multiprocessor-capable Intel® processors follow the MESI (Modified/Exclusive/Shared/Invalid) protocol. On first load of a</a:t>
            </a:r>
            <a:r>
              <a:rPr lang="en-US" baseline="0" dirty="0" smtClean="0"/>
              <a:t> </a:t>
            </a:r>
            <a:r>
              <a:rPr lang="en-US" dirty="0" smtClean="0"/>
              <a:t>cache line, the processor will mark the cache line as ‘Exclusive’ access. As long as the cache line is marked exclusive, subsequent loads are free to use the existing data in cache. If the processor sees the same cache line loaded by another processor on the bus, it marks the cache line with ‘Shared’ access. If the processor stores a cache line marked as ‘S’, the cache line is marked as ‘Modified’ and all other processors are sent an ‘Invalid’ cache line message. If the processor sees the same cache line which is now marked ‘M’ being accessed by another processor, the processor stores the cache line back to memory and marks its cache line as ‘Shared’. The other processor that is accessing the same cache line incurs a cache miss.</a:t>
            </a:r>
          </a:p>
          <a:p>
            <a:endParaRPr lang="en-US" dirty="0" smtClean="0"/>
          </a:p>
          <a:p>
            <a:r>
              <a:rPr lang="en-US" dirty="0" smtClean="0"/>
              <a:t>From:</a:t>
            </a:r>
            <a:r>
              <a:rPr lang="en-US" baseline="0" dirty="0" smtClean="0"/>
              <a:t> https://software.intel.com/en-us/articles/avoiding-and-identifying-false-sharing-among-threads</a:t>
            </a:r>
          </a:p>
          <a:p>
            <a:endParaRPr lang="en-US" dirty="0"/>
          </a:p>
        </p:txBody>
      </p:sp>
      <p:sp>
        <p:nvSpPr>
          <p:cNvPr id="4" name="Slide Number Placeholder 3"/>
          <p:cNvSpPr>
            <a:spLocks noGrp="1"/>
          </p:cNvSpPr>
          <p:nvPr>
            <p:ph type="sldNum" sz="quarter" idx="10"/>
          </p:nvPr>
        </p:nvSpPr>
        <p:spPr/>
        <p:txBody>
          <a:bodyPr/>
          <a:lstStyle/>
          <a:p>
            <a:fld id="{7F4C2A3E-6282-4EAE-A94D-CDDCDD393EAC}" type="slidenum">
              <a:rPr lang="en-US" smtClean="0"/>
              <a:t>14</a:t>
            </a:fld>
            <a:endParaRPr lang="en-US"/>
          </a:p>
        </p:txBody>
      </p:sp>
    </p:spTree>
    <p:extLst>
      <p:ext uri="{BB962C8B-B14F-4D97-AF65-F5344CB8AC3E}">
        <p14:creationId xmlns:p14="http://schemas.microsoft.com/office/powerpoint/2010/main" val="27802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4C2A3E-6282-4EAE-A94D-CDDCDD393EAC}" type="slidenum">
              <a:rPr lang="en-US" smtClean="0"/>
              <a:t>22</a:t>
            </a:fld>
            <a:endParaRPr lang="en-US"/>
          </a:p>
        </p:txBody>
      </p:sp>
    </p:spTree>
    <p:extLst>
      <p:ext uri="{BB962C8B-B14F-4D97-AF65-F5344CB8AC3E}">
        <p14:creationId xmlns:p14="http://schemas.microsoft.com/office/powerpoint/2010/main" val="262584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B0BA14-01B2-45F2-A7D2-291A531F4D7C}" type="datetime1">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B659-E161-454B-99BB-8222CF15ABDA}" type="slidenum">
              <a:rPr lang="en-US" smtClean="0"/>
              <a:t>‹#›</a:t>
            </a:fld>
            <a:endParaRPr lang="en-US"/>
          </a:p>
        </p:txBody>
      </p:sp>
    </p:spTree>
    <p:extLst>
      <p:ext uri="{BB962C8B-B14F-4D97-AF65-F5344CB8AC3E}">
        <p14:creationId xmlns:p14="http://schemas.microsoft.com/office/powerpoint/2010/main" val="26305423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C9C64-80DE-404D-BFE1-38466EFA65DC}" type="datetime1">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txBox="1">
            <a:spLocks/>
          </p:cNvSpPr>
          <p:nvPr userDrawn="1"/>
        </p:nvSpPr>
        <p:spPr>
          <a:xfrm>
            <a:off x="10033000" y="6356350"/>
            <a:ext cx="2159000" cy="501650"/>
          </a:xfrm>
          <a:prstGeom prst="rect">
            <a:avLst/>
          </a:prstGeom>
          <a:solidFill>
            <a:srgbClr val="0000FF"/>
          </a:solidFill>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28618042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07FD8-BA2D-40D6-9047-4132482D9274}" type="datetime1">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txBox="1">
            <a:spLocks/>
          </p:cNvSpPr>
          <p:nvPr userDrawn="1"/>
        </p:nvSpPr>
        <p:spPr>
          <a:xfrm>
            <a:off x="10033000" y="6356350"/>
            <a:ext cx="2159000" cy="501650"/>
          </a:xfrm>
          <a:prstGeom prst="rect">
            <a:avLst/>
          </a:prstGeom>
          <a:solidFill>
            <a:srgbClr val="0000FF"/>
          </a:solidFill>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15411085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FC7F52-D933-4A3B-A07E-F49EC444CF89}" type="datetime1">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033000" y="6356350"/>
            <a:ext cx="2159000" cy="501650"/>
          </a:xfrm>
          <a:solidFill>
            <a:srgbClr val="0000FF"/>
          </a:solidFill>
        </p:spPr>
        <p:txBody>
          <a:bodyPr/>
          <a:lstStyle>
            <a:lvl1pPr algn="ctr">
              <a:defRPr sz="2400">
                <a:solidFill>
                  <a:schemeClr val="bg1"/>
                </a:solidFill>
              </a:defRPr>
            </a:lvl1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7137589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E798A-1655-4D86-ABF9-4819F85653CA}" type="datetime1">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8610600" y="6356350"/>
            <a:ext cx="2743200" cy="365125"/>
          </a:xfrm>
        </p:spPr>
        <p:txBody>
          <a:bodyPr/>
          <a:lstStyle/>
          <a:p>
            <a:fld id="{2C2AB659-E161-454B-99BB-8222CF15ABDA}" type="slidenum">
              <a:rPr lang="en-US" smtClean="0"/>
              <a:t>‹#›</a:t>
            </a:fld>
            <a:endParaRPr lang="en-US"/>
          </a:p>
        </p:txBody>
      </p:sp>
    </p:spTree>
    <p:extLst>
      <p:ext uri="{BB962C8B-B14F-4D97-AF65-F5344CB8AC3E}">
        <p14:creationId xmlns:p14="http://schemas.microsoft.com/office/powerpoint/2010/main" val="2567082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301413-2E2B-41A5-BF87-76FBF6B18BE2}" type="datetime1">
              <a:rPr lang="en-US" smtClean="0"/>
              <a:t>2/20/2016</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Slide Number Placeholder 5"/>
          <p:cNvSpPr txBox="1">
            <a:spLocks/>
          </p:cNvSpPr>
          <p:nvPr userDrawn="1"/>
        </p:nvSpPr>
        <p:spPr>
          <a:xfrm>
            <a:off x="10033000" y="6356350"/>
            <a:ext cx="2159000" cy="501650"/>
          </a:xfrm>
          <a:prstGeom prst="rect">
            <a:avLst/>
          </a:prstGeom>
          <a:solidFill>
            <a:srgbClr val="0000FF"/>
          </a:solidFill>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29765052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2B629-C228-4C82-868F-77411E960D1D}" type="datetime1">
              <a:rPr lang="en-US" smtClean="0"/>
              <a:t>2/20/2016</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txBox="1">
            <a:spLocks/>
          </p:cNvSpPr>
          <p:nvPr userDrawn="1"/>
        </p:nvSpPr>
        <p:spPr>
          <a:xfrm>
            <a:off x="10033000" y="6356350"/>
            <a:ext cx="2159000" cy="501650"/>
          </a:xfrm>
          <a:prstGeom prst="rect">
            <a:avLst/>
          </a:prstGeom>
          <a:solidFill>
            <a:srgbClr val="0000FF"/>
          </a:solidFill>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1880337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947678-C9FD-4708-B2E3-8E34D7F8DEE0}" type="datetime1">
              <a:rPr lang="en-US" smtClean="0"/>
              <a:t>2/20/2016</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8610600" y="6356350"/>
            <a:ext cx="2743200" cy="365125"/>
          </a:xfrm>
        </p:spPr>
        <p:txBody>
          <a:bodyPr/>
          <a:lstStyle/>
          <a:p>
            <a:fld id="{2C2AB659-E161-454B-99BB-8222CF15ABDA}" type="slidenum">
              <a:rPr lang="en-US" smtClean="0"/>
              <a:t>‹#›</a:t>
            </a:fld>
            <a:endParaRPr lang="en-US"/>
          </a:p>
        </p:txBody>
      </p:sp>
    </p:spTree>
    <p:extLst>
      <p:ext uri="{BB962C8B-B14F-4D97-AF65-F5344CB8AC3E}">
        <p14:creationId xmlns:p14="http://schemas.microsoft.com/office/powerpoint/2010/main" val="30400301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414C2-F4CC-4AE4-8C08-000109BBF439}" type="datetime1">
              <a:rPr lang="en-US" smtClean="0"/>
              <a:t>2/20/2016</a:t>
            </a:fld>
            <a:endParaRPr lang="en-US"/>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2C2AB659-E161-454B-99BB-8222CF15ABDA}" type="slidenum">
              <a:rPr lang="en-US" smtClean="0"/>
              <a:t>‹#›</a:t>
            </a:fld>
            <a:endParaRPr lang="en-US"/>
          </a:p>
        </p:txBody>
      </p:sp>
    </p:spTree>
    <p:extLst>
      <p:ext uri="{BB962C8B-B14F-4D97-AF65-F5344CB8AC3E}">
        <p14:creationId xmlns:p14="http://schemas.microsoft.com/office/powerpoint/2010/main" val="8645622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512D8-A872-4938-AC1E-E9D27606AE3F}" type="datetime1">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txBox="1">
            <a:spLocks/>
          </p:cNvSpPr>
          <p:nvPr userDrawn="1"/>
        </p:nvSpPr>
        <p:spPr>
          <a:xfrm>
            <a:off x="10033000" y="6356350"/>
            <a:ext cx="2159000" cy="501650"/>
          </a:xfrm>
          <a:prstGeom prst="rect">
            <a:avLst/>
          </a:prstGeom>
          <a:solidFill>
            <a:srgbClr val="0000FF"/>
          </a:solidFill>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18006845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1D85D-4F12-4F90-9B78-A51E31986470}" type="datetime1">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txBox="1">
            <a:spLocks/>
          </p:cNvSpPr>
          <p:nvPr userDrawn="1"/>
        </p:nvSpPr>
        <p:spPr>
          <a:xfrm>
            <a:off x="10033000" y="6356350"/>
            <a:ext cx="2159000" cy="501650"/>
          </a:xfrm>
          <a:prstGeom prst="rect">
            <a:avLst/>
          </a:prstGeom>
          <a:solidFill>
            <a:srgbClr val="0000FF"/>
          </a:solidFill>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2AB659-E161-454B-99BB-8222CF15ABDA}" type="slidenum">
              <a:rPr lang="en-US" smtClean="0"/>
              <a:pPr/>
              <a:t>‹#›</a:t>
            </a:fld>
            <a:endParaRPr lang="en-US" dirty="0"/>
          </a:p>
        </p:txBody>
      </p:sp>
    </p:spTree>
    <p:extLst>
      <p:ext uri="{BB962C8B-B14F-4D97-AF65-F5344CB8AC3E}">
        <p14:creationId xmlns:p14="http://schemas.microsoft.com/office/powerpoint/2010/main" val="30311529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D5FD7-8025-4D3C-B381-B87CDF2C5A1C}" type="datetime1">
              <a:rPr lang="en-US" smtClean="0"/>
              <a:t>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AB659-E161-454B-99BB-8222CF15ABDA}" type="slidenum">
              <a:rPr lang="en-US" smtClean="0"/>
              <a:t>‹#›</a:t>
            </a:fld>
            <a:endParaRPr lang="en-US"/>
          </a:p>
        </p:txBody>
      </p:sp>
    </p:spTree>
    <p:extLst>
      <p:ext uri="{BB962C8B-B14F-4D97-AF65-F5344CB8AC3E}">
        <p14:creationId xmlns:p14="http://schemas.microsoft.com/office/powerpoint/2010/main" val="21080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ownload.intel.com/design/intarch/papers/cache6.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Cache &amp; CPU Performance</a:t>
            </a:r>
            <a:endParaRPr lang="en-US" dirty="0"/>
          </a:p>
        </p:txBody>
      </p:sp>
      <p:sp>
        <p:nvSpPr>
          <p:cNvPr id="3" name="Subtitle 2"/>
          <p:cNvSpPr>
            <a:spLocks noGrp="1"/>
          </p:cNvSpPr>
          <p:nvPr>
            <p:ph type="subTitle" idx="1"/>
          </p:nvPr>
        </p:nvSpPr>
        <p:spPr/>
        <p:txBody>
          <a:bodyPr/>
          <a:lstStyle/>
          <a:p>
            <a:pPr algn="r"/>
            <a:r>
              <a:rPr lang="en-US" dirty="0" err="1" smtClean="0"/>
              <a:t>Huỳnh</a:t>
            </a:r>
            <a:r>
              <a:rPr lang="en-US" dirty="0" smtClean="0"/>
              <a:t> </a:t>
            </a:r>
            <a:r>
              <a:rPr lang="en-US" dirty="0" err="1" smtClean="0"/>
              <a:t>Ngọc</a:t>
            </a:r>
            <a:r>
              <a:rPr lang="en-US" dirty="0" smtClean="0"/>
              <a:t> </a:t>
            </a:r>
            <a:r>
              <a:rPr lang="en-US" dirty="0" err="1" smtClean="0"/>
              <a:t>Thi</a:t>
            </a:r>
            <a:endParaRPr lang="en-US" dirty="0" smtClean="0"/>
          </a:p>
          <a:p>
            <a:pPr algn="r"/>
            <a:r>
              <a:rPr lang="en-US" dirty="0"/>
              <a:t>s</a:t>
            </a:r>
            <a:r>
              <a:rPr lang="en-US" dirty="0" smtClean="0"/>
              <a:t>o61pi.re@gmail.com</a:t>
            </a:r>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t>1</a:t>
            </a:fld>
            <a:endParaRPr lang="en-US"/>
          </a:p>
        </p:txBody>
      </p:sp>
    </p:spTree>
    <p:extLst>
      <p:ext uri="{BB962C8B-B14F-4D97-AF65-F5344CB8AC3E}">
        <p14:creationId xmlns:p14="http://schemas.microsoft.com/office/powerpoint/2010/main" val="298348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does cache work </a:t>
            </a:r>
            <a:r>
              <a:rPr lang="en-US" dirty="0"/>
              <a:t>– </a:t>
            </a:r>
            <a:r>
              <a:rPr lang="en-US" dirty="0" smtClean="0"/>
              <a:t>Write</a:t>
            </a:r>
            <a:endParaRPr lang="en-US" dirty="0"/>
          </a:p>
        </p:txBody>
      </p:sp>
      <p:sp>
        <p:nvSpPr>
          <p:cNvPr id="3" name="Content Placeholder 2"/>
          <p:cNvSpPr>
            <a:spLocks noGrp="1"/>
          </p:cNvSpPr>
          <p:nvPr>
            <p:ph idx="1"/>
          </p:nvPr>
        </p:nvSpPr>
        <p:spPr/>
        <p:txBody>
          <a:bodyPr/>
          <a:lstStyle/>
          <a:p>
            <a:r>
              <a:rPr lang="en-US" dirty="0" smtClean="0"/>
              <a:t>Write-back</a:t>
            </a:r>
          </a:p>
          <a:p>
            <a:pPr lvl="1"/>
            <a:r>
              <a:rPr lang="en-US" dirty="0" smtClean="0"/>
              <a:t>Cache acts like a buffer.</a:t>
            </a:r>
          </a:p>
          <a:p>
            <a:pPr lvl="1"/>
            <a:r>
              <a:rPr lang="en-US" dirty="0" smtClean="0"/>
              <a:t>Data is written to cache, then transferred to RAM later.</a:t>
            </a:r>
          </a:p>
          <a:p>
            <a:pPr lvl="1"/>
            <a:r>
              <a:rPr lang="en-US" dirty="0" smtClean="0"/>
              <a:t>Usually comes with write-allocate.</a:t>
            </a:r>
          </a:p>
          <a:p>
            <a:pPr lvl="2"/>
            <a:r>
              <a:rPr lang="en-US" dirty="0" smtClean="0"/>
              <a:t>Write-allocate</a:t>
            </a:r>
            <a:r>
              <a:rPr lang="en-US" dirty="0"/>
              <a:t>: </a:t>
            </a:r>
            <a:r>
              <a:rPr lang="en-US" dirty="0" smtClean="0"/>
              <a:t>Data </a:t>
            </a:r>
            <a:r>
              <a:rPr lang="en-US" dirty="0"/>
              <a:t>at the missed-write location is loaded to </a:t>
            </a:r>
            <a:r>
              <a:rPr lang="en-US" dirty="0" smtClean="0"/>
              <a:t>cache.</a:t>
            </a:r>
          </a:p>
          <a:p>
            <a:r>
              <a:rPr lang="en-US" dirty="0" smtClean="0"/>
              <a:t>Write-through</a:t>
            </a:r>
          </a:p>
          <a:p>
            <a:pPr lvl="1"/>
            <a:r>
              <a:rPr lang="en-US" dirty="0" smtClean="0"/>
              <a:t>Data is written immediately to RAM.</a:t>
            </a:r>
          </a:p>
          <a:p>
            <a:pPr lvl="1"/>
            <a:r>
              <a:rPr lang="en-US" dirty="0"/>
              <a:t>Usually comes with </a:t>
            </a:r>
            <a:r>
              <a:rPr lang="en-US" dirty="0" smtClean="0"/>
              <a:t>write-no-allocate.</a:t>
            </a:r>
          </a:p>
          <a:p>
            <a:pPr lvl="2"/>
            <a:r>
              <a:rPr lang="en-US" dirty="0"/>
              <a:t>Write-no-allocate: </a:t>
            </a:r>
            <a:r>
              <a:rPr lang="en-US" dirty="0" smtClean="0"/>
              <a:t>Data </a:t>
            </a:r>
            <a:r>
              <a:rPr lang="en-US" dirty="0"/>
              <a:t>at the missed-write location is not loaded to </a:t>
            </a:r>
            <a:r>
              <a:rPr lang="en-US" dirty="0" smtClean="0"/>
              <a:t>cache.</a:t>
            </a:r>
          </a:p>
          <a:p>
            <a:r>
              <a:rPr lang="en-US" dirty="0" smtClean="0"/>
              <a:t>Intel processors use write-back policy.</a:t>
            </a:r>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t>10</a:t>
            </a:fld>
            <a:endParaRPr lang="en-US"/>
          </a:p>
        </p:txBody>
      </p:sp>
    </p:spTree>
    <p:extLst>
      <p:ext uri="{BB962C8B-B14F-4D97-AF65-F5344CB8AC3E}">
        <p14:creationId xmlns:p14="http://schemas.microsoft.com/office/powerpoint/2010/main" val="208276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line</a:t>
            </a:r>
            <a:endParaRPr lang="en-US" dirty="0"/>
          </a:p>
        </p:txBody>
      </p:sp>
      <p:sp>
        <p:nvSpPr>
          <p:cNvPr id="3" name="Content Placeholder 2"/>
          <p:cNvSpPr>
            <a:spLocks noGrp="1"/>
          </p:cNvSpPr>
          <p:nvPr>
            <p:ph idx="1"/>
          </p:nvPr>
        </p:nvSpPr>
        <p:spPr/>
        <p:txBody>
          <a:bodyPr/>
          <a:lstStyle/>
          <a:p>
            <a:r>
              <a:rPr lang="en-US" dirty="0" smtClean="0"/>
              <a:t>Program </a:t>
            </a:r>
            <a:r>
              <a:rPr lang="en-US" dirty="0"/>
              <a:t>tends to use adjacent </a:t>
            </a:r>
            <a:r>
              <a:rPr lang="en-US" dirty="0" smtClean="0"/>
              <a:t>data.</a:t>
            </a:r>
          </a:p>
          <a:p>
            <a:pPr lvl="1"/>
            <a:r>
              <a:rPr lang="en-US" dirty="0" smtClean="0"/>
              <a:t>local variables.</a:t>
            </a:r>
          </a:p>
          <a:p>
            <a:pPr lvl="1"/>
            <a:r>
              <a:rPr lang="en-US" dirty="0" smtClean="0"/>
              <a:t>array elements.</a:t>
            </a:r>
          </a:p>
          <a:p>
            <a:r>
              <a:rPr lang="en-US" dirty="0" smtClean="0"/>
              <a:t>A trip to RAM will load a cache line.</a:t>
            </a:r>
          </a:p>
          <a:p>
            <a:pPr lvl="1"/>
            <a:r>
              <a:rPr lang="en-US" dirty="0" smtClean="0"/>
              <a:t>A cache line is 64 bytes, aligned.</a:t>
            </a:r>
          </a:p>
          <a:p>
            <a:pPr lvl="1"/>
            <a:endParaRPr lang="en-US" dirty="0" smtClean="0"/>
          </a:p>
          <a:p>
            <a:pPr lvl="1"/>
            <a:endParaRPr lang="en-US" dirty="0" smtClean="0"/>
          </a:p>
          <a:p>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4130084"/>
            <a:ext cx="10058400" cy="430625"/>
          </a:xfrm>
          <a:prstGeom prst="rect">
            <a:avLst/>
          </a:prstGeom>
        </p:spPr>
      </p:pic>
      <p:sp>
        <p:nvSpPr>
          <p:cNvPr id="6" name="Slide Number Placeholder 5"/>
          <p:cNvSpPr>
            <a:spLocks noGrp="1"/>
          </p:cNvSpPr>
          <p:nvPr>
            <p:ph type="sldNum" sz="quarter" idx="12"/>
          </p:nvPr>
        </p:nvSpPr>
        <p:spPr/>
        <p:txBody>
          <a:bodyPr/>
          <a:lstStyle/>
          <a:p>
            <a:fld id="{2C2AB659-E161-454B-99BB-8222CF15ABDA}" type="slidenum">
              <a:rPr lang="en-US" smtClean="0"/>
              <a:t>11</a:t>
            </a:fld>
            <a:endParaRPr lang="en-US"/>
          </a:p>
        </p:txBody>
      </p:sp>
    </p:spTree>
    <p:extLst>
      <p:ext uri="{BB962C8B-B14F-4D97-AF65-F5344CB8AC3E}">
        <p14:creationId xmlns:p14="http://schemas.microsoft.com/office/powerpoint/2010/main" val="51471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protocol</a:t>
            </a:r>
            <a:endParaRPr lang="en-US" dirty="0"/>
          </a:p>
        </p:txBody>
      </p:sp>
      <p:sp>
        <p:nvSpPr>
          <p:cNvPr id="3" name="Content Placeholder 2"/>
          <p:cNvSpPr>
            <a:spLocks noGrp="1"/>
          </p:cNvSpPr>
          <p:nvPr>
            <p:ph idx="1"/>
          </p:nvPr>
        </p:nvSpPr>
        <p:spPr/>
        <p:txBody>
          <a:bodyPr/>
          <a:lstStyle/>
          <a:p>
            <a:r>
              <a:rPr lang="en-US" dirty="0"/>
              <a:t>Each cache line has one of the following states:</a:t>
            </a:r>
          </a:p>
          <a:p>
            <a:pPr lvl="1"/>
            <a:r>
              <a:rPr lang="en-US" dirty="0"/>
              <a:t>Exclusive</a:t>
            </a:r>
          </a:p>
          <a:p>
            <a:pPr lvl="2"/>
            <a:r>
              <a:rPr lang="en-US" dirty="0"/>
              <a:t>Set when only one Core has the cache </a:t>
            </a:r>
            <a:r>
              <a:rPr lang="en-US" dirty="0" smtClean="0"/>
              <a:t>line &amp; it’s </a:t>
            </a:r>
            <a:r>
              <a:rPr lang="en-US" i="1" dirty="0" smtClean="0"/>
              <a:t>clean</a:t>
            </a:r>
            <a:r>
              <a:rPr lang="en-US" dirty="0" smtClean="0"/>
              <a:t>.</a:t>
            </a:r>
            <a:endParaRPr lang="en-US" dirty="0"/>
          </a:p>
          <a:p>
            <a:pPr lvl="1"/>
            <a:r>
              <a:rPr lang="en-US" dirty="0"/>
              <a:t>Shared</a:t>
            </a:r>
          </a:p>
          <a:p>
            <a:pPr lvl="2"/>
            <a:r>
              <a:rPr lang="en-US" dirty="0"/>
              <a:t>Set when more than one core </a:t>
            </a:r>
            <a:r>
              <a:rPr lang="en-US" dirty="0" smtClean="0"/>
              <a:t>has the </a:t>
            </a:r>
            <a:r>
              <a:rPr lang="en-US" dirty="0"/>
              <a:t>cache </a:t>
            </a:r>
            <a:r>
              <a:rPr lang="en-US" dirty="0" smtClean="0"/>
              <a:t>line &amp; it’s </a:t>
            </a:r>
            <a:r>
              <a:rPr lang="en-US" i="1" dirty="0" smtClean="0"/>
              <a:t>clean</a:t>
            </a:r>
            <a:r>
              <a:rPr lang="en-US" dirty="0" smtClean="0"/>
              <a:t>.</a:t>
            </a:r>
            <a:endParaRPr lang="en-US" dirty="0"/>
          </a:p>
          <a:p>
            <a:pPr lvl="1"/>
            <a:r>
              <a:rPr lang="en-US" dirty="0"/>
              <a:t>Modified</a:t>
            </a:r>
          </a:p>
          <a:p>
            <a:pPr lvl="2"/>
            <a:r>
              <a:rPr lang="en-US" dirty="0"/>
              <a:t>Set when a write to </a:t>
            </a:r>
            <a:r>
              <a:rPr lang="en-US" dirty="0" smtClean="0"/>
              <a:t>the cache </a:t>
            </a:r>
            <a:r>
              <a:rPr lang="en-US" dirty="0"/>
              <a:t>line </a:t>
            </a:r>
            <a:r>
              <a:rPr lang="en-US" dirty="0" smtClean="0"/>
              <a:t>happens, makes it </a:t>
            </a:r>
            <a:r>
              <a:rPr lang="en-US" i="1" dirty="0" smtClean="0"/>
              <a:t>dirty</a:t>
            </a:r>
            <a:r>
              <a:rPr lang="en-US" dirty="0" smtClean="0"/>
              <a:t>.</a:t>
            </a:r>
            <a:endParaRPr lang="en-US" dirty="0"/>
          </a:p>
          <a:p>
            <a:pPr lvl="1"/>
            <a:r>
              <a:rPr lang="en-US" dirty="0"/>
              <a:t>Invalid</a:t>
            </a:r>
          </a:p>
          <a:p>
            <a:pPr lvl="2"/>
            <a:r>
              <a:rPr lang="en-US" dirty="0"/>
              <a:t>Set when one of the cores </a:t>
            </a:r>
            <a:r>
              <a:rPr lang="en-US" dirty="0" smtClean="0"/>
              <a:t>writes </a:t>
            </a:r>
            <a:r>
              <a:rPr lang="en-US" dirty="0"/>
              <a:t>to a Shared cache line.</a:t>
            </a:r>
          </a:p>
          <a:p>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pPr/>
              <a:t>12</a:t>
            </a:fld>
            <a:endParaRPr lang="en-US" dirty="0"/>
          </a:p>
        </p:txBody>
      </p:sp>
    </p:spTree>
    <p:extLst>
      <p:ext uri="{BB962C8B-B14F-4D97-AF65-F5344CB8AC3E}">
        <p14:creationId xmlns:p14="http://schemas.microsoft.com/office/powerpoint/2010/main" val="411187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sharing</a:t>
            </a:r>
            <a:endParaRPr lang="en-US" dirty="0"/>
          </a:p>
        </p:txBody>
      </p:sp>
      <p:sp>
        <p:nvSpPr>
          <p:cNvPr id="3" name="Content Placeholder 2"/>
          <p:cNvSpPr>
            <a:spLocks noGrp="1"/>
          </p:cNvSpPr>
          <p:nvPr>
            <p:ph idx="1"/>
          </p:nvPr>
        </p:nvSpPr>
        <p:spPr/>
        <p:txBody>
          <a:bodyPr numCol="1">
            <a:normAutofit/>
          </a:bodyPr>
          <a:lstStyle/>
          <a:p>
            <a:pPr marL="0" indent="0">
              <a:buNone/>
            </a:pPr>
            <a:r>
              <a:rPr lang="fr-FR" sz="2400" dirty="0" err="1" smtClean="0">
                <a:solidFill>
                  <a:srgbClr val="0000FF"/>
                </a:solidFill>
                <a:latin typeface="Consolas" panose="020B0609020204030204" pitchFamily="49" charset="0"/>
              </a:rPr>
              <a:t>struct</a:t>
            </a:r>
            <a:r>
              <a:rPr lang="fr-FR" sz="2400" dirty="0" smtClean="0">
                <a:solidFill>
                  <a:srgbClr val="0000FF"/>
                </a:solidFill>
                <a:latin typeface="Consolas" panose="020B0609020204030204" pitchFamily="49" charset="0"/>
              </a:rPr>
              <a:t> </a:t>
            </a:r>
            <a:r>
              <a:rPr lang="fr-FR" sz="2400" dirty="0">
                <a:latin typeface="Consolas" panose="020B0609020204030204" pitchFamily="49" charset="0"/>
              </a:rPr>
              <a:t>{ </a:t>
            </a:r>
            <a:r>
              <a:rPr lang="fr-FR" sz="2400" dirty="0" err="1">
                <a:solidFill>
                  <a:srgbClr val="0000FF"/>
                </a:solidFill>
                <a:latin typeface="Consolas" panose="020B0609020204030204" pitchFamily="49" charset="0"/>
              </a:rPr>
              <a:t>int</a:t>
            </a:r>
            <a:r>
              <a:rPr lang="fr-FR" sz="2400" dirty="0">
                <a:solidFill>
                  <a:srgbClr val="0000FF"/>
                </a:solidFill>
                <a:latin typeface="Consolas" panose="020B0609020204030204" pitchFamily="49" charset="0"/>
              </a:rPr>
              <a:t> </a:t>
            </a:r>
            <a:r>
              <a:rPr lang="fr-FR" sz="2400" dirty="0" smtClean="0">
                <a:latin typeface="Consolas" panose="020B0609020204030204" pitchFamily="49" charset="0"/>
              </a:rPr>
              <a:t>x; </a:t>
            </a:r>
            <a:r>
              <a:rPr lang="fr-FR" sz="2400" dirty="0" err="1" smtClean="0">
                <a:solidFill>
                  <a:srgbClr val="0000FF"/>
                </a:solidFill>
                <a:latin typeface="Consolas" panose="020B0609020204030204" pitchFamily="49" charset="0"/>
              </a:rPr>
              <a:t>int</a:t>
            </a:r>
            <a:r>
              <a:rPr lang="fr-FR" sz="2400" dirty="0" smtClean="0">
                <a:solidFill>
                  <a:srgbClr val="0000FF"/>
                </a:solidFill>
                <a:latin typeface="Consolas" panose="020B0609020204030204" pitchFamily="49" charset="0"/>
              </a:rPr>
              <a:t> </a:t>
            </a:r>
            <a:r>
              <a:rPr lang="fr-FR" sz="2400" dirty="0">
                <a:latin typeface="Consolas" panose="020B0609020204030204" pitchFamily="49" charset="0"/>
              </a:rPr>
              <a:t>y; } f</a:t>
            </a:r>
            <a:r>
              <a:rPr lang="fr-FR" sz="2400" dirty="0" smtClean="0">
                <a:latin typeface="Consolas" panose="020B0609020204030204" pitchFamily="49" charset="0"/>
              </a:rPr>
              <a:t>;</a:t>
            </a:r>
          </a:p>
          <a:p>
            <a:pPr marL="0" indent="0">
              <a:buNone/>
            </a:pPr>
            <a:endParaRPr lang="fr-FR" sz="2400" dirty="0">
              <a:latin typeface="Consolas" panose="020B0609020204030204" pitchFamily="49" charset="0"/>
            </a:endParaRPr>
          </a:p>
          <a:p>
            <a:pPr marL="0" indent="0">
              <a:buNone/>
            </a:pPr>
            <a:r>
              <a:rPr lang="en-US" sz="2400" dirty="0">
                <a:solidFill>
                  <a:srgbClr val="0000FF"/>
                </a:solidFill>
                <a:latin typeface="Consolas" panose="020B0609020204030204" pitchFamily="49" charset="0"/>
              </a:rPr>
              <a:t>void</a:t>
            </a:r>
            <a:r>
              <a:rPr lang="en-US" sz="2400" dirty="0">
                <a:latin typeface="Consolas" panose="020B0609020204030204" pitchFamily="49" charset="0"/>
              </a:rPr>
              <a:t> core_1() {                 </a:t>
            </a:r>
            <a:r>
              <a:rPr lang="en-US" sz="2400" dirty="0" err="1">
                <a:solidFill>
                  <a:srgbClr val="0000FF"/>
                </a:solidFill>
                <a:latin typeface="Consolas" panose="020B0609020204030204" pitchFamily="49" charset="0"/>
              </a:rPr>
              <a:t>int</a:t>
            </a:r>
            <a:r>
              <a:rPr lang="en-US" sz="2400" dirty="0">
                <a:solidFill>
                  <a:srgbClr val="0000FF"/>
                </a:solidFill>
                <a:latin typeface="Consolas" panose="020B0609020204030204" pitchFamily="49" charset="0"/>
              </a:rPr>
              <a:t> </a:t>
            </a:r>
            <a:r>
              <a:rPr lang="en-US" sz="2400" dirty="0">
                <a:latin typeface="Consolas" panose="020B0609020204030204" pitchFamily="49" charset="0"/>
              </a:rPr>
              <a:t>core_2() {</a:t>
            </a:r>
          </a:p>
          <a:p>
            <a:pPr marL="0" indent="0">
              <a:buNone/>
            </a:pPr>
            <a:r>
              <a:rPr lang="en-US" sz="2400" dirty="0">
                <a:latin typeface="Consolas" panose="020B0609020204030204" pitchFamily="49" charset="0"/>
              </a:rPr>
              <a:t>  </a:t>
            </a:r>
            <a:r>
              <a:rPr lang="en-US" sz="2400" dirty="0">
                <a:solidFill>
                  <a:srgbClr val="0000FF"/>
                </a:solidFill>
                <a:latin typeface="Consolas" panose="020B0609020204030204" pitchFamily="49" charset="0"/>
              </a:rPr>
              <a:t>for</a:t>
            </a: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FF"/>
                </a:solidFill>
                <a:latin typeface="Consolas" panose="020B0609020204030204" pitchFamily="49" charset="0"/>
              </a:rPr>
              <a:t> </a:t>
            </a:r>
            <a:r>
              <a:rPr lang="en-US" sz="2400" dirty="0" err="1">
                <a:latin typeface="Consolas" panose="020B0609020204030204" pitchFamily="49" charset="0"/>
              </a:rPr>
              <a:t>i</a:t>
            </a:r>
            <a:r>
              <a:rPr lang="en-US" sz="2400" dirty="0">
                <a:latin typeface="Consolas" panose="020B0609020204030204" pitchFamily="49" charset="0"/>
              </a:rPr>
              <a:t> = 0</a:t>
            </a:r>
            <a:r>
              <a:rPr lang="en-US" sz="2400" dirty="0" smtClean="0">
                <a:latin typeface="Consolas" panose="020B0609020204030204" pitchFamily="49" charset="0"/>
              </a:rPr>
              <a:t>; </a:t>
            </a:r>
            <a:r>
              <a:rPr lang="en-US" sz="2400" dirty="0" err="1" smtClean="0">
                <a:latin typeface="Consolas" panose="020B0609020204030204" pitchFamily="49" charset="0"/>
              </a:rPr>
              <a:t>i</a:t>
            </a:r>
            <a:r>
              <a:rPr lang="en-US" sz="2400" dirty="0" smtClean="0">
                <a:latin typeface="Consolas" panose="020B0609020204030204" pitchFamily="49" charset="0"/>
              </a:rPr>
              <a:t>++ &lt; 100;)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a:latin typeface="Consolas" panose="020B0609020204030204" pitchFamily="49" charset="0"/>
              </a:rPr>
              <a:t>s = 0;</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a:t>
            </a:r>
            <a:r>
              <a:rPr lang="en-US" sz="2400" dirty="0" err="1" smtClean="0">
                <a:latin typeface="Consolas" panose="020B0609020204030204" pitchFamily="49" charset="0"/>
              </a:rPr>
              <a:t>f.x</a:t>
            </a: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srgbClr val="0000FF"/>
                </a:solidFill>
                <a:latin typeface="Consolas" panose="020B0609020204030204" pitchFamily="49" charset="0"/>
              </a:rPr>
              <a:t> </a:t>
            </a:r>
            <a:r>
              <a:rPr lang="en-US" sz="2400" dirty="0" err="1">
                <a:latin typeface="Consolas" panose="020B0609020204030204" pitchFamily="49" charset="0"/>
              </a:rPr>
              <a:t>i</a:t>
            </a:r>
            <a:r>
              <a:rPr lang="en-US" sz="2400" dirty="0">
                <a:latin typeface="Consolas" panose="020B0609020204030204" pitchFamily="49" charset="0"/>
              </a:rPr>
              <a:t> = 0</a:t>
            </a:r>
            <a:r>
              <a:rPr lang="en-US" sz="2400" dirty="0" smtClean="0">
                <a:latin typeface="Consolas" panose="020B0609020204030204" pitchFamily="49" charset="0"/>
              </a:rPr>
              <a:t>; </a:t>
            </a:r>
            <a:r>
              <a:rPr lang="en-US" sz="2400" dirty="0" err="1" smtClean="0">
                <a:latin typeface="Consolas" panose="020B0609020204030204" pitchFamily="49" charset="0"/>
              </a:rPr>
              <a:t>i</a:t>
            </a:r>
            <a:r>
              <a:rPr lang="en-US" sz="2400" dirty="0" smtClean="0">
                <a:latin typeface="Consolas" panose="020B0609020204030204" pitchFamily="49" charset="0"/>
              </a:rPr>
              <a:t>++ &lt; 100;)</a:t>
            </a:r>
            <a:endParaRPr lang="en-US" sz="2400" dirty="0">
              <a:latin typeface="Consolas" panose="020B0609020204030204" pitchFamily="49" charset="0"/>
            </a:endParaRPr>
          </a:p>
          <a:p>
            <a:pPr marL="0" indent="0">
              <a:buNone/>
            </a:pPr>
            <a:r>
              <a:rPr lang="en-US" sz="2400" dirty="0" smtClean="0">
                <a:latin typeface="Consolas" panose="020B0609020204030204" pitchFamily="49" charset="0"/>
              </a:rPr>
              <a:t>}                                   </a:t>
            </a:r>
            <a:r>
              <a:rPr lang="en-US" sz="2400" dirty="0">
                <a:latin typeface="Consolas" panose="020B0609020204030204" pitchFamily="49" charset="0"/>
              </a:rPr>
              <a:t>s += </a:t>
            </a:r>
            <a:r>
              <a:rPr lang="en-US" sz="2400" dirty="0" err="1">
                <a:latin typeface="Consolas" panose="020B0609020204030204" pitchFamily="49" charset="0"/>
              </a:rPr>
              <a:t>f.y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2C2AB659-E161-454B-99BB-8222CF15ABDA}" type="slidenum">
              <a:rPr lang="en-US" smtClean="0"/>
              <a:t>13</a:t>
            </a:fld>
            <a:endParaRPr lang="en-US"/>
          </a:p>
        </p:txBody>
      </p:sp>
    </p:spTree>
    <p:extLst>
      <p:ext uri="{BB962C8B-B14F-4D97-AF65-F5344CB8AC3E}">
        <p14:creationId xmlns:p14="http://schemas.microsoft.com/office/powerpoint/2010/main" val="2205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sharing</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7181" y="1825625"/>
            <a:ext cx="9057637" cy="4351338"/>
          </a:xfrm>
        </p:spPr>
      </p:pic>
      <p:sp>
        <p:nvSpPr>
          <p:cNvPr id="4" name="Slide Number Placeholder 3"/>
          <p:cNvSpPr>
            <a:spLocks noGrp="1"/>
          </p:cNvSpPr>
          <p:nvPr>
            <p:ph type="sldNum" sz="quarter" idx="12"/>
          </p:nvPr>
        </p:nvSpPr>
        <p:spPr/>
        <p:txBody>
          <a:bodyPr/>
          <a:lstStyle/>
          <a:p>
            <a:fld id="{2C2AB659-E161-454B-99BB-8222CF15ABDA}" type="slidenum">
              <a:rPr lang="en-US" smtClean="0"/>
              <a:pPr/>
              <a:t>14</a:t>
            </a:fld>
            <a:endParaRPr lang="en-US" dirty="0"/>
          </a:p>
        </p:txBody>
      </p:sp>
    </p:spTree>
    <p:extLst>
      <p:ext uri="{BB962C8B-B14F-4D97-AF65-F5344CB8AC3E}">
        <p14:creationId xmlns:p14="http://schemas.microsoft.com/office/powerpoint/2010/main" val="968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questions – #1</a:t>
            </a:r>
          </a:p>
        </p:txBody>
      </p:sp>
      <p:sp>
        <p:nvSpPr>
          <p:cNvPr id="3" name="Content Placeholder 2"/>
          <p:cNvSpPr>
            <a:spLocks noGrp="1"/>
          </p:cNvSpPr>
          <p:nvPr>
            <p:ph idx="1"/>
          </p:nvPr>
        </p:nvSpPr>
        <p:spPr/>
        <p:txBody>
          <a:bodyPr numCol="1">
            <a:normAutofit/>
          </a:bodyPr>
          <a:lstStyle/>
          <a:p>
            <a:r>
              <a:rPr lang="en-US" dirty="0" smtClean="0"/>
              <a:t>Which one is faster?</a:t>
            </a:r>
          </a:p>
          <a:p>
            <a:pPr marL="0" indent="0">
              <a:buNone/>
            </a:pP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matrix[R][C] = {0};</a:t>
            </a:r>
          </a:p>
          <a:p>
            <a:pPr marL="0" indent="0">
              <a:buNone/>
            </a:pP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sum = 0;</a:t>
            </a:r>
          </a:p>
          <a:p>
            <a:pPr marL="0" indent="0">
              <a:buNone/>
            </a:pPr>
            <a:endParaRPr lang="en-US" sz="2400" dirty="0" smtClean="0">
              <a:latin typeface="Consolas" panose="020B0609020204030204" pitchFamily="49" charset="0"/>
            </a:endParaRPr>
          </a:p>
          <a:p>
            <a:pPr marL="0" indent="0">
              <a:buNone/>
            </a:pPr>
            <a:r>
              <a:rPr lang="en-US" sz="2400" dirty="0" smtClean="0">
                <a:solidFill>
                  <a:srgbClr val="018000"/>
                </a:solidFill>
                <a:latin typeface="Consolas" panose="020B0609020204030204" pitchFamily="49" charset="0"/>
              </a:rPr>
              <a:t>// row-major                  // column-major</a:t>
            </a:r>
          </a:p>
          <a:p>
            <a:pPr marL="0" indent="0">
              <a:buNone/>
            </a:pP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r = 0; r &lt; R; ++r</a:t>
            </a: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c </a:t>
            </a:r>
            <a:r>
              <a:rPr lang="en-US" sz="2400" dirty="0">
                <a:latin typeface="Consolas" panose="020B0609020204030204" pitchFamily="49" charset="0"/>
              </a:rPr>
              <a:t>= 0; c &lt; C; ++c</a:t>
            </a:r>
            <a:r>
              <a:rPr lang="en-US" sz="2400" dirty="0" smtClean="0">
                <a:latin typeface="Consolas" panose="020B0609020204030204" pitchFamily="49" charset="0"/>
              </a:rPr>
              <a:t>)</a:t>
            </a:r>
          </a:p>
          <a:p>
            <a:pPr marL="0" indent="0">
              <a:buNone/>
            </a:pP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c = 0; c &lt; C; ++c</a:t>
            </a: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r </a:t>
            </a:r>
            <a:r>
              <a:rPr lang="en-US" sz="2400" dirty="0">
                <a:latin typeface="Consolas" panose="020B0609020204030204" pitchFamily="49" charset="0"/>
              </a:rPr>
              <a:t>= 0; r &lt; R; ++r</a:t>
            </a:r>
            <a:r>
              <a:rPr lang="en-US" sz="2400" dirty="0" smtClean="0">
                <a:latin typeface="Consolas" panose="020B0609020204030204" pitchFamily="49" charset="0"/>
              </a:rPr>
              <a:t>)</a:t>
            </a:r>
          </a:p>
          <a:p>
            <a:pPr marL="0" indent="0">
              <a:buNone/>
            </a:pPr>
            <a:r>
              <a:rPr lang="en-US" sz="2400" dirty="0" smtClean="0">
                <a:latin typeface="Consolas" panose="020B0609020204030204" pitchFamily="49" charset="0"/>
              </a:rPr>
              <a:t>    sum += matrix[r][c</a:t>
            </a:r>
            <a:r>
              <a:rPr lang="en-US" sz="2400" dirty="0">
                <a:latin typeface="Consolas" panose="020B0609020204030204" pitchFamily="49" charset="0"/>
              </a:rPr>
              <a:t>]; </a:t>
            </a:r>
            <a:r>
              <a:rPr lang="en-US" sz="2400" dirty="0" smtClean="0">
                <a:latin typeface="Consolas" panose="020B0609020204030204" pitchFamily="49" charset="0"/>
              </a:rPr>
              <a:t>         sum </a:t>
            </a:r>
            <a:r>
              <a:rPr lang="en-US" sz="2400" dirty="0">
                <a:latin typeface="Consolas" panose="020B0609020204030204" pitchFamily="49" charset="0"/>
              </a:rPr>
              <a:t>+= matrix[r][c</a:t>
            </a:r>
            <a:r>
              <a:rPr lang="en-US" sz="2400" dirty="0" smtClean="0">
                <a:latin typeface="Consolas" panose="020B0609020204030204" pitchFamily="49" charset="0"/>
              </a:rPr>
              <a:t>];</a:t>
            </a:r>
          </a:p>
          <a:p>
            <a:pPr marL="0" indent="0">
              <a:buNone/>
            </a:pPr>
            <a:endParaRPr lang="en-US" sz="2400" dirty="0" smtClean="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2C2AB659-E161-454B-99BB-8222CF15ABDA}" type="slidenum">
              <a:rPr lang="en-US" smtClean="0"/>
              <a:t>15</a:t>
            </a:fld>
            <a:endParaRPr lang="en-US"/>
          </a:p>
        </p:txBody>
      </p:sp>
    </p:spTree>
    <p:extLst>
      <p:ext uri="{BB962C8B-B14F-4D97-AF65-F5344CB8AC3E}">
        <p14:creationId xmlns:p14="http://schemas.microsoft.com/office/powerpoint/2010/main" val="304487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questions – #</a:t>
            </a:r>
            <a:r>
              <a:rPr lang="en-US" dirty="0" smtClean="0"/>
              <a:t>1</a:t>
            </a:r>
            <a:endParaRPr lang="en-US" dirty="0"/>
          </a:p>
        </p:txBody>
      </p:sp>
      <p:sp>
        <p:nvSpPr>
          <p:cNvPr id="3" name="Content Placeholder 2"/>
          <p:cNvSpPr>
            <a:spLocks noGrp="1"/>
          </p:cNvSpPr>
          <p:nvPr>
            <p:ph idx="1"/>
          </p:nvPr>
        </p:nvSpPr>
        <p:spPr/>
        <p:txBody>
          <a:bodyPr/>
          <a:lstStyle/>
          <a:p>
            <a:r>
              <a:rPr lang="en-US" dirty="0" smtClean="0"/>
              <a:t>Memory layout of matrix</a:t>
            </a:r>
          </a:p>
          <a:p>
            <a:endParaRPr lang="en-US" dirty="0" smtClean="0"/>
          </a:p>
          <a:p>
            <a:endParaRPr lang="en-US" dirty="0"/>
          </a:p>
          <a:p>
            <a:endParaRPr lang="en-US" dirty="0" smtClean="0"/>
          </a:p>
          <a:p>
            <a:endParaRPr lang="en-US" dirty="0"/>
          </a:p>
          <a:p>
            <a:r>
              <a:rPr lang="en-US" dirty="0"/>
              <a:t>Row-major order </a:t>
            </a:r>
            <a:r>
              <a:rPr lang="en-US" dirty="0" smtClean="0"/>
              <a:t>traversal uses cache line better.</a:t>
            </a:r>
          </a:p>
          <a:p>
            <a:r>
              <a:rPr lang="en-US" dirty="0" smtClean="0"/>
              <a:t>Column-major’s creates more cache misses.</a:t>
            </a:r>
          </a:p>
          <a:p>
            <a:endParaRPr lang="en-US" dirty="0" smtClean="0"/>
          </a:p>
        </p:txBody>
      </p:sp>
      <p:sp>
        <p:nvSpPr>
          <p:cNvPr id="5" name="Slide Number Placeholder 4"/>
          <p:cNvSpPr>
            <a:spLocks noGrp="1"/>
          </p:cNvSpPr>
          <p:nvPr>
            <p:ph type="sldNum" sz="quarter" idx="12"/>
          </p:nvPr>
        </p:nvSpPr>
        <p:spPr/>
        <p:txBody>
          <a:bodyPr/>
          <a:lstStyle/>
          <a:p>
            <a:fld id="{2C2AB659-E161-454B-99BB-8222CF15ABDA}"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14790"/>
            <a:ext cx="10058400" cy="1741050"/>
          </a:xfrm>
          <a:prstGeom prst="rect">
            <a:avLst/>
          </a:prstGeom>
        </p:spPr>
      </p:pic>
    </p:spTree>
    <p:extLst>
      <p:ext uri="{BB962C8B-B14F-4D97-AF65-F5344CB8AC3E}">
        <p14:creationId xmlns:p14="http://schemas.microsoft.com/office/powerpoint/2010/main" val="377592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questions – #2</a:t>
            </a:r>
            <a:endParaRPr lang="en-US" dirty="0"/>
          </a:p>
        </p:txBody>
      </p:sp>
      <p:sp>
        <p:nvSpPr>
          <p:cNvPr id="3" name="Content Placeholder 2"/>
          <p:cNvSpPr>
            <a:spLocks noGrp="1"/>
          </p:cNvSpPr>
          <p:nvPr>
            <p:ph idx="1"/>
          </p:nvPr>
        </p:nvSpPr>
        <p:spPr/>
        <p:txBody>
          <a:bodyPr/>
          <a:lstStyle/>
          <a:p>
            <a:r>
              <a:rPr lang="en-US" dirty="0" smtClean="0"/>
              <a:t>Which one is faster?</a:t>
            </a:r>
          </a:p>
          <a:p>
            <a:pPr marL="0" indent="0">
              <a:buNone/>
            </a:pPr>
            <a:r>
              <a:rPr lang="en-US" sz="2400" dirty="0" err="1">
                <a:latin typeface="Consolas" panose="020B0609020204030204" pitchFamily="49" charset="0"/>
              </a:rPr>
              <a:t>std</a:t>
            </a:r>
            <a:r>
              <a:rPr lang="en-US" sz="2400" dirty="0">
                <a:latin typeface="Consolas" panose="020B0609020204030204" pitchFamily="49" charset="0"/>
              </a:rPr>
              <a:t>::</a:t>
            </a:r>
            <a:r>
              <a:rPr lang="en-US" sz="2400" dirty="0">
                <a:solidFill>
                  <a:srgbClr val="2B91AF"/>
                </a:solidFill>
                <a:latin typeface="Consolas" panose="020B0609020204030204" pitchFamily="49" charset="0"/>
              </a:rPr>
              <a:t>vector</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v(BIG);</a:t>
            </a:r>
          </a:p>
          <a:p>
            <a:pPr marL="0" indent="0">
              <a:buNone/>
            </a:pP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solidFill>
                  <a:srgbClr val="2B91AF"/>
                </a:solidFill>
                <a:latin typeface="Consolas" panose="020B0609020204030204" pitchFamily="49" charset="0"/>
              </a:rPr>
              <a:t>forward_list</a:t>
            </a:r>
            <a:r>
              <a:rPr lang="en-US" sz="2400" dirty="0">
                <a:latin typeface="Consolas" panose="020B0609020204030204" pitchFamily="49" charset="0"/>
              </a:rPr>
              <a:t>&lt;</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&gt; l(BIG);</a:t>
            </a:r>
          </a:p>
          <a:p>
            <a:pPr marL="0" indent="0">
              <a:buNone/>
            </a:pPr>
            <a:endParaRPr lang="en-US" sz="2400" dirty="0">
              <a:latin typeface="Consolas" panose="020B0609020204030204" pitchFamily="49" charset="0"/>
            </a:endParaRPr>
          </a:p>
          <a:p>
            <a:pPr marL="0" indent="0">
              <a:buNone/>
            </a:pPr>
            <a:r>
              <a:rPr lang="en-US" sz="2400" dirty="0">
                <a:solidFill>
                  <a:srgbClr val="0000FF"/>
                </a:solidFill>
                <a:latin typeface="Consolas" panose="020B0609020204030204" pitchFamily="49" charset="0"/>
              </a:rPr>
              <a:t>auto</a:t>
            </a:r>
            <a:r>
              <a:rPr lang="en-US" sz="2400" dirty="0">
                <a:latin typeface="Consolas" panose="020B0609020204030204" pitchFamily="49" charset="0"/>
              </a:rPr>
              <a:t> </a:t>
            </a:r>
            <a:r>
              <a:rPr lang="en-US" sz="2400" dirty="0" err="1">
                <a:latin typeface="Consolas" panose="020B0609020204030204" pitchFamily="49" charset="0"/>
              </a:rPr>
              <a:t>va</a:t>
            </a:r>
            <a:r>
              <a:rPr lang="en-US" sz="2400" dirty="0">
                <a:latin typeface="Consolas" panose="020B0609020204030204" pitchFamily="49" charset="0"/>
              </a:rPr>
              <a:t> = </a:t>
            </a:r>
            <a:r>
              <a:rPr lang="en-US" sz="2400" dirty="0" err="1">
                <a:latin typeface="Consolas" panose="020B0609020204030204" pitchFamily="49" charset="0"/>
              </a:rPr>
              <a:t>std</a:t>
            </a:r>
            <a:r>
              <a:rPr lang="en-US" sz="2400" dirty="0">
                <a:latin typeface="Consolas" panose="020B0609020204030204" pitchFamily="49" charset="0"/>
              </a:rPr>
              <a:t>::accumulate(begin(v), end(v), 0);</a:t>
            </a:r>
          </a:p>
          <a:p>
            <a:pPr marL="0" indent="0">
              <a:buNone/>
            </a:pPr>
            <a:r>
              <a:rPr lang="en-US" sz="2400" dirty="0">
                <a:solidFill>
                  <a:srgbClr val="0000FF"/>
                </a:solidFill>
                <a:latin typeface="Consolas" panose="020B0609020204030204" pitchFamily="49" charset="0"/>
              </a:rPr>
              <a:t>auto</a:t>
            </a:r>
            <a:r>
              <a:rPr lang="en-US" sz="2400" dirty="0">
                <a:latin typeface="Consolas" panose="020B0609020204030204" pitchFamily="49" charset="0"/>
              </a:rPr>
              <a:t> la = </a:t>
            </a:r>
            <a:r>
              <a:rPr lang="en-US" sz="2400" dirty="0" err="1">
                <a:latin typeface="Consolas" panose="020B0609020204030204" pitchFamily="49" charset="0"/>
              </a:rPr>
              <a:t>std</a:t>
            </a:r>
            <a:r>
              <a:rPr lang="en-US" sz="2400" dirty="0">
                <a:latin typeface="Consolas" panose="020B0609020204030204" pitchFamily="49" charset="0"/>
              </a:rPr>
              <a:t>::accumulate(begin(l), end(l), 0);</a:t>
            </a:r>
          </a:p>
          <a:p>
            <a:pPr marL="0" indent="0">
              <a:buNone/>
            </a:pPr>
            <a:endParaRPr lang="en-US" dirty="0" smtClean="0"/>
          </a:p>
        </p:txBody>
      </p:sp>
      <p:sp>
        <p:nvSpPr>
          <p:cNvPr id="4" name="Slide Number Placeholder 3"/>
          <p:cNvSpPr>
            <a:spLocks noGrp="1"/>
          </p:cNvSpPr>
          <p:nvPr>
            <p:ph type="sldNum" sz="quarter" idx="12"/>
          </p:nvPr>
        </p:nvSpPr>
        <p:spPr/>
        <p:txBody>
          <a:bodyPr/>
          <a:lstStyle/>
          <a:p>
            <a:fld id="{2C2AB659-E161-454B-99BB-8222CF15ABDA}" type="slidenum">
              <a:rPr lang="en-US" smtClean="0"/>
              <a:t>17</a:t>
            </a:fld>
            <a:endParaRPr lang="en-US"/>
          </a:p>
        </p:txBody>
      </p:sp>
    </p:spTree>
    <p:extLst>
      <p:ext uri="{BB962C8B-B14F-4D97-AF65-F5344CB8AC3E}">
        <p14:creationId xmlns:p14="http://schemas.microsoft.com/office/powerpoint/2010/main" val="6477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questions – #</a:t>
            </a:r>
            <a:r>
              <a:rPr lang="en-US" dirty="0" smtClean="0"/>
              <a:t>2</a:t>
            </a:r>
            <a:endParaRPr lang="en-US" dirty="0"/>
          </a:p>
        </p:txBody>
      </p:sp>
      <p:sp>
        <p:nvSpPr>
          <p:cNvPr id="3" name="Content Placeholder 2"/>
          <p:cNvSpPr>
            <a:spLocks noGrp="1"/>
          </p:cNvSpPr>
          <p:nvPr>
            <p:ph sz="half" idx="1"/>
          </p:nvPr>
        </p:nvSpPr>
        <p:spPr>
          <a:xfrm>
            <a:off x="838200" y="1825626"/>
            <a:ext cx="5181600" cy="2527434"/>
          </a:xfrm>
        </p:spPr>
        <p:txBody>
          <a:bodyPr/>
          <a:lstStyle/>
          <a:p>
            <a:r>
              <a:rPr lang="en-US" dirty="0" err="1" smtClean="0"/>
              <a:t>std</a:t>
            </a:r>
            <a:r>
              <a:rPr lang="en-US" dirty="0" smtClean="0"/>
              <a:t>::vector memory layout</a:t>
            </a:r>
          </a:p>
          <a:p>
            <a:endParaRPr lang="en-US" dirty="0"/>
          </a:p>
        </p:txBody>
      </p:sp>
      <p:sp>
        <p:nvSpPr>
          <p:cNvPr id="4" name="Content Placeholder 3"/>
          <p:cNvSpPr>
            <a:spLocks noGrp="1"/>
          </p:cNvSpPr>
          <p:nvPr>
            <p:ph sz="half" idx="2"/>
          </p:nvPr>
        </p:nvSpPr>
        <p:spPr>
          <a:xfrm>
            <a:off x="6172200" y="1825625"/>
            <a:ext cx="5181600" cy="2527434"/>
          </a:xfrm>
        </p:spPr>
        <p:txBody>
          <a:bodyPr/>
          <a:lstStyle/>
          <a:p>
            <a:r>
              <a:rPr lang="en-US" dirty="0" err="1" smtClean="0"/>
              <a:t>std</a:t>
            </a:r>
            <a:r>
              <a:rPr lang="en-US" dirty="0" smtClean="0"/>
              <a:t>::</a:t>
            </a:r>
            <a:r>
              <a:rPr lang="en-US" dirty="0" err="1" smtClean="0"/>
              <a:t>forward_list</a:t>
            </a:r>
            <a:r>
              <a:rPr lang="en-US" dirty="0" smtClean="0"/>
              <a:t> memory layout</a:t>
            </a:r>
          </a:p>
          <a:p>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69" y="2417432"/>
            <a:ext cx="4528062" cy="4116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414" y="2417432"/>
            <a:ext cx="4043172" cy="1686457"/>
          </a:xfrm>
          <a:prstGeom prst="rect">
            <a:avLst/>
          </a:prstGeom>
        </p:spPr>
      </p:pic>
      <p:sp>
        <p:nvSpPr>
          <p:cNvPr id="8" name="Content Placeholder 2"/>
          <p:cNvSpPr txBox="1">
            <a:spLocks/>
          </p:cNvSpPr>
          <p:nvPr/>
        </p:nvSpPr>
        <p:spPr>
          <a:xfrm>
            <a:off x="838200" y="4487998"/>
            <a:ext cx="10515600" cy="175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std</a:t>
            </a:r>
            <a:r>
              <a:rPr lang="en-US" dirty="0" smtClean="0"/>
              <a:t>::vector uses cache line better.</a:t>
            </a:r>
          </a:p>
          <a:p>
            <a:r>
              <a:rPr lang="en-US" dirty="0" err="1" smtClean="0"/>
              <a:t>std</a:t>
            </a:r>
            <a:r>
              <a:rPr lang="en-US" dirty="0" smtClean="0"/>
              <a:t>::</a:t>
            </a:r>
            <a:r>
              <a:rPr lang="en-US" dirty="0" err="1" smtClean="0"/>
              <a:t>forward_list</a:t>
            </a:r>
            <a:r>
              <a:rPr lang="en-US" dirty="0" smtClean="0"/>
              <a:t> creates more cache misses.</a:t>
            </a:r>
          </a:p>
          <a:p>
            <a:endParaRPr lang="en-US" dirty="0"/>
          </a:p>
        </p:txBody>
      </p:sp>
      <p:sp>
        <p:nvSpPr>
          <p:cNvPr id="9" name="Slide Number Placeholder 8"/>
          <p:cNvSpPr>
            <a:spLocks noGrp="1"/>
          </p:cNvSpPr>
          <p:nvPr>
            <p:ph type="sldNum" sz="quarter" idx="4294967295"/>
          </p:nvPr>
        </p:nvSpPr>
        <p:spPr>
          <a:xfrm>
            <a:off x="8610600" y="6356350"/>
            <a:ext cx="2743200" cy="365125"/>
          </a:xfrm>
        </p:spPr>
        <p:txBody>
          <a:bodyPr/>
          <a:lstStyle/>
          <a:p>
            <a:fld id="{2C2AB659-E161-454B-99BB-8222CF15ABDA}" type="slidenum">
              <a:rPr lang="en-US" smtClean="0"/>
              <a:t>18</a:t>
            </a:fld>
            <a:endParaRPr lang="en-US"/>
          </a:p>
        </p:txBody>
      </p:sp>
    </p:spTree>
    <p:extLst>
      <p:ext uri="{BB962C8B-B14F-4D97-AF65-F5344CB8AC3E}">
        <p14:creationId xmlns:p14="http://schemas.microsoft.com/office/powerpoint/2010/main" val="42080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questions – #3</a:t>
            </a:r>
            <a:endParaRPr lang="en-US" dirty="0"/>
          </a:p>
        </p:txBody>
      </p:sp>
      <p:sp>
        <p:nvSpPr>
          <p:cNvPr id="3" name="Content Placeholder 2"/>
          <p:cNvSpPr>
            <a:spLocks noGrp="1"/>
          </p:cNvSpPr>
          <p:nvPr>
            <p:ph idx="1"/>
          </p:nvPr>
        </p:nvSpPr>
        <p:spPr/>
        <p:txBody>
          <a:bodyPr/>
          <a:lstStyle/>
          <a:p>
            <a:r>
              <a:rPr lang="en-US" dirty="0" smtClean="0"/>
              <a:t>How many cycles does the CPU consume to execute this code?</a:t>
            </a:r>
          </a:p>
          <a:p>
            <a:pPr marL="0" indent="0">
              <a:buNone/>
            </a:pPr>
            <a:endParaRPr lang="en-US" dirty="0" smtClean="0"/>
          </a:p>
          <a:p>
            <a:pPr marL="0" indent="0" algn="ctr">
              <a:buNone/>
            </a:pPr>
            <a:r>
              <a:rPr lang="en-US" sz="2400" dirty="0" err="1" smtClean="0">
                <a:latin typeface="Consolas" panose="020B0609020204030204" pitchFamily="49" charset="0"/>
              </a:rPr>
              <a:t>mov</a:t>
            </a:r>
            <a:r>
              <a:rPr lang="en-US" sz="2400" dirty="0" smtClean="0">
                <a:latin typeface="Consolas" panose="020B0609020204030204" pitchFamily="49" charset="0"/>
              </a:rPr>
              <a:t> </a:t>
            </a:r>
            <a:r>
              <a:rPr lang="en-US" sz="2400" dirty="0" err="1" smtClean="0">
                <a:latin typeface="Consolas" panose="020B0609020204030204" pitchFamily="49" charset="0"/>
              </a:rPr>
              <a:t>eax</a:t>
            </a:r>
            <a:r>
              <a:rPr lang="en-US" sz="2400" dirty="0" smtClean="0">
                <a:latin typeface="Consolas" panose="020B0609020204030204" pitchFamily="49" charset="0"/>
              </a:rPr>
              <a:t>, </a:t>
            </a:r>
            <a:r>
              <a:rPr lang="en-US" sz="2400" dirty="0" err="1" smtClean="0">
                <a:latin typeface="Consolas" panose="020B0609020204030204" pitchFamily="49" charset="0"/>
              </a:rPr>
              <a:t>dword</a:t>
            </a:r>
            <a:r>
              <a:rPr lang="en-US" sz="2400" dirty="0" smtClean="0">
                <a:latin typeface="Consolas" panose="020B0609020204030204" pitchFamily="49" charset="0"/>
              </a:rPr>
              <a:t> </a:t>
            </a:r>
            <a:r>
              <a:rPr lang="en-US" sz="2400" dirty="0" err="1" smtClean="0">
                <a:latin typeface="Consolas" panose="020B0609020204030204" pitchFamily="49" charset="0"/>
              </a:rPr>
              <a:t>ptr</a:t>
            </a:r>
            <a:r>
              <a:rPr lang="en-US" sz="2400" dirty="0" smtClean="0">
                <a:latin typeface="Consolas" panose="020B0609020204030204" pitchFamily="49" charset="0"/>
              </a:rPr>
              <a:t> [0x12345678]</a:t>
            </a:r>
          </a:p>
          <a:p>
            <a:pPr marL="0" indent="0" algn="ctr">
              <a:buNone/>
            </a:pPr>
            <a:endParaRPr lang="en-US" sz="2400" dirty="0" smtClean="0">
              <a:latin typeface="Consolas" panose="020B0609020204030204" pitchFamily="49" charset="0"/>
            </a:endParaRPr>
          </a:p>
          <a:p>
            <a:r>
              <a:rPr lang="en-US" dirty="0" smtClean="0"/>
              <a:t>It depends on whether the data </a:t>
            </a:r>
            <a:r>
              <a:rPr lang="en-US" dirty="0"/>
              <a:t>@</a:t>
            </a:r>
            <a:r>
              <a:rPr lang="en-US" dirty="0" smtClean="0"/>
              <a:t> 0x12345678 is currently in cache.</a:t>
            </a:r>
            <a:endParaRPr lang="en-US" sz="2400" dirty="0">
              <a:latin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t>19</a:t>
            </a:fld>
            <a:endParaRPr lang="en-US"/>
          </a:p>
        </p:txBody>
      </p:sp>
    </p:spTree>
    <p:extLst>
      <p:ext uri="{BB962C8B-B14F-4D97-AF65-F5344CB8AC3E}">
        <p14:creationId xmlns:p14="http://schemas.microsoft.com/office/powerpoint/2010/main" val="81891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Questions</a:t>
            </a:r>
          </a:p>
          <a:p>
            <a:pPr marL="514350" indent="-514350">
              <a:buFont typeface="+mj-lt"/>
              <a:buAutoNum type="arabicPeriod"/>
            </a:pPr>
            <a:r>
              <a:rPr lang="en-US" dirty="0" smtClean="0"/>
              <a:t>What is cache?</a:t>
            </a:r>
          </a:p>
          <a:p>
            <a:pPr marL="514350" indent="-514350">
              <a:buFont typeface="+mj-lt"/>
              <a:buAutoNum type="arabicPeriod"/>
            </a:pPr>
            <a:r>
              <a:rPr lang="en-US" dirty="0" smtClean="0"/>
              <a:t>Why CPU needs cache?</a:t>
            </a:r>
          </a:p>
          <a:p>
            <a:pPr marL="514350" indent="-514350">
              <a:buFont typeface="+mj-lt"/>
              <a:buAutoNum type="arabicPeriod"/>
            </a:pPr>
            <a:r>
              <a:rPr lang="en-US" dirty="0" smtClean="0"/>
              <a:t>How does cache work?</a:t>
            </a:r>
          </a:p>
          <a:p>
            <a:pPr marL="514350" indent="-514350">
              <a:buFont typeface="+mj-lt"/>
              <a:buAutoNum type="arabicPeriod"/>
            </a:pPr>
            <a:r>
              <a:rPr lang="en-US" dirty="0" smtClean="0"/>
              <a:t>Cache </a:t>
            </a:r>
            <a:r>
              <a:rPr lang="en-US" dirty="0" smtClean="0"/>
              <a:t>line &amp; MESI protocol</a:t>
            </a:r>
            <a:endParaRPr lang="en-US" dirty="0" smtClean="0"/>
          </a:p>
          <a:p>
            <a:pPr marL="514350" indent="-514350">
              <a:buFont typeface="+mj-lt"/>
              <a:buAutoNum type="arabicPeriod"/>
            </a:pPr>
            <a:r>
              <a:rPr lang="en-US" dirty="0" smtClean="0"/>
              <a:t>False sharing</a:t>
            </a:r>
          </a:p>
          <a:p>
            <a:pPr marL="514350" indent="-514350">
              <a:buFont typeface="+mj-lt"/>
              <a:buAutoNum type="arabicPeriod"/>
            </a:pPr>
            <a:r>
              <a:rPr lang="en-US" dirty="0" smtClean="0"/>
              <a:t>Answer questions</a:t>
            </a:r>
          </a:p>
          <a:p>
            <a:pPr marL="514350" indent="-514350">
              <a:buFont typeface="+mj-lt"/>
              <a:buAutoNum type="arabicPeriod"/>
            </a:pPr>
            <a:r>
              <a:rPr lang="en-US" dirty="0" smtClean="0"/>
              <a:t>Recommendations</a:t>
            </a:r>
          </a:p>
          <a:p>
            <a:pPr marL="514350" indent="-514350">
              <a:buFont typeface="+mj-lt"/>
              <a:buAutoNum type="arabicPeriod"/>
            </a:pPr>
            <a:r>
              <a:rPr lang="en-US" dirty="0" smtClean="0"/>
              <a:t>Demo</a:t>
            </a:r>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t>2</a:t>
            </a:fld>
            <a:endParaRPr lang="en-US"/>
          </a:p>
        </p:txBody>
      </p:sp>
    </p:spTree>
    <p:extLst>
      <p:ext uri="{BB962C8B-B14F-4D97-AF65-F5344CB8AC3E}">
        <p14:creationId xmlns:p14="http://schemas.microsoft.com/office/powerpoint/2010/main" val="90634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Use array-based data structure (</a:t>
            </a:r>
            <a:r>
              <a:rPr lang="en-US" dirty="0" err="1" smtClean="0"/>
              <a:t>std</a:t>
            </a:r>
            <a:r>
              <a:rPr lang="en-US" dirty="0" smtClean="0"/>
              <a:t>::vector, </a:t>
            </a:r>
            <a:r>
              <a:rPr lang="en-US" dirty="0" err="1" smtClean="0"/>
              <a:t>std</a:t>
            </a:r>
            <a:r>
              <a:rPr lang="en-US" dirty="0" smtClean="0"/>
              <a:t>::array, plain array).</a:t>
            </a:r>
          </a:p>
          <a:p>
            <a:r>
              <a:rPr lang="en-US" dirty="0" smtClean="0"/>
              <a:t>Arrange frequently used data close to each other.</a:t>
            </a:r>
          </a:p>
          <a:p>
            <a:r>
              <a:rPr lang="en-US" dirty="0" smtClean="0"/>
              <a:t>Avoid false sharing.</a:t>
            </a:r>
          </a:p>
          <a:p>
            <a:r>
              <a:rPr lang="en-US" dirty="0" smtClean="0"/>
              <a:t>Smaller is faster.</a:t>
            </a:r>
          </a:p>
          <a:p>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t>20</a:t>
            </a:fld>
            <a:endParaRPr lang="en-US"/>
          </a:p>
        </p:txBody>
      </p:sp>
    </p:spTree>
    <p:extLst>
      <p:ext uri="{BB962C8B-B14F-4D97-AF65-F5344CB8AC3E}">
        <p14:creationId xmlns:p14="http://schemas.microsoft.com/office/powerpoint/2010/main" val="2002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C2AB659-E161-454B-99BB-8222CF15ABDA}" type="slidenum">
              <a:rPr lang="en-US" smtClean="0"/>
              <a:t>21</a:t>
            </a:fld>
            <a:endParaRPr lang="en-US"/>
          </a:p>
        </p:txBody>
      </p:sp>
    </p:spTree>
    <p:extLst>
      <p:ext uri="{BB962C8B-B14F-4D97-AF65-F5344CB8AC3E}">
        <p14:creationId xmlns:p14="http://schemas.microsoft.com/office/powerpoint/2010/main" val="1948990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for listening!</a:t>
            </a:r>
            <a:br>
              <a:rPr lang="en-US" dirty="0" smtClean="0"/>
            </a:br>
            <a:r>
              <a:rPr lang="en-US" dirty="0" smtClean="0"/>
              <a:t/>
            </a:r>
            <a:br>
              <a:rPr lang="en-US" dirty="0" smtClean="0"/>
            </a:br>
            <a:r>
              <a:rPr lang="en-US" dirty="0" smtClean="0"/>
              <a:t>Questions?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p:spPr>
        <p:txBody>
          <a:bodyPr/>
          <a:lstStyle/>
          <a:p>
            <a:fld id="{2C2AB659-E161-454B-99BB-8222CF15ABDA}" type="slidenum">
              <a:rPr lang="en-US" smtClean="0"/>
              <a:t>22</a:t>
            </a:fld>
            <a:endParaRPr lang="en-US"/>
          </a:p>
        </p:txBody>
      </p:sp>
    </p:spTree>
    <p:extLst>
      <p:ext uri="{BB962C8B-B14F-4D97-AF65-F5344CB8AC3E}">
        <p14:creationId xmlns:p14="http://schemas.microsoft.com/office/powerpoint/2010/main" val="2791660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#1</a:t>
            </a:r>
            <a:endParaRPr lang="en-US" dirty="0"/>
          </a:p>
        </p:txBody>
      </p:sp>
      <p:sp>
        <p:nvSpPr>
          <p:cNvPr id="3" name="Content Placeholder 2"/>
          <p:cNvSpPr>
            <a:spLocks noGrp="1"/>
          </p:cNvSpPr>
          <p:nvPr>
            <p:ph idx="1"/>
          </p:nvPr>
        </p:nvSpPr>
        <p:spPr/>
        <p:txBody>
          <a:bodyPr numCol="1">
            <a:normAutofit/>
          </a:bodyPr>
          <a:lstStyle/>
          <a:p>
            <a:r>
              <a:rPr lang="en-US" dirty="0" smtClean="0"/>
              <a:t>Which one is faster?</a:t>
            </a:r>
          </a:p>
          <a:p>
            <a:pPr marL="0" indent="0">
              <a:buNone/>
            </a:pP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matrix[R][C] = {0};</a:t>
            </a:r>
          </a:p>
          <a:p>
            <a:pPr marL="0" indent="0">
              <a:buNone/>
            </a:pP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sum = 0;</a:t>
            </a:r>
          </a:p>
          <a:p>
            <a:pPr marL="0" indent="0">
              <a:buNone/>
            </a:pPr>
            <a:endParaRPr lang="en-US" sz="2400" dirty="0" smtClean="0">
              <a:latin typeface="Consolas" panose="020B0609020204030204" pitchFamily="49" charset="0"/>
            </a:endParaRPr>
          </a:p>
          <a:p>
            <a:pPr marL="0" indent="0">
              <a:buNone/>
            </a:pPr>
            <a:r>
              <a:rPr lang="en-US" sz="2400" dirty="0" smtClean="0">
                <a:solidFill>
                  <a:srgbClr val="018000"/>
                </a:solidFill>
                <a:latin typeface="Consolas" panose="020B0609020204030204" pitchFamily="49" charset="0"/>
              </a:rPr>
              <a:t>// row-major                  // column-major</a:t>
            </a:r>
          </a:p>
          <a:p>
            <a:pPr marL="0" indent="0">
              <a:buNone/>
            </a:pP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r = 0; r &lt; R; ++r</a:t>
            </a: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c </a:t>
            </a:r>
            <a:r>
              <a:rPr lang="en-US" sz="2400" dirty="0">
                <a:latin typeface="Consolas" panose="020B0609020204030204" pitchFamily="49" charset="0"/>
              </a:rPr>
              <a:t>= 0; c &lt; C; ++c</a:t>
            </a:r>
            <a:r>
              <a:rPr lang="en-US" sz="2400" dirty="0" smtClean="0">
                <a:latin typeface="Consolas" panose="020B0609020204030204" pitchFamily="49" charset="0"/>
              </a:rPr>
              <a:t>)</a:t>
            </a:r>
          </a:p>
          <a:p>
            <a:pPr marL="0" indent="0">
              <a:buNone/>
            </a:pP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c = 0; c &lt; C; ++c</a:t>
            </a: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smtClean="0">
                <a:solidFill>
                  <a:srgbClr val="0000FF"/>
                </a:solidFill>
                <a:latin typeface="Consolas" panose="020B0609020204030204" pitchFamily="49" charset="0"/>
              </a:rPr>
              <a:t>for</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smtClean="0">
                <a:solidFill>
                  <a:srgbClr val="0000FF"/>
                </a:solidFill>
                <a:latin typeface="Consolas" panose="020B0609020204030204" pitchFamily="49" charset="0"/>
              </a:rPr>
              <a:t> </a:t>
            </a:r>
            <a:r>
              <a:rPr lang="en-US" sz="2400" dirty="0" smtClean="0">
                <a:latin typeface="Consolas" panose="020B0609020204030204" pitchFamily="49" charset="0"/>
              </a:rPr>
              <a:t>r </a:t>
            </a:r>
            <a:r>
              <a:rPr lang="en-US" sz="2400" dirty="0">
                <a:latin typeface="Consolas" panose="020B0609020204030204" pitchFamily="49" charset="0"/>
              </a:rPr>
              <a:t>= 0; r &lt; R; ++r</a:t>
            </a:r>
            <a:r>
              <a:rPr lang="en-US" sz="2400" dirty="0" smtClean="0">
                <a:latin typeface="Consolas" panose="020B0609020204030204" pitchFamily="49" charset="0"/>
              </a:rPr>
              <a:t>)</a:t>
            </a:r>
          </a:p>
          <a:p>
            <a:pPr marL="0" indent="0">
              <a:buNone/>
            </a:pPr>
            <a:r>
              <a:rPr lang="en-US" sz="2400" dirty="0" smtClean="0">
                <a:latin typeface="Consolas" panose="020B0609020204030204" pitchFamily="49" charset="0"/>
              </a:rPr>
              <a:t>    sum += matrix[r][c</a:t>
            </a:r>
            <a:r>
              <a:rPr lang="en-US" sz="2400" dirty="0">
                <a:latin typeface="Consolas" panose="020B0609020204030204" pitchFamily="49" charset="0"/>
              </a:rPr>
              <a:t>]; </a:t>
            </a:r>
            <a:r>
              <a:rPr lang="en-US" sz="2400" dirty="0" smtClean="0">
                <a:latin typeface="Consolas" panose="020B0609020204030204" pitchFamily="49" charset="0"/>
              </a:rPr>
              <a:t>         sum </a:t>
            </a:r>
            <a:r>
              <a:rPr lang="en-US" sz="2400" dirty="0">
                <a:latin typeface="Consolas" panose="020B0609020204030204" pitchFamily="49" charset="0"/>
              </a:rPr>
              <a:t>+= matrix[r][c</a:t>
            </a:r>
            <a:r>
              <a:rPr lang="en-US" sz="2400" dirty="0" smtClean="0">
                <a:latin typeface="Consolas" panose="020B0609020204030204" pitchFamily="49" charset="0"/>
              </a:rPr>
              <a:t>];</a:t>
            </a:r>
          </a:p>
          <a:p>
            <a:pPr marL="0" indent="0">
              <a:buNone/>
            </a:pPr>
            <a:endParaRPr lang="en-US" sz="2400" dirty="0" smtClean="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2C2AB659-E161-454B-99BB-8222CF15ABDA}" type="slidenum">
              <a:rPr lang="en-US" smtClean="0"/>
              <a:t>3</a:t>
            </a:fld>
            <a:endParaRPr lang="en-US"/>
          </a:p>
        </p:txBody>
      </p:sp>
    </p:spTree>
    <p:extLst>
      <p:ext uri="{BB962C8B-B14F-4D97-AF65-F5344CB8AC3E}">
        <p14:creationId xmlns:p14="http://schemas.microsoft.com/office/powerpoint/2010/main" val="18163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#2</a:t>
            </a:r>
            <a:endParaRPr lang="en-US" dirty="0"/>
          </a:p>
        </p:txBody>
      </p:sp>
      <p:sp>
        <p:nvSpPr>
          <p:cNvPr id="3" name="Content Placeholder 2"/>
          <p:cNvSpPr>
            <a:spLocks noGrp="1"/>
          </p:cNvSpPr>
          <p:nvPr>
            <p:ph idx="1"/>
          </p:nvPr>
        </p:nvSpPr>
        <p:spPr/>
        <p:txBody>
          <a:bodyPr/>
          <a:lstStyle/>
          <a:p>
            <a:r>
              <a:rPr lang="en-US" dirty="0" smtClean="0"/>
              <a:t>Which one is faster?</a:t>
            </a:r>
          </a:p>
          <a:p>
            <a:pPr marL="0" indent="0">
              <a:buNone/>
            </a:pPr>
            <a:r>
              <a:rPr lang="en-US" sz="2400" dirty="0" err="1" smtClean="0">
                <a:latin typeface="Consolas" panose="020B0609020204030204" pitchFamily="49" charset="0"/>
              </a:rPr>
              <a:t>std</a:t>
            </a:r>
            <a:r>
              <a:rPr lang="en-US" sz="2400" dirty="0" smtClean="0">
                <a:latin typeface="Consolas" panose="020B0609020204030204" pitchFamily="49" charset="0"/>
              </a:rPr>
              <a:t>::</a:t>
            </a:r>
            <a:r>
              <a:rPr lang="en-US" sz="2400" dirty="0" smtClean="0">
                <a:solidFill>
                  <a:srgbClr val="2B91AF"/>
                </a:solidFill>
                <a:latin typeface="Consolas" panose="020B0609020204030204" pitchFamily="49" charset="0"/>
              </a:rPr>
              <a:t>vector</a:t>
            </a:r>
            <a:r>
              <a:rPr lang="en-US" sz="2400" dirty="0" smtClean="0">
                <a:latin typeface="Consolas" panose="020B0609020204030204" pitchFamily="49" charset="0"/>
              </a:rPr>
              <a:t>&lt;</a:t>
            </a:r>
            <a:r>
              <a:rPr lang="en-US" sz="2400" dirty="0" err="1" smtClean="0">
                <a:solidFill>
                  <a:srgbClr val="0000FF"/>
                </a:solidFill>
                <a:latin typeface="Consolas" panose="020B0609020204030204" pitchFamily="49" charset="0"/>
              </a:rPr>
              <a:t>int</a:t>
            </a:r>
            <a:r>
              <a:rPr lang="en-US" sz="2400" dirty="0" smtClean="0">
                <a:latin typeface="Consolas" panose="020B0609020204030204" pitchFamily="49" charset="0"/>
              </a:rPr>
              <a:t>&gt; v(BIG);</a:t>
            </a:r>
          </a:p>
          <a:p>
            <a:pPr marL="0" indent="0">
              <a:buNone/>
            </a:pPr>
            <a:r>
              <a:rPr lang="en-US" sz="2400" dirty="0" err="1" smtClean="0">
                <a:latin typeface="Consolas" panose="020B0609020204030204" pitchFamily="49" charset="0"/>
              </a:rPr>
              <a:t>std</a:t>
            </a:r>
            <a:r>
              <a:rPr lang="en-US" sz="2400" dirty="0" smtClean="0">
                <a:latin typeface="Consolas" panose="020B0609020204030204" pitchFamily="49" charset="0"/>
              </a:rPr>
              <a:t>::</a:t>
            </a:r>
            <a:r>
              <a:rPr lang="en-US" sz="2400" dirty="0" err="1" smtClean="0">
                <a:solidFill>
                  <a:srgbClr val="2B91AF"/>
                </a:solidFill>
                <a:latin typeface="Consolas" panose="020B0609020204030204" pitchFamily="49" charset="0"/>
              </a:rPr>
              <a:t>forward_list</a:t>
            </a:r>
            <a:r>
              <a:rPr lang="en-US" sz="2400" dirty="0" smtClean="0">
                <a:latin typeface="Consolas" panose="020B0609020204030204" pitchFamily="49" charset="0"/>
              </a:rPr>
              <a:t>&lt;</a:t>
            </a:r>
            <a:r>
              <a:rPr lang="en-US" sz="2400" dirty="0" err="1" smtClean="0">
                <a:solidFill>
                  <a:srgbClr val="0000FF"/>
                </a:solidFill>
                <a:latin typeface="Consolas" panose="020B0609020204030204" pitchFamily="49" charset="0"/>
              </a:rPr>
              <a:t>int</a:t>
            </a:r>
            <a:r>
              <a:rPr lang="en-US" sz="2400" dirty="0" smtClean="0">
                <a:latin typeface="Consolas" panose="020B0609020204030204" pitchFamily="49" charset="0"/>
              </a:rPr>
              <a:t>&gt; l(BIG);</a:t>
            </a:r>
          </a:p>
          <a:p>
            <a:pPr marL="0" indent="0">
              <a:buNone/>
            </a:pPr>
            <a:endParaRPr lang="en-US" sz="2400" dirty="0" smtClean="0">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auto</a:t>
            </a:r>
            <a:r>
              <a:rPr lang="en-US" sz="2400" dirty="0" smtClean="0">
                <a:latin typeface="Consolas" panose="020B0609020204030204" pitchFamily="49" charset="0"/>
              </a:rPr>
              <a:t> </a:t>
            </a:r>
            <a:r>
              <a:rPr lang="en-US" sz="2400" dirty="0" err="1" smtClean="0">
                <a:latin typeface="Consolas" panose="020B0609020204030204" pitchFamily="49" charset="0"/>
              </a:rPr>
              <a:t>va</a:t>
            </a:r>
            <a:r>
              <a:rPr lang="en-US" sz="2400" dirty="0" smtClean="0">
                <a:latin typeface="Consolas" panose="020B0609020204030204" pitchFamily="49" charset="0"/>
              </a:rPr>
              <a:t> = </a:t>
            </a:r>
            <a:r>
              <a:rPr lang="en-US" sz="2400" dirty="0" err="1" smtClean="0">
                <a:latin typeface="Consolas" panose="020B0609020204030204" pitchFamily="49" charset="0"/>
              </a:rPr>
              <a:t>std</a:t>
            </a:r>
            <a:r>
              <a:rPr lang="en-US" sz="2400" dirty="0" smtClean="0">
                <a:latin typeface="Consolas" panose="020B0609020204030204" pitchFamily="49" charset="0"/>
              </a:rPr>
              <a:t>::accumulate(begin(v), end(v), 0);</a:t>
            </a:r>
          </a:p>
          <a:p>
            <a:pPr marL="0" indent="0">
              <a:buNone/>
            </a:pPr>
            <a:r>
              <a:rPr lang="en-US" sz="2400" dirty="0" smtClean="0">
                <a:solidFill>
                  <a:srgbClr val="0000FF"/>
                </a:solidFill>
                <a:latin typeface="Consolas" panose="020B0609020204030204" pitchFamily="49" charset="0"/>
              </a:rPr>
              <a:t>auto</a:t>
            </a:r>
            <a:r>
              <a:rPr lang="en-US" sz="2400" dirty="0" smtClean="0">
                <a:latin typeface="Consolas" panose="020B0609020204030204" pitchFamily="49" charset="0"/>
              </a:rPr>
              <a:t> la = </a:t>
            </a:r>
            <a:r>
              <a:rPr lang="en-US" sz="2400" dirty="0" err="1" smtClean="0">
                <a:latin typeface="Consolas" panose="020B0609020204030204" pitchFamily="49" charset="0"/>
              </a:rPr>
              <a:t>std</a:t>
            </a:r>
            <a:r>
              <a:rPr lang="en-US" sz="2400" dirty="0" smtClean="0">
                <a:latin typeface="Consolas" panose="020B0609020204030204" pitchFamily="49" charset="0"/>
              </a:rPr>
              <a:t>::accumulate(begin(l), end(l), 0);</a:t>
            </a:r>
          </a:p>
          <a:p>
            <a:pPr marL="0" indent="0">
              <a:buNone/>
            </a:pPr>
            <a:endParaRPr lang="en-US" dirty="0" smtClean="0"/>
          </a:p>
        </p:txBody>
      </p:sp>
      <p:sp>
        <p:nvSpPr>
          <p:cNvPr id="4" name="Slide Number Placeholder 3"/>
          <p:cNvSpPr>
            <a:spLocks noGrp="1"/>
          </p:cNvSpPr>
          <p:nvPr>
            <p:ph type="sldNum" sz="quarter" idx="12"/>
          </p:nvPr>
        </p:nvSpPr>
        <p:spPr/>
        <p:txBody>
          <a:bodyPr/>
          <a:lstStyle/>
          <a:p>
            <a:fld id="{2C2AB659-E161-454B-99BB-8222CF15ABDA}" type="slidenum">
              <a:rPr lang="en-US" smtClean="0"/>
              <a:t>4</a:t>
            </a:fld>
            <a:endParaRPr lang="en-US"/>
          </a:p>
        </p:txBody>
      </p:sp>
    </p:spTree>
    <p:extLst>
      <p:ext uri="{BB962C8B-B14F-4D97-AF65-F5344CB8AC3E}">
        <p14:creationId xmlns:p14="http://schemas.microsoft.com/office/powerpoint/2010/main" val="3835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#3</a:t>
            </a:r>
            <a:endParaRPr lang="en-US" dirty="0"/>
          </a:p>
        </p:txBody>
      </p:sp>
      <p:sp>
        <p:nvSpPr>
          <p:cNvPr id="3" name="Content Placeholder 2"/>
          <p:cNvSpPr>
            <a:spLocks noGrp="1"/>
          </p:cNvSpPr>
          <p:nvPr>
            <p:ph idx="1"/>
          </p:nvPr>
        </p:nvSpPr>
        <p:spPr/>
        <p:txBody>
          <a:bodyPr/>
          <a:lstStyle/>
          <a:p>
            <a:r>
              <a:rPr lang="en-US" dirty="0" smtClean="0"/>
              <a:t>How many cycles does the CPU consume to execute this code?</a:t>
            </a:r>
          </a:p>
          <a:p>
            <a:pPr marL="0" indent="0">
              <a:buNone/>
            </a:pPr>
            <a:endParaRPr lang="en-US" dirty="0" smtClean="0"/>
          </a:p>
          <a:p>
            <a:pPr marL="0" indent="0" algn="ctr">
              <a:buNone/>
            </a:pPr>
            <a:r>
              <a:rPr lang="en-US" sz="2400" dirty="0" err="1" smtClean="0">
                <a:latin typeface="Consolas" panose="020B0609020204030204" pitchFamily="49" charset="0"/>
              </a:rPr>
              <a:t>mov</a:t>
            </a:r>
            <a:r>
              <a:rPr lang="en-US" sz="2400" dirty="0" smtClean="0">
                <a:latin typeface="Consolas" panose="020B0609020204030204" pitchFamily="49" charset="0"/>
              </a:rPr>
              <a:t> </a:t>
            </a:r>
            <a:r>
              <a:rPr lang="en-US" sz="2400" dirty="0" err="1" smtClean="0">
                <a:latin typeface="Consolas" panose="020B0609020204030204" pitchFamily="49" charset="0"/>
              </a:rPr>
              <a:t>eax</a:t>
            </a:r>
            <a:r>
              <a:rPr lang="en-US" sz="2400" dirty="0" smtClean="0">
                <a:latin typeface="Consolas" panose="020B0609020204030204" pitchFamily="49" charset="0"/>
              </a:rPr>
              <a:t>, </a:t>
            </a:r>
            <a:r>
              <a:rPr lang="en-US" sz="2400" dirty="0" err="1" smtClean="0">
                <a:latin typeface="Consolas" panose="020B0609020204030204" pitchFamily="49" charset="0"/>
              </a:rPr>
              <a:t>dword</a:t>
            </a:r>
            <a:r>
              <a:rPr lang="en-US" sz="2400" dirty="0" smtClean="0">
                <a:latin typeface="Consolas" panose="020B0609020204030204" pitchFamily="49" charset="0"/>
              </a:rPr>
              <a:t> </a:t>
            </a:r>
            <a:r>
              <a:rPr lang="en-US" sz="2400" dirty="0" err="1" smtClean="0">
                <a:latin typeface="Consolas" panose="020B0609020204030204" pitchFamily="49" charset="0"/>
              </a:rPr>
              <a:t>ptr</a:t>
            </a:r>
            <a:r>
              <a:rPr lang="en-US" sz="2400" dirty="0" smtClean="0">
                <a:latin typeface="Consolas" panose="020B0609020204030204" pitchFamily="49" charset="0"/>
              </a:rPr>
              <a:t> [0x12345678]</a:t>
            </a:r>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2C2AB659-E161-454B-99BB-8222CF15ABDA}" type="slidenum">
              <a:rPr lang="en-US" smtClean="0"/>
              <a:t>5</a:t>
            </a:fld>
            <a:endParaRPr lang="en-US"/>
          </a:p>
        </p:txBody>
      </p:sp>
    </p:spTree>
    <p:extLst>
      <p:ext uri="{BB962C8B-B14F-4D97-AF65-F5344CB8AC3E}">
        <p14:creationId xmlns:p14="http://schemas.microsoft.com/office/powerpoint/2010/main" val="145104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cache?</a:t>
            </a:r>
            <a:endParaRPr lang="en-US" dirty="0"/>
          </a:p>
        </p:txBody>
      </p:sp>
      <p:sp>
        <p:nvSpPr>
          <p:cNvPr id="3" name="Content Placeholder 2"/>
          <p:cNvSpPr>
            <a:spLocks noGrp="1"/>
          </p:cNvSpPr>
          <p:nvPr>
            <p:ph idx="1"/>
          </p:nvPr>
        </p:nvSpPr>
        <p:spPr/>
        <p:txBody>
          <a:bodyPr/>
          <a:lstStyle/>
          <a:p>
            <a:r>
              <a:rPr lang="en-US" dirty="0" smtClean="0"/>
              <a:t>Cache is small high speed memory usually Static RAM (SRAM) that contains the most recently accessed pieces of main memory.</a:t>
            </a:r>
          </a:p>
          <a:p>
            <a:r>
              <a:rPr lang="en-US" dirty="0" smtClean="0"/>
              <a:t>From: </a:t>
            </a:r>
            <a:r>
              <a:rPr lang="en-US" dirty="0">
                <a:hlinkClick r:id="rId2"/>
              </a:rPr>
              <a:t>http://download.intel.com/design/intarch/papers/cache6.pdf</a:t>
            </a:r>
            <a:endParaRPr lang="en-US" dirty="0" smtClean="0"/>
          </a:p>
          <a:p>
            <a:endParaRPr lang="en-US" dirty="0"/>
          </a:p>
        </p:txBody>
      </p:sp>
      <p:sp>
        <p:nvSpPr>
          <p:cNvPr id="4" name="Slide Number Placeholder 3"/>
          <p:cNvSpPr>
            <a:spLocks noGrp="1"/>
          </p:cNvSpPr>
          <p:nvPr>
            <p:ph type="sldNum" sz="quarter" idx="12"/>
          </p:nvPr>
        </p:nvSpPr>
        <p:spPr/>
        <p:txBody>
          <a:bodyPr/>
          <a:lstStyle/>
          <a:p>
            <a:fld id="{2C2AB659-E161-454B-99BB-8222CF15ABDA}" type="slidenum">
              <a:rPr lang="en-US" smtClean="0"/>
              <a:t>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031" y="3442751"/>
            <a:ext cx="8655937" cy="3096161"/>
          </a:xfrm>
          <a:prstGeom prst="rect">
            <a:avLst/>
          </a:prstGeom>
        </p:spPr>
      </p:pic>
    </p:spTree>
    <p:extLst>
      <p:ext uri="{BB962C8B-B14F-4D97-AF65-F5344CB8AC3E}">
        <p14:creationId xmlns:p14="http://schemas.microsoft.com/office/powerpoint/2010/main" val="387215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cache?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8877300" cy="3694556"/>
          </a:xfrm>
        </p:spPr>
      </p:pic>
      <p:sp>
        <p:nvSpPr>
          <p:cNvPr id="4" name="Slide Number Placeholder 3"/>
          <p:cNvSpPr>
            <a:spLocks noGrp="1"/>
          </p:cNvSpPr>
          <p:nvPr>
            <p:ph type="sldNum" sz="quarter" idx="12"/>
          </p:nvPr>
        </p:nvSpPr>
        <p:spPr/>
        <p:txBody>
          <a:bodyPr/>
          <a:lstStyle/>
          <a:p>
            <a:fld id="{2C2AB659-E161-454B-99BB-8222CF15ABDA}" type="slidenum">
              <a:rPr lang="en-US" smtClean="0"/>
              <a:pPr/>
              <a:t>7</a:t>
            </a:fld>
            <a:endParaRPr lang="en-US" dirty="0"/>
          </a:p>
        </p:txBody>
      </p:sp>
      <p:sp>
        <p:nvSpPr>
          <p:cNvPr id="6" name="TextBox 5"/>
          <p:cNvSpPr txBox="1"/>
          <p:nvPr/>
        </p:nvSpPr>
        <p:spPr>
          <a:xfrm>
            <a:off x="4316074" y="5385244"/>
            <a:ext cx="1921552" cy="461665"/>
          </a:xfrm>
          <a:prstGeom prst="rect">
            <a:avLst/>
          </a:prstGeom>
          <a:noFill/>
        </p:spPr>
        <p:txBody>
          <a:bodyPr wrap="none" rtlCol="0">
            <a:spAutoFit/>
          </a:bodyPr>
          <a:lstStyle/>
          <a:p>
            <a:r>
              <a:rPr lang="en-US" sz="2400" dirty="0" smtClean="0"/>
              <a:t>Ivy-Bridge Die</a:t>
            </a:r>
            <a:endParaRPr lang="en-US" sz="2400" dirty="0"/>
          </a:p>
        </p:txBody>
      </p:sp>
      <p:sp>
        <p:nvSpPr>
          <p:cNvPr id="7" name="TextBox 6"/>
          <p:cNvSpPr txBox="1"/>
          <p:nvPr/>
        </p:nvSpPr>
        <p:spPr>
          <a:xfrm>
            <a:off x="9715500" y="1690688"/>
            <a:ext cx="1375698" cy="1569660"/>
          </a:xfrm>
          <a:prstGeom prst="rect">
            <a:avLst/>
          </a:prstGeom>
          <a:noFill/>
        </p:spPr>
        <p:txBody>
          <a:bodyPr wrap="none" rtlCol="0">
            <a:spAutoFit/>
          </a:bodyPr>
          <a:lstStyle/>
          <a:p>
            <a:r>
              <a:rPr lang="en-US" sz="2400" dirty="0" smtClean="0"/>
              <a:t>L1-I: 32K</a:t>
            </a:r>
          </a:p>
          <a:p>
            <a:r>
              <a:rPr lang="en-US" sz="2400" dirty="0" smtClean="0"/>
              <a:t>L1-D: 32K</a:t>
            </a:r>
          </a:p>
          <a:p>
            <a:r>
              <a:rPr lang="en-US" sz="2400" dirty="0" smtClean="0"/>
              <a:t>L2: 256K</a:t>
            </a:r>
          </a:p>
          <a:p>
            <a:r>
              <a:rPr lang="en-US" sz="2400" dirty="0" smtClean="0"/>
              <a:t>L3: 8M</a:t>
            </a:r>
            <a:endParaRPr lang="en-US" sz="2400" dirty="0"/>
          </a:p>
        </p:txBody>
      </p:sp>
    </p:spTree>
    <p:extLst>
      <p:ext uri="{BB962C8B-B14F-4D97-AF65-F5344CB8AC3E}">
        <p14:creationId xmlns:p14="http://schemas.microsoft.com/office/powerpoint/2010/main" val="267744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CPU needs cache?</a:t>
            </a:r>
            <a:endParaRPr lang="en-US" dirty="0"/>
          </a:p>
        </p:txBody>
      </p:sp>
      <p:sp>
        <p:nvSpPr>
          <p:cNvPr id="3" name="Content Placeholder 2"/>
          <p:cNvSpPr>
            <a:spLocks noGrp="1"/>
          </p:cNvSpPr>
          <p:nvPr>
            <p:ph idx="1"/>
          </p:nvPr>
        </p:nvSpPr>
        <p:spPr/>
        <p:txBody>
          <a:bodyPr>
            <a:normAutofit/>
          </a:bodyPr>
          <a:lstStyle/>
          <a:p>
            <a:r>
              <a:rPr lang="en-US" dirty="0" smtClean="0"/>
              <a:t>A trip to RAM takes a very long time.</a:t>
            </a:r>
          </a:p>
          <a:p>
            <a:r>
              <a:rPr lang="en-US" dirty="0" smtClean="0"/>
              <a:t>Latency					</a:t>
            </a:r>
            <a:r>
              <a:rPr lang="en-US" dirty="0" err="1" smtClean="0"/>
              <a:t>CoreSpeed</a:t>
            </a:r>
            <a:r>
              <a:rPr lang="en-US" dirty="0" smtClean="0"/>
              <a:t> = 2.5GHz</a:t>
            </a:r>
          </a:p>
          <a:p>
            <a:pPr lvl="1"/>
            <a:r>
              <a:rPr lang="en-US" dirty="0" smtClean="0"/>
              <a:t>L1 – 4 cycles				1.6 ns</a:t>
            </a:r>
          </a:p>
          <a:p>
            <a:pPr lvl="1"/>
            <a:r>
              <a:rPr lang="en-US" dirty="0" smtClean="0"/>
              <a:t>L2 – 12 cycles				4.8 ns</a:t>
            </a:r>
          </a:p>
          <a:p>
            <a:pPr lvl="1"/>
            <a:r>
              <a:rPr lang="en-US" dirty="0" smtClean="0"/>
              <a:t>L3 – 26-31 cycles			10.4-12.4 ns</a:t>
            </a:r>
          </a:p>
          <a:p>
            <a:pPr lvl="1"/>
            <a:r>
              <a:rPr lang="en-US" dirty="0" smtClean="0"/>
              <a:t>L2 &amp; L1 in other cores</a:t>
            </a:r>
          </a:p>
          <a:p>
            <a:pPr lvl="2"/>
            <a:r>
              <a:rPr lang="en-US" dirty="0" smtClean="0"/>
              <a:t>Clean hit – 43 cycles			17.2 ns</a:t>
            </a:r>
          </a:p>
          <a:p>
            <a:pPr lvl="2"/>
            <a:r>
              <a:rPr lang="en-US" dirty="0" smtClean="0"/>
              <a:t>Dirty hit – 60 cycles			24 ns</a:t>
            </a:r>
          </a:p>
          <a:p>
            <a:pPr lvl="1"/>
            <a:r>
              <a:rPr lang="en-US" dirty="0"/>
              <a:t>Main memory </a:t>
            </a:r>
            <a:r>
              <a:rPr lang="en-US" dirty="0" smtClean="0"/>
              <a:t>– 100 ns</a:t>
            </a:r>
          </a:p>
          <a:p>
            <a:pPr lvl="1"/>
            <a:r>
              <a:rPr lang="en-US" dirty="0" smtClean="0"/>
              <a:t>From: Intel Optimization Reference Manual + internet.</a:t>
            </a:r>
          </a:p>
          <a:p>
            <a:endParaRPr lang="en-US" dirty="0" smtClean="0"/>
          </a:p>
        </p:txBody>
      </p:sp>
      <p:sp>
        <p:nvSpPr>
          <p:cNvPr id="4" name="Slide Number Placeholder 3"/>
          <p:cNvSpPr>
            <a:spLocks noGrp="1"/>
          </p:cNvSpPr>
          <p:nvPr>
            <p:ph type="sldNum" sz="quarter" idx="12"/>
          </p:nvPr>
        </p:nvSpPr>
        <p:spPr/>
        <p:txBody>
          <a:bodyPr/>
          <a:lstStyle/>
          <a:p>
            <a:fld id="{2C2AB659-E161-454B-99BB-8222CF15ABDA}" type="slidenum">
              <a:rPr lang="en-US" smtClean="0"/>
              <a:t>8</a:t>
            </a:fld>
            <a:endParaRPr lang="en-US"/>
          </a:p>
        </p:txBody>
      </p:sp>
    </p:spTree>
    <p:extLst>
      <p:ext uri="{BB962C8B-B14F-4D97-AF65-F5344CB8AC3E}">
        <p14:creationId xmlns:p14="http://schemas.microsoft.com/office/powerpoint/2010/main" val="401375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cache work – Read</a:t>
            </a:r>
            <a:endParaRPr lang="en-US" dirty="0"/>
          </a:p>
        </p:txBody>
      </p:sp>
      <p:sp>
        <p:nvSpPr>
          <p:cNvPr id="3" name="Content Placeholder 2"/>
          <p:cNvSpPr>
            <a:spLocks noGrp="1"/>
          </p:cNvSpPr>
          <p:nvPr>
            <p:ph idx="1"/>
          </p:nvPr>
        </p:nvSpPr>
        <p:spPr/>
        <p:txBody>
          <a:bodyPr/>
          <a:lstStyle/>
          <a:p>
            <a:r>
              <a:rPr lang="en-US" dirty="0" smtClean="0"/>
              <a:t>Cache-hit</a:t>
            </a:r>
          </a:p>
          <a:p>
            <a:pPr lvl="1"/>
            <a:r>
              <a:rPr lang="en-US" dirty="0" smtClean="0"/>
              <a:t>Requested data is currently in the cache.</a:t>
            </a:r>
          </a:p>
          <a:p>
            <a:pPr lvl="1"/>
            <a:r>
              <a:rPr lang="en-US" dirty="0" smtClean="0"/>
              <a:t>Returned back to CPU quickly.</a:t>
            </a:r>
          </a:p>
          <a:p>
            <a:r>
              <a:rPr lang="en-US" dirty="0" smtClean="0"/>
              <a:t>Cache-miss</a:t>
            </a:r>
          </a:p>
          <a:p>
            <a:pPr lvl="1"/>
            <a:r>
              <a:rPr lang="en-US" dirty="0" smtClean="0"/>
              <a:t>Requested data is not in the cache.</a:t>
            </a:r>
          </a:p>
          <a:p>
            <a:pPr lvl="1"/>
            <a:r>
              <a:rPr lang="en-US" dirty="0" smtClean="0"/>
              <a:t>Must be loaded from RAM (a long trip).</a:t>
            </a:r>
          </a:p>
          <a:p>
            <a:r>
              <a:rPr lang="en-US" dirty="0" smtClean="0"/>
              <a:t>Lookup rule (Intel processors)</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2C2AB659-E161-454B-99BB-8222CF15ABDA}" type="slidenum">
              <a:rPr lang="en-US" smtClean="0"/>
              <a:t>9</a:t>
            </a:fld>
            <a:endParaRPr lang="en-US"/>
          </a:p>
        </p:txBody>
      </p:sp>
      <p:graphicFrame>
        <p:nvGraphicFramePr>
          <p:cNvPr id="5" name="Diagram 4"/>
          <p:cNvGraphicFramePr/>
          <p:nvPr>
            <p:extLst>
              <p:ext uri="{D42A27DB-BD31-4B8C-83A1-F6EECF244321}">
                <p14:modId xmlns:p14="http://schemas.microsoft.com/office/powerpoint/2010/main" val="4233831937"/>
              </p:ext>
            </p:extLst>
          </p:nvPr>
        </p:nvGraphicFramePr>
        <p:xfrm>
          <a:off x="1897487" y="4867748"/>
          <a:ext cx="8397026" cy="670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41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1052</Words>
  <Application>Microsoft Office PowerPoint</Application>
  <PresentationFormat>Widescreen</PresentationFormat>
  <Paragraphs>175</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Cache &amp; CPU Performance</vt:lpstr>
      <vt:lpstr>Agenda</vt:lpstr>
      <vt:lpstr>Questions – #1</vt:lpstr>
      <vt:lpstr>Questions – #2</vt:lpstr>
      <vt:lpstr>Questions – #3</vt:lpstr>
      <vt:lpstr>What is cache?</vt:lpstr>
      <vt:lpstr>What is cache?</vt:lpstr>
      <vt:lpstr>Why CPU needs cache?</vt:lpstr>
      <vt:lpstr>How does cache work – Read</vt:lpstr>
      <vt:lpstr>How does cache work – Write</vt:lpstr>
      <vt:lpstr>Cache line</vt:lpstr>
      <vt:lpstr>MESI protocol</vt:lpstr>
      <vt:lpstr>False sharing</vt:lpstr>
      <vt:lpstr>False sharing</vt:lpstr>
      <vt:lpstr>Answer questions – #1</vt:lpstr>
      <vt:lpstr>Answer questions – #1</vt:lpstr>
      <vt:lpstr>Answer questions – #2</vt:lpstr>
      <vt:lpstr>Answer questions – #2</vt:lpstr>
      <vt:lpstr>Answer questions – #3</vt:lpstr>
      <vt:lpstr>Recommendations</vt:lpstr>
      <vt:lpstr>Demo</vt:lpstr>
      <vt:lpstr>Thanks for listening!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&amp; CPU Performance</dc:title>
  <dc:creator>Thi Huynh</dc:creator>
  <cp:lastModifiedBy>Thi Huynh</cp:lastModifiedBy>
  <cp:revision>128</cp:revision>
  <dcterms:created xsi:type="dcterms:W3CDTF">2016-02-05T14:21:53Z</dcterms:created>
  <dcterms:modified xsi:type="dcterms:W3CDTF">2016-02-20T15:33:59Z</dcterms:modified>
</cp:coreProperties>
</file>