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8" r:id="rId4"/>
    <p:sldId id="259" r:id="rId5"/>
    <p:sldId id="277" r:id="rId6"/>
    <p:sldId id="260" r:id="rId7"/>
    <p:sldId id="261" r:id="rId8"/>
    <p:sldId id="262" r:id="rId9"/>
    <p:sldId id="267" r:id="rId10"/>
    <p:sldId id="266" r:id="rId11"/>
    <p:sldId id="268" r:id="rId12"/>
    <p:sldId id="269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88C4-45DC-476D-A307-2A8B76E10A8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94051-10F1-4D55-BC6B-18A60522B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4051-10F1-4D55-BC6B-18A60522B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B58D-C033-4C28-A594-4CDF70FC5ECF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CF4-119E-435B-8EE2-057C29770B84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7FF5-EA2C-473A-BB35-2EC6E9D20A5B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D7EA-0171-4B4E-AED6-16E084B813FB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solidFill>
            <a:srgbClr val="0000CC"/>
          </a:solidFill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31CCD047-6DAC-4FB9-A515-62AF7CEBB2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66851"/>
            <a:ext cx="12192000" cy="17938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5000">
                <a:srgbClr val="00B050"/>
              </a:gs>
              <a:gs pos="50000">
                <a:srgbClr val="92D05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3CBA-E127-43B9-8606-4DCBA1809666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5484-1CB1-41D1-AA0F-5F978EA4BFAA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D01E-E7ED-49F0-8982-C0A5A8351679}" type="datetime1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2B0E-5169-4355-A4AD-28CCB576C9E2}" type="datetime1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6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6069-D47A-4FAF-9D66-F01A3B17EBBE}" type="datetime1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F0B-AD85-48C7-BE4B-EE25BE1F8F4D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2E8A-59C0-4585-B5F1-8FCAB1995D12}" type="datetime1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B9-5F83-4E1C-8FDD-453A809ABA27}" type="datetime1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D047-6DAC-4FB9-A515-62AF7CEB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Geometric_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dtors#placement-n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Amortized_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algn="r"/>
            <a:r>
              <a:rPr lang="en-US" dirty="0" smtClean="0"/>
              <a:t>so61pi.re@gmail.com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𝑛𝑢𝑚𝑅𝑒𝑎𝑙𝑙𝑜𝑐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𝑛𝑢𝑚𝑅𝑒𝑎𝑙𝑙𝑜𝑐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𝑛𝑢𝑚𝑀𝑜𝑣𝐶𝑝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𝑛𝑢𝑚𝑅𝑒𝑎𝑙𝑙𝑜𝑐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𝑛𝑢𝑚𝑅𝑒𝑎𝑙𝑙𝑜𝑐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>
                    <a:hlinkClick r:id="rId2"/>
                  </a:rPr>
                  <a:t>https://en.wikipedia.org/wiki/Geometric_series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22" y="4269521"/>
            <a:ext cx="3298478" cy="190744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𝑁𝑘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𝑛𝑢𝑚𝑀𝑜𝑣𝐶𝑝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𝑛𝑢𝑚𝑀𝑜𝑣𝐶𝑝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22" y="4269521"/>
            <a:ext cx="3298478" cy="19074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move/copy old elements?</a:t>
            </a:r>
          </a:p>
          <a:p>
            <a:pPr lvl="1"/>
            <a:r>
              <a:rPr lang="en-US" dirty="0" smtClean="0"/>
              <a:t>Move</a:t>
            </a:r>
          </a:p>
          <a:p>
            <a:pPr lvl="2"/>
            <a:r>
              <a:rPr lang="en-US" dirty="0" smtClean="0"/>
              <a:t>Efficient.</a:t>
            </a:r>
          </a:p>
          <a:p>
            <a:pPr lvl="2"/>
            <a:r>
              <a:rPr lang="en-US" dirty="0" smtClean="0"/>
              <a:t>Not everything can be moved.</a:t>
            </a:r>
          </a:p>
          <a:p>
            <a:pPr lvl="2"/>
            <a:r>
              <a:rPr lang="en-US" dirty="0" smtClean="0"/>
              <a:t>Move is not always </a:t>
            </a:r>
            <a:r>
              <a:rPr lang="en-US" dirty="0" err="1" smtClean="0"/>
              <a:t>noexcept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Copy</a:t>
            </a:r>
          </a:p>
          <a:p>
            <a:pPr lvl="2"/>
            <a:r>
              <a:rPr lang="en-US" dirty="0" smtClean="0"/>
              <a:t>Inefficient (imagine we’re copying 1’000 </a:t>
            </a:r>
            <a:r>
              <a:rPr lang="en-US" dirty="0" err="1" smtClean="0"/>
              <a:t>std</a:t>
            </a:r>
            <a:r>
              <a:rPr lang="en-US" dirty="0" smtClean="0"/>
              <a:t>::string).</a:t>
            </a:r>
          </a:p>
          <a:p>
            <a:pPr lvl="2"/>
            <a:r>
              <a:rPr lang="en-US" dirty="0" smtClean="0"/>
              <a:t>Strong exception guarantee.</a:t>
            </a:r>
          </a:p>
          <a:p>
            <a:r>
              <a:rPr lang="en-US" dirty="0" smtClean="0"/>
              <a:t>Move when </a:t>
            </a:r>
            <a:r>
              <a:rPr lang="en-US" dirty="0" err="1" smtClean="0"/>
              <a:t>noexcept</a:t>
            </a:r>
            <a:r>
              <a:rPr lang="en-US" dirty="0" smtClean="0"/>
              <a:t>, copy otherwise.</a:t>
            </a:r>
          </a:p>
          <a:p>
            <a:pPr lvl="1"/>
            <a:r>
              <a:rPr lang="en-US" dirty="0" smtClean="0"/>
              <a:t>If type is </a:t>
            </a:r>
            <a:r>
              <a:rPr lang="en-US" dirty="0" err="1" smtClean="0"/>
              <a:t>uncopyable</a:t>
            </a:r>
            <a:r>
              <a:rPr lang="en-US" dirty="0" smtClean="0"/>
              <a:t>, and move is not </a:t>
            </a:r>
            <a:r>
              <a:rPr lang="en-US" dirty="0" err="1" smtClean="0"/>
              <a:t>noexcept</a:t>
            </a:r>
            <a:r>
              <a:rPr lang="en-US" dirty="0" smtClean="0"/>
              <a:t>, still use move.</a:t>
            </a:r>
          </a:p>
          <a:p>
            <a:pPr lvl="1"/>
            <a:r>
              <a:rPr lang="en-US" dirty="0" smtClean="0"/>
              <a:t>Dangerous.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emplace_back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Complexity: Amortized constant.</a:t>
            </a:r>
          </a:p>
          <a:p>
            <a:r>
              <a:rPr lang="en-US" dirty="0" smtClean="0"/>
              <a:t>Exception: Strong.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Use perfect forwarding.</a:t>
            </a:r>
          </a:p>
          <a:p>
            <a:pPr lvl="1"/>
            <a:r>
              <a:rPr lang="en-US" dirty="0" err="1" smtClean="0"/>
              <a:t>emplace_back</a:t>
            </a:r>
            <a:r>
              <a:rPr lang="en-US" dirty="0" smtClean="0"/>
              <a:t> constructs object </a:t>
            </a:r>
            <a:r>
              <a:rPr lang="en-US" dirty="0" err="1" smtClean="0"/>
              <a:t>inplace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Can we </a:t>
            </a:r>
            <a:r>
              <a:rPr lang="en-US" dirty="0" err="1" smtClean="0"/>
              <a:t>emplace_back</a:t>
            </a:r>
            <a:r>
              <a:rPr lang="en-US" dirty="0" smtClean="0"/>
              <a:t> a self element?</a:t>
            </a:r>
          </a:p>
          <a:p>
            <a:pPr marL="457200" lvl="1" indent="0">
              <a:buNone/>
            </a:pPr>
            <a:r>
              <a:rPr lang="en-US" dirty="0" smtClean="0"/>
              <a:t>	vector&lt;</a:t>
            </a:r>
            <a:r>
              <a:rPr lang="en-US" dirty="0" err="1" smtClean="0"/>
              <a:t>int</a:t>
            </a:r>
            <a:r>
              <a:rPr lang="en-US" dirty="0" smtClean="0"/>
              <a:t>&gt; v{1, 2, 3};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v.emplace_back</a:t>
            </a:r>
            <a:r>
              <a:rPr lang="en-US" dirty="0" smtClean="0"/>
              <a:t>(v[0]);</a:t>
            </a:r>
          </a:p>
          <a:p>
            <a:pPr lvl="1"/>
            <a:r>
              <a:rPr lang="en-US" dirty="0" smtClean="0"/>
              <a:t>Yes.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45" y="1999790"/>
            <a:ext cx="2032176" cy="187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45" y="4053717"/>
            <a:ext cx="2286198" cy="176799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Complexity: Amortized constant.</a:t>
            </a:r>
          </a:p>
          <a:p>
            <a:r>
              <a:rPr lang="en-US" dirty="0" smtClean="0"/>
              <a:t>Exception: Strong.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Copy or move the input object into vector.</a:t>
            </a:r>
          </a:p>
          <a:p>
            <a:pPr lvl="1"/>
            <a:r>
              <a:rPr lang="en-US" dirty="0" smtClean="0"/>
              <a:t>Can be costly.</a:t>
            </a:r>
          </a:p>
          <a:p>
            <a:r>
              <a:rPr lang="en-US" dirty="0" smtClean="0"/>
              <a:t>Can we </a:t>
            </a:r>
            <a:r>
              <a:rPr lang="en-US" dirty="0" err="1" smtClean="0"/>
              <a:t>push_back</a:t>
            </a:r>
            <a:r>
              <a:rPr lang="en-US" dirty="0" smtClean="0"/>
              <a:t> a self element?</a:t>
            </a:r>
          </a:p>
          <a:p>
            <a:pPr lvl="1"/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Complexity: Usually O(N)</a:t>
            </a:r>
          </a:p>
          <a:p>
            <a:r>
              <a:rPr lang="en-US" dirty="0" smtClean="0"/>
              <a:t>Exception: Strong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Reallocate new memory.</a:t>
            </a:r>
          </a:p>
          <a:p>
            <a:pPr lvl="1"/>
            <a:r>
              <a:rPr lang="en-US" dirty="0" smtClean="0"/>
              <a:t>Move/copy old elements.</a:t>
            </a:r>
          </a:p>
          <a:p>
            <a:r>
              <a:rPr lang="en-US" dirty="0" smtClean="0"/>
              <a:t>Used to enlarge “unused” space.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</a:rPr>
              <a:t> T&gt; 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my_ptr</a:t>
            </a:r>
            <a:r>
              <a:rPr lang="en-US" sz="24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my_ptr</a:t>
            </a:r>
            <a:r>
              <a:rPr lang="en-US" sz="2400" dirty="0" smtClean="0">
                <a:latin typeface="Consolas" panose="020B0609020204030204" pitchFamily="49" charset="0"/>
              </a:rPr>
              <a:t>(T* p) : </a:t>
            </a:r>
            <a:r>
              <a:rPr lang="en-US" sz="2400" dirty="0" err="1" smtClean="0">
                <a:latin typeface="Consolas" panose="020B0609020204030204" pitchFamily="49" charset="0"/>
              </a:rPr>
              <a:t>m_p</a:t>
            </a:r>
            <a:r>
              <a:rPr lang="en-US" sz="2400" dirty="0" smtClean="0">
                <a:latin typeface="Consolas" panose="020B0609020204030204" pitchFamily="49" charset="0"/>
              </a:rPr>
              <a:t>{p} {}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~</a:t>
            </a:r>
            <a:r>
              <a:rPr lang="en-US" sz="2400" dirty="0" err="1" smtClean="0">
                <a:latin typeface="Consolas" panose="020B0609020204030204" pitchFamily="49" charset="0"/>
              </a:rPr>
              <a:t>my_ptr</a:t>
            </a:r>
            <a:r>
              <a:rPr lang="en-US" sz="2400" dirty="0" smtClean="0">
                <a:latin typeface="Consolas" panose="020B0609020204030204" pitchFamily="49" charset="0"/>
              </a:rPr>
              <a:t>() { 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m_p</a:t>
            </a:r>
            <a:r>
              <a:rPr lang="en-US" sz="2400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vector&lt;</a:t>
            </a:r>
            <a:r>
              <a:rPr lang="en-US" sz="2400" dirty="0" err="1" smtClean="0">
                <a:latin typeface="Consolas" panose="020B0609020204030204" pitchFamily="49" charset="0"/>
              </a:rPr>
              <a:t>my_ptr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v;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v.push_back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{0});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v.emplace_back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{0});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Don’t use new, unless we have a reason.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vector&lt;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v;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1000;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v.emplace_back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should do a reserve first.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vector&lt;</a:t>
            </a:r>
            <a:r>
              <a:rPr lang="en-US" sz="24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v{1, 2, 3};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latin typeface="Consolas" panose="020B0609020204030204" pitchFamily="49" charset="0"/>
              </a:rPr>
              <a:t> x = v.at(0);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vector::at is useless, use vector::operator[]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 type so it has </a:t>
            </a:r>
            <a:r>
              <a:rPr lang="en-US" dirty="0" err="1" smtClean="0"/>
              <a:t>noexcept</a:t>
            </a:r>
            <a:r>
              <a:rPr lang="en-US" dirty="0" smtClean="0"/>
              <a:t> move.</a:t>
            </a:r>
          </a:p>
          <a:p>
            <a:r>
              <a:rPr lang="en-US" dirty="0" smtClean="0"/>
              <a:t>You should use </a:t>
            </a:r>
            <a:r>
              <a:rPr lang="en-US" dirty="0" err="1" smtClean="0"/>
              <a:t>std</a:t>
            </a:r>
            <a:r>
              <a:rPr lang="en-US" dirty="0" smtClean="0"/>
              <a:t>::vector by default.</a:t>
            </a:r>
          </a:p>
          <a:p>
            <a:r>
              <a:rPr lang="en-US" dirty="0" smtClean="0"/>
              <a:t>"Use vectors whenever you can. If you cannot use vectors, redesign your solution so that you can use vectors." - Alexander </a:t>
            </a:r>
            <a:r>
              <a:rPr lang="en-US" dirty="0" err="1" smtClean="0"/>
              <a:t>Stepanov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is a fundamental data structure in C++.</a:t>
            </a:r>
          </a:p>
          <a:p>
            <a:r>
              <a:rPr lang="en-US" dirty="0" smtClean="0"/>
              <a:t>It’s used everywhere.</a:t>
            </a:r>
          </a:p>
          <a:p>
            <a:r>
              <a:rPr lang="en-US" dirty="0" smtClean="0"/>
              <a:t>It’s array-based, good for performance.</a:t>
            </a:r>
          </a:p>
          <a:p>
            <a:pPr lvl="1"/>
            <a:r>
              <a:rPr lang="en-US" dirty="0" smtClean="0"/>
              <a:t>Maybe not the best, but still.</a:t>
            </a:r>
          </a:p>
          <a:p>
            <a:r>
              <a:rPr lang="en-US" dirty="0" smtClean="0"/>
              <a:t>Its iterator’s category is </a:t>
            </a:r>
            <a:r>
              <a:rPr lang="en-US" dirty="0" err="1" smtClean="0"/>
              <a:t>RandomAccessIterator</a:t>
            </a:r>
            <a:r>
              <a:rPr lang="en-US" dirty="0" smtClean="0"/>
              <a:t>, which is required by some algorithms</a:t>
            </a:r>
          </a:p>
          <a:p>
            <a:pPr lvl="1"/>
            <a:r>
              <a:rPr lang="en-US" dirty="0" smtClean="0"/>
              <a:t>shuffle, sort, </a:t>
            </a:r>
            <a:r>
              <a:rPr lang="en-US" dirty="0" err="1" smtClean="0"/>
              <a:t>stable_sort</a:t>
            </a:r>
            <a:r>
              <a:rPr lang="en-US" dirty="0" smtClean="0"/>
              <a:t>, </a:t>
            </a:r>
            <a:r>
              <a:rPr lang="en-US" dirty="0" err="1" smtClean="0"/>
              <a:t>nth_element</a:t>
            </a:r>
            <a:r>
              <a:rPr lang="en-US" dirty="0" smtClean="0"/>
              <a:t>, </a:t>
            </a:r>
            <a:r>
              <a:rPr lang="en-US" dirty="0" err="1" smtClean="0"/>
              <a:t>make_heap</a:t>
            </a:r>
            <a:r>
              <a:rPr lang="en-US" dirty="0" smtClean="0"/>
              <a:t>, </a:t>
            </a:r>
            <a:r>
              <a:rPr lang="en-US" dirty="0" err="1" smtClean="0"/>
              <a:t>sort_heap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construct </a:t>
            </a:r>
            <a:r>
              <a:rPr lang="en-US" dirty="0" err="1" smtClean="0"/>
              <a:t>std</a:t>
            </a:r>
            <a:r>
              <a:rPr lang="en-US" dirty="0" smtClean="0"/>
              <a:t>::string on a given buffer?</a:t>
            </a:r>
          </a:p>
          <a:p>
            <a:pPr lvl="1"/>
            <a:r>
              <a:rPr lang="en-US" dirty="0" smtClean="0"/>
              <a:t>Placement new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T* = </a:t>
            </a: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(buffer) T;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</a:rPr>
              <a:t> buffer[</a:t>
            </a:r>
            <a:r>
              <a:rPr lang="en-US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latin typeface="Consolas" panose="020B0609020204030204" pitchFamily="49" charset="0"/>
              </a:rPr>
              <a:t>(string)] = {};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pstr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CC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(buffer) string{"</a:t>
            </a:r>
            <a:r>
              <a:rPr lang="en-US" dirty="0" err="1" smtClean="0">
                <a:latin typeface="Consolas" panose="020B0609020204030204" pitchFamily="49" charset="0"/>
              </a:rPr>
              <a:t>abc</a:t>
            </a:r>
            <a:r>
              <a:rPr lang="en-US" dirty="0" smtClean="0">
                <a:latin typeface="Consolas" panose="020B0609020204030204" pitchFamily="49" charset="0"/>
              </a:rPr>
              <a:t>"};</a:t>
            </a:r>
          </a:p>
          <a:p>
            <a:r>
              <a:rPr lang="en-US" dirty="0" smtClean="0"/>
              <a:t>How can we destruct it?</a:t>
            </a:r>
          </a:p>
          <a:p>
            <a:pPr lvl="1"/>
            <a:r>
              <a:rPr lang="en-US" dirty="0" smtClean="0"/>
              <a:t>Placement delete?</a:t>
            </a:r>
          </a:p>
          <a:p>
            <a:pPr lvl="1"/>
            <a:r>
              <a:rPr lang="en-US" dirty="0" smtClean="0"/>
              <a:t>We must call destructor ourselves.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pstr</a:t>
            </a:r>
            <a:r>
              <a:rPr lang="en-US" dirty="0" smtClean="0">
                <a:latin typeface="Consolas" panose="020B0609020204030204" pitchFamily="49" charset="0"/>
              </a:rPr>
              <a:t>-&gt;~string();</a:t>
            </a:r>
          </a:p>
          <a:p>
            <a:r>
              <a:rPr lang="en-US" dirty="0" smtClean="0">
                <a:hlinkClick r:id="rId2"/>
              </a:rPr>
              <a:t>https://isocpp.org/wiki/faq/dtors#placement-new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do we have extra “unused” space?</a:t>
            </a:r>
          </a:p>
          <a:p>
            <a:pPr lvl="1"/>
            <a:r>
              <a:rPr lang="en-US" dirty="0" err="1" smtClean="0"/>
              <a:t>push_back</a:t>
            </a:r>
            <a:r>
              <a:rPr lang="en-US" dirty="0" smtClean="0"/>
              <a:t>/</a:t>
            </a:r>
            <a:r>
              <a:rPr lang="en-US" dirty="0" err="1" smtClean="0"/>
              <a:t>emplace_back</a:t>
            </a:r>
            <a:r>
              <a:rPr lang="en-US" dirty="0" smtClean="0"/>
              <a:t> can have amortized constant complexity.</a:t>
            </a:r>
          </a:p>
          <a:p>
            <a:r>
              <a:rPr lang="en-US" dirty="0"/>
              <a:t>A</a:t>
            </a:r>
            <a:r>
              <a:rPr lang="en-US" dirty="0" smtClean="0"/>
              <a:t>mortized constant complexity</a:t>
            </a:r>
          </a:p>
          <a:p>
            <a:pPr lvl="1"/>
            <a:r>
              <a:rPr lang="en-US" dirty="0" smtClean="0"/>
              <a:t>“The basic idea is that a worst case operation can alter the state in such a way that the worst case cannot occur again for a long time, thus “amortizing” its cost.”</a:t>
            </a:r>
          </a:p>
          <a:p>
            <a:pPr lvl="1"/>
            <a:r>
              <a:rPr lang="en-US" dirty="0" smtClean="0">
                <a:hlinkClick r:id="rId2"/>
              </a:rPr>
              <a:t>https://en.wikipedia.org/wiki/Amortized_analysis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48" y="1825625"/>
            <a:ext cx="8128704" cy="5080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</a:t>
            </a:r>
            <a:r>
              <a:rPr lang="en-US" dirty="0" err="1" smtClean="0"/>
              <a:t>std</a:t>
            </a:r>
            <a:r>
              <a:rPr lang="en-US" dirty="0" smtClean="0"/>
              <a:t>::vector is constructed from 3 pointers.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76" y="4344380"/>
            <a:ext cx="8128704" cy="508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5410" y="3258351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5223" y="3258350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6806" y="325835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end_of_space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580860" y="3720015"/>
            <a:ext cx="0" cy="5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6686425" y="3720016"/>
            <a:ext cx="0" cy="48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9706783" y="3720016"/>
            <a:ext cx="1" cy="5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don’t have that “unused” space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push_back</a:t>
            </a:r>
            <a:endParaRPr lang="en-US" dirty="0" smtClean="0"/>
          </a:p>
          <a:p>
            <a:pPr lvl="2"/>
            <a:r>
              <a:rPr lang="en-US" dirty="0" smtClean="0"/>
              <a:t>allocate new memory</a:t>
            </a:r>
          </a:p>
          <a:p>
            <a:pPr lvl="2"/>
            <a:r>
              <a:rPr lang="en-US" dirty="0" smtClean="0"/>
              <a:t>move/copy old elements</a:t>
            </a:r>
          </a:p>
          <a:p>
            <a:pPr lvl="2"/>
            <a:r>
              <a:rPr lang="en-US" dirty="0" smtClean="0"/>
              <a:t>construct new element</a:t>
            </a:r>
          </a:p>
          <a:p>
            <a:pPr lvl="2"/>
            <a:r>
              <a:rPr lang="en-US" dirty="0" smtClean="0"/>
              <a:t>destruct old elements</a:t>
            </a:r>
          </a:p>
          <a:p>
            <a:pPr lvl="2"/>
            <a:r>
              <a:rPr lang="en-US" dirty="0" smtClean="0"/>
              <a:t>free old memory.</a:t>
            </a:r>
          </a:p>
          <a:p>
            <a:pPr lvl="1"/>
            <a:r>
              <a:rPr lang="en-US" dirty="0" smtClean="0"/>
              <a:t>O(n)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Else,</a:t>
            </a:r>
          </a:p>
          <a:p>
            <a:pPr lvl="1"/>
            <a:r>
              <a:rPr lang="en-US" dirty="0" smtClean="0"/>
              <a:t>New element can be constructed without reallocating memory.</a:t>
            </a:r>
          </a:p>
          <a:p>
            <a:r>
              <a:rPr lang="en-US" dirty="0" smtClean="0"/>
              <a:t>We have a growth factor, k.</a:t>
            </a:r>
          </a:p>
          <a:p>
            <a:pPr lvl="1"/>
            <a:r>
              <a:rPr lang="en-US" dirty="0" smtClean="0"/>
              <a:t>Each time reallocation happens, new size = max(size() + 1, size() * k).</a:t>
            </a:r>
          </a:p>
          <a:p>
            <a:r>
              <a:rPr lang="en-US" dirty="0" smtClean="0"/>
              <a:t>MSVC uses 1.5 (_</a:t>
            </a:r>
            <a:r>
              <a:rPr lang="en-US" dirty="0" err="1" smtClean="0"/>
              <a:t>Grow_to</a:t>
            </a:r>
            <a:r>
              <a:rPr lang="en-US" dirty="0" smtClean="0"/>
              <a:t>), </a:t>
            </a:r>
            <a:r>
              <a:rPr lang="en-US" dirty="0" err="1" smtClean="0"/>
              <a:t>libstdc</a:t>
            </a:r>
            <a:r>
              <a:rPr lang="en-US" dirty="0" smtClean="0"/>
              <a:t>++ 2 (_</a:t>
            </a:r>
            <a:r>
              <a:rPr lang="en-US" dirty="0" err="1" smtClean="0"/>
              <a:t>M_check_len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858308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 = 2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push_back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</a:t>
                      </a:r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reallocation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capacity()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dirty="0" err="1" smtClean="0"/>
              <a:t>push_back</a:t>
            </a:r>
            <a:r>
              <a:rPr lang="en-US" dirty="0" smtClean="0"/>
              <a:t> N elements</a:t>
            </a:r>
          </a:p>
          <a:p>
            <a:pPr lvl="1"/>
            <a:r>
              <a:rPr lang="en-US" dirty="0" smtClean="0"/>
              <a:t>How many reallocations will happen?</a:t>
            </a:r>
          </a:p>
          <a:p>
            <a:pPr lvl="1"/>
            <a:r>
              <a:rPr lang="en-US" dirty="0" smtClean="0"/>
              <a:t>How many moves/copies will happen?</a:t>
            </a:r>
          </a:p>
          <a:p>
            <a:pPr lvl="1"/>
            <a:r>
              <a:rPr lang="en-US" dirty="0" smtClean="0"/>
              <a:t>Is it amortized constant complexity?</a:t>
            </a:r>
          </a:p>
          <a:p>
            <a:pPr lvl="2"/>
            <a:r>
              <a:rPr lang="en-US" dirty="0" smtClean="0"/>
              <a:t>That means the ratio between number of moves/copies and N is constant.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56" y="4130972"/>
            <a:ext cx="4433546" cy="27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22" y="4269521"/>
            <a:ext cx="3298478" cy="1907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2" y="4869260"/>
            <a:ext cx="1807753" cy="11298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D047-6DAC-4FB9-A515-62AF7CEBB2A3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79572" y="4533363"/>
            <a:ext cx="631065" cy="55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4687910" y="5223242"/>
            <a:ext cx="3367412" cy="28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695</Words>
  <Application>Microsoft Office PowerPoint</Application>
  <PresentationFormat>Widescreen</PresentationFormat>
  <Paragraphs>209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Understand std::vector</vt:lpstr>
      <vt:lpstr>Why?</vt:lpstr>
      <vt:lpstr>Placement new</vt:lpstr>
      <vt:lpstr>std::vector memory layout</vt:lpstr>
      <vt:lpstr>std::vector memory layout</vt:lpstr>
      <vt:lpstr>push_back complexity analysis</vt:lpstr>
      <vt:lpstr>push_back complexity analysis</vt:lpstr>
      <vt:lpstr>push_back complexity analysis</vt:lpstr>
      <vt:lpstr>push_back complexity analysis</vt:lpstr>
      <vt:lpstr>push_back complexity analysis</vt:lpstr>
      <vt:lpstr>push_back complexity analysis</vt:lpstr>
      <vt:lpstr>Reallocation</vt:lpstr>
      <vt:lpstr>emplace_back</vt:lpstr>
      <vt:lpstr>push_back</vt:lpstr>
      <vt:lpstr>reserve</vt:lpstr>
      <vt:lpstr>What’s wrong with this?</vt:lpstr>
      <vt:lpstr>What’s wrong with this?</vt:lpstr>
      <vt:lpstr>What’s wrong with this?</vt:lpstr>
      <vt:lpstr>Recommendation</vt:lpstr>
      <vt:lpstr>Thanks for listening. 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std::vector</dc:title>
  <dc:creator>Thi Huynh</dc:creator>
  <cp:lastModifiedBy>Thi Huynh</cp:lastModifiedBy>
  <cp:revision>130</cp:revision>
  <dcterms:created xsi:type="dcterms:W3CDTF">2016-03-12T02:12:53Z</dcterms:created>
  <dcterms:modified xsi:type="dcterms:W3CDTF">2016-03-12T08:26:28Z</dcterms:modified>
</cp:coreProperties>
</file>