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F4E69-0BD2-430E-8A11-1794ED533C3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9189-BBAF-47D0-9347-81F59AD2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3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E40D-53D3-4D80-A91D-91092446D3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1AF43-EEED-4853-B930-D030E45A1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96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28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4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80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6F89-023D-45A4-BD39-B27B360D962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87/Exploit-Development-and-Pentesting/blob/master/exercises/fundamentals%20to%20exploit%20dev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BWAHxpXHE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Ej69EuCGg&amp;t=302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Bauhaus 93" panose="04030905020B02020C02" pitchFamily="82" charset="0"/>
              </a:rPr>
              <a:t>Software Security</a:t>
            </a:r>
            <a:endParaRPr lang="en-US" sz="6000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8675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exploit development on modern windows systems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Simon Owens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Mark Randall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Safe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We can’t simply overwrite the exception handler because of SEH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cause </a:t>
            </a:r>
            <a:r>
              <a:rPr lang="en-US" b="1" dirty="0"/>
              <a:t>an exception. Without an exception, the SEH handler (the one you have overwritten/control) won’t kick 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overwrite the pointer to the next SEH record with some </a:t>
            </a:r>
            <a:r>
              <a:rPr lang="en-US" b="1" dirty="0" err="1"/>
              <a:t>jumpcode</a:t>
            </a:r>
            <a:r>
              <a:rPr lang="en-US" b="1" dirty="0"/>
              <a:t> (so it can jump to the shellcode)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overwrite the SE handler with a pointer to an instruction that will bring you back to next SEH and execute the </a:t>
            </a:r>
            <a:r>
              <a:rPr lang="en-US" b="1" dirty="0" err="1"/>
              <a:t>jumpcode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The shellcode should be directly after the overwritten SE Handler. Some small </a:t>
            </a:r>
            <a:r>
              <a:rPr lang="en-US" b="1" dirty="0" err="1"/>
              <a:t>jumpcode</a:t>
            </a:r>
            <a:r>
              <a:rPr lang="en-US" b="1" dirty="0"/>
              <a:t> contained in the overwritten “pointer to next SEH record” will jump to it).</a:t>
            </a:r>
          </a:p>
        </p:txBody>
      </p:sp>
    </p:spTree>
    <p:extLst>
      <p:ext uri="{BB962C8B-B14F-4D97-AF65-F5344CB8AC3E}">
        <p14:creationId xmlns:p14="http://schemas.microsoft.com/office/powerpoint/2010/main" val="489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we can’t place our shellcode in the stack to be execute by our exception handler, so we will do a “ret2lib” which essentially means we want to point to the “system” function in a library the program imported</a:t>
            </a:r>
          </a:p>
          <a:p>
            <a:r>
              <a:rPr lang="en-US" b="1" dirty="0" smtClean="0"/>
              <a:t>Segments in this library can be executed so we will return to “system”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7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But wait there is more… ASLR randomizes the addresses so the system call is always in a different place</a:t>
            </a:r>
          </a:p>
          <a:p>
            <a:r>
              <a:rPr lang="en-US" b="1" dirty="0" smtClean="0"/>
              <a:t>You can use other format string vulnerabilities to leak memory addresses to calculate the offset</a:t>
            </a:r>
          </a:p>
          <a:p>
            <a:r>
              <a:rPr lang="en-US" b="1" dirty="0" smtClean="0"/>
              <a:t>Or we could use a module not compiled with ASLR</a:t>
            </a:r>
          </a:p>
          <a:p>
            <a:pPr lvl="1"/>
            <a:r>
              <a:rPr lang="en-US" b="1" dirty="0" smtClean="0"/>
              <a:t>I found a module not compiled with ASLR, found a memory address that could jump to my stack pointer, triggered an exception, and had that exception point to the system call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produced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 with fixes and notes</a:t>
            </a:r>
          </a:p>
          <a:p>
            <a:r>
              <a:rPr lang="en-US" b="1" dirty="0" smtClean="0"/>
              <a:t>Patched executables</a:t>
            </a:r>
          </a:p>
          <a:p>
            <a:r>
              <a:rPr lang="en-US" b="1" dirty="0" smtClean="0"/>
              <a:t>Video guide</a:t>
            </a:r>
          </a:p>
          <a:p>
            <a:r>
              <a:rPr lang="en-US" b="1" dirty="0" smtClean="0"/>
              <a:t>Stack Cookie, SEH, DEP, and ASLR exploit</a:t>
            </a:r>
          </a:p>
          <a:p>
            <a:r>
              <a:rPr lang="en-US" b="1" dirty="0" err="1" smtClean="0"/>
              <a:t>Powerpoint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05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future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249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Operating systems should be required to take the class</a:t>
            </a:r>
          </a:p>
          <a:p>
            <a:r>
              <a:rPr lang="en-US" b="1" dirty="0" smtClean="0"/>
              <a:t>Know how programs are built and get loaded into memory</a:t>
            </a:r>
            <a:endParaRPr lang="en-US" b="1" dirty="0"/>
          </a:p>
          <a:p>
            <a:r>
              <a:rPr lang="en-US" b="1" dirty="0" smtClean="0"/>
              <a:t>Know assembly well and why it is important to learn </a:t>
            </a:r>
          </a:p>
          <a:p>
            <a:r>
              <a:rPr lang="en-US" b="1" dirty="0" smtClean="0"/>
              <a:t>Reverse engineer a basic program, create a simple </a:t>
            </a:r>
            <a:r>
              <a:rPr lang="en-US" b="1" dirty="0" err="1" smtClean="0"/>
              <a:t>fuzzer</a:t>
            </a:r>
            <a:r>
              <a:rPr lang="en-US" b="1" dirty="0"/>
              <a:t> </a:t>
            </a:r>
            <a:r>
              <a:rPr lang="en-US" b="1" dirty="0" smtClean="0"/>
              <a:t>and exploit for the program</a:t>
            </a:r>
          </a:p>
          <a:p>
            <a:r>
              <a:rPr lang="en-US" b="1" dirty="0" smtClean="0"/>
              <a:t>Walk through format string, buffer overflows, or other vulnerabilities in the CERT SEI C++ book</a:t>
            </a:r>
          </a:p>
          <a:p>
            <a:r>
              <a:rPr lang="en-US" b="1" dirty="0" smtClean="0"/>
              <a:t>This course really could be split up into two courses </a:t>
            </a:r>
          </a:p>
          <a:p>
            <a:pPr marL="457200" lvl="1" indent="0">
              <a:buNone/>
            </a:pPr>
            <a:r>
              <a:rPr lang="en-US" b="1" dirty="0" smtClean="0"/>
              <a:t>1. Reverse engineer and find vulnerabilities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2. Develop exploits for the different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0729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To learn how to:</a:t>
            </a:r>
          </a:p>
          <a:p>
            <a:r>
              <a:rPr lang="en-US" b="1" dirty="0" smtClean="0"/>
              <a:t>Find exploits from binary code</a:t>
            </a:r>
          </a:p>
          <a:p>
            <a:r>
              <a:rPr lang="en-US" b="1" dirty="0" smtClean="0"/>
              <a:t>Reverse engineer basic binaries</a:t>
            </a:r>
          </a:p>
          <a:p>
            <a:r>
              <a:rPr lang="en-US" b="1" dirty="0" smtClean="0"/>
              <a:t>Format string vulnerabilities</a:t>
            </a:r>
          </a:p>
          <a:p>
            <a:r>
              <a:rPr lang="en-US" b="1" dirty="0" smtClean="0"/>
              <a:t>Bypass stack cookies, DEP, and ASLR</a:t>
            </a:r>
          </a:p>
          <a:p>
            <a:r>
              <a:rPr lang="en-US" b="1" dirty="0"/>
              <a:t>A</a:t>
            </a:r>
            <a:r>
              <a:rPr lang="en-US" b="1" dirty="0" smtClean="0"/>
              <a:t>void these issues when developing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0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exploits found?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Analyzing source code – not interested in because of static analyzers</a:t>
            </a:r>
          </a:p>
          <a:p>
            <a:r>
              <a:rPr lang="en-US" b="1" dirty="0" smtClean="0"/>
              <a:t>Reverse Engineering</a:t>
            </a:r>
          </a:p>
          <a:p>
            <a:pPr lvl="1"/>
            <a:r>
              <a:rPr lang="en-US" b="1" dirty="0" smtClean="0"/>
              <a:t>Mapping out functionality – D.I.E. and x64dbg</a:t>
            </a:r>
          </a:p>
          <a:p>
            <a:pPr lvl="1"/>
            <a:r>
              <a:rPr lang="en-US" b="1" dirty="0" smtClean="0"/>
              <a:t>Fuzzing – python and </a:t>
            </a:r>
            <a:r>
              <a:rPr lang="en-US" b="1" dirty="0" err="1" smtClean="0"/>
              <a:t>powershell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556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comfortable with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56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Wrote out the x86 assembly instructions for the following </a:t>
            </a:r>
            <a:r>
              <a:rPr lang="en-US" b="1" dirty="0" err="1" smtClean="0"/>
              <a:t>c++</a:t>
            </a:r>
            <a:r>
              <a:rPr lang="en-US" b="1" dirty="0" smtClean="0"/>
              <a:t> functions</a:t>
            </a:r>
          </a:p>
          <a:p>
            <a:pPr lvl="1"/>
            <a:r>
              <a:rPr lang="en-US" b="1" dirty="0" err="1" smtClean="0"/>
              <a:t>Memcmp</a:t>
            </a:r>
            <a:endParaRPr lang="en-US" b="1" dirty="0" smtClean="0"/>
          </a:p>
          <a:p>
            <a:pPr lvl="1"/>
            <a:r>
              <a:rPr lang="en-US" b="1" dirty="0" err="1" smtClean="0"/>
              <a:t>Memcpy</a:t>
            </a:r>
            <a:endParaRPr lang="en-US" b="1" dirty="0" smtClean="0"/>
          </a:p>
          <a:p>
            <a:pPr lvl="1"/>
            <a:r>
              <a:rPr lang="en-US" b="1" dirty="0" err="1" smtClean="0"/>
              <a:t>Memset</a:t>
            </a:r>
            <a:endParaRPr lang="en-US" b="1" dirty="0" smtClean="0"/>
          </a:p>
          <a:p>
            <a:pPr lvl="1"/>
            <a:r>
              <a:rPr lang="en-US" b="1" dirty="0" err="1" smtClean="0"/>
              <a:t>Strchr</a:t>
            </a:r>
            <a:endParaRPr lang="en-US" b="1" dirty="0" smtClean="0"/>
          </a:p>
          <a:p>
            <a:pPr lvl="1"/>
            <a:r>
              <a:rPr lang="en-US" b="1" dirty="0" err="1" smtClean="0"/>
              <a:t>Strlen</a:t>
            </a:r>
            <a:endParaRPr lang="en-US" b="1" dirty="0" smtClean="0"/>
          </a:p>
          <a:p>
            <a:r>
              <a:rPr lang="en-US" b="1" dirty="0" smtClean="0"/>
              <a:t>This helped me understand assembly pretty well</a:t>
            </a:r>
          </a:p>
          <a:p>
            <a:r>
              <a:rPr lang="en-US" b="1" dirty="0">
                <a:hlinkClick r:id="rId3"/>
              </a:rPr>
              <a:t>https://godbolt.org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also helped me practice translating </a:t>
            </a:r>
            <a:r>
              <a:rPr lang="en-US" b="1" dirty="0" err="1" smtClean="0"/>
              <a:t>c++</a:t>
            </a:r>
            <a:r>
              <a:rPr lang="en-US" b="1" dirty="0" smtClean="0"/>
              <a:t> code to assembly (and vice versa)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reversing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Learning how programs are built and execute in memory</a:t>
            </a:r>
          </a:p>
          <a:p>
            <a:pPr lvl="1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github.com/so87/Exploit-Development-and-Pentesting/blob/master/exercises/fundamentals%20to%20exploit%20dev.pdf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Learned methodology to reversing a program</a:t>
            </a:r>
          </a:p>
          <a:p>
            <a:pPr lvl="1"/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www.youtube.com/watch?v=aBWAHxpXHEk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7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X64dbg with a simple </a:t>
            </a:r>
            <a:r>
              <a:rPr lang="en-US" dirty="0" err="1" smtClean="0"/>
              <a:t>c++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Walkthrough – </a:t>
            </a:r>
            <a:r>
              <a:rPr lang="en-US" b="1" dirty="0" smtClean="0">
                <a:hlinkClick r:id="rId3"/>
              </a:rPr>
              <a:t>LINK</a:t>
            </a:r>
            <a:endParaRPr lang="en-US" b="1" dirty="0" smtClean="0"/>
          </a:p>
          <a:p>
            <a:r>
              <a:rPr lang="en-US" b="1" dirty="0" smtClean="0"/>
              <a:t>Mapped out the functionality</a:t>
            </a:r>
          </a:p>
          <a:p>
            <a:r>
              <a:rPr lang="en-US" b="1" dirty="0" smtClean="0"/>
              <a:t>Found usernames and passwords, created modified binary, and </a:t>
            </a:r>
            <a:r>
              <a:rPr lang="en-US" b="1" dirty="0" err="1" smtClean="0"/>
              <a:t>powershell</a:t>
            </a:r>
            <a:r>
              <a:rPr lang="en-US" b="1" dirty="0" smtClean="0"/>
              <a:t> scripts to auto bypass</a:t>
            </a:r>
          </a:p>
          <a:p>
            <a:r>
              <a:rPr lang="en-US" b="1" dirty="0" smtClean="0"/>
              <a:t>Developed C++ code that is secure</a:t>
            </a:r>
          </a:p>
        </p:txBody>
      </p:sp>
    </p:spTree>
    <p:extLst>
      <p:ext uri="{BB962C8B-B14F-4D97-AF65-F5344CB8AC3E}">
        <p14:creationId xmlns:p14="http://schemas.microsoft.com/office/powerpoint/2010/main" val="2970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vulnerable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Static Analyzers (Sonarqube)</a:t>
            </a:r>
          </a:p>
          <a:p>
            <a:r>
              <a:rPr lang="en-US" b="1" dirty="0" smtClean="0"/>
              <a:t>Follow best secure coding guidelines</a:t>
            </a:r>
          </a:p>
          <a:p>
            <a:pPr lvl="1"/>
            <a:r>
              <a:rPr lang="en-US" b="1" dirty="0" smtClean="0"/>
              <a:t>Application Security Development STIG</a:t>
            </a:r>
          </a:p>
          <a:p>
            <a:pPr lvl="1"/>
            <a:r>
              <a:rPr lang="en-US" b="1" dirty="0" smtClean="0"/>
              <a:t>SANs Top 25</a:t>
            </a:r>
          </a:p>
          <a:p>
            <a:r>
              <a:rPr lang="en-US" b="1" dirty="0" smtClean="0"/>
              <a:t>Write AFL or python tests to fuzz your program after taking input from an unsafe locations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70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38126"/>
          </a:xfrm>
        </p:spPr>
        <p:txBody>
          <a:bodyPr>
            <a:normAutofit/>
          </a:bodyPr>
          <a:lstStyle/>
          <a:p>
            <a:r>
              <a:rPr lang="en-US" b="1" dirty="0" smtClean="0"/>
              <a:t>These are known </a:t>
            </a:r>
            <a:r>
              <a:rPr lang="en-US" b="1" dirty="0"/>
              <a:t>values that are placed between a buffer and control data on the stack to monitor buffer </a:t>
            </a:r>
            <a:r>
              <a:rPr lang="en-US" b="1" dirty="0" smtClean="0"/>
              <a:t>overflows</a:t>
            </a:r>
          </a:p>
          <a:p>
            <a:endParaRPr lang="en-US" b="1" dirty="0"/>
          </a:p>
          <a:p>
            <a:r>
              <a:rPr lang="en-US" b="1" dirty="0" smtClean="0"/>
              <a:t>Bypass by: </a:t>
            </a:r>
          </a:p>
          <a:p>
            <a:pPr lvl="1"/>
            <a:r>
              <a:rPr lang="en-US" b="1" dirty="0" smtClean="0"/>
              <a:t>Guessing(bad)</a:t>
            </a:r>
          </a:p>
          <a:p>
            <a:pPr lvl="1"/>
            <a:r>
              <a:rPr lang="en-US" b="1" dirty="0" smtClean="0"/>
              <a:t>Replacing the cookie</a:t>
            </a:r>
          </a:p>
          <a:p>
            <a:pPr lvl="1"/>
            <a:r>
              <a:rPr lang="en-US" b="1" dirty="0" smtClean="0"/>
              <a:t>Triggering an exception, overwrite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the exception handler, and jump to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the malicious code you wrote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98" y="3398637"/>
            <a:ext cx="5238902" cy="34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so what is an exception handler?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87" y="2212258"/>
            <a:ext cx="6810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IvMy8yMDE4IDk6MDg6NDg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168B0771-4C0A-45DD-BFE2-55F27EB1F991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62460803-662F-4B8F-8CEE-A997359B49D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</TotalTime>
  <Words>665</Words>
  <Application>Microsoft Office PowerPoint</Application>
  <PresentationFormat>Widescreen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Bauhaus 93</vt:lpstr>
      <vt:lpstr>Calibri</vt:lpstr>
      <vt:lpstr>Times New Roman</vt:lpstr>
      <vt:lpstr>Trebuchet MS</vt:lpstr>
      <vt:lpstr>Tw Cen MT</vt:lpstr>
      <vt:lpstr>Circuit</vt:lpstr>
      <vt:lpstr>Software Security</vt:lpstr>
      <vt:lpstr>Course objectives</vt:lpstr>
      <vt:lpstr>How are exploits found?</vt:lpstr>
      <vt:lpstr>Getting comfortable with assembly</vt:lpstr>
      <vt:lpstr>Introduction to reversing binaries</vt:lpstr>
      <vt:lpstr>Using X64dbg with a simple c++ program</vt:lpstr>
      <vt:lpstr>Fixing the vulnerable program</vt:lpstr>
      <vt:lpstr>Stack cookie</vt:lpstr>
      <vt:lpstr>Ok so what is an exception handler?</vt:lpstr>
      <vt:lpstr>Bypass Safe exception handler</vt:lpstr>
      <vt:lpstr>Data execution prevention</vt:lpstr>
      <vt:lpstr>Address space layout randomization</vt:lpstr>
      <vt:lpstr>Materials produced</vt:lpstr>
      <vt:lpstr>For future students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9</cp:revision>
  <dcterms:created xsi:type="dcterms:W3CDTF">2018-12-03T20:51:55Z</dcterms:created>
  <dcterms:modified xsi:type="dcterms:W3CDTF">2018-12-03T22:31:14Z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a3dc3f22-acf7-4ab8-a849-f180b8e68264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{168B0771-4C0A-45DD-BFE2-55F27EB1F991}</vt:lpwstr>
  </property>
</Properties>
</file>