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2B3A1-118E-45D2-8CF0-CA64A2A42C5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A811C-CEA1-4C13-850B-682389479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73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A811C-CEA1-4C13-850B-68238947959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5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6764D-7EBC-53E9-1B0A-97518EBE0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5AE5ED-2E2E-1041-34FE-085977424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DC1387-7C57-35F5-CE07-5CD158C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60DD-8F75-4E28-A5B5-074D31884B1E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34D075-0F35-CD53-019E-1A00EBA8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66A49F-68E8-AFFB-CF43-0641D24D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037D-E787-46A4-A261-70DD498CE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26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C4CD2-6564-AE80-6BCD-2AEF4CE1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EA289B-BD2E-1DFB-0AE2-44DEE5796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CC8C41-76BE-6E27-F681-45A36EA0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60DD-8F75-4E28-A5B5-074D31884B1E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A7700-2185-C5C7-7FA8-ED1A228D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792E53-F518-E0E8-74A2-9A23FF9A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037D-E787-46A4-A261-70DD498CE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73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DE5741-96E6-4860-1488-E9370189C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2D6802-A0B0-41CE-E04A-36A5BA50C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9ED89C-C570-8CB1-1808-4577CAE7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60DD-8F75-4E28-A5B5-074D31884B1E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C1BDB-D2A5-A1E1-3347-397292B0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7AFE54-D8CB-24D0-E4F6-A1290078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037D-E787-46A4-A261-70DD498CE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77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73744-B895-36C2-0ADE-817BF774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D94575-3999-911D-2B10-AC1003029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0E4AC-DDC6-3AF3-E613-364468CD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60DD-8F75-4E28-A5B5-074D31884B1E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6D7F95-768E-F4B3-D4E4-AB114EB2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DDD36E-331E-EED8-CC2C-C07719F8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037D-E787-46A4-A261-70DD498CE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03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89CFA-A67E-0B14-93CC-1595E15D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C10647-9014-18D6-0303-80D16F075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0A3D98-670B-4919-FEEE-0FEA61C5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60DD-8F75-4E28-A5B5-074D31884B1E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45A782-0BF2-ACCD-F7EB-321570A0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C43668-35E5-0C68-5BBC-CDB82692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037D-E787-46A4-A261-70DD498CE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90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9156-7A7D-68D0-EB29-21DCF555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C71F6F-4C94-4320-55B3-AF8A9C1FC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DFD149-50F2-D0C1-1148-C5A3BA72B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597132-BFB4-A1AB-3CFE-EC967D63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60DD-8F75-4E28-A5B5-074D31884B1E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34C18F-84A9-574F-CADE-375F8A83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C6944D-701E-8619-091E-6629268B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037D-E787-46A4-A261-70DD498CE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04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803AE-6063-04C2-D58B-79E79DEE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7CB955-B9CB-B2AB-819C-46826C9E5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3176A1-D290-4E57-158A-76763D982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5BD6F6-60E6-2BED-E5E4-10BB5724A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2F5CC65-E34B-B70D-1DF2-A0316029A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3553C1-F611-C03E-38A6-D5D34E9C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60DD-8F75-4E28-A5B5-074D31884B1E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746F0E-2D03-7767-4B06-1FE721DD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3DD930-2899-54ED-E99E-6DEF1E35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037D-E787-46A4-A261-70DD498CE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24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6862D-55E1-BE02-F8BD-90836A0D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C85EFA-01A0-7497-904D-154E1344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60DD-8F75-4E28-A5B5-074D31884B1E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7A284C-FDB1-73B5-850C-46E130FF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A9B5DA-6773-1274-A457-C2352CA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037D-E787-46A4-A261-70DD498CE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86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D5ECB69-988D-E528-EB45-0FFA0284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60DD-8F75-4E28-A5B5-074D31884B1E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C5B7A9-D760-0B6B-2138-E3BFA252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686160-CC9F-10F3-8426-CB31B291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037D-E787-46A4-A261-70DD498CE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86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55DB8-0FCE-B449-6F0C-7D0A2579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DEC021-EBAC-C658-237D-6D646E012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FA96F3-ABB8-295C-33A8-5C79FAAB1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D83DDE-BABD-0D3E-54F1-B4420FE5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60DD-8F75-4E28-A5B5-074D31884B1E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BA83DA-57AF-A09B-3F11-591A48FD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45ECC8-45F9-0360-5A5F-564BDE6E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037D-E787-46A4-A261-70DD498CE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16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CC002-28E2-8048-DA13-286ACA96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B39D519-271B-8512-D37C-47B70E880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15B714-BB8F-36A4-F879-34F9F82DC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DF33C8-C741-FAE7-3266-B6E7FD39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60DD-8F75-4E28-A5B5-074D31884B1E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51EB04-F8DA-D896-95CE-64D075D4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3DFEF0-9CF3-F6FD-C0DD-9753DFA6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037D-E787-46A4-A261-70DD498CE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0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C8F55-D637-9EFB-921C-A8E066AD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19295B-C881-1957-A179-ED8103F8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A5E1C9-C53A-6329-70C1-E1180AC7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860DD-8F75-4E28-A5B5-074D31884B1E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D303D1-BC1E-66AA-FAF4-7EF6BBAAF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36032B-B7DA-BBF4-7A1D-36C94DE73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D037D-E787-46A4-A261-70DD498CE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2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4CA22-C2FE-E248-1836-454CED8DB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154EEF-8A50-6D71-3ED4-6549435BA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BBD24322-131F-F581-F382-961073BAB8F9}"/>
              </a:ext>
            </a:extLst>
          </p:cNvPr>
          <p:cNvGrpSpPr/>
          <p:nvPr/>
        </p:nvGrpSpPr>
        <p:grpSpPr>
          <a:xfrm>
            <a:off x="0" y="0"/>
            <a:ext cx="12192000" cy="6842900"/>
            <a:chOff x="775597" y="350519"/>
            <a:chExt cx="9144000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D46E36BC-B62B-FAC7-16A6-6F656A888E2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597" y="350519"/>
              <a:ext cx="9143996" cy="6857999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DA00A1FC-2553-BA23-DC42-7F739C6D49E2}"/>
                </a:ext>
              </a:extLst>
            </p:cNvPr>
            <p:cNvSpPr/>
            <p:nvPr/>
          </p:nvSpPr>
          <p:spPr>
            <a:xfrm>
              <a:off x="9233794" y="350519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799" y="6857999"/>
                  </a:moveTo>
                  <a:lnTo>
                    <a:pt x="685799" y="0"/>
                  </a:lnTo>
                  <a:lnTo>
                    <a:pt x="0" y="0"/>
                  </a:lnTo>
                  <a:lnTo>
                    <a:pt x="0" y="6857999"/>
                  </a:lnTo>
                  <a:lnTo>
                    <a:pt x="685799" y="6857999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0CAE80F-96A4-73A8-0416-C465D7D475B4}"/>
              </a:ext>
            </a:extLst>
          </p:cNvPr>
          <p:cNvSpPr txBox="1"/>
          <p:nvPr/>
        </p:nvSpPr>
        <p:spPr>
          <a:xfrm>
            <a:off x="1024034" y="582857"/>
            <a:ext cx="9584871" cy="1751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lang="ru-RU" sz="1600" dirty="0">
                <a:solidFill>
                  <a:srgbClr val="1E487C"/>
                </a:solidFill>
                <a:latin typeface="Times New Roman"/>
                <a:cs typeface="Times New Roman"/>
              </a:rPr>
              <a:t>МИНИСТЕРСТВО</a:t>
            </a:r>
            <a:r>
              <a:rPr lang="ru-RU" sz="1600" spc="-60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lang="ru-RU" sz="1600" spc="-20" dirty="0">
                <a:solidFill>
                  <a:srgbClr val="1E487C"/>
                </a:solidFill>
                <a:latin typeface="Times New Roman"/>
                <a:cs typeface="Times New Roman"/>
              </a:rPr>
              <a:t>НАУКИ</a:t>
            </a:r>
            <a:r>
              <a:rPr lang="ru-RU" sz="1600" spc="5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lang="ru-RU" sz="1600" dirty="0">
                <a:solidFill>
                  <a:srgbClr val="1E487C"/>
                </a:solidFill>
                <a:latin typeface="Times New Roman"/>
                <a:cs typeface="Times New Roman"/>
              </a:rPr>
              <a:t>И</a:t>
            </a:r>
            <a:r>
              <a:rPr lang="ru-RU" sz="1600" spc="-40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lang="ru-RU" sz="1600" spc="-10" dirty="0">
                <a:solidFill>
                  <a:srgbClr val="1E487C"/>
                </a:solidFill>
                <a:latin typeface="Times New Roman"/>
                <a:cs typeface="Times New Roman"/>
              </a:rPr>
              <a:t>ВЫСШЕГО</a:t>
            </a:r>
            <a:r>
              <a:rPr lang="ru-RU" sz="1600" spc="-15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lang="ru-RU" sz="1600" spc="-30" dirty="0">
                <a:solidFill>
                  <a:srgbClr val="1E487C"/>
                </a:solidFill>
                <a:latin typeface="Times New Roman"/>
                <a:cs typeface="Times New Roman"/>
              </a:rPr>
              <a:t>ОБРАЗОВАНИЯ</a:t>
            </a:r>
            <a:r>
              <a:rPr lang="ru-RU" sz="1600" spc="-25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lang="ru-RU" sz="1600" dirty="0">
                <a:solidFill>
                  <a:srgbClr val="1E487C"/>
                </a:solidFill>
                <a:latin typeface="Times New Roman"/>
                <a:cs typeface="Times New Roman"/>
              </a:rPr>
              <a:t>РОССИЙСКОЙ</a:t>
            </a:r>
            <a:r>
              <a:rPr lang="ru-RU" sz="1600" spc="-35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lang="ru-RU" sz="1600" spc="-10" dirty="0">
                <a:solidFill>
                  <a:srgbClr val="1E487C"/>
                </a:solidFill>
                <a:latin typeface="Times New Roman"/>
                <a:cs typeface="Times New Roman"/>
              </a:rPr>
              <a:t>ФЕДЕРАЦИИ</a:t>
            </a:r>
            <a:endParaRPr lang="ru-RU" sz="1600" dirty="0">
              <a:latin typeface="Times New Roman"/>
              <a:cs typeface="Times New Roman"/>
            </a:endParaRPr>
          </a:p>
          <a:p>
            <a:pPr marL="256540" marR="246379" algn="ctr">
              <a:lnSpc>
                <a:spcPts val="1939"/>
              </a:lnSpc>
              <a:spcBef>
                <a:spcPts val="55"/>
              </a:spcBef>
            </a:pPr>
            <a:r>
              <a:rPr lang="ru-RU" sz="1800" spc="-10" dirty="0">
                <a:solidFill>
                  <a:srgbClr val="1E487C"/>
                </a:solidFill>
                <a:latin typeface="Times New Roman"/>
                <a:cs typeface="Times New Roman"/>
              </a:rPr>
              <a:t>Федеральное</a:t>
            </a:r>
            <a:r>
              <a:rPr lang="ru-RU" sz="1800" spc="-55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lang="ru-RU" sz="1800" spc="-10" dirty="0">
                <a:solidFill>
                  <a:srgbClr val="1E487C"/>
                </a:solidFill>
                <a:latin typeface="Times New Roman"/>
                <a:cs typeface="Times New Roman"/>
              </a:rPr>
              <a:t>государственное</a:t>
            </a:r>
            <a:r>
              <a:rPr lang="ru-RU" sz="1800" spc="30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lang="ru-RU" sz="1800" spc="-10" dirty="0">
                <a:solidFill>
                  <a:srgbClr val="1E487C"/>
                </a:solidFill>
                <a:latin typeface="Times New Roman"/>
                <a:cs typeface="Times New Roman"/>
              </a:rPr>
              <a:t>бюджетное</a:t>
            </a:r>
            <a:r>
              <a:rPr lang="ru-RU" sz="1800" spc="-5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lang="ru-RU" sz="1800" spc="-10" dirty="0">
                <a:solidFill>
                  <a:srgbClr val="1E487C"/>
                </a:solidFill>
                <a:latin typeface="Times New Roman"/>
                <a:cs typeface="Times New Roman"/>
              </a:rPr>
              <a:t>образовательное</a:t>
            </a:r>
            <a:r>
              <a:rPr lang="ru-RU" sz="1800" spc="10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lang="ru-RU" sz="1800" spc="-10" dirty="0">
                <a:solidFill>
                  <a:srgbClr val="1E487C"/>
                </a:solidFill>
                <a:latin typeface="Times New Roman"/>
                <a:cs typeface="Times New Roman"/>
              </a:rPr>
              <a:t>учреждение высшего</a:t>
            </a:r>
            <a:r>
              <a:rPr lang="ru-RU" sz="1800" spc="-25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lang="ru-RU" sz="1800" spc="-10" dirty="0">
                <a:solidFill>
                  <a:srgbClr val="1E487C"/>
                </a:solidFill>
                <a:latin typeface="Times New Roman"/>
                <a:cs typeface="Times New Roman"/>
              </a:rPr>
              <a:t>образования</a:t>
            </a:r>
            <a:endParaRPr lang="ru-RU" sz="1800" dirty="0">
              <a:latin typeface="Times New Roman"/>
              <a:cs typeface="Times New Roman"/>
            </a:endParaRPr>
          </a:p>
          <a:p>
            <a:pPr marL="1051560" marR="1042669" algn="ctr">
              <a:lnSpc>
                <a:spcPct val="114999"/>
              </a:lnSpc>
              <a:spcBef>
                <a:spcPts val="825"/>
              </a:spcBef>
            </a:pPr>
            <a:r>
              <a:rPr lang="ru-RU" sz="2000" b="1" dirty="0">
                <a:solidFill>
                  <a:srgbClr val="1E487C"/>
                </a:solidFill>
                <a:latin typeface="Times New Roman"/>
                <a:cs typeface="Times New Roman"/>
              </a:rPr>
              <a:t>«Вятский</a:t>
            </a:r>
            <a:r>
              <a:rPr lang="ru-RU" sz="2000" spc="-95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lang="ru-RU" sz="2000" b="1" spc="-10" dirty="0">
                <a:solidFill>
                  <a:srgbClr val="1E487C"/>
                </a:solidFill>
                <a:latin typeface="Times New Roman"/>
                <a:cs typeface="Times New Roman"/>
              </a:rPr>
              <a:t>государственный</a:t>
            </a:r>
            <a:r>
              <a:rPr lang="ru-RU" sz="2000" spc="-55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lang="ru-RU" sz="2000" b="1" spc="-10" dirty="0">
                <a:solidFill>
                  <a:srgbClr val="1E487C"/>
                </a:solidFill>
                <a:latin typeface="Times New Roman"/>
                <a:cs typeface="Times New Roman"/>
              </a:rPr>
              <a:t>университет»</a:t>
            </a:r>
            <a:r>
              <a:rPr lang="ru-RU" sz="2000" spc="-10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lang="ru-RU" sz="2000" b="1" spc="-10" dirty="0">
                <a:solidFill>
                  <a:srgbClr val="1E487C"/>
                </a:solidFill>
                <a:latin typeface="Times New Roman"/>
                <a:cs typeface="Times New Roman"/>
              </a:rPr>
              <a:t>(</a:t>
            </a:r>
            <a:r>
              <a:rPr lang="ru-RU" sz="2000" b="1" spc="-10" dirty="0" err="1">
                <a:solidFill>
                  <a:srgbClr val="1E487C"/>
                </a:solidFill>
                <a:latin typeface="Times New Roman"/>
                <a:cs typeface="Times New Roman"/>
              </a:rPr>
              <a:t>ВятГУ</a:t>
            </a:r>
            <a:r>
              <a:rPr lang="ru-RU" sz="2000" b="1" spc="-10" dirty="0">
                <a:solidFill>
                  <a:srgbClr val="1E487C"/>
                </a:solidFill>
                <a:latin typeface="Times New Roman"/>
                <a:cs typeface="Times New Roman"/>
              </a:rPr>
              <a:t>)</a:t>
            </a:r>
            <a:endParaRPr lang="ru-RU" sz="2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lang="ru-RU" sz="1800" b="1" spc="-20" dirty="0">
                <a:solidFill>
                  <a:srgbClr val="1E487C"/>
                </a:solidFill>
                <a:latin typeface="Times New Roman"/>
                <a:cs typeface="Times New Roman"/>
              </a:rPr>
              <a:t>Колледж</a:t>
            </a:r>
            <a:r>
              <a:rPr lang="ru-RU" sz="1800" spc="-35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lang="ru-RU" sz="1800" b="1" spc="-20" dirty="0" err="1">
                <a:solidFill>
                  <a:srgbClr val="1E487C"/>
                </a:solidFill>
                <a:latin typeface="Times New Roman"/>
                <a:cs typeface="Times New Roman"/>
              </a:rPr>
              <a:t>ВятГУ</a:t>
            </a:r>
            <a:endParaRPr lang="ru-RU" sz="18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24921-F052-1AAA-C53D-34D12C3AB774}"/>
              </a:ext>
            </a:extLst>
          </p:cNvPr>
          <p:cNvSpPr txBox="1"/>
          <p:nvPr/>
        </p:nvSpPr>
        <p:spPr>
          <a:xfrm>
            <a:off x="1968759" y="2691909"/>
            <a:ext cx="71760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ru-RU" sz="2000" b="1" dirty="0">
                <a:solidFill>
                  <a:srgbClr val="1E487C"/>
                </a:solidFill>
                <a:latin typeface="Times New Roman"/>
                <a:cs typeface="Times New Roman"/>
              </a:rPr>
              <a:t>Правовое обеспечение профессиональной деятельности (ПОПД)</a:t>
            </a:r>
          </a:p>
          <a:p>
            <a:pPr marL="12700">
              <a:lnSpc>
                <a:spcPct val="100000"/>
              </a:lnSpc>
            </a:pPr>
            <a:endParaRPr lang="ru-RU" b="1" dirty="0">
              <a:solidFill>
                <a:srgbClr val="1E487C"/>
              </a:solidFill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lang="ru-RU" sz="1800" b="1" dirty="0">
                <a:solidFill>
                  <a:srgbClr val="1E487C"/>
                </a:solidFill>
                <a:latin typeface="Times New Roman"/>
                <a:cs typeface="Times New Roman"/>
              </a:rPr>
              <a:t>Лекция</a:t>
            </a:r>
            <a:r>
              <a:rPr lang="ru-RU" sz="1800" spc="-105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lang="ru-RU" b="1" spc="-105" dirty="0">
                <a:solidFill>
                  <a:srgbClr val="1E487C"/>
                </a:solidFill>
                <a:latin typeface="Times New Roman"/>
                <a:cs typeface="Times New Roman"/>
              </a:rPr>
              <a:t>№</a:t>
            </a:r>
            <a:r>
              <a:rPr lang="ru-RU" sz="1800" b="1" dirty="0">
                <a:solidFill>
                  <a:srgbClr val="1E487C"/>
                </a:solidFill>
                <a:latin typeface="Times New Roman"/>
                <a:cs typeface="Times New Roman"/>
              </a:rPr>
              <a:t>:2</a:t>
            </a:r>
            <a:r>
              <a:rPr lang="ru-RU" sz="1800" spc="-100" dirty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lang="ru-RU" sz="1800" b="1" dirty="0">
                <a:solidFill>
                  <a:srgbClr val="1E487C"/>
                </a:solidFill>
                <a:latin typeface="Times New Roman"/>
                <a:cs typeface="Times New Roman"/>
              </a:rPr>
              <a:t>«Правоотношения. Правонарушение. </a:t>
            </a:r>
            <a:br>
              <a:rPr lang="ru-RU" sz="1800" b="1" dirty="0">
                <a:solidFill>
                  <a:srgbClr val="1E487C"/>
                </a:solidFill>
                <a:latin typeface="Times New Roman"/>
                <a:cs typeface="Times New Roman"/>
              </a:rPr>
            </a:br>
            <a:r>
              <a:rPr lang="ru-RU" sz="1800" b="1" dirty="0">
                <a:solidFill>
                  <a:srgbClr val="1E487C"/>
                </a:solidFill>
                <a:latin typeface="Times New Roman"/>
                <a:cs typeface="Times New Roman"/>
              </a:rPr>
              <a:t>Юридическая ответственность</a:t>
            </a:r>
            <a:r>
              <a:rPr lang="ru-RU" sz="1800" b="1" spc="-10" dirty="0">
                <a:solidFill>
                  <a:srgbClr val="1E487C"/>
                </a:solidFill>
                <a:latin typeface="Times New Roman"/>
                <a:cs typeface="Times New Roman"/>
              </a:rPr>
              <a:t>»</a:t>
            </a:r>
            <a:r>
              <a:rPr lang="ru-RU" b="1" spc="-10" dirty="0">
                <a:solidFill>
                  <a:srgbClr val="1E487C"/>
                </a:solidFill>
                <a:latin typeface="Times New Roman"/>
                <a:cs typeface="Times New Roman"/>
              </a:rPr>
              <a:t>.</a:t>
            </a:r>
            <a:endParaRPr lang="ru-RU" sz="1800" b="1" spc="-10" dirty="0">
              <a:solidFill>
                <a:srgbClr val="1E487C"/>
              </a:solidFill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endParaRPr lang="ru-RU" sz="1800" b="1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2685A-7E57-F7A2-E68C-68153B762483}"/>
              </a:ext>
            </a:extLst>
          </p:cNvPr>
          <p:cNvSpPr txBox="1"/>
          <p:nvPr/>
        </p:nvSpPr>
        <p:spPr>
          <a:xfrm>
            <a:off x="3047223" y="532972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b="1" spc="-10" dirty="0">
                <a:solidFill>
                  <a:srgbClr val="1E487C"/>
                </a:solidFill>
                <a:latin typeface="Times New Roman"/>
                <a:cs typeface="Times New Roman"/>
              </a:rPr>
              <a:t>Преподаватель:</a:t>
            </a:r>
            <a:r>
              <a:rPr lang="ru-RU" b="1" spc="-10" dirty="0">
                <a:solidFill>
                  <a:srgbClr val="1E487C"/>
                </a:solidFill>
                <a:latin typeface="Times New Roman"/>
                <a:cs typeface="Times New Roman"/>
              </a:rPr>
              <a:t> Тетерина Анна Леонидовна</a:t>
            </a:r>
            <a:endParaRPr lang="ru-RU" sz="1800" dirty="0">
              <a:latin typeface="Times New Roman"/>
              <a:cs typeface="Times New Roman"/>
            </a:endParaRPr>
          </a:p>
        </p:txBody>
      </p:sp>
      <p:grpSp>
        <p:nvGrpSpPr>
          <p:cNvPr id="10" name="object 8">
            <a:extLst>
              <a:ext uri="{FF2B5EF4-FFF2-40B4-BE49-F238E27FC236}">
                <a16:creationId xmlns:a16="http://schemas.microsoft.com/office/drawing/2014/main" id="{D8D750AC-8151-7D29-101B-79ADF450CE74}"/>
              </a:ext>
            </a:extLst>
          </p:cNvPr>
          <p:cNvGrpSpPr/>
          <p:nvPr/>
        </p:nvGrpSpPr>
        <p:grpSpPr>
          <a:xfrm>
            <a:off x="9787813" y="-261258"/>
            <a:ext cx="1810134" cy="3163077"/>
            <a:chOff x="6764788" y="470915"/>
            <a:chExt cx="2078736" cy="3729079"/>
          </a:xfrm>
        </p:grpSpPr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F93A74A8-1D4E-8829-B79C-CA4F773DAC80}"/>
                </a:ext>
              </a:extLst>
            </p:cNvPr>
            <p:cNvSpPr/>
            <p:nvPr/>
          </p:nvSpPr>
          <p:spPr>
            <a:xfrm>
              <a:off x="7871337" y="470915"/>
              <a:ext cx="182880" cy="3175"/>
            </a:xfrm>
            <a:custGeom>
              <a:avLst/>
              <a:gdLst/>
              <a:ahLst/>
              <a:cxnLst/>
              <a:rect l="l" t="t" r="r" b="b"/>
              <a:pathLst>
                <a:path w="182879" h="3175">
                  <a:moveTo>
                    <a:pt x="0" y="0"/>
                  </a:moveTo>
                  <a:lnTo>
                    <a:pt x="182879" y="0"/>
                  </a:lnTo>
                </a:path>
                <a:path w="182879" h="3175">
                  <a:moveTo>
                    <a:pt x="0" y="3048"/>
                  </a:moveTo>
                  <a:lnTo>
                    <a:pt x="182879" y="3048"/>
                  </a:lnTo>
                </a:path>
              </a:pathLst>
            </a:custGeom>
            <a:ln w="3175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7683C314-8379-5271-5D13-56459AFEC9A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4788" y="2334619"/>
              <a:ext cx="2078736" cy="1865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89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5500DA-44F8-CCCD-4D0B-F59D98F31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571" t="30736" r="17474" b="14369"/>
          <a:stretch/>
        </p:blipFill>
        <p:spPr>
          <a:xfrm>
            <a:off x="1379583" y="544628"/>
            <a:ext cx="9182669" cy="6169984"/>
          </a:xfrm>
        </p:spPr>
      </p:pic>
    </p:spTree>
    <p:extLst>
      <p:ext uri="{BB962C8B-B14F-4D97-AF65-F5344CB8AC3E}">
        <p14:creationId xmlns:p14="http://schemas.microsoft.com/office/powerpoint/2010/main" val="311052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CC234-5216-26A6-A9A8-94BFB09F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Субъекты правоотношений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C35650-C5FA-FB64-8983-92FEAA1B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47"/>
            <a:ext cx="10515600" cy="493589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Субъектами правоотношения могут быть: физические лица, юридические лица и государство. </a:t>
            </a:r>
          </a:p>
          <a:p>
            <a:pPr algn="just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Физические лица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— это отдельные граждане, а также иностранные граждане и лица без гражданства (апатриды), находящиеся на территории государства и обладающие правоспособностью.</a:t>
            </a:r>
          </a:p>
          <a:p>
            <a:pPr algn="just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Юридические лица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— это организации, которые имеют в собственности, хозяйственном ведении или оперативном управлении обособленное имущество и отвечают по своим обязательствам этим имуществом, могут от своего имени приобретать права и осуществлять обязанности, быть истцом и ответчиком в суде.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Среди субъектов правовых отношений особое место занимает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государство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, которое не зависит от других субъектов права и устанавливает статус всех иных участников правоотношений. Характер и степень участия субъектов в правоотношениях определяется их правосубъектностью.</a:t>
            </a:r>
          </a:p>
        </p:txBody>
      </p:sp>
    </p:spTree>
    <p:extLst>
      <p:ext uri="{BB962C8B-B14F-4D97-AF65-F5344CB8AC3E}">
        <p14:creationId xmlns:p14="http://schemas.microsoft.com/office/powerpoint/2010/main" val="388717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AE9EB-FA6D-51AF-7049-B6E46CC6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5765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Правосубъектность - правоспособность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E610FD-E6D8-3742-D664-443CD9D76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Правосубъектность включает три юридических свойства: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правоспособность, дееспособность и деликтоспособность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.</a:t>
            </a:r>
          </a:p>
          <a:p>
            <a:pPr algn="just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Правоспособность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— это предусмотренная нормами права способность лица иметь субъективные юридические права и нести обязанности, т.е. быть участником правоотношения. Правоспособность физических лиц возникает в момент их рождения и прекращается со смертью. Правоспособность юридических лиц возникает с момента их государственной регистрации.</a:t>
            </a:r>
          </a:p>
        </p:txBody>
      </p:sp>
    </p:spTree>
    <p:extLst>
      <p:ext uri="{BB962C8B-B14F-4D97-AF65-F5344CB8AC3E}">
        <p14:creationId xmlns:p14="http://schemas.microsoft.com/office/powerpoint/2010/main" val="342413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94324-7892-0EFD-7964-CF732567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Правосубъектность - дееспособность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915B28-75AB-4117-7D73-6283DB01B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6041"/>
            <a:ext cx="10515600" cy="4030922"/>
          </a:xfrm>
        </p:spPr>
        <p:txBody>
          <a:bodyPr/>
          <a:lstStyle/>
          <a:p>
            <a:pPr algn="just"/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Дееспособностью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называется предусмотренная нормами права способность субъекта права собственными действиями приобретать и осуществлять права и исполнять обязанности.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Правоспособность и дееспособность не всегда совпадают. Все люди правоспособны, однако не все они одновременно дееспособны. И напротив, все дееспособные люди являются правоспособными.</a:t>
            </a:r>
          </a:p>
          <a:p>
            <a:pPr algn="just"/>
            <a:endParaRPr lang="ru-RU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5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D8267-DC6E-6B2B-45DE-3E5D60B0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Содержание и объем дееспособности физического лица зависит от нескольких факторов: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194EDE-BD48-3DC2-2336-C121A08D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669"/>
            <a:ext cx="10515600" cy="390029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1) от возраста правоспособного субъекта.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Полная дееспособность субъектов по российскому гражданскому законодательству наступает с 18 лет, а в отдельных случаях с 16 лет (вступление в брак или эмансипация).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Неполная (частичная) дееспособность наступает поэтапно: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От 0 до 6 лет - дееспособности нет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От 6 до 14 лет (малолетние) – могут совершать мелкие бытовые сделки, кроме случаев, требующих нотариального удостоверения, могут распоряжаться денежными средствами, которые им предоставили законные представители. За вред причиненный малолетними ответственность несут законные представители.   </a:t>
            </a:r>
          </a:p>
        </p:txBody>
      </p:sp>
    </p:spTree>
    <p:extLst>
      <p:ext uri="{BB962C8B-B14F-4D97-AF65-F5344CB8AC3E}">
        <p14:creationId xmlns:p14="http://schemas.microsoft.com/office/powerpoint/2010/main" val="62935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1274A12-5BAE-20AB-C32D-F8FC033A8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9755"/>
            <a:ext cx="10515600" cy="5337208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От 14 до 18 лет (несовершеннолетние) – самостоятельно могут совершать мелкие бытовые сделки, заниматься предпринимательской деятельностью с 16 лет, распоряжаться своими доходами, быть авторами произведений и осуществлять авторские права, вносить вклады в банк и распоряжаться ими, все остальные сделки могут совершать только с письменного разрешения законных представителей. </a:t>
            </a:r>
          </a:p>
          <a:p>
            <a:pPr algn="just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Несут имущественную ответственность самостоятельно. При недостаточности средств несут (субсидиарную) ответственность законные представители. </a:t>
            </a:r>
          </a:p>
          <a:p>
            <a:pPr algn="just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Полная дееспособность –с 18 лет. </a:t>
            </a:r>
          </a:p>
          <a:p>
            <a:pPr algn="just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Эмансипация (приобретение полной дееспособности) лицом, достигшим 16 лет, который работает по трудовому договору или занимается предпринимательской деятельностью. Объявление несовершеннолетнего эмансипированным производится по решению органов опеки и попечительства при согласии обоих родителей, если хотя бы один родитель против – решение принимается в судебном порядке.</a:t>
            </a:r>
          </a:p>
        </p:txBody>
      </p:sp>
    </p:spTree>
    <p:extLst>
      <p:ext uri="{BB962C8B-B14F-4D97-AF65-F5344CB8AC3E}">
        <p14:creationId xmlns:p14="http://schemas.microsoft.com/office/powerpoint/2010/main" val="4242585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B9F5F0-966B-E884-6503-9FBE21A0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0437"/>
            <a:ext cx="10515600" cy="5617126"/>
          </a:xfrm>
        </p:spPr>
        <p:txBody>
          <a:bodyPr>
            <a:normAutofit fontScale="92500"/>
          </a:bodyPr>
          <a:lstStyle/>
          <a:p>
            <a:pPr algn="just"/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2) от состояния здоровья лица.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Если вследствие душевной болезни или слабоумия, иных психических заболеваний человек теряет способность понимать значение своих действий и руководить ими, он может быть признан судом недееспособным в порядке, установленном гражданским процессуальным законодательством. Над такими лицами устанавливается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опека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Гражданин, который вследствие злоупотребления спиртными напитками или наркотическими средствами ставит свою семью в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тяжелое материальное положение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, может быть 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ограничен судом в дееспособности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в порядке, установленном гражданским процессуальным законодательством. Над такими людьми устанавливается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попечительство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. Если основания, в силу которых гражданин был ограничен в дееспособности или объявлен недееспособным, отпали, суд может вновь признать его полностью дееспособным;</a:t>
            </a:r>
          </a:p>
          <a:p>
            <a:pPr algn="just"/>
            <a:endParaRPr lang="ru-RU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72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23F0B60-8AF0-1F2F-3199-903918749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159"/>
            <a:ext cx="10515600" cy="5579804"/>
          </a:xfrm>
        </p:spPr>
        <p:txBody>
          <a:bodyPr/>
          <a:lstStyle/>
          <a:p>
            <a:pPr algn="just"/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3) от законопослушности субъекта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. Лицо, совершившее преступление и находящееся в местах лишения свободы, ограничивается в дееспособности и не может реализовывать ряд гражданских, политических и иных прав, составляющих объем его дееспособности</a:t>
            </a:r>
          </a:p>
        </p:txBody>
      </p:sp>
      <p:pic>
        <p:nvPicPr>
          <p:cNvPr id="3074" name="Picture 2" descr="Помощь освободившимся из мест лишения свободы -">
            <a:extLst>
              <a:ext uri="{FF2B5EF4-FFF2-40B4-BE49-F238E27FC236}">
                <a16:creationId xmlns:a16="http://schemas.microsoft.com/office/drawing/2014/main" id="{1AFE2D02-C1C2-8B35-6AB8-07A4DBFE8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86" y="3222432"/>
            <a:ext cx="4557614" cy="303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54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AF249-3462-0085-3FC8-FD9DC18F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Правосубъектность - деликтоспособность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08798D-D094-3E04-F0B8-A6D98B128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669"/>
            <a:ext cx="10515600" cy="3900294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Деликтоспособность представляет собой способность лица нести ответственность за допущенное правонарушение.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Деликтоспособность также зависит от возраста и состояния психики субъекта.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По российскому законодательству деликтоспособностью не обладают недееспособные лица (по гражданским делам), малолетние и невменяемые (по административным и уголовным делам).</a:t>
            </a:r>
          </a:p>
        </p:txBody>
      </p:sp>
    </p:spTree>
    <p:extLst>
      <p:ext uri="{BB962C8B-B14F-4D97-AF65-F5344CB8AC3E}">
        <p14:creationId xmlns:p14="http://schemas.microsoft.com/office/powerpoint/2010/main" val="3964997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DFD19-941D-514E-3355-41C28D19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Объект правоотношения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BA8B96-7A70-AB45-686F-EB0544DB2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290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Объектом правоотношения называют те материальные, духовные и иные социальные блага и ценности, по поводу которых возникло правоотношение (здание, произведение искусства и т.п.). 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</a:b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Объектами правоотношений могут быть: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1) предметы материального мира (средства производства, ценные бумаги и т.п.);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2) продукты духовного творчества людей (произведения литературы, живописи, кино и др.);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3) личные нематериальные блага, такие как жизнь, честь, достоинство, деловая репутация и др.;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4) поведение субъекта права и его результаты (например, выполнение условий гражданского договора).</a:t>
            </a:r>
          </a:p>
        </p:txBody>
      </p:sp>
    </p:spTree>
    <p:extLst>
      <p:ext uri="{BB962C8B-B14F-4D97-AF65-F5344CB8AC3E}">
        <p14:creationId xmlns:p14="http://schemas.microsoft.com/office/powerpoint/2010/main" val="304880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C1E2C-E6CC-3B50-C1D2-03C750BA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Правоотношения – это…?</a:t>
            </a:r>
          </a:p>
        </p:txBody>
      </p:sp>
      <p:pic>
        <p:nvPicPr>
          <p:cNvPr id="1026" name="Picture 2" descr="согласно какой концепции объектом правоотношения могут выступать только  действия субъектов">
            <a:extLst>
              <a:ext uri="{FF2B5EF4-FFF2-40B4-BE49-F238E27FC236}">
                <a16:creationId xmlns:a16="http://schemas.microsoft.com/office/drawing/2014/main" id="{6DB0FF6B-3803-CFAF-04D6-C4687BD40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28" y="1793031"/>
            <a:ext cx="5777544" cy="493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739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397FE-F1DF-7AF9-7524-787E2066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Содержание правоотношения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E23998-413E-AD15-AA81-23967FAEE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79" y="2817845"/>
            <a:ext cx="5674567" cy="3788326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Содержание правоотношения образуют субъективные юридические права и юридические обязанности участников правоотношения.</a:t>
            </a:r>
          </a:p>
        </p:txBody>
      </p:sp>
      <p:pic>
        <p:nvPicPr>
          <p:cNvPr id="4098" name="Picture 2" descr="Права и обязанности гражданина свободной России | Все блоги | Блоги |  Каспаров.Ru">
            <a:extLst>
              <a:ext uri="{FF2B5EF4-FFF2-40B4-BE49-F238E27FC236}">
                <a16:creationId xmlns:a16="http://schemas.microsoft.com/office/drawing/2014/main" id="{880D3D67-3A5B-C2D7-F243-811EA5C82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999" y="1954569"/>
            <a:ext cx="5429152" cy="406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5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86492-5CC4-E681-40B7-F00AA56D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Юридические лица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B8D959-3EFA-3036-4703-DF752DB55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419"/>
            <a:ext cx="10515600" cy="4189543"/>
          </a:xfrm>
        </p:spPr>
        <p:txBody>
          <a:bodyPr/>
          <a:lstStyle/>
          <a:p>
            <a:pPr algn="just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Юридические лица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— это организации, которые имеют в собственности, хозяйственном ведении или оперативном управлении обособленное имущество и отвечают по своим обязательствам этим имуществом, могут от своего имени приобретать права и осуществлять обязанности, быть истцом и ответчиком в суде. </a:t>
            </a:r>
          </a:p>
        </p:txBody>
      </p:sp>
      <p:pic>
        <p:nvPicPr>
          <p:cNvPr id="5122" name="Picture 2" descr="Понятие юридического лица. Компания ABC">
            <a:extLst>
              <a:ext uri="{FF2B5EF4-FFF2-40B4-BE49-F238E27FC236}">
                <a16:creationId xmlns:a16="http://schemas.microsoft.com/office/drawing/2014/main" id="{C41E526A-BD4F-C075-0969-0554F872B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294" y="4082190"/>
            <a:ext cx="3365241" cy="252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786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DB1AE-12E3-0C10-4741-015D64B6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Правонарушение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203BF-4995-BD5E-6CFE-680FE17D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539"/>
            <a:ext cx="10515600" cy="3872302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Если субъект права нарушает требования правовых норм, он совершает правонарушение. Правонарушение представляет собой разновидность противоправного, антисоциального поведения. </a:t>
            </a:r>
          </a:p>
          <a:p>
            <a:pPr algn="just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Правонарушением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называется противоправное, виновное деяние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деликтоспособных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лиц, влекущее за собой установленную законом юридическую ответственность.</a:t>
            </a:r>
          </a:p>
        </p:txBody>
      </p:sp>
      <p:pic>
        <p:nvPicPr>
          <p:cNvPr id="6146" name="Picture 2" descr="Виды правонарушений, понятие и признаки — обществознание">
            <a:extLst>
              <a:ext uri="{FF2B5EF4-FFF2-40B4-BE49-F238E27FC236}">
                <a16:creationId xmlns:a16="http://schemas.microsoft.com/office/drawing/2014/main" id="{61B61849-BD0A-D685-8959-F235D0450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09" y="536509"/>
            <a:ext cx="3009901" cy="188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788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1520C-8F1A-064D-6901-0C52F558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Признаки правонарушений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4C1C41-7D16-7C91-FA15-E352B46E2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1) правонарушение есть акт поведения, выражающийся в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действии или бездействии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. Мысли, интеллектуальная деятельность человека, его желания, если они не воплотились в поступках, не могут считаться правонарушением;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2) правонарушение — это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противоправное деяние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, т.е. такое деяние, которое запрещено нормами права. То, что правом не запрещено, не является правонарушением. Если в законе нет нормы, обязывающей людей здороваться при встрече, то несоблюдение этого правила поведение может считаться невежливостью, но правонарушением являться не будет;</a:t>
            </a:r>
          </a:p>
        </p:txBody>
      </p:sp>
    </p:spTree>
    <p:extLst>
      <p:ext uri="{BB962C8B-B14F-4D97-AF65-F5344CB8AC3E}">
        <p14:creationId xmlns:p14="http://schemas.microsoft.com/office/powerpoint/2010/main" val="2326020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E9C65E-A5A8-FF0D-6E1F-647D4FFA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9796"/>
            <a:ext cx="10515600" cy="5477167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3) правонарушение всегда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наносит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обществу определенный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вред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и потому в той или иной степени опасно, нежелательно. Например, кража вещей из магазина причиняет вред и обществу, и собственнику магазина (он лишается принадлежащей ему вещи);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4) правонарушение может быть совершено только </a:t>
            </a:r>
            <a:r>
              <a:rPr lang="ru-RU" i="1" dirty="0" err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деликтоспособным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лицом.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5) не всякое противоправное деяние, совершенное дееспособным лицом, может быть признано правонарушением, а только то, которое совершено по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вине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этого лица.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Виной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называется психическое отношение лица к своему поведению и его результатам. Вина связана с тем, было ли у человека желание совершить правонарушение или нет, и как он относится к тому, что сделал. Различают две формы вины: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умысел и неосторожность.</a:t>
            </a:r>
          </a:p>
        </p:txBody>
      </p:sp>
    </p:spTree>
    <p:extLst>
      <p:ext uri="{BB962C8B-B14F-4D97-AF65-F5344CB8AC3E}">
        <p14:creationId xmlns:p14="http://schemas.microsoft.com/office/powerpoint/2010/main" val="672566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87B599F-6D36-68DA-181E-C8FF54F17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451" t="46819" r="17715" b="19086"/>
          <a:stretch/>
        </p:blipFill>
        <p:spPr>
          <a:xfrm>
            <a:off x="1004988" y="1240971"/>
            <a:ext cx="10182024" cy="4693298"/>
          </a:xfrm>
        </p:spPr>
      </p:pic>
    </p:spTree>
    <p:extLst>
      <p:ext uri="{BB962C8B-B14F-4D97-AF65-F5344CB8AC3E}">
        <p14:creationId xmlns:p14="http://schemas.microsoft.com/office/powerpoint/2010/main" val="3970510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310E3C-4A67-D0B7-25A3-51D019281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18" t="48164" r="19719" b="22721"/>
          <a:stretch/>
        </p:blipFill>
        <p:spPr>
          <a:xfrm>
            <a:off x="517690" y="1287624"/>
            <a:ext cx="11287247" cy="42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42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4D7F56-D2E3-8B34-977F-AA7B8CF4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20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Умысел бывает прямой и косвенный.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При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прямом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умысле лицо сознает общественную опасность своих деяний, предвидит наступление вредных последствий и желает их наступления (например, киллер, совершающий заказное убийство).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При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косвенном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умысле правонарушитель сознает общественную опасность своих деяний, предвидит наступление вредных последствий и хотя и не желает их наступления, но сознательно его допускает или относится к ним безразлично (например, подросток, который в драке наносит противнику удар обрезом трубы: он вовсе не желает смерти другого подростка, однако безразлично относится к возможности наступления такого результата).</a:t>
            </a:r>
          </a:p>
        </p:txBody>
      </p:sp>
    </p:spTree>
    <p:extLst>
      <p:ext uri="{BB962C8B-B14F-4D97-AF65-F5344CB8AC3E}">
        <p14:creationId xmlns:p14="http://schemas.microsoft.com/office/powerpoint/2010/main" val="201108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2D4F1EB-44ED-EA87-5DD4-67479B62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506"/>
            <a:ext cx="10515600" cy="562645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Неосторожность также делится на два вида: легкомыслие и небрежность.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При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легкомыслии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лицо сознает общественную опасность своего деяния, предвидит наступление вредных последствий, но без достаточных на то оснований рассчитывает на их предотвращение. Расчет может быть связан с надеждой на самого себя (опыт, сила и т.п.), на других людей (пожарный успеет погасить огонь от пиротехнического устройства, брошенного в класс с целью напугать одноклассников), на явления природы (собирается дождь, который погасит костер в сухом лесу) и т.п.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При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небрежном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совершении правонарушения лицо не сознает либо недостаточно сознает общественную опасность своих деяний, не предвидит наступление вредных последствий, хотя может и должно их сознавать и предвидеть. «Может» — значит способно это сделать по своим личным качествам (возрасту, компетентности, состоянию здоровья и т.д.). «Должно» — означает «обязано было предвидеть» в силу своего служебного положения, правил техники безопасности, а также как любой среднестатистический человек.</a:t>
            </a:r>
          </a:p>
        </p:txBody>
      </p:sp>
    </p:spTree>
    <p:extLst>
      <p:ext uri="{BB962C8B-B14F-4D97-AF65-F5344CB8AC3E}">
        <p14:creationId xmlns:p14="http://schemas.microsoft.com/office/powerpoint/2010/main" val="1661463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695F9A-B268-C5F2-E237-16917B875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847" t="24947" r="18077" b="36884"/>
          <a:stretch/>
        </p:blipFill>
        <p:spPr>
          <a:xfrm>
            <a:off x="1113382" y="984380"/>
            <a:ext cx="10492639" cy="4889240"/>
          </a:xfrm>
        </p:spPr>
      </p:pic>
    </p:spTree>
    <p:extLst>
      <p:ext uri="{BB962C8B-B14F-4D97-AF65-F5344CB8AC3E}">
        <p14:creationId xmlns:p14="http://schemas.microsoft.com/office/powerpoint/2010/main" val="300095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A9BB720-9909-D1DF-BDF0-9E20D990C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474"/>
            <a:ext cx="10515600" cy="5822302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В течение своей жизни люди вступают друг с другом в разнообразные общественные отношения. Многие из этих отношений регулируются нормами права и потому называются правовыми отношениями, или правоотношениями.</a:t>
            </a:r>
          </a:p>
          <a:p>
            <a:pPr algn="just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Правоотношение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— это возникающее на основе норм права и урегулированное ими общественное отношение, участники которого являются носителями субъективных юридических прав и юридических обязанностей, гарантированных государством.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Правоотношения возникают, изменяются и прекращаются в зависимости от определенных жизненных обстоятельств. Такие обстоятельства принято называть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юридическими фактами.</a:t>
            </a:r>
          </a:p>
        </p:txBody>
      </p:sp>
    </p:spTree>
    <p:extLst>
      <p:ext uri="{BB962C8B-B14F-4D97-AF65-F5344CB8AC3E}">
        <p14:creationId xmlns:p14="http://schemas.microsoft.com/office/powerpoint/2010/main" val="4098634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1A80A-8123-88B3-1D17-ED03F637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Преступление и проступок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51686E-89C0-B8D1-C1F7-EB3EBA252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178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Правонарушения имеют различную тяжесть и характер последствий.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Нельзя одинаково относиться к попытке лишить жизни человека и к безбилетному проезду в общественном транспорте. Поэтому по степени тяжести все правонарушения делят на преступления и проступки. </a:t>
            </a:r>
          </a:p>
          <a:p>
            <a:pPr algn="just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Преступлением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называются общественно опасные деяния, запрещенные уголовным законодательством, которые наносят вред основам общества, государственному строю, основным правам и свободам граждан, перечисленные в Уголовном кодексе РФ (УК РФ). Характерная черта преступлений — их большая общественная опасность, чем проступков.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Противоправные деяния, не предусмотренные УК РФ, относятся к другому виду правонарушений —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проступкам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. Проступок представляет собой менее опасное противоправное деяние. </a:t>
            </a:r>
          </a:p>
        </p:txBody>
      </p:sp>
    </p:spTree>
    <p:extLst>
      <p:ext uri="{BB962C8B-B14F-4D97-AF65-F5344CB8AC3E}">
        <p14:creationId xmlns:p14="http://schemas.microsoft.com/office/powerpoint/2010/main" val="20776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7E15C-9118-FF69-1E4A-135C43F8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Проступки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CEDF8-F46B-CF45-4303-04483AFE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В зависимости от характера наносимого вреда и особенностей соответствующих им правовых санкций различают: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а)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административные проступки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— правонарушения, посягающие главным образом на порядок государственного управления (нарушение правил дорожного движения, противопожарной безопасности и др.);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б)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дисциплинарные проступки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— противоправные нарушения трудовой, служебной или учебной дисциплины;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в)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гражданские правонарушения (деликты)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— правонарушения, состоящие в неисполнении или ненадлежащем исполнении взятых обязательств, в причинении того или иного имущественного вреда, либо в заключении противоправных сделок. За совершение любого вида преступления или проступка правонарушитель привлекается к юридической ответственности.</a:t>
            </a:r>
          </a:p>
        </p:txBody>
      </p:sp>
    </p:spTree>
    <p:extLst>
      <p:ext uri="{BB962C8B-B14F-4D97-AF65-F5344CB8AC3E}">
        <p14:creationId xmlns:p14="http://schemas.microsoft.com/office/powerpoint/2010/main" val="588581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401C6-FFC7-7BF9-2D93-383ECB17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Юридическая ответственность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F1D1BC-5144-2126-14EC-4952D8DF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Правонарушение теснейшим образом связано с юридической ответственностью. </a:t>
            </a:r>
          </a:p>
          <a:p>
            <a:pPr algn="just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Юридическая ответственность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— это применение к лицу, совершившему правонарушение, предусмотренных законом мер принуждения; это «ответ» государства на нарушение норм права. </a:t>
            </a:r>
          </a:p>
          <a:p>
            <a:pPr algn="just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Основанием юридической ответственности является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норма права, предусматривающая ответственность за определенный вид деяний, а также совершение лицом правонарушения. Без правонарушения нет и юридической ответственности. Также должны отсутствовать обстоятельства, исключающие юридическую ответственность, и быть издан правоприменительный акт (например, приговор суда) о привлечении лица, совершившего правонарушение, к юридической ответственности.</a:t>
            </a:r>
          </a:p>
        </p:txBody>
      </p:sp>
    </p:spTree>
    <p:extLst>
      <p:ext uri="{BB962C8B-B14F-4D97-AF65-F5344CB8AC3E}">
        <p14:creationId xmlns:p14="http://schemas.microsoft.com/office/powerpoint/2010/main" val="3921170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E1E2E-048A-F178-D3FF-E0510E51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Виды юридической ответственности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F4B391-6EC0-7BEA-1076-7D8C14D23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1395"/>
            <a:ext cx="10515600" cy="4105567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В зависимости от характера совершенного правонарушения выделяют следующие виды юридической ответственности: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1) гражданско-правовую;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2) материальную;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3) дисциплинарную;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4) административную;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5) уголовную.</a:t>
            </a:r>
          </a:p>
        </p:txBody>
      </p:sp>
    </p:spTree>
    <p:extLst>
      <p:ext uri="{BB962C8B-B14F-4D97-AF65-F5344CB8AC3E}">
        <p14:creationId xmlns:p14="http://schemas.microsoft.com/office/powerpoint/2010/main" val="2213044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B5CD3-0314-AE75-CEF6-1F00C170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Гражданско-правовая ответственность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FF3AA1-7D2E-19F4-CB56-25FB0E8E0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1. Гражданско-правовая ответственность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— это вид юридической ответственности, представляющий собой способ принудительного воздействия на нарушителя гражданских прав, который выражается в обязанности возместить причиненный им материальный вред. Санкции к нарушителю, применяемые в рамках гражданско-правовой ответственности, могут быть предусмотрены не только законодательством, но и гражданско-правовым договором.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Различают два вида гражданско-правовой ответственности: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договорную и внедоговорную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. </a:t>
            </a:r>
          </a:p>
          <a:p>
            <a:pPr algn="just"/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Договорная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гражданско-правовая ответственность наступает для участников какого-либо гражданского договора в случае его неисполнения или несоблюдения установленных им обязательств одной из сторон (например, неоплата поставленных товаров).</a:t>
            </a:r>
          </a:p>
        </p:txBody>
      </p:sp>
    </p:spTree>
    <p:extLst>
      <p:ext uri="{BB962C8B-B14F-4D97-AF65-F5344CB8AC3E}">
        <p14:creationId xmlns:p14="http://schemas.microsoft.com/office/powerpoint/2010/main" val="225142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FFC012A-0FBC-A7D7-328D-D685A2D1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59"/>
            <a:ext cx="10515600" cy="5122604"/>
          </a:xfrm>
        </p:spPr>
        <p:txBody>
          <a:bodyPr>
            <a:normAutofit/>
          </a:bodyPr>
          <a:lstStyle/>
          <a:p>
            <a:pPr algn="just"/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Внедоговорная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гражданско-правовая ответственность наступает при причинении вреда жизни, здоровью или имуществу гражданина или имуществу организации (например, причинение вреда в результате ДТП, несчастного случая на производстве и др.). Главным условием привлечения лица к гражданско-правовой ответственности является его виновность.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Гражданское право в отличие от уголовного презюмирует (предполагает) вину нарушителя. Из предположения виновности следует, что для освобождения от гражданско-правовой ответственности нарушитель должен доказать отсутствие своей вины.</a:t>
            </a:r>
          </a:p>
        </p:txBody>
      </p:sp>
    </p:spTree>
    <p:extLst>
      <p:ext uri="{BB962C8B-B14F-4D97-AF65-F5344CB8AC3E}">
        <p14:creationId xmlns:p14="http://schemas.microsoft.com/office/powerpoint/2010/main" val="3223755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E330F-D78F-5C95-11F5-147FDC5E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Материальная ответственность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81107-488D-41CA-F670-6ADE59C4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1395"/>
            <a:ext cx="10515600" cy="410556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2. Материальная ответственность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— это вид юридической ответственности, состоящий в обязанности одной из сторон трудового договора возместить в соответствии с законодательством материальный ущерб, причиненный другой стороне этого договора.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Законодательством предусмотрены д в а вида материальной ответственности: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1) материальная ответственность работника перед работодателем;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2) материальная ответственность работодателя перед работником.</a:t>
            </a:r>
          </a:p>
        </p:txBody>
      </p:sp>
    </p:spTree>
    <p:extLst>
      <p:ext uri="{BB962C8B-B14F-4D97-AF65-F5344CB8AC3E}">
        <p14:creationId xmlns:p14="http://schemas.microsoft.com/office/powerpoint/2010/main" val="1002699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2CE0C-E2F9-9837-EB02-716EF808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Дисциплинарная ответственность</a:t>
            </a:r>
            <a:endParaRPr lang="ru-RU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322E5-F32F-D038-BCF6-1344036F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1355"/>
            <a:ext cx="10515600" cy="396560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3. Дисциплинарная ответственность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— вид юридической ответственности, наступающей за совершение дисциплинарных проступков.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Дисциплинарный проступок как вид правонарушения выражается в том, что работник по своей воле не исполняет свои трудовые обязанности, нарушая тем самым правовые нормы. Дисциплинарная ответственность наступает исключительно в рамках трудового законодательства и является одной из правовых форм воздействия на нарушителей трудовой дисциплины.</a:t>
            </a:r>
          </a:p>
        </p:txBody>
      </p:sp>
    </p:spTree>
    <p:extLst>
      <p:ext uri="{BB962C8B-B14F-4D97-AF65-F5344CB8AC3E}">
        <p14:creationId xmlns:p14="http://schemas.microsoft.com/office/powerpoint/2010/main" val="1262188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85D64-A694-A372-8BEF-1130DC4E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Административная ответственность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51625C-2BBF-5EBD-F6DB-1DACC3F0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4. Административная ответственность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представляет собой вид юридической ответственности, наступающей за совершение административного правонарушения (проступка).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При этом она может наступить независимо от наличия или отсутствия вредных последствий совершенного правонарушения: основанием привлечения к административной ответственности служит уже сам факт виновного нарушения лицом правил, установленных государством.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Меры административной ответственности, т.е. административные взыскания, как правило, налагаются во внесудебном порядке уполномоченным на то государственным органом или должностным лицом. Мы подробно рассмотрим этот вид юридической ответственности в последней главе</a:t>
            </a:r>
          </a:p>
        </p:txBody>
      </p:sp>
    </p:spTree>
    <p:extLst>
      <p:ext uri="{BB962C8B-B14F-4D97-AF65-F5344CB8AC3E}">
        <p14:creationId xmlns:p14="http://schemas.microsoft.com/office/powerpoint/2010/main" val="2821229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5DDA2-1B66-EF81-8567-AE06C6E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Уголовная ответственность</a:t>
            </a:r>
            <a:endParaRPr lang="ru-RU" b="1" dirty="0">
              <a:latin typeface="Georgia" panose="0204050205040502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71317-F988-90FA-AFA3-D0EFE8286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0685"/>
            <a:ext cx="10515600" cy="3956277"/>
          </a:xfrm>
        </p:spPr>
        <p:txBody>
          <a:bodyPr>
            <a:normAutofit fontScale="92500"/>
          </a:bodyPr>
          <a:lstStyle/>
          <a:p>
            <a:pPr algn="just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5. Уголовная ответственность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— это вид юридической ответственности, налагаемой судом на лицо, совершившее преступление.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Иначе говоря, сущность уголовной ответственности заключается в том, что государство в лице своих судебных органов дает совершенному преступником деянию негативную оценку и применяет к нему меры государственного принуждения.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В рамках данного курса этот вид юридической ответственности подробно не изучается, но знать о нем необходимо.</a:t>
            </a:r>
          </a:p>
        </p:txBody>
      </p:sp>
    </p:spTree>
    <p:extLst>
      <p:ext uri="{BB962C8B-B14F-4D97-AF65-F5344CB8AC3E}">
        <p14:creationId xmlns:p14="http://schemas.microsoft.com/office/powerpoint/2010/main" val="171266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76DDD-4E5C-B393-39BB-8169146E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Юридический факт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D81FD7-AC3E-893B-BE3B-6336B146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403"/>
            <a:ext cx="10515600" cy="4133559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Юридический факт — это конкретное жизненное обстоятельство, с наступлением которого нормы права связывают возникновение, изменение или прекращение правоотношения.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Юридическими такие факты называют потому, что они влекут за собой конкретные правовые последствия (например, смерть гражданина влечет за собой возникновение гражданских правоотношений, связанных с открытием наследства).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Все юридические факты подразделяются на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события и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4069941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50 картинок «Спасибо за внимание» для ваших презентаций">
            <a:extLst>
              <a:ext uri="{FF2B5EF4-FFF2-40B4-BE49-F238E27FC236}">
                <a16:creationId xmlns:a16="http://schemas.microsoft.com/office/drawing/2014/main" id="{6DA84253-8D19-9EED-7529-3F4A9C8EC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1" y="513182"/>
            <a:ext cx="8186057" cy="613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07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D6F54A-49C0-879E-FA30-2EBDF976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76631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b="0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К юридическим фактам относятся рождение и смерть человека, вступление в брак или развод, получение наследства и т.д.</a:t>
            </a:r>
          </a:p>
          <a:p>
            <a:pPr algn="just"/>
            <a:r>
              <a:rPr lang="ru-RU" b="0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Любой юридический факт должен подтверждаться соответствующим документом. Это могут быть различные свидетельства, справки, записи актов гражданского состояния и т.д.</a:t>
            </a:r>
          </a:p>
          <a:p>
            <a:pPr algn="just"/>
            <a:r>
              <a:rPr lang="ru-RU" b="0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Например, наличие родственных отношений между детьми и родителями подтверждается свидетельствами о рождении детей, где родители указаны в качестве отца и матери.</a:t>
            </a:r>
          </a:p>
          <a:p>
            <a:pPr algn="just"/>
            <a:r>
              <a:rPr lang="ru-RU" b="0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Иногда имеют место случаи, когда юридический факт налицо, но подтверждающих его документов нет или они утрачены, а подтверждение этого факта крайне важно для наступления правовых последствий. </a:t>
            </a:r>
          </a:p>
          <a:p>
            <a:pPr algn="just"/>
            <a:r>
              <a:rPr lang="ru-RU" b="0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В такой ситуации для установления юридического факта необходимо обратиться в суд. </a:t>
            </a:r>
          </a:p>
          <a:p>
            <a:pPr algn="just"/>
            <a:r>
              <a:rPr lang="ru-RU" b="0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Суды рассматривают дела об установлении следующих юридических фактов: родственных отношений; факта регистрации рождения, усыновления (удочерения), смерти; регистрации или расторжения брака; факта признания отцовства; факта владения и пользования недвижимым имуществом; факта принятия наследства и места открытия наследства; факта трудового стажа (для назначения пенсий, пособий по временной нетрудоспособности и т. д).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6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01C1583-C6CA-1F6A-288F-6D25DAA8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1053"/>
            <a:ext cx="10515600" cy="5215910"/>
          </a:xfrm>
        </p:spPr>
        <p:txBody>
          <a:bodyPr>
            <a:normAutofit fontScale="92500"/>
          </a:bodyPr>
          <a:lstStyle/>
          <a:p>
            <a:pPr algn="just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События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— это такие фактические жизненные обстоятельства, наступление которых в качестве юридических фактов не зависит от воли субъектов правоотношений (например, достижение какого-либо возраста, стихийное бедствие и т.п.).</a:t>
            </a:r>
          </a:p>
          <a:p>
            <a:pPr algn="just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Действия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— это такие жизненные обстоятельства, которые признаются юридическими фактами и являются результатом сознательно-волевого поведения субъектов правоотношений (например, заключение договора).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В свою очередь действия разделяются на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правомерные и неправомерные. </a:t>
            </a:r>
          </a:p>
          <a:p>
            <a:pPr algn="just"/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Правомерными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называют действия, которые соответствуют предписаниям норм права,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а неправомерными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; нарушающие требования правовых норм.</a:t>
            </a:r>
          </a:p>
        </p:txBody>
      </p:sp>
    </p:spTree>
    <p:extLst>
      <p:ext uri="{BB962C8B-B14F-4D97-AF65-F5344CB8AC3E}">
        <p14:creationId xmlns:p14="http://schemas.microsoft.com/office/powerpoint/2010/main" val="2869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28C69-652F-3C1A-2822-ED22C660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Юридический состав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9093B1-FBFB-A0C3-3BBD-337AAA68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758"/>
            <a:ext cx="10515600" cy="461865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Часто для возникновения какого-либо правоотношения требуется наличие не одного юридического факта, а нескольких, т. е. фактического состава.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Фактическим (юридическим) составом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называется совокупность нескольких юридических фактов, порождающих конкретные правовые последствия.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В число элементов фактических составов часто входит особый юридический факт —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сроки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. Важность сроков обусловлена тем, что многие общественные явления и процессы имеют временную протяженность. Особенность срока как юридического факта состоит в том, что он порождает юридические последствия только как элемент фактического состава, т.е. в совокупности с другими юридическими фактами. Сам по себе срок не влечет правовых последствий. Он может характеризоваться начальным и конечным моментом и измеряться во времени (год, месяц, день и т.д.) либо выступать в виде определенного события (например, достижение совершеннолетия). </a:t>
            </a:r>
          </a:p>
        </p:txBody>
      </p:sp>
    </p:spTree>
    <p:extLst>
      <p:ext uri="{BB962C8B-B14F-4D97-AF65-F5344CB8AC3E}">
        <p14:creationId xmlns:p14="http://schemas.microsoft.com/office/powerpoint/2010/main" val="308496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DEA32-937E-4202-E239-14BC23C4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777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Юридические презумпции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F55612-73BD-44C6-D11B-713EE36C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Кроме реальных юридических фактов выделяют и такие жизненные ситуации, которые имеют вероятностный характер, т. е. могут наступить с той или иной степенью вероятности. Важнейшими из них являются презумпции.</a:t>
            </a:r>
          </a:p>
          <a:p>
            <a:pPr algn="just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Юридические презумпции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(лат.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praesumptio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— предположение, основанное на вероятности) представляют собой предположения о наличии обстоятельств, имеющих силу юридических фактов. Необходимость использования презумпций в юридической практике вызвана трудностью либо невозможностью доказать наличие обстоятельств, от которых зависит существование правоотношений. В основе же презумпций лежит многовековой опыт общественных отношений, многократно проверенное практикой знание о том, что презюмируемое положение; наиболее типичный, вероятный при данных условиях факт.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Самой же важной презумпцией является </a:t>
            </a:r>
            <a:r>
              <a:rPr lang="ru-RU" i="1" u="sng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презумпция невиновности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в уголовном процессе, согласно которой обвиняемый в совершении преступления не считается виновным до тех пор, пока его вина не будет доказана в предусмотренном законом порядке и установлена вступившим в законную силу приговором суда.</a:t>
            </a:r>
          </a:p>
        </p:txBody>
      </p:sp>
    </p:spTree>
    <p:extLst>
      <p:ext uri="{BB962C8B-B14F-4D97-AF65-F5344CB8AC3E}">
        <p14:creationId xmlns:p14="http://schemas.microsoft.com/office/powerpoint/2010/main" val="24482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2F3B9-3F31-A2E7-4882-A4A2CD8E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Структура правоотношения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44A768-573E-B525-04DF-8EDD03E91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709"/>
            <a:ext cx="10515600" cy="4040253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Всякое правоотношение имеет свою структуру. Оно состоит из трех элементов: 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1) субъектов правоотношения; 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2) объектов правоотношения; 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3) содержания правоотношения</a:t>
            </a:r>
          </a:p>
        </p:txBody>
      </p:sp>
      <p:pic>
        <p:nvPicPr>
          <p:cNvPr id="2050" name="Picture 2" descr="Тест по обществознанию «Гражданские правоотношения» - pibarum.ru">
            <a:extLst>
              <a:ext uri="{FF2B5EF4-FFF2-40B4-BE49-F238E27FC236}">
                <a16:creationId xmlns:a16="http://schemas.microsoft.com/office/drawing/2014/main" id="{DE7D25A2-F730-E71C-C1FB-036708DD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33" y="3022921"/>
            <a:ext cx="3600062" cy="36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0038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2906</Words>
  <Application>Microsoft Office PowerPoint</Application>
  <PresentationFormat>Широкоэкранный</PresentationFormat>
  <Paragraphs>135</Paragraphs>
  <Slides>40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Georgia</vt:lpstr>
      <vt:lpstr>Times New Roman</vt:lpstr>
      <vt:lpstr>Тема Office</vt:lpstr>
      <vt:lpstr>Презентация PowerPoint</vt:lpstr>
      <vt:lpstr>Правоотношения – это…?</vt:lpstr>
      <vt:lpstr>Презентация PowerPoint</vt:lpstr>
      <vt:lpstr>Юридический факт</vt:lpstr>
      <vt:lpstr>Презентация PowerPoint</vt:lpstr>
      <vt:lpstr>Презентация PowerPoint</vt:lpstr>
      <vt:lpstr>Юридический состав</vt:lpstr>
      <vt:lpstr>Юридические презумпции</vt:lpstr>
      <vt:lpstr>Структура правоотношения</vt:lpstr>
      <vt:lpstr>Презентация PowerPoint</vt:lpstr>
      <vt:lpstr>Субъекты правоотношений</vt:lpstr>
      <vt:lpstr>Правосубъектность - правоспособность</vt:lpstr>
      <vt:lpstr>Правосубъектность - дееспособность</vt:lpstr>
      <vt:lpstr>Содержание и объем дееспособности физического лица зависит от нескольких факторов:</vt:lpstr>
      <vt:lpstr>Презентация PowerPoint</vt:lpstr>
      <vt:lpstr>Презентация PowerPoint</vt:lpstr>
      <vt:lpstr>Презентация PowerPoint</vt:lpstr>
      <vt:lpstr>Правосубъектность - деликтоспособность</vt:lpstr>
      <vt:lpstr>Объект правоотношения</vt:lpstr>
      <vt:lpstr>Содержание правоотношения</vt:lpstr>
      <vt:lpstr>Юридические лица</vt:lpstr>
      <vt:lpstr>Правонарушение </vt:lpstr>
      <vt:lpstr>Признаки правонарушений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Преступление и проступок</vt:lpstr>
      <vt:lpstr>Проступки</vt:lpstr>
      <vt:lpstr>Юридическая ответственность</vt:lpstr>
      <vt:lpstr>Виды юридической ответственности</vt:lpstr>
      <vt:lpstr>Гражданско-правовая ответственность</vt:lpstr>
      <vt:lpstr>Презентация PowerPoint</vt:lpstr>
      <vt:lpstr>Материальная ответственность</vt:lpstr>
      <vt:lpstr>Дисциплинарная ответственность</vt:lpstr>
      <vt:lpstr>Административная ответственность</vt:lpstr>
      <vt:lpstr>Уголовная ответственность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 Тетерина</dc:creator>
  <cp:lastModifiedBy>Анна Тетерина</cp:lastModifiedBy>
  <cp:revision>1</cp:revision>
  <dcterms:created xsi:type="dcterms:W3CDTF">2024-03-24T13:42:08Z</dcterms:created>
  <dcterms:modified xsi:type="dcterms:W3CDTF">2024-03-24T14:52:36Z</dcterms:modified>
</cp:coreProperties>
</file>