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8" r:id="rId3"/>
    <p:sldId id="272" r:id="rId4"/>
    <p:sldId id="267" r:id="rId5"/>
    <p:sldId id="268" r:id="rId6"/>
    <p:sldId id="269" r:id="rId7"/>
    <p:sldId id="273" r:id="rId8"/>
    <p:sldId id="274" r:id="rId9"/>
    <p:sldId id="270" r:id="rId10"/>
    <p:sldId id="271" r:id="rId11"/>
    <p:sldId id="257" r:id="rId12"/>
    <p:sldId id="259" r:id="rId13"/>
    <p:sldId id="260" r:id="rId14"/>
    <p:sldId id="261" r:id="rId15"/>
    <p:sldId id="262" r:id="rId16"/>
    <p:sldId id="263" r:id="rId17"/>
    <p:sldId id="264" r:id="rId18"/>
    <p:sldId id="265" r:id="rId19"/>
    <p:sldId id="266" r:id="rId20"/>
    <p:sldId id="275" r:id="rId21"/>
    <p:sldId id="276" r:id="rId22"/>
    <p:sldId id="277" r:id="rId23"/>
    <p:sldId id="278" r:id="rId24"/>
    <p:sldId id="282"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79" r:id="rId49"/>
    <p:sldId id="380" r:id="rId50"/>
    <p:sldId id="381" r:id="rId51"/>
    <p:sldId id="384" r:id="rId52"/>
    <p:sldId id="386" r:id="rId53"/>
    <p:sldId id="303" r:id="rId54"/>
    <p:sldId id="305" r:id="rId55"/>
    <p:sldId id="362" r:id="rId56"/>
    <p:sldId id="363" r:id="rId57"/>
    <p:sldId id="366" r:id="rId58"/>
    <p:sldId id="304" r:id="rId59"/>
    <p:sldId id="367" r:id="rId60"/>
    <p:sldId id="368" r:id="rId61"/>
    <p:sldId id="370" r:id="rId62"/>
    <p:sldId id="401" r:id="rId63"/>
    <p:sldId id="403" r:id="rId64"/>
    <p:sldId id="364" r:id="rId65"/>
    <p:sldId id="394" r:id="rId66"/>
    <p:sldId id="402" r:id="rId67"/>
    <p:sldId id="413" r:id="rId68"/>
    <p:sldId id="395" r:id="rId69"/>
    <p:sldId id="396" r:id="rId70"/>
    <p:sldId id="404" r:id="rId71"/>
    <p:sldId id="405" r:id="rId72"/>
    <p:sldId id="407" r:id="rId73"/>
    <p:sldId id="408" r:id="rId74"/>
    <p:sldId id="409" r:id="rId75"/>
    <p:sldId id="414" r:id="rId76"/>
    <p:sldId id="416" r:id="rId77"/>
    <p:sldId id="417" r:id="rId78"/>
    <p:sldId id="398" r:id="rId79"/>
    <p:sldId id="419" r:id="rId80"/>
    <p:sldId id="420" r:id="rId81"/>
    <p:sldId id="369" r:id="rId82"/>
    <p:sldId id="400" r:id="rId83"/>
    <p:sldId id="422" r:id="rId84"/>
    <p:sldId id="399" r:id="rId85"/>
    <p:sldId id="346" r:id="rId86"/>
    <p:sldId id="375" r:id="rId87"/>
    <p:sldId id="376" r:id="rId88"/>
    <p:sldId id="377" r:id="rId89"/>
    <p:sldId id="389" r:id="rId90"/>
    <p:sldId id="378" r:id="rId91"/>
    <p:sldId id="354" r:id="rId92"/>
    <p:sldId id="355" r:id="rId93"/>
    <p:sldId id="356" r:id="rId94"/>
    <p:sldId id="390" r:id="rId95"/>
    <p:sldId id="357" r:id="rId96"/>
    <p:sldId id="359" r:id="rId97"/>
    <p:sldId id="423" r:id="rId9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на Тетерина" userId="12509adc1d6bc741" providerId="LiveId" clId="{1DA458C6-BCA0-42AE-B825-2228300F800D}"/>
    <pc:docChg chg="undo custSel addSld delSld modSld">
      <pc:chgData name="Анна Тетерина" userId="12509adc1d6bc741" providerId="LiveId" clId="{1DA458C6-BCA0-42AE-B825-2228300F800D}" dt="2024-03-28T20:03:32.048" v="1287" actId="2696"/>
      <pc:docMkLst>
        <pc:docMk/>
      </pc:docMkLst>
      <pc:sldChg chg="addSp modSp new mod">
        <pc:chgData name="Анна Тетерина" userId="12509adc1d6bc741" providerId="LiveId" clId="{1DA458C6-BCA0-42AE-B825-2228300F800D}" dt="2024-03-28T19:15:52.793" v="289" actId="20577"/>
        <pc:sldMkLst>
          <pc:docMk/>
          <pc:sldMk cId="3961947017" sldId="256"/>
        </pc:sldMkLst>
        <pc:spChg chg="mod">
          <ac:chgData name="Анна Тетерина" userId="12509adc1d6bc741" providerId="LiveId" clId="{1DA458C6-BCA0-42AE-B825-2228300F800D}" dt="2024-03-28T19:14:45.047" v="253"/>
          <ac:spMkLst>
            <pc:docMk/>
            <pc:sldMk cId="3961947017" sldId="256"/>
            <ac:spMk id="6" creationId="{6BB3D07A-5986-9620-0319-01BE426864FA}"/>
          </ac:spMkLst>
        </pc:spChg>
        <pc:spChg chg="add mod">
          <ac:chgData name="Анна Тетерина" userId="12509adc1d6bc741" providerId="LiveId" clId="{1DA458C6-BCA0-42AE-B825-2228300F800D}" dt="2024-03-28T19:14:45.047" v="253"/>
          <ac:spMkLst>
            <pc:docMk/>
            <pc:sldMk cId="3961947017" sldId="256"/>
            <ac:spMk id="7" creationId="{C4513B0B-ED28-C0CF-9C15-F729C0EB322D}"/>
          </ac:spMkLst>
        </pc:spChg>
        <pc:spChg chg="add mod">
          <ac:chgData name="Анна Тетерина" userId="12509adc1d6bc741" providerId="LiveId" clId="{1DA458C6-BCA0-42AE-B825-2228300F800D}" dt="2024-03-28T19:15:52.793" v="289" actId="20577"/>
          <ac:spMkLst>
            <pc:docMk/>
            <pc:sldMk cId="3961947017" sldId="256"/>
            <ac:spMk id="8" creationId="{32C70A77-4A75-C215-C153-D7AEBCA74836}"/>
          </ac:spMkLst>
        </pc:spChg>
        <pc:spChg chg="add mod">
          <ac:chgData name="Анна Тетерина" userId="12509adc1d6bc741" providerId="LiveId" clId="{1DA458C6-BCA0-42AE-B825-2228300F800D}" dt="2024-03-28T19:14:45.047" v="253"/>
          <ac:spMkLst>
            <pc:docMk/>
            <pc:sldMk cId="3961947017" sldId="256"/>
            <ac:spMk id="9" creationId="{B23B873A-1506-EE43-B67E-472329F26275}"/>
          </ac:spMkLst>
        </pc:spChg>
        <pc:spChg chg="mod">
          <ac:chgData name="Анна Тетерина" userId="12509adc1d6bc741" providerId="LiveId" clId="{1DA458C6-BCA0-42AE-B825-2228300F800D}" dt="2024-03-28T19:14:45.047" v="253"/>
          <ac:spMkLst>
            <pc:docMk/>
            <pc:sldMk cId="3961947017" sldId="256"/>
            <ac:spMk id="11" creationId="{4D2AB98C-0525-7BE8-233A-EBE0D6BD80A4}"/>
          </ac:spMkLst>
        </pc:spChg>
        <pc:grpChg chg="add mod">
          <ac:chgData name="Анна Тетерина" userId="12509adc1d6bc741" providerId="LiveId" clId="{1DA458C6-BCA0-42AE-B825-2228300F800D}" dt="2024-03-28T19:14:45.047" v="253"/>
          <ac:grpSpMkLst>
            <pc:docMk/>
            <pc:sldMk cId="3961947017" sldId="256"/>
            <ac:grpSpMk id="4" creationId="{F2D75670-BB70-D6D0-DC52-396FDA0D28C7}"/>
          </ac:grpSpMkLst>
        </pc:grpChg>
        <pc:grpChg chg="add mod">
          <ac:chgData name="Анна Тетерина" userId="12509adc1d6bc741" providerId="LiveId" clId="{1DA458C6-BCA0-42AE-B825-2228300F800D}" dt="2024-03-28T19:14:45.047" v="253"/>
          <ac:grpSpMkLst>
            <pc:docMk/>
            <pc:sldMk cId="3961947017" sldId="256"/>
            <ac:grpSpMk id="10" creationId="{3885D779-2157-B2F6-97E7-BD1C545DF5AD}"/>
          </ac:grpSpMkLst>
        </pc:grpChg>
        <pc:picChg chg="mod">
          <ac:chgData name="Анна Тетерина" userId="12509adc1d6bc741" providerId="LiveId" clId="{1DA458C6-BCA0-42AE-B825-2228300F800D}" dt="2024-03-28T19:14:45.047" v="253"/>
          <ac:picMkLst>
            <pc:docMk/>
            <pc:sldMk cId="3961947017" sldId="256"/>
            <ac:picMk id="5" creationId="{D1C32746-918D-E81B-A4E4-DE0F2D76A57F}"/>
          </ac:picMkLst>
        </pc:picChg>
        <pc:picChg chg="mod">
          <ac:chgData name="Анна Тетерина" userId="12509adc1d6bc741" providerId="LiveId" clId="{1DA458C6-BCA0-42AE-B825-2228300F800D}" dt="2024-03-28T19:14:45.047" v="253"/>
          <ac:picMkLst>
            <pc:docMk/>
            <pc:sldMk cId="3961947017" sldId="256"/>
            <ac:picMk id="12" creationId="{9ABB03E4-672B-FF4F-F392-A2AE600AC01A}"/>
          </ac:picMkLst>
        </pc:picChg>
      </pc:sldChg>
      <pc:sldChg chg="addSp modSp new mod">
        <pc:chgData name="Анна Тетерина" userId="12509adc1d6bc741" providerId="LiveId" clId="{1DA458C6-BCA0-42AE-B825-2228300F800D}" dt="2024-03-26T19:22:52.133" v="117" actId="27636"/>
        <pc:sldMkLst>
          <pc:docMk/>
          <pc:sldMk cId="3694628191" sldId="257"/>
        </pc:sldMkLst>
        <pc:spChg chg="mod">
          <ac:chgData name="Анна Тетерина" userId="12509adc1d6bc741" providerId="LiveId" clId="{1DA458C6-BCA0-42AE-B825-2228300F800D}" dt="2024-03-26T19:18:32.035" v="41" actId="404"/>
          <ac:spMkLst>
            <pc:docMk/>
            <pc:sldMk cId="3694628191" sldId="257"/>
            <ac:spMk id="2" creationId="{A60C04A9-DCDB-FC6F-1608-16930DA0C4EF}"/>
          </ac:spMkLst>
        </pc:spChg>
        <pc:spChg chg="mod">
          <ac:chgData name="Анна Тетерина" userId="12509adc1d6bc741" providerId="LiveId" clId="{1DA458C6-BCA0-42AE-B825-2228300F800D}" dt="2024-03-26T19:22:52.133" v="117" actId="27636"/>
          <ac:spMkLst>
            <pc:docMk/>
            <pc:sldMk cId="3694628191" sldId="257"/>
            <ac:spMk id="3" creationId="{5131465D-2E4D-6C5E-E7BC-B402A599E4A9}"/>
          </ac:spMkLst>
        </pc:spChg>
        <pc:picChg chg="add mod">
          <ac:chgData name="Анна Тетерина" userId="12509adc1d6bc741" providerId="LiveId" clId="{1DA458C6-BCA0-42AE-B825-2228300F800D}" dt="2024-03-26T19:22:44.329" v="111" actId="1076"/>
          <ac:picMkLst>
            <pc:docMk/>
            <pc:sldMk cId="3694628191" sldId="257"/>
            <ac:picMk id="4" creationId="{FD455D60-181B-737E-1DA0-910586504F60}"/>
          </ac:picMkLst>
        </pc:picChg>
      </pc:sldChg>
      <pc:sldChg chg="addSp modSp new mod">
        <pc:chgData name="Анна Тетерина" userId="12509adc1d6bc741" providerId="LiveId" clId="{1DA458C6-BCA0-42AE-B825-2228300F800D}" dt="2024-03-28T19:18:10.485" v="309" actId="20577"/>
        <pc:sldMkLst>
          <pc:docMk/>
          <pc:sldMk cId="2446131383" sldId="258"/>
        </pc:sldMkLst>
        <pc:spChg chg="mod">
          <ac:chgData name="Анна Тетерина" userId="12509adc1d6bc741" providerId="LiveId" clId="{1DA458C6-BCA0-42AE-B825-2228300F800D}" dt="2024-03-28T19:18:10.485" v="309" actId="20577"/>
          <ac:spMkLst>
            <pc:docMk/>
            <pc:sldMk cId="2446131383" sldId="258"/>
            <ac:spMk id="2" creationId="{50EA005B-290B-B1AC-12DC-D3B74A106CDB}"/>
          </ac:spMkLst>
        </pc:spChg>
        <pc:spChg chg="mod">
          <ac:chgData name="Анна Тетерина" userId="12509adc1d6bc741" providerId="LiveId" clId="{1DA458C6-BCA0-42AE-B825-2228300F800D}" dt="2024-03-28T19:17:34.609" v="301" actId="14100"/>
          <ac:spMkLst>
            <pc:docMk/>
            <pc:sldMk cId="2446131383" sldId="258"/>
            <ac:spMk id="3" creationId="{B9147C31-1626-F440-6D0B-BA2CAFBFDA02}"/>
          </ac:spMkLst>
        </pc:spChg>
        <pc:picChg chg="add mod">
          <ac:chgData name="Анна Тетерина" userId="12509adc1d6bc741" providerId="LiveId" clId="{1DA458C6-BCA0-42AE-B825-2228300F800D}" dt="2024-03-28T19:18:02.210" v="306" actId="1076"/>
          <ac:picMkLst>
            <pc:docMk/>
            <pc:sldMk cId="2446131383" sldId="258"/>
            <ac:picMk id="1026" creationId="{753E68CE-5E04-DA27-5267-7EFE0CA20909}"/>
          </ac:picMkLst>
        </pc:picChg>
      </pc:sldChg>
      <pc:sldChg chg="modSp new mod">
        <pc:chgData name="Анна Тетерина" userId="12509adc1d6bc741" providerId="LiveId" clId="{1DA458C6-BCA0-42AE-B825-2228300F800D}" dt="2024-03-28T19:35:25.360" v="660" actId="20577"/>
        <pc:sldMkLst>
          <pc:docMk/>
          <pc:sldMk cId="597535146" sldId="259"/>
        </pc:sldMkLst>
        <pc:spChg chg="mod">
          <ac:chgData name="Анна Тетерина" userId="12509adc1d6bc741" providerId="LiveId" clId="{1DA458C6-BCA0-42AE-B825-2228300F800D}" dt="2024-03-26T19:23:34.538" v="134" actId="122"/>
          <ac:spMkLst>
            <pc:docMk/>
            <pc:sldMk cId="597535146" sldId="259"/>
            <ac:spMk id="2" creationId="{1A30A407-E993-2851-05EA-1CF65D7861F4}"/>
          </ac:spMkLst>
        </pc:spChg>
        <pc:spChg chg="mod">
          <ac:chgData name="Анна Тетерина" userId="12509adc1d6bc741" providerId="LiveId" clId="{1DA458C6-BCA0-42AE-B825-2228300F800D}" dt="2024-03-28T19:35:25.360" v="660" actId="20577"/>
          <ac:spMkLst>
            <pc:docMk/>
            <pc:sldMk cId="597535146" sldId="259"/>
            <ac:spMk id="3" creationId="{5B99A960-D9BC-EAD6-0416-8E74A9C96BC1}"/>
          </ac:spMkLst>
        </pc:spChg>
      </pc:sldChg>
      <pc:sldChg chg="modSp new mod">
        <pc:chgData name="Анна Тетерина" userId="12509adc1d6bc741" providerId="LiveId" clId="{1DA458C6-BCA0-42AE-B825-2228300F800D}" dt="2024-03-26T19:24:28.928" v="165" actId="14100"/>
        <pc:sldMkLst>
          <pc:docMk/>
          <pc:sldMk cId="2327365821" sldId="260"/>
        </pc:sldMkLst>
        <pc:spChg chg="mod">
          <ac:chgData name="Анна Тетерина" userId="12509adc1d6bc741" providerId="LiveId" clId="{1DA458C6-BCA0-42AE-B825-2228300F800D}" dt="2024-03-26T19:24:03.676" v="160" actId="404"/>
          <ac:spMkLst>
            <pc:docMk/>
            <pc:sldMk cId="2327365821" sldId="260"/>
            <ac:spMk id="2" creationId="{2659BB2D-6940-AD74-D829-EDD50F310EC9}"/>
          </ac:spMkLst>
        </pc:spChg>
        <pc:spChg chg="mod">
          <ac:chgData name="Анна Тетерина" userId="12509adc1d6bc741" providerId="LiveId" clId="{1DA458C6-BCA0-42AE-B825-2228300F800D}" dt="2024-03-26T19:24:28.928" v="165" actId="14100"/>
          <ac:spMkLst>
            <pc:docMk/>
            <pc:sldMk cId="2327365821" sldId="260"/>
            <ac:spMk id="3" creationId="{5B053EA7-B13F-C4A3-53BB-D3BCBCE55398}"/>
          </ac:spMkLst>
        </pc:spChg>
      </pc:sldChg>
      <pc:sldChg chg="addSp delSp modSp new mod">
        <pc:chgData name="Анна Тетерина" userId="12509adc1d6bc741" providerId="LiveId" clId="{1DA458C6-BCA0-42AE-B825-2228300F800D}" dt="2024-03-26T19:25:31.896" v="190" actId="1076"/>
        <pc:sldMkLst>
          <pc:docMk/>
          <pc:sldMk cId="1638846391" sldId="261"/>
        </pc:sldMkLst>
        <pc:spChg chg="mod">
          <ac:chgData name="Анна Тетерина" userId="12509adc1d6bc741" providerId="LiveId" clId="{1DA458C6-BCA0-42AE-B825-2228300F800D}" dt="2024-03-26T19:24:52.578" v="179" actId="122"/>
          <ac:spMkLst>
            <pc:docMk/>
            <pc:sldMk cId="1638846391" sldId="261"/>
            <ac:spMk id="2" creationId="{8EA3CEB7-84FF-285F-EE5A-F7CA12998059}"/>
          </ac:spMkLst>
        </pc:spChg>
        <pc:spChg chg="del">
          <ac:chgData name="Анна Тетерина" userId="12509adc1d6bc741" providerId="LiveId" clId="{1DA458C6-BCA0-42AE-B825-2228300F800D}" dt="2024-03-26T19:24:54.709" v="180" actId="478"/>
          <ac:spMkLst>
            <pc:docMk/>
            <pc:sldMk cId="1638846391" sldId="261"/>
            <ac:spMk id="3" creationId="{470CB58A-4A10-64F1-529A-67D7DA2B4797}"/>
          </ac:spMkLst>
        </pc:spChg>
        <pc:picChg chg="add mod modCrop">
          <ac:chgData name="Анна Тетерина" userId="12509adc1d6bc741" providerId="LiveId" clId="{1DA458C6-BCA0-42AE-B825-2228300F800D}" dt="2024-03-26T19:25:31.896" v="190" actId="1076"/>
          <ac:picMkLst>
            <pc:docMk/>
            <pc:sldMk cId="1638846391" sldId="261"/>
            <ac:picMk id="5" creationId="{89521F1E-5F30-596F-140E-A8B1A86A46C6}"/>
          </ac:picMkLst>
        </pc:picChg>
      </pc:sldChg>
      <pc:sldChg chg="modSp new mod">
        <pc:chgData name="Анна Тетерина" userId="12509adc1d6bc741" providerId="LiveId" clId="{1DA458C6-BCA0-42AE-B825-2228300F800D}" dt="2024-03-28T19:43:59.502" v="818" actId="27636"/>
        <pc:sldMkLst>
          <pc:docMk/>
          <pc:sldMk cId="2378132300" sldId="262"/>
        </pc:sldMkLst>
        <pc:spChg chg="mod">
          <ac:chgData name="Анна Тетерина" userId="12509adc1d6bc741" providerId="LiveId" clId="{1DA458C6-BCA0-42AE-B825-2228300F800D}" dt="2024-03-26T19:25:48.274" v="196" actId="122"/>
          <ac:spMkLst>
            <pc:docMk/>
            <pc:sldMk cId="2378132300" sldId="262"/>
            <ac:spMk id="2" creationId="{3EB3F417-81FA-6654-F726-4C12578A6A3C}"/>
          </ac:spMkLst>
        </pc:spChg>
        <pc:spChg chg="mod">
          <ac:chgData name="Анна Тетерина" userId="12509adc1d6bc741" providerId="LiveId" clId="{1DA458C6-BCA0-42AE-B825-2228300F800D}" dt="2024-03-28T19:43:59.502" v="818" actId="27636"/>
          <ac:spMkLst>
            <pc:docMk/>
            <pc:sldMk cId="2378132300" sldId="262"/>
            <ac:spMk id="3" creationId="{DA32D81D-4F3B-DDCA-98D4-BF60F451782C}"/>
          </ac:spMkLst>
        </pc:spChg>
      </pc:sldChg>
      <pc:sldChg chg="addSp delSp modSp new mod">
        <pc:chgData name="Анна Тетерина" userId="12509adc1d6bc741" providerId="LiveId" clId="{1DA458C6-BCA0-42AE-B825-2228300F800D}" dt="2024-03-28T19:44:17.604" v="842" actId="20577"/>
        <pc:sldMkLst>
          <pc:docMk/>
          <pc:sldMk cId="4231440006" sldId="263"/>
        </pc:sldMkLst>
        <pc:spChg chg="del mod">
          <ac:chgData name="Анна Тетерина" userId="12509adc1d6bc741" providerId="LiveId" clId="{1DA458C6-BCA0-42AE-B825-2228300F800D}" dt="2024-03-26T19:26:55.076" v="225" actId="478"/>
          <ac:spMkLst>
            <pc:docMk/>
            <pc:sldMk cId="4231440006" sldId="263"/>
            <ac:spMk id="2" creationId="{3DD8C23A-95BA-8789-19DB-FB9AA346226B}"/>
          </ac:spMkLst>
        </pc:spChg>
        <pc:spChg chg="mod">
          <ac:chgData name="Анна Тетерина" userId="12509adc1d6bc741" providerId="LiveId" clId="{1DA458C6-BCA0-42AE-B825-2228300F800D}" dt="2024-03-28T19:44:17.604" v="842" actId="20577"/>
          <ac:spMkLst>
            <pc:docMk/>
            <pc:sldMk cId="4231440006" sldId="263"/>
            <ac:spMk id="3" creationId="{62B4CEF3-4528-6E1A-FBFB-F241ABB676B3}"/>
          </ac:spMkLst>
        </pc:spChg>
        <pc:spChg chg="add del mod">
          <ac:chgData name="Анна Тетерина" userId="12509adc1d6bc741" providerId="LiveId" clId="{1DA458C6-BCA0-42AE-B825-2228300F800D}" dt="2024-03-26T19:26:57.310" v="226" actId="478"/>
          <ac:spMkLst>
            <pc:docMk/>
            <pc:sldMk cId="4231440006" sldId="263"/>
            <ac:spMk id="5" creationId="{144967B9-6660-D349-D4AB-1A71A40334B9}"/>
          </ac:spMkLst>
        </pc:spChg>
      </pc:sldChg>
      <pc:sldChg chg="delSp modSp new mod">
        <pc:chgData name="Анна Тетерина" userId="12509adc1d6bc741" providerId="LiveId" clId="{1DA458C6-BCA0-42AE-B825-2228300F800D}" dt="2024-03-26T19:27:21.147" v="238" actId="113"/>
        <pc:sldMkLst>
          <pc:docMk/>
          <pc:sldMk cId="3969317950" sldId="264"/>
        </pc:sldMkLst>
        <pc:spChg chg="del">
          <ac:chgData name="Анна Тетерина" userId="12509adc1d6bc741" providerId="LiveId" clId="{1DA458C6-BCA0-42AE-B825-2228300F800D}" dt="2024-03-26T19:27:16.703" v="235" actId="478"/>
          <ac:spMkLst>
            <pc:docMk/>
            <pc:sldMk cId="3969317950" sldId="264"/>
            <ac:spMk id="2" creationId="{F64B0EF6-35F0-F4C4-AEC2-D82EE65F033E}"/>
          </ac:spMkLst>
        </pc:spChg>
        <pc:spChg chg="mod">
          <ac:chgData name="Анна Тетерина" userId="12509adc1d6bc741" providerId="LiveId" clId="{1DA458C6-BCA0-42AE-B825-2228300F800D}" dt="2024-03-26T19:27:21.147" v="238" actId="113"/>
          <ac:spMkLst>
            <pc:docMk/>
            <pc:sldMk cId="3969317950" sldId="264"/>
            <ac:spMk id="3" creationId="{90BECEEE-0A4D-C9CA-325C-81B29978F570}"/>
          </ac:spMkLst>
        </pc:spChg>
      </pc:sldChg>
      <pc:sldChg chg="delSp modSp new mod">
        <pc:chgData name="Анна Тетерина" userId="12509adc1d6bc741" providerId="LiveId" clId="{1DA458C6-BCA0-42AE-B825-2228300F800D}" dt="2024-03-26T19:27:45.015" v="251" actId="14100"/>
        <pc:sldMkLst>
          <pc:docMk/>
          <pc:sldMk cId="3768981847" sldId="265"/>
        </pc:sldMkLst>
        <pc:spChg chg="del">
          <ac:chgData name="Анна Тетерина" userId="12509adc1d6bc741" providerId="LiveId" clId="{1DA458C6-BCA0-42AE-B825-2228300F800D}" dt="2024-03-26T19:27:32.682" v="242" actId="478"/>
          <ac:spMkLst>
            <pc:docMk/>
            <pc:sldMk cId="3768981847" sldId="265"/>
            <ac:spMk id="2" creationId="{39FB5A01-B78F-EE85-9755-8B5E9E0E5875}"/>
          </ac:spMkLst>
        </pc:spChg>
        <pc:spChg chg="mod">
          <ac:chgData name="Анна Тетерина" userId="12509adc1d6bc741" providerId="LiveId" clId="{1DA458C6-BCA0-42AE-B825-2228300F800D}" dt="2024-03-26T19:27:45.015" v="251" actId="14100"/>
          <ac:spMkLst>
            <pc:docMk/>
            <pc:sldMk cId="3768981847" sldId="265"/>
            <ac:spMk id="3" creationId="{85A1BB0D-0A13-51DD-5647-CFBF9736B8AA}"/>
          </ac:spMkLst>
        </pc:spChg>
      </pc:sldChg>
      <pc:sldChg chg="modSp new mod">
        <pc:chgData name="Анна Тетерина" userId="12509adc1d6bc741" providerId="LiveId" clId="{1DA458C6-BCA0-42AE-B825-2228300F800D}" dt="2024-03-28T19:30:13.474" v="551" actId="404"/>
        <pc:sldMkLst>
          <pc:docMk/>
          <pc:sldMk cId="2132972147" sldId="266"/>
        </pc:sldMkLst>
        <pc:spChg chg="mod">
          <ac:chgData name="Анна Тетерина" userId="12509adc1d6bc741" providerId="LiveId" clId="{1DA458C6-BCA0-42AE-B825-2228300F800D}" dt="2024-03-28T19:30:13.474" v="551" actId="404"/>
          <ac:spMkLst>
            <pc:docMk/>
            <pc:sldMk cId="2132972147" sldId="266"/>
            <ac:spMk id="2" creationId="{7E150E32-5D1C-4AAC-8148-5BB839128EB7}"/>
          </ac:spMkLst>
        </pc:spChg>
        <pc:spChg chg="mod">
          <ac:chgData name="Анна Тетерина" userId="12509adc1d6bc741" providerId="LiveId" clId="{1DA458C6-BCA0-42AE-B825-2228300F800D}" dt="2024-03-28T19:29:59.153" v="505" actId="1076"/>
          <ac:spMkLst>
            <pc:docMk/>
            <pc:sldMk cId="2132972147" sldId="266"/>
            <ac:spMk id="3" creationId="{E5EF94F4-C92E-90C5-CEFC-80835BC65F10}"/>
          </ac:spMkLst>
        </pc:spChg>
      </pc:sldChg>
      <pc:sldChg chg="modSp new mod">
        <pc:chgData name="Анна Тетерина" userId="12509adc1d6bc741" providerId="LiveId" clId="{1DA458C6-BCA0-42AE-B825-2228300F800D}" dt="2024-03-28T19:19:16.656" v="333" actId="113"/>
        <pc:sldMkLst>
          <pc:docMk/>
          <pc:sldMk cId="291123055" sldId="267"/>
        </pc:sldMkLst>
        <pc:spChg chg="mod">
          <ac:chgData name="Анна Тетерина" userId="12509adc1d6bc741" providerId="LiveId" clId="{1DA458C6-BCA0-42AE-B825-2228300F800D}" dt="2024-03-28T19:18:33.532" v="322" actId="122"/>
          <ac:spMkLst>
            <pc:docMk/>
            <pc:sldMk cId="291123055" sldId="267"/>
            <ac:spMk id="2" creationId="{5CA7C9C6-5B46-0039-8C28-C592EBCAE66C}"/>
          </ac:spMkLst>
        </pc:spChg>
        <pc:spChg chg="mod">
          <ac:chgData name="Анна Тетерина" userId="12509adc1d6bc741" providerId="LiveId" clId="{1DA458C6-BCA0-42AE-B825-2228300F800D}" dt="2024-03-28T19:19:16.656" v="333" actId="113"/>
          <ac:spMkLst>
            <pc:docMk/>
            <pc:sldMk cId="291123055" sldId="267"/>
            <ac:spMk id="3" creationId="{73A61A01-779E-EFA4-7B3B-438BCE23F6BD}"/>
          </ac:spMkLst>
        </pc:spChg>
      </pc:sldChg>
      <pc:sldChg chg="modSp new mod">
        <pc:chgData name="Анна Тетерина" userId="12509adc1d6bc741" providerId="LiveId" clId="{1DA458C6-BCA0-42AE-B825-2228300F800D}" dt="2024-03-28T19:20:47.567" v="352" actId="114"/>
        <pc:sldMkLst>
          <pc:docMk/>
          <pc:sldMk cId="1562652611" sldId="268"/>
        </pc:sldMkLst>
        <pc:spChg chg="mod">
          <ac:chgData name="Анна Тетерина" userId="12509adc1d6bc741" providerId="LiveId" clId="{1DA458C6-BCA0-42AE-B825-2228300F800D}" dt="2024-03-28T19:20:14.091" v="342" actId="404"/>
          <ac:spMkLst>
            <pc:docMk/>
            <pc:sldMk cId="1562652611" sldId="268"/>
            <ac:spMk id="2" creationId="{23BE2760-8411-0D2B-6847-CEE5A7EEF2A6}"/>
          </ac:spMkLst>
        </pc:spChg>
        <pc:spChg chg="mod">
          <ac:chgData name="Анна Тетерина" userId="12509adc1d6bc741" providerId="LiveId" clId="{1DA458C6-BCA0-42AE-B825-2228300F800D}" dt="2024-03-28T19:20:47.567" v="352" actId="114"/>
          <ac:spMkLst>
            <pc:docMk/>
            <pc:sldMk cId="1562652611" sldId="268"/>
            <ac:spMk id="3" creationId="{7EEFBFCF-A915-18B7-71FD-28849C624B16}"/>
          </ac:spMkLst>
        </pc:spChg>
      </pc:sldChg>
      <pc:sldChg chg="modSp new mod">
        <pc:chgData name="Анна Тетерина" userId="12509adc1d6bc741" providerId="LiveId" clId="{1DA458C6-BCA0-42AE-B825-2228300F800D}" dt="2024-03-28T19:25:50.849" v="427" actId="5793"/>
        <pc:sldMkLst>
          <pc:docMk/>
          <pc:sldMk cId="2851231048" sldId="269"/>
        </pc:sldMkLst>
        <pc:spChg chg="mod">
          <ac:chgData name="Анна Тетерина" userId="12509adc1d6bc741" providerId="LiveId" clId="{1DA458C6-BCA0-42AE-B825-2228300F800D}" dt="2024-03-28T19:21:09.429" v="358" actId="404"/>
          <ac:spMkLst>
            <pc:docMk/>
            <pc:sldMk cId="2851231048" sldId="269"/>
            <ac:spMk id="2" creationId="{15076FDA-BA0F-C020-DDB0-77C6ECB94AB5}"/>
          </ac:spMkLst>
        </pc:spChg>
        <pc:spChg chg="mod">
          <ac:chgData name="Анна Тетерина" userId="12509adc1d6bc741" providerId="LiveId" clId="{1DA458C6-BCA0-42AE-B825-2228300F800D}" dt="2024-03-28T19:25:50.849" v="427" actId="5793"/>
          <ac:spMkLst>
            <pc:docMk/>
            <pc:sldMk cId="2851231048" sldId="269"/>
            <ac:spMk id="3" creationId="{8330321B-F09F-1FF3-DD01-6B8FC252B130}"/>
          </ac:spMkLst>
        </pc:spChg>
      </pc:sldChg>
      <pc:sldChg chg="modSp new mod">
        <pc:chgData name="Анна Тетерина" userId="12509adc1d6bc741" providerId="LiveId" clId="{1DA458C6-BCA0-42AE-B825-2228300F800D}" dt="2024-03-28T19:27:40.408" v="470" actId="1076"/>
        <pc:sldMkLst>
          <pc:docMk/>
          <pc:sldMk cId="1695639236" sldId="270"/>
        </pc:sldMkLst>
        <pc:spChg chg="mod">
          <ac:chgData name="Анна Тетерина" userId="12509adc1d6bc741" providerId="LiveId" clId="{1DA458C6-BCA0-42AE-B825-2228300F800D}" dt="2024-03-28T19:22:10.627" v="382" actId="404"/>
          <ac:spMkLst>
            <pc:docMk/>
            <pc:sldMk cId="1695639236" sldId="270"/>
            <ac:spMk id="2" creationId="{12EF5418-3DC9-4934-47A2-AD3A0118515E}"/>
          </ac:spMkLst>
        </pc:spChg>
        <pc:spChg chg="mod">
          <ac:chgData name="Анна Тетерина" userId="12509adc1d6bc741" providerId="LiveId" clId="{1DA458C6-BCA0-42AE-B825-2228300F800D}" dt="2024-03-28T19:27:40.408" v="470" actId="1076"/>
          <ac:spMkLst>
            <pc:docMk/>
            <pc:sldMk cId="1695639236" sldId="270"/>
            <ac:spMk id="3" creationId="{DFA99D99-5EE0-19BE-C014-58A184F8D149}"/>
          </ac:spMkLst>
        </pc:spChg>
      </pc:sldChg>
      <pc:sldChg chg="delSp modSp new mod">
        <pc:chgData name="Анна Тетерина" userId="12509adc1d6bc741" providerId="LiveId" clId="{1DA458C6-BCA0-42AE-B825-2228300F800D}" dt="2024-03-28T19:28:25.432" v="498" actId="1076"/>
        <pc:sldMkLst>
          <pc:docMk/>
          <pc:sldMk cId="2170568168" sldId="271"/>
        </pc:sldMkLst>
        <pc:spChg chg="del">
          <ac:chgData name="Анна Тетерина" userId="12509adc1d6bc741" providerId="LiveId" clId="{1DA458C6-BCA0-42AE-B825-2228300F800D}" dt="2024-03-28T19:27:50.808" v="473" actId="478"/>
          <ac:spMkLst>
            <pc:docMk/>
            <pc:sldMk cId="2170568168" sldId="271"/>
            <ac:spMk id="2" creationId="{17D604DF-C442-D55B-4277-2C3D9F77B4DB}"/>
          </ac:spMkLst>
        </pc:spChg>
        <pc:spChg chg="mod">
          <ac:chgData name="Анна Тетерина" userId="12509adc1d6bc741" providerId="LiveId" clId="{1DA458C6-BCA0-42AE-B825-2228300F800D}" dt="2024-03-28T19:28:25.432" v="498" actId="1076"/>
          <ac:spMkLst>
            <pc:docMk/>
            <pc:sldMk cId="2170568168" sldId="271"/>
            <ac:spMk id="3" creationId="{5E991880-857B-1FE5-5E39-9BA4E92A270E}"/>
          </ac:spMkLst>
        </pc:spChg>
      </pc:sldChg>
      <pc:sldChg chg="addSp delSp modSp new mod">
        <pc:chgData name="Анна Тетерина" userId="12509adc1d6bc741" providerId="LiveId" clId="{1DA458C6-BCA0-42AE-B825-2228300F800D}" dt="2024-03-28T19:24:40.585" v="404" actId="14100"/>
        <pc:sldMkLst>
          <pc:docMk/>
          <pc:sldMk cId="4273898669" sldId="272"/>
        </pc:sldMkLst>
        <pc:spChg chg="del">
          <ac:chgData name="Анна Тетерина" userId="12509adc1d6bc741" providerId="LiveId" clId="{1DA458C6-BCA0-42AE-B825-2228300F800D}" dt="2024-03-28T19:24:25.112" v="397" actId="478"/>
          <ac:spMkLst>
            <pc:docMk/>
            <pc:sldMk cId="4273898669" sldId="272"/>
            <ac:spMk id="2" creationId="{D86D9907-F99D-C2EE-14EE-0AEC67B4F073}"/>
          </ac:spMkLst>
        </pc:spChg>
        <pc:spChg chg="del">
          <ac:chgData name="Анна Тетерина" userId="12509adc1d6bc741" providerId="LiveId" clId="{1DA458C6-BCA0-42AE-B825-2228300F800D}" dt="2024-03-28T19:24:02.312" v="390" actId="22"/>
          <ac:spMkLst>
            <pc:docMk/>
            <pc:sldMk cId="4273898669" sldId="272"/>
            <ac:spMk id="3" creationId="{680C4A2D-1E18-30D8-558D-87D2E13CED60}"/>
          </ac:spMkLst>
        </pc:spChg>
        <pc:picChg chg="add mod ord modCrop">
          <ac:chgData name="Анна Тетерина" userId="12509adc1d6bc741" providerId="LiveId" clId="{1DA458C6-BCA0-42AE-B825-2228300F800D}" dt="2024-03-28T19:24:40.585" v="404" actId="14100"/>
          <ac:picMkLst>
            <pc:docMk/>
            <pc:sldMk cId="4273898669" sldId="272"/>
            <ac:picMk id="5" creationId="{64D09B5F-2C98-48EA-B65B-1B4A5C97528C}"/>
          </ac:picMkLst>
        </pc:picChg>
      </pc:sldChg>
      <pc:sldChg chg="delSp modSp new mod">
        <pc:chgData name="Анна Тетерина" userId="12509adc1d6bc741" providerId="LiveId" clId="{1DA458C6-BCA0-42AE-B825-2228300F800D}" dt="2024-03-28T19:26:23.134" v="441" actId="2711"/>
        <pc:sldMkLst>
          <pc:docMk/>
          <pc:sldMk cId="1348155069" sldId="273"/>
        </pc:sldMkLst>
        <pc:spChg chg="del">
          <ac:chgData name="Анна Тетерина" userId="12509adc1d6bc741" providerId="LiveId" clId="{1DA458C6-BCA0-42AE-B825-2228300F800D}" dt="2024-03-28T19:26:16.947" v="436" actId="478"/>
          <ac:spMkLst>
            <pc:docMk/>
            <pc:sldMk cId="1348155069" sldId="273"/>
            <ac:spMk id="2" creationId="{EB9E85DA-3E5F-29DC-ADD4-922C3DF5EDDD}"/>
          </ac:spMkLst>
        </pc:spChg>
        <pc:spChg chg="mod">
          <ac:chgData name="Анна Тетерина" userId="12509adc1d6bc741" providerId="LiveId" clId="{1DA458C6-BCA0-42AE-B825-2228300F800D}" dt="2024-03-28T19:26:23.134" v="441" actId="2711"/>
          <ac:spMkLst>
            <pc:docMk/>
            <pc:sldMk cId="1348155069" sldId="273"/>
            <ac:spMk id="3" creationId="{AED465E8-7F43-FE0A-8F3F-4507B90DDCFC}"/>
          </ac:spMkLst>
        </pc:spChg>
      </pc:sldChg>
      <pc:sldChg chg="delSp modSp new mod">
        <pc:chgData name="Анна Тетерина" userId="12509adc1d6bc741" providerId="LiveId" clId="{1DA458C6-BCA0-42AE-B825-2228300F800D}" dt="2024-03-28T19:27:02.851" v="459" actId="27636"/>
        <pc:sldMkLst>
          <pc:docMk/>
          <pc:sldMk cId="2471909506" sldId="274"/>
        </pc:sldMkLst>
        <pc:spChg chg="del">
          <ac:chgData name="Анна Тетерина" userId="12509adc1d6bc741" providerId="LiveId" clId="{1DA458C6-BCA0-42AE-B825-2228300F800D}" dt="2024-03-28T19:26:52.273" v="449" actId="478"/>
          <ac:spMkLst>
            <pc:docMk/>
            <pc:sldMk cId="2471909506" sldId="274"/>
            <ac:spMk id="2" creationId="{2F232519-E4E9-4B67-05C9-C744CDFFFAB5}"/>
          </ac:spMkLst>
        </pc:spChg>
        <pc:spChg chg="mod">
          <ac:chgData name="Анна Тетерина" userId="12509adc1d6bc741" providerId="LiveId" clId="{1DA458C6-BCA0-42AE-B825-2228300F800D}" dt="2024-03-28T19:27:02.851" v="459" actId="27636"/>
          <ac:spMkLst>
            <pc:docMk/>
            <pc:sldMk cId="2471909506" sldId="274"/>
            <ac:spMk id="3" creationId="{34C59A0F-7335-3F4B-EB78-AEFC8D8013C9}"/>
          </ac:spMkLst>
        </pc:spChg>
      </pc:sldChg>
      <pc:sldChg chg="delSp modSp new mod">
        <pc:chgData name="Анна Тетерина" userId="12509adc1d6bc741" providerId="LiveId" clId="{1DA458C6-BCA0-42AE-B825-2228300F800D}" dt="2024-03-28T19:30:51.189" v="563" actId="207"/>
        <pc:sldMkLst>
          <pc:docMk/>
          <pc:sldMk cId="3589840687" sldId="275"/>
        </pc:sldMkLst>
        <pc:spChg chg="del">
          <ac:chgData name="Анна Тетерина" userId="12509adc1d6bc741" providerId="LiveId" clId="{1DA458C6-BCA0-42AE-B825-2228300F800D}" dt="2024-03-28T19:30:37.866" v="557" actId="478"/>
          <ac:spMkLst>
            <pc:docMk/>
            <pc:sldMk cId="3589840687" sldId="275"/>
            <ac:spMk id="2" creationId="{5D732C2C-26F2-DE54-7648-36176E8FCF10}"/>
          </ac:spMkLst>
        </pc:spChg>
        <pc:spChg chg="mod">
          <ac:chgData name="Анна Тетерина" userId="12509adc1d6bc741" providerId="LiveId" clId="{1DA458C6-BCA0-42AE-B825-2228300F800D}" dt="2024-03-28T19:30:51.189" v="563" actId="207"/>
          <ac:spMkLst>
            <pc:docMk/>
            <pc:sldMk cId="3589840687" sldId="275"/>
            <ac:spMk id="3" creationId="{89B76EA1-F133-2B22-7720-FAA5E393CA21}"/>
          </ac:spMkLst>
        </pc:spChg>
      </pc:sldChg>
      <pc:sldChg chg="modSp new mod">
        <pc:chgData name="Анна Тетерина" userId="12509adc1d6bc741" providerId="LiveId" clId="{1DA458C6-BCA0-42AE-B825-2228300F800D}" dt="2024-03-28T19:33:37.503" v="638" actId="20577"/>
        <pc:sldMkLst>
          <pc:docMk/>
          <pc:sldMk cId="1886913635" sldId="276"/>
        </pc:sldMkLst>
        <pc:spChg chg="mod">
          <ac:chgData name="Анна Тетерина" userId="12509adc1d6bc741" providerId="LiveId" clId="{1DA458C6-BCA0-42AE-B825-2228300F800D}" dt="2024-03-28T19:32:33.690" v="605" actId="404"/>
          <ac:spMkLst>
            <pc:docMk/>
            <pc:sldMk cId="1886913635" sldId="276"/>
            <ac:spMk id="2" creationId="{0071616A-C059-A7AE-87E9-B0C4A78DE5EF}"/>
          </ac:spMkLst>
        </pc:spChg>
        <pc:spChg chg="mod">
          <ac:chgData name="Анна Тетерина" userId="12509adc1d6bc741" providerId="LiveId" clId="{1DA458C6-BCA0-42AE-B825-2228300F800D}" dt="2024-03-28T19:33:37.503" v="638" actId="20577"/>
          <ac:spMkLst>
            <pc:docMk/>
            <pc:sldMk cId="1886913635" sldId="276"/>
            <ac:spMk id="3" creationId="{543A65D9-D0BA-A7AE-71B9-0CA298650DE5}"/>
          </ac:spMkLst>
        </pc:spChg>
      </pc:sldChg>
      <pc:sldChg chg="delSp modSp new mod">
        <pc:chgData name="Анна Тетерина" userId="12509adc1d6bc741" providerId="LiveId" clId="{1DA458C6-BCA0-42AE-B825-2228300F800D}" dt="2024-03-28T19:34:25.861" v="658" actId="27636"/>
        <pc:sldMkLst>
          <pc:docMk/>
          <pc:sldMk cId="3222481517" sldId="277"/>
        </pc:sldMkLst>
        <pc:spChg chg="del">
          <ac:chgData name="Анна Тетерина" userId="12509adc1d6bc741" providerId="LiveId" clId="{1DA458C6-BCA0-42AE-B825-2228300F800D}" dt="2024-03-28T19:34:03.356" v="647" actId="478"/>
          <ac:spMkLst>
            <pc:docMk/>
            <pc:sldMk cId="3222481517" sldId="277"/>
            <ac:spMk id="2" creationId="{405BD947-2CB9-E8C2-FAAB-25D3017096EF}"/>
          </ac:spMkLst>
        </pc:spChg>
        <pc:spChg chg="mod">
          <ac:chgData name="Анна Тетерина" userId="12509adc1d6bc741" providerId="LiveId" clId="{1DA458C6-BCA0-42AE-B825-2228300F800D}" dt="2024-03-28T19:34:25.861" v="658" actId="27636"/>
          <ac:spMkLst>
            <pc:docMk/>
            <pc:sldMk cId="3222481517" sldId="277"/>
            <ac:spMk id="3" creationId="{DD0131B3-2A01-72DD-E463-377496CBE17E}"/>
          </ac:spMkLst>
        </pc:spChg>
      </pc:sldChg>
      <pc:sldChg chg="modSp new mod">
        <pc:chgData name="Анна Тетерина" userId="12509adc1d6bc741" providerId="LiveId" clId="{1DA458C6-BCA0-42AE-B825-2228300F800D}" dt="2024-03-28T19:37:16.933" v="677" actId="113"/>
        <pc:sldMkLst>
          <pc:docMk/>
          <pc:sldMk cId="2457104047" sldId="278"/>
        </pc:sldMkLst>
        <pc:spChg chg="mod">
          <ac:chgData name="Анна Тетерина" userId="12509adc1d6bc741" providerId="LiveId" clId="{1DA458C6-BCA0-42AE-B825-2228300F800D}" dt="2024-03-28T19:36:46.352" v="671" actId="20577"/>
          <ac:spMkLst>
            <pc:docMk/>
            <pc:sldMk cId="2457104047" sldId="278"/>
            <ac:spMk id="2" creationId="{171ECC47-D779-6907-6F76-7D799CEA1985}"/>
          </ac:spMkLst>
        </pc:spChg>
        <pc:spChg chg="mod">
          <ac:chgData name="Анна Тетерина" userId="12509adc1d6bc741" providerId="LiveId" clId="{1DA458C6-BCA0-42AE-B825-2228300F800D}" dt="2024-03-28T19:37:16.933" v="677" actId="113"/>
          <ac:spMkLst>
            <pc:docMk/>
            <pc:sldMk cId="2457104047" sldId="278"/>
            <ac:spMk id="3" creationId="{8F0F7271-F322-2CA0-1495-8D0E7239D3BC}"/>
          </ac:spMkLst>
        </pc:spChg>
      </pc:sldChg>
      <pc:sldChg chg="addSp delSp modSp new mod">
        <pc:chgData name="Анна Тетерина" userId="12509adc1d6bc741" providerId="LiveId" clId="{1DA458C6-BCA0-42AE-B825-2228300F800D}" dt="2024-03-28T19:39:15.460" v="712" actId="20577"/>
        <pc:sldMkLst>
          <pc:docMk/>
          <pc:sldMk cId="475189779" sldId="279"/>
        </pc:sldMkLst>
        <pc:spChg chg="del">
          <ac:chgData name="Анна Тетерина" userId="12509adc1d6bc741" providerId="LiveId" clId="{1DA458C6-BCA0-42AE-B825-2228300F800D}" dt="2024-03-28T19:37:51.668" v="685" actId="478"/>
          <ac:spMkLst>
            <pc:docMk/>
            <pc:sldMk cId="475189779" sldId="279"/>
            <ac:spMk id="2" creationId="{CF3E6526-BFF5-4FB9-F485-CF07D80124B6}"/>
          </ac:spMkLst>
        </pc:spChg>
        <pc:spChg chg="add del mod">
          <ac:chgData name="Анна Тетерина" userId="12509adc1d6bc741" providerId="LiveId" clId="{1DA458C6-BCA0-42AE-B825-2228300F800D}" dt="2024-03-28T19:39:15.460" v="712" actId="20577"/>
          <ac:spMkLst>
            <pc:docMk/>
            <pc:sldMk cId="475189779" sldId="279"/>
            <ac:spMk id="3" creationId="{B6171E6E-C68D-72BF-A4F1-7FAF6E9CEFEB}"/>
          </ac:spMkLst>
        </pc:spChg>
        <pc:spChg chg="add del mod">
          <ac:chgData name="Анна Тетерина" userId="12509adc1d6bc741" providerId="LiveId" clId="{1DA458C6-BCA0-42AE-B825-2228300F800D}" dt="2024-03-28T19:37:50.956" v="684" actId="478"/>
          <ac:spMkLst>
            <pc:docMk/>
            <pc:sldMk cId="475189779" sldId="279"/>
            <ac:spMk id="5" creationId="{AAFCD0E6-13E4-3ADE-0B58-FC8DF7C0FAE8}"/>
          </ac:spMkLst>
        </pc:spChg>
      </pc:sldChg>
      <pc:sldChg chg="delSp modSp new mod">
        <pc:chgData name="Анна Тетерина" userId="12509adc1d6bc741" providerId="LiveId" clId="{1DA458C6-BCA0-42AE-B825-2228300F800D}" dt="2024-03-28T19:38:29.204" v="702" actId="114"/>
        <pc:sldMkLst>
          <pc:docMk/>
          <pc:sldMk cId="2327347250" sldId="280"/>
        </pc:sldMkLst>
        <pc:spChg chg="del">
          <ac:chgData name="Анна Тетерина" userId="12509adc1d6bc741" providerId="LiveId" clId="{1DA458C6-BCA0-42AE-B825-2228300F800D}" dt="2024-03-28T19:38:19.144" v="696" actId="478"/>
          <ac:spMkLst>
            <pc:docMk/>
            <pc:sldMk cId="2327347250" sldId="280"/>
            <ac:spMk id="2" creationId="{B94656F3-51F6-3DCA-6378-DAA7B54C9D2A}"/>
          </ac:spMkLst>
        </pc:spChg>
        <pc:spChg chg="mod">
          <ac:chgData name="Анна Тетерина" userId="12509adc1d6bc741" providerId="LiveId" clId="{1DA458C6-BCA0-42AE-B825-2228300F800D}" dt="2024-03-28T19:38:29.204" v="702" actId="114"/>
          <ac:spMkLst>
            <pc:docMk/>
            <pc:sldMk cId="2327347250" sldId="280"/>
            <ac:spMk id="3" creationId="{E4D641D3-E999-93FD-29BF-4152602944A8}"/>
          </ac:spMkLst>
        </pc:spChg>
      </pc:sldChg>
      <pc:sldChg chg="modSp new mod">
        <pc:chgData name="Анна Тетерина" userId="12509adc1d6bc741" providerId="LiveId" clId="{1DA458C6-BCA0-42AE-B825-2228300F800D}" dt="2024-03-28T19:41:43.821" v="782" actId="114"/>
        <pc:sldMkLst>
          <pc:docMk/>
          <pc:sldMk cId="429990699" sldId="281"/>
        </pc:sldMkLst>
        <pc:spChg chg="mod">
          <ac:chgData name="Анна Тетерина" userId="12509adc1d6bc741" providerId="LiveId" clId="{1DA458C6-BCA0-42AE-B825-2228300F800D}" dt="2024-03-28T19:41:07.241" v="767" actId="404"/>
          <ac:spMkLst>
            <pc:docMk/>
            <pc:sldMk cId="429990699" sldId="281"/>
            <ac:spMk id="2" creationId="{D567554A-0352-34B7-C52B-22BCAE77125F}"/>
          </ac:spMkLst>
        </pc:spChg>
        <pc:spChg chg="mod">
          <ac:chgData name="Анна Тетерина" userId="12509adc1d6bc741" providerId="LiveId" clId="{1DA458C6-BCA0-42AE-B825-2228300F800D}" dt="2024-03-28T19:41:43.821" v="782" actId="114"/>
          <ac:spMkLst>
            <pc:docMk/>
            <pc:sldMk cId="429990699" sldId="281"/>
            <ac:spMk id="3" creationId="{91FE4BC2-68F4-B3BD-A055-30E250EAD0A3}"/>
          </ac:spMkLst>
        </pc:spChg>
      </pc:sldChg>
      <pc:sldChg chg="addSp delSp modSp new mod">
        <pc:chgData name="Анна Тетерина" userId="12509adc1d6bc741" providerId="LiveId" clId="{1DA458C6-BCA0-42AE-B825-2228300F800D}" dt="2024-03-28T19:40:48.516" v="747" actId="113"/>
        <pc:sldMkLst>
          <pc:docMk/>
          <pc:sldMk cId="2587141932" sldId="282"/>
        </pc:sldMkLst>
        <pc:spChg chg="add del mod">
          <ac:chgData name="Анна Тетерина" userId="12509adc1d6bc741" providerId="LiveId" clId="{1DA458C6-BCA0-42AE-B825-2228300F800D}" dt="2024-03-28T19:40:43.201" v="745" actId="122"/>
          <ac:spMkLst>
            <pc:docMk/>
            <pc:sldMk cId="2587141932" sldId="282"/>
            <ac:spMk id="2" creationId="{511AA0E6-0DD1-559A-FD3B-D4877F37EE53}"/>
          </ac:spMkLst>
        </pc:spChg>
        <pc:spChg chg="mod">
          <ac:chgData name="Анна Тетерина" userId="12509adc1d6bc741" providerId="LiveId" clId="{1DA458C6-BCA0-42AE-B825-2228300F800D}" dt="2024-03-28T19:40:48.516" v="747" actId="113"/>
          <ac:spMkLst>
            <pc:docMk/>
            <pc:sldMk cId="2587141932" sldId="282"/>
            <ac:spMk id="3" creationId="{DEEB0982-6865-E388-012E-120DB0C692E5}"/>
          </ac:spMkLst>
        </pc:spChg>
      </pc:sldChg>
      <pc:sldChg chg="modSp new mod">
        <pc:chgData name="Анна Тетерина" userId="12509adc1d6bc741" providerId="LiveId" clId="{1DA458C6-BCA0-42AE-B825-2228300F800D}" dt="2024-03-28T19:42:32.662" v="806" actId="14100"/>
        <pc:sldMkLst>
          <pc:docMk/>
          <pc:sldMk cId="2571988702" sldId="283"/>
        </pc:sldMkLst>
        <pc:spChg chg="mod">
          <ac:chgData name="Анна Тетерина" userId="12509adc1d6bc741" providerId="LiveId" clId="{1DA458C6-BCA0-42AE-B825-2228300F800D}" dt="2024-03-28T19:42:23.162" v="800" actId="404"/>
          <ac:spMkLst>
            <pc:docMk/>
            <pc:sldMk cId="2571988702" sldId="283"/>
            <ac:spMk id="2" creationId="{C60ED574-8FC8-A656-C691-6C4687E2713D}"/>
          </ac:spMkLst>
        </pc:spChg>
        <pc:spChg chg="mod">
          <ac:chgData name="Анна Тетерина" userId="12509adc1d6bc741" providerId="LiveId" clId="{1DA458C6-BCA0-42AE-B825-2228300F800D}" dt="2024-03-28T19:42:32.662" v="806" actId="14100"/>
          <ac:spMkLst>
            <pc:docMk/>
            <pc:sldMk cId="2571988702" sldId="283"/>
            <ac:spMk id="3" creationId="{58ED449B-0892-D571-9F5D-3C3B3494AAEB}"/>
          </ac:spMkLst>
        </pc:spChg>
      </pc:sldChg>
      <pc:sldChg chg="modSp new mod">
        <pc:chgData name="Анна Тетерина" userId="12509adc1d6bc741" providerId="LiveId" clId="{1DA458C6-BCA0-42AE-B825-2228300F800D}" dt="2024-03-28T19:45:51.785" v="909" actId="14100"/>
        <pc:sldMkLst>
          <pc:docMk/>
          <pc:sldMk cId="3437033730" sldId="284"/>
        </pc:sldMkLst>
        <pc:spChg chg="mod">
          <ac:chgData name="Анна Тетерина" userId="12509adc1d6bc741" providerId="LiveId" clId="{1DA458C6-BCA0-42AE-B825-2228300F800D}" dt="2024-03-28T19:45:31.416" v="900" actId="404"/>
          <ac:spMkLst>
            <pc:docMk/>
            <pc:sldMk cId="3437033730" sldId="284"/>
            <ac:spMk id="2" creationId="{E4353194-0023-838C-88D2-2A895ED2070B}"/>
          </ac:spMkLst>
        </pc:spChg>
        <pc:spChg chg="mod">
          <ac:chgData name="Анна Тетерина" userId="12509adc1d6bc741" providerId="LiveId" clId="{1DA458C6-BCA0-42AE-B825-2228300F800D}" dt="2024-03-28T19:45:51.785" v="909" actId="14100"/>
          <ac:spMkLst>
            <pc:docMk/>
            <pc:sldMk cId="3437033730" sldId="284"/>
            <ac:spMk id="3" creationId="{23D03FDD-3D0B-413C-7E41-CAE8B0575BE6}"/>
          </ac:spMkLst>
        </pc:spChg>
      </pc:sldChg>
      <pc:sldChg chg="addSp delSp modSp new mod">
        <pc:chgData name="Анна Тетерина" userId="12509adc1d6bc741" providerId="LiveId" clId="{1DA458C6-BCA0-42AE-B825-2228300F800D}" dt="2024-03-28T19:46:20.794" v="922" actId="113"/>
        <pc:sldMkLst>
          <pc:docMk/>
          <pc:sldMk cId="3104957733" sldId="285"/>
        </pc:sldMkLst>
        <pc:spChg chg="del mod">
          <ac:chgData name="Анна Тетерина" userId="12509adc1d6bc741" providerId="LiveId" clId="{1DA458C6-BCA0-42AE-B825-2228300F800D}" dt="2024-03-28T19:46:10.381" v="917" actId="478"/>
          <ac:spMkLst>
            <pc:docMk/>
            <pc:sldMk cId="3104957733" sldId="285"/>
            <ac:spMk id="2" creationId="{9E34BEAF-EEDF-F7B2-D0E4-8FBF3B7AD0F6}"/>
          </ac:spMkLst>
        </pc:spChg>
        <pc:spChg chg="mod">
          <ac:chgData name="Анна Тетерина" userId="12509adc1d6bc741" providerId="LiveId" clId="{1DA458C6-BCA0-42AE-B825-2228300F800D}" dt="2024-03-28T19:46:20.794" v="922" actId="113"/>
          <ac:spMkLst>
            <pc:docMk/>
            <pc:sldMk cId="3104957733" sldId="285"/>
            <ac:spMk id="3" creationId="{91687915-4506-A587-92C7-9599EC6C0BCE}"/>
          </ac:spMkLst>
        </pc:spChg>
        <pc:spChg chg="add del mod">
          <ac:chgData name="Анна Тетерина" userId="12509adc1d6bc741" providerId="LiveId" clId="{1DA458C6-BCA0-42AE-B825-2228300F800D}" dt="2024-03-28T19:46:11.595" v="918" actId="478"/>
          <ac:spMkLst>
            <pc:docMk/>
            <pc:sldMk cId="3104957733" sldId="285"/>
            <ac:spMk id="5" creationId="{8FDDB955-E5A5-9F2D-A229-0EFB25B13848}"/>
          </ac:spMkLst>
        </pc:spChg>
      </pc:sldChg>
      <pc:sldChg chg="delSp modSp new mod">
        <pc:chgData name="Анна Тетерина" userId="12509adc1d6bc741" providerId="LiveId" clId="{1DA458C6-BCA0-42AE-B825-2228300F800D}" dt="2024-03-28T19:46:49.519" v="934" actId="27636"/>
        <pc:sldMkLst>
          <pc:docMk/>
          <pc:sldMk cId="3638203621" sldId="286"/>
        </pc:sldMkLst>
        <pc:spChg chg="del">
          <ac:chgData name="Анна Тетерина" userId="12509adc1d6bc741" providerId="LiveId" clId="{1DA458C6-BCA0-42AE-B825-2228300F800D}" dt="2024-03-28T19:46:33.442" v="925" actId="478"/>
          <ac:spMkLst>
            <pc:docMk/>
            <pc:sldMk cId="3638203621" sldId="286"/>
            <ac:spMk id="2" creationId="{DD3534A8-FFDF-CEC0-077E-9CD5286A7F49}"/>
          </ac:spMkLst>
        </pc:spChg>
        <pc:spChg chg="mod">
          <ac:chgData name="Анна Тетерина" userId="12509adc1d6bc741" providerId="LiveId" clId="{1DA458C6-BCA0-42AE-B825-2228300F800D}" dt="2024-03-28T19:46:49.519" v="934" actId="27636"/>
          <ac:spMkLst>
            <pc:docMk/>
            <pc:sldMk cId="3638203621" sldId="286"/>
            <ac:spMk id="3" creationId="{628DFADD-1CA6-83E0-630F-CEABB07E9E60}"/>
          </ac:spMkLst>
        </pc:spChg>
      </pc:sldChg>
      <pc:sldChg chg="delSp modSp new mod">
        <pc:chgData name="Анна Тетерина" userId="12509adc1d6bc741" providerId="LiveId" clId="{1DA458C6-BCA0-42AE-B825-2228300F800D}" dt="2024-03-28T19:47:21.590" v="949" actId="114"/>
        <pc:sldMkLst>
          <pc:docMk/>
          <pc:sldMk cId="35698826" sldId="287"/>
        </pc:sldMkLst>
        <pc:spChg chg="del">
          <ac:chgData name="Анна Тетерина" userId="12509adc1d6bc741" providerId="LiveId" clId="{1DA458C6-BCA0-42AE-B825-2228300F800D}" dt="2024-03-28T19:47:03.108" v="938" actId="478"/>
          <ac:spMkLst>
            <pc:docMk/>
            <pc:sldMk cId="35698826" sldId="287"/>
            <ac:spMk id="2" creationId="{9D4D5164-9509-5B4C-41BD-BBEAFA2DE7BE}"/>
          </ac:spMkLst>
        </pc:spChg>
        <pc:spChg chg="mod">
          <ac:chgData name="Анна Тетерина" userId="12509adc1d6bc741" providerId="LiveId" clId="{1DA458C6-BCA0-42AE-B825-2228300F800D}" dt="2024-03-28T19:47:21.590" v="949" actId="114"/>
          <ac:spMkLst>
            <pc:docMk/>
            <pc:sldMk cId="35698826" sldId="287"/>
            <ac:spMk id="3" creationId="{7B95DE02-65B0-F0DA-0245-BF41F66D5F43}"/>
          </ac:spMkLst>
        </pc:spChg>
      </pc:sldChg>
      <pc:sldChg chg="delSp modSp new mod">
        <pc:chgData name="Анна Тетерина" userId="12509adc1d6bc741" providerId="LiveId" clId="{1DA458C6-BCA0-42AE-B825-2228300F800D}" dt="2024-03-28T19:48:26.692" v="985" actId="114"/>
        <pc:sldMkLst>
          <pc:docMk/>
          <pc:sldMk cId="1266956561" sldId="288"/>
        </pc:sldMkLst>
        <pc:spChg chg="del">
          <ac:chgData name="Анна Тетерина" userId="12509adc1d6bc741" providerId="LiveId" clId="{1DA458C6-BCA0-42AE-B825-2228300F800D}" dt="2024-03-28T19:47:36.010" v="953" actId="478"/>
          <ac:spMkLst>
            <pc:docMk/>
            <pc:sldMk cId="1266956561" sldId="288"/>
            <ac:spMk id="2" creationId="{6820182A-EC8E-93D5-D38A-F4AB36A0DB0C}"/>
          </ac:spMkLst>
        </pc:spChg>
        <pc:spChg chg="mod">
          <ac:chgData name="Анна Тетерина" userId="12509adc1d6bc741" providerId="LiveId" clId="{1DA458C6-BCA0-42AE-B825-2228300F800D}" dt="2024-03-28T19:48:26.692" v="985" actId="114"/>
          <ac:spMkLst>
            <pc:docMk/>
            <pc:sldMk cId="1266956561" sldId="288"/>
            <ac:spMk id="3" creationId="{A2B46EDB-00E3-9CE5-1E33-8B05ED26D901}"/>
          </ac:spMkLst>
        </pc:spChg>
      </pc:sldChg>
      <pc:sldChg chg="delSp modSp new mod">
        <pc:chgData name="Анна Тетерина" userId="12509adc1d6bc741" providerId="LiveId" clId="{1DA458C6-BCA0-42AE-B825-2228300F800D}" dt="2024-03-28T19:49:49.275" v="1009" actId="114"/>
        <pc:sldMkLst>
          <pc:docMk/>
          <pc:sldMk cId="3797187629" sldId="289"/>
        </pc:sldMkLst>
        <pc:spChg chg="del">
          <ac:chgData name="Анна Тетерина" userId="12509adc1d6bc741" providerId="LiveId" clId="{1DA458C6-BCA0-42AE-B825-2228300F800D}" dt="2024-03-28T19:49:17.639" v="991" actId="478"/>
          <ac:spMkLst>
            <pc:docMk/>
            <pc:sldMk cId="3797187629" sldId="289"/>
            <ac:spMk id="2" creationId="{BD0481D7-CDA1-7FBE-B6B0-2E6220293756}"/>
          </ac:spMkLst>
        </pc:spChg>
        <pc:spChg chg="mod">
          <ac:chgData name="Анна Тетерина" userId="12509adc1d6bc741" providerId="LiveId" clId="{1DA458C6-BCA0-42AE-B825-2228300F800D}" dt="2024-03-28T19:49:49.275" v="1009" actId="114"/>
          <ac:spMkLst>
            <pc:docMk/>
            <pc:sldMk cId="3797187629" sldId="289"/>
            <ac:spMk id="3" creationId="{50D2A97F-69EC-B35D-3F65-3ADA9736CC35}"/>
          </ac:spMkLst>
        </pc:spChg>
      </pc:sldChg>
      <pc:sldChg chg="delSp modSp new mod">
        <pc:chgData name="Анна Тетерина" userId="12509adc1d6bc741" providerId="LiveId" clId="{1DA458C6-BCA0-42AE-B825-2228300F800D}" dt="2024-03-28T19:50:34.931" v="1023" actId="114"/>
        <pc:sldMkLst>
          <pc:docMk/>
          <pc:sldMk cId="3875447570" sldId="290"/>
        </pc:sldMkLst>
        <pc:spChg chg="del">
          <ac:chgData name="Анна Тетерина" userId="12509adc1d6bc741" providerId="LiveId" clId="{1DA458C6-BCA0-42AE-B825-2228300F800D}" dt="2024-03-28T19:50:00.253" v="1010" actId="478"/>
          <ac:spMkLst>
            <pc:docMk/>
            <pc:sldMk cId="3875447570" sldId="290"/>
            <ac:spMk id="2" creationId="{A9781750-D18D-029C-6138-AFE7083990CB}"/>
          </ac:spMkLst>
        </pc:spChg>
        <pc:spChg chg="mod">
          <ac:chgData name="Анна Тетерина" userId="12509adc1d6bc741" providerId="LiveId" clId="{1DA458C6-BCA0-42AE-B825-2228300F800D}" dt="2024-03-28T19:50:34.931" v="1023" actId="114"/>
          <ac:spMkLst>
            <pc:docMk/>
            <pc:sldMk cId="3875447570" sldId="290"/>
            <ac:spMk id="3" creationId="{2F2F9C30-F450-0D7C-F9DA-924358550715}"/>
          </ac:spMkLst>
        </pc:spChg>
      </pc:sldChg>
      <pc:sldChg chg="addSp modSp new mod">
        <pc:chgData name="Анна Тетерина" userId="12509adc1d6bc741" providerId="LiveId" clId="{1DA458C6-BCA0-42AE-B825-2228300F800D}" dt="2024-03-28T19:52:10.022" v="1054" actId="1076"/>
        <pc:sldMkLst>
          <pc:docMk/>
          <pc:sldMk cId="3950226602" sldId="291"/>
        </pc:sldMkLst>
        <pc:spChg chg="mod">
          <ac:chgData name="Анна Тетерина" userId="12509adc1d6bc741" providerId="LiveId" clId="{1DA458C6-BCA0-42AE-B825-2228300F800D}" dt="2024-03-28T19:51:20.838" v="1039" actId="20577"/>
          <ac:spMkLst>
            <pc:docMk/>
            <pc:sldMk cId="3950226602" sldId="291"/>
            <ac:spMk id="2" creationId="{A988631B-EACF-B7F3-6193-871595FD3F6D}"/>
          </ac:spMkLst>
        </pc:spChg>
        <pc:spChg chg="mod">
          <ac:chgData name="Анна Тетерина" userId="12509adc1d6bc741" providerId="LiveId" clId="{1DA458C6-BCA0-42AE-B825-2228300F800D}" dt="2024-03-28T19:51:49.855" v="1051" actId="1076"/>
          <ac:spMkLst>
            <pc:docMk/>
            <pc:sldMk cId="3950226602" sldId="291"/>
            <ac:spMk id="3" creationId="{8F0AA0DE-0E23-9979-3AF7-F92370F60A2B}"/>
          </ac:spMkLst>
        </pc:spChg>
        <pc:picChg chg="add mod">
          <ac:chgData name="Анна Тетерина" userId="12509adc1d6bc741" providerId="LiveId" clId="{1DA458C6-BCA0-42AE-B825-2228300F800D}" dt="2024-03-28T19:52:10.022" v="1054" actId="1076"/>
          <ac:picMkLst>
            <pc:docMk/>
            <pc:sldMk cId="3950226602" sldId="291"/>
            <ac:picMk id="2050" creationId="{E3D2C5A2-7C5F-AAF3-398F-8A55AC01C7E7}"/>
          </ac:picMkLst>
        </pc:picChg>
      </pc:sldChg>
      <pc:sldChg chg="delSp modSp new mod">
        <pc:chgData name="Анна Тетерина" userId="12509adc1d6bc741" providerId="LiveId" clId="{1DA458C6-BCA0-42AE-B825-2228300F800D}" dt="2024-03-28T19:53:06.869" v="1077" actId="27636"/>
        <pc:sldMkLst>
          <pc:docMk/>
          <pc:sldMk cId="2729491876" sldId="292"/>
        </pc:sldMkLst>
        <pc:spChg chg="del">
          <ac:chgData name="Анна Тетерина" userId="12509adc1d6bc741" providerId="LiveId" clId="{1DA458C6-BCA0-42AE-B825-2228300F800D}" dt="2024-03-28T19:52:45.376" v="1068" actId="478"/>
          <ac:spMkLst>
            <pc:docMk/>
            <pc:sldMk cId="2729491876" sldId="292"/>
            <ac:spMk id="2" creationId="{8BBD54A5-ED40-C904-8502-7205EDD34564}"/>
          </ac:spMkLst>
        </pc:spChg>
        <pc:spChg chg="mod">
          <ac:chgData name="Анна Тетерина" userId="12509adc1d6bc741" providerId="LiveId" clId="{1DA458C6-BCA0-42AE-B825-2228300F800D}" dt="2024-03-28T19:53:06.869" v="1077" actId="27636"/>
          <ac:spMkLst>
            <pc:docMk/>
            <pc:sldMk cId="2729491876" sldId="292"/>
            <ac:spMk id="3" creationId="{1245DD75-7791-278D-1A33-3984A1E6C32F}"/>
          </ac:spMkLst>
        </pc:spChg>
      </pc:sldChg>
      <pc:sldChg chg="delSp modSp new mod">
        <pc:chgData name="Анна Тетерина" userId="12509adc1d6bc741" providerId="LiveId" clId="{1DA458C6-BCA0-42AE-B825-2228300F800D}" dt="2024-03-28T19:54:34.670" v="1106" actId="20577"/>
        <pc:sldMkLst>
          <pc:docMk/>
          <pc:sldMk cId="290011346" sldId="293"/>
        </pc:sldMkLst>
        <pc:spChg chg="del">
          <ac:chgData name="Анна Тетерина" userId="12509adc1d6bc741" providerId="LiveId" clId="{1DA458C6-BCA0-42AE-B825-2228300F800D}" dt="2024-03-28T19:54:26.424" v="1103" actId="478"/>
          <ac:spMkLst>
            <pc:docMk/>
            <pc:sldMk cId="290011346" sldId="293"/>
            <ac:spMk id="2" creationId="{1B2E1485-085C-22C4-B0C8-B95EB1B023FD}"/>
          </ac:spMkLst>
        </pc:spChg>
        <pc:spChg chg="mod">
          <ac:chgData name="Анна Тетерина" userId="12509adc1d6bc741" providerId="LiveId" clId="{1DA458C6-BCA0-42AE-B825-2228300F800D}" dt="2024-03-28T19:54:34.670" v="1106" actId="20577"/>
          <ac:spMkLst>
            <pc:docMk/>
            <pc:sldMk cId="290011346" sldId="293"/>
            <ac:spMk id="3" creationId="{42CFED2A-ADC6-DC62-F8B0-0A8A8BCB5C16}"/>
          </ac:spMkLst>
        </pc:spChg>
      </pc:sldChg>
      <pc:sldChg chg="delSp modSp new mod">
        <pc:chgData name="Анна Тетерина" userId="12509adc1d6bc741" providerId="LiveId" clId="{1DA458C6-BCA0-42AE-B825-2228300F800D}" dt="2024-03-28T19:54:18.539" v="1099" actId="113"/>
        <pc:sldMkLst>
          <pc:docMk/>
          <pc:sldMk cId="1443517868" sldId="294"/>
        </pc:sldMkLst>
        <pc:spChg chg="del">
          <ac:chgData name="Анна Тетерина" userId="12509adc1d6bc741" providerId="LiveId" clId="{1DA458C6-BCA0-42AE-B825-2228300F800D}" dt="2024-03-28T19:53:59.371" v="1088" actId="478"/>
          <ac:spMkLst>
            <pc:docMk/>
            <pc:sldMk cId="1443517868" sldId="294"/>
            <ac:spMk id="2" creationId="{E8140DC4-053C-63D6-FB66-93556AF7635D}"/>
          </ac:spMkLst>
        </pc:spChg>
        <pc:spChg chg="mod">
          <ac:chgData name="Анна Тетерина" userId="12509adc1d6bc741" providerId="LiveId" clId="{1DA458C6-BCA0-42AE-B825-2228300F800D}" dt="2024-03-28T19:54:18.539" v="1099" actId="113"/>
          <ac:spMkLst>
            <pc:docMk/>
            <pc:sldMk cId="1443517868" sldId="294"/>
            <ac:spMk id="3" creationId="{4301F09D-6D12-D922-5933-B65EC8CBC1E0}"/>
          </ac:spMkLst>
        </pc:spChg>
      </pc:sldChg>
      <pc:sldChg chg="delSp modSp new mod">
        <pc:chgData name="Анна Тетерина" userId="12509adc1d6bc741" providerId="LiveId" clId="{1DA458C6-BCA0-42AE-B825-2228300F800D}" dt="2024-03-28T19:55:38.185" v="1121" actId="27636"/>
        <pc:sldMkLst>
          <pc:docMk/>
          <pc:sldMk cId="3270031403" sldId="295"/>
        </pc:sldMkLst>
        <pc:spChg chg="del">
          <ac:chgData name="Анна Тетерина" userId="12509adc1d6bc741" providerId="LiveId" clId="{1DA458C6-BCA0-42AE-B825-2228300F800D}" dt="2024-03-28T19:55:00.576" v="1112" actId="478"/>
          <ac:spMkLst>
            <pc:docMk/>
            <pc:sldMk cId="3270031403" sldId="295"/>
            <ac:spMk id="2" creationId="{06BC9D37-15D1-D12A-2E72-EDB7085AF7FE}"/>
          </ac:spMkLst>
        </pc:spChg>
        <pc:spChg chg="mod">
          <ac:chgData name="Анна Тетерина" userId="12509adc1d6bc741" providerId="LiveId" clId="{1DA458C6-BCA0-42AE-B825-2228300F800D}" dt="2024-03-28T19:55:38.185" v="1121" actId="27636"/>
          <ac:spMkLst>
            <pc:docMk/>
            <pc:sldMk cId="3270031403" sldId="295"/>
            <ac:spMk id="3" creationId="{85128D43-14D4-6747-9370-C770676F87DD}"/>
          </ac:spMkLst>
        </pc:spChg>
      </pc:sldChg>
      <pc:sldChg chg="addSp delSp modSp new mod">
        <pc:chgData name="Анна Тетерина" userId="12509adc1d6bc741" providerId="LiveId" clId="{1DA458C6-BCA0-42AE-B825-2228300F800D}" dt="2024-03-28T19:57:12.628" v="1148" actId="113"/>
        <pc:sldMkLst>
          <pc:docMk/>
          <pc:sldMk cId="4040563346" sldId="296"/>
        </pc:sldMkLst>
        <pc:spChg chg="del mod">
          <ac:chgData name="Анна Тетерина" userId="12509adc1d6bc741" providerId="LiveId" clId="{1DA458C6-BCA0-42AE-B825-2228300F800D}" dt="2024-03-28T19:56:30.837" v="1137" actId="478"/>
          <ac:spMkLst>
            <pc:docMk/>
            <pc:sldMk cId="4040563346" sldId="296"/>
            <ac:spMk id="2" creationId="{26D473DB-5F5F-A61D-0EF1-C855D4A05715}"/>
          </ac:spMkLst>
        </pc:spChg>
        <pc:spChg chg="mod">
          <ac:chgData name="Анна Тетерина" userId="12509adc1d6bc741" providerId="LiveId" clId="{1DA458C6-BCA0-42AE-B825-2228300F800D}" dt="2024-03-28T19:57:12.628" v="1148" actId="113"/>
          <ac:spMkLst>
            <pc:docMk/>
            <pc:sldMk cId="4040563346" sldId="296"/>
            <ac:spMk id="3" creationId="{37ACD3EC-C213-374F-4ECA-240AD217442B}"/>
          </ac:spMkLst>
        </pc:spChg>
        <pc:spChg chg="add del mod">
          <ac:chgData name="Анна Тетерина" userId="12509adc1d6bc741" providerId="LiveId" clId="{1DA458C6-BCA0-42AE-B825-2228300F800D}" dt="2024-03-28T19:56:32.358" v="1138" actId="478"/>
          <ac:spMkLst>
            <pc:docMk/>
            <pc:sldMk cId="4040563346" sldId="296"/>
            <ac:spMk id="5" creationId="{607F08D9-4402-A45E-C113-AC52EEE26266}"/>
          </ac:spMkLst>
        </pc:spChg>
      </pc:sldChg>
      <pc:sldChg chg="modSp new mod">
        <pc:chgData name="Анна Тетерина" userId="12509adc1d6bc741" providerId="LiveId" clId="{1DA458C6-BCA0-42AE-B825-2228300F800D}" dt="2024-03-28T19:58:27.198" v="1193" actId="207"/>
        <pc:sldMkLst>
          <pc:docMk/>
          <pc:sldMk cId="539470500" sldId="297"/>
        </pc:sldMkLst>
        <pc:spChg chg="mod">
          <ac:chgData name="Анна Тетерина" userId="12509adc1d6bc741" providerId="LiveId" clId="{1DA458C6-BCA0-42AE-B825-2228300F800D}" dt="2024-03-28T19:58:07.520" v="1187" actId="404"/>
          <ac:spMkLst>
            <pc:docMk/>
            <pc:sldMk cId="539470500" sldId="297"/>
            <ac:spMk id="2" creationId="{4FB57399-2ED4-C580-3963-A79301515FB1}"/>
          </ac:spMkLst>
        </pc:spChg>
        <pc:spChg chg="mod">
          <ac:chgData name="Анна Тетерина" userId="12509adc1d6bc741" providerId="LiveId" clId="{1DA458C6-BCA0-42AE-B825-2228300F800D}" dt="2024-03-28T19:58:27.198" v="1193" actId="207"/>
          <ac:spMkLst>
            <pc:docMk/>
            <pc:sldMk cId="539470500" sldId="297"/>
            <ac:spMk id="3" creationId="{96128F77-EAAB-C3D7-C230-F3CA50CF919F}"/>
          </ac:spMkLst>
        </pc:spChg>
      </pc:sldChg>
      <pc:sldChg chg="addSp delSp modSp new mod">
        <pc:chgData name="Анна Тетерина" userId="12509adc1d6bc741" providerId="LiveId" clId="{1DA458C6-BCA0-42AE-B825-2228300F800D}" dt="2024-03-28T19:59:03.302" v="1205" actId="1076"/>
        <pc:sldMkLst>
          <pc:docMk/>
          <pc:sldMk cId="857573378" sldId="298"/>
        </pc:sldMkLst>
        <pc:spChg chg="del">
          <ac:chgData name="Анна Тетерина" userId="12509adc1d6bc741" providerId="LiveId" clId="{1DA458C6-BCA0-42AE-B825-2228300F800D}" dt="2024-03-28T19:58:55.200" v="1200" actId="478"/>
          <ac:spMkLst>
            <pc:docMk/>
            <pc:sldMk cId="857573378" sldId="298"/>
            <ac:spMk id="2" creationId="{49A26D66-4DC8-3995-EE73-6A39719D72C4}"/>
          </ac:spMkLst>
        </pc:spChg>
        <pc:spChg chg="del">
          <ac:chgData name="Анна Тетерина" userId="12509adc1d6bc741" providerId="LiveId" clId="{1DA458C6-BCA0-42AE-B825-2228300F800D}" dt="2024-03-28T19:58:40.790" v="1195" actId="22"/>
          <ac:spMkLst>
            <pc:docMk/>
            <pc:sldMk cId="857573378" sldId="298"/>
            <ac:spMk id="3" creationId="{03F4A4BC-3200-C5B2-4BFF-3F6D180305BE}"/>
          </ac:spMkLst>
        </pc:spChg>
        <pc:picChg chg="add mod ord modCrop">
          <ac:chgData name="Анна Тетерина" userId="12509adc1d6bc741" providerId="LiveId" clId="{1DA458C6-BCA0-42AE-B825-2228300F800D}" dt="2024-03-28T19:59:03.302" v="1205" actId="1076"/>
          <ac:picMkLst>
            <pc:docMk/>
            <pc:sldMk cId="857573378" sldId="298"/>
            <ac:picMk id="5" creationId="{3D48F68E-FAAA-C9C0-22A7-E391072F95DB}"/>
          </ac:picMkLst>
        </pc:picChg>
      </pc:sldChg>
      <pc:sldChg chg="delSp modSp new mod">
        <pc:chgData name="Анна Тетерина" userId="12509adc1d6bc741" providerId="LiveId" clId="{1DA458C6-BCA0-42AE-B825-2228300F800D}" dt="2024-03-28T19:59:53.869" v="1230" actId="14100"/>
        <pc:sldMkLst>
          <pc:docMk/>
          <pc:sldMk cId="1288943441" sldId="299"/>
        </pc:sldMkLst>
        <pc:spChg chg="del mod">
          <ac:chgData name="Анна Тетерина" userId="12509adc1d6bc741" providerId="LiveId" clId="{1DA458C6-BCA0-42AE-B825-2228300F800D}" dt="2024-03-28T19:59:26.356" v="1210" actId="478"/>
          <ac:spMkLst>
            <pc:docMk/>
            <pc:sldMk cId="1288943441" sldId="299"/>
            <ac:spMk id="2" creationId="{3E333A61-F8EB-3AB5-794F-5F36D0B60A22}"/>
          </ac:spMkLst>
        </pc:spChg>
        <pc:spChg chg="mod">
          <ac:chgData name="Анна Тетерина" userId="12509adc1d6bc741" providerId="LiveId" clId="{1DA458C6-BCA0-42AE-B825-2228300F800D}" dt="2024-03-28T19:59:53.869" v="1230" actId="14100"/>
          <ac:spMkLst>
            <pc:docMk/>
            <pc:sldMk cId="1288943441" sldId="299"/>
            <ac:spMk id="3" creationId="{84017D79-57C0-756F-A517-8E05E25BA0FD}"/>
          </ac:spMkLst>
        </pc:spChg>
      </pc:sldChg>
      <pc:sldChg chg="modSp new mod">
        <pc:chgData name="Анна Тетерина" userId="12509adc1d6bc741" providerId="LiveId" clId="{1DA458C6-BCA0-42AE-B825-2228300F800D}" dt="2024-03-28T20:01:29.138" v="1247" actId="113"/>
        <pc:sldMkLst>
          <pc:docMk/>
          <pc:sldMk cId="1736770234" sldId="300"/>
        </pc:sldMkLst>
        <pc:spChg chg="mod">
          <ac:chgData name="Анна Тетерина" userId="12509adc1d6bc741" providerId="LiveId" clId="{1DA458C6-BCA0-42AE-B825-2228300F800D}" dt="2024-03-28T20:01:01.526" v="1238" actId="404"/>
          <ac:spMkLst>
            <pc:docMk/>
            <pc:sldMk cId="1736770234" sldId="300"/>
            <ac:spMk id="2" creationId="{FB6A9D8A-1A3D-2B9B-72D4-585AC24C4C69}"/>
          </ac:spMkLst>
        </pc:spChg>
        <pc:spChg chg="mod">
          <ac:chgData name="Анна Тетерина" userId="12509adc1d6bc741" providerId="LiveId" clId="{1DA458C6-BCA0-42AE-B825-2228300F800D}" dt="2024-03-28T20:01:29.138" v="1247" actId="113"/>
          <ac:spMkLst>
            <pc:docMk/>
            <pc:sldMk cId="1736770234" sldId="300"/>
            <ac:spMk id="3" creationId="{9B0304F2-5B9A-E42F-7C50-41AE09A576ED}"/>
          </ac:spMkLst>
        </pc:spChg>
      </pc:sldChg>
      <pc:sldChg chg="delSp modSp new mod">
        <pc:chgData name="Анна Тетерина" userId="12509adc1d6bc741" providerId="LiveId" clId="{1DA458C6-BCA0-42AE-B825-2228300F800D}" dt="2024-03-28T20:02:06.714" v="1264" actId="27636"/>
        <pc:sldMkLst>
          <pc:docMk/>
          <pc:sldMk cId="1397927721" sldId="301"/>
        </pc:sldMkLst>
        <pc:spChg chg="del mod">
          <ac:chgData name="Анна Тетерина" userId="12509adc1d6bc741" providerId="LiveId" clId="{1DA458C6-BCA0-42AE-B825-2228300F800D}" dt="2024-03-28T20:01:50.572" v="1254" actId="478"/>
          <ac:spMkLst>
            <pc:docMk/>
            <pc:sldMk cId="1397927721" sldId="301"/>
            <ac:spMk id="2" creationId="{8454E35A-AC07-4E72-7AD6-BFD5D957DB9B}"/>
          </ac:spMkLst>
        </pc:spChg>
        <pc:spChg chg="mod">
          <ac:chgData name="Анна Тетерина" userId="12509adc1d6bc741" providerId="LiveId" clId="{1DA458C6-BCA0-42AE-B825-2228300F800D}" dt="2024-03-28T20:02:06.714" v="1264" actId="27636"/>
          <ac:spMkLst>
            <pc:docMk/>
            <pc:sldMk cId="1397927721" sldId="301"/>
            <ac:spMk id="3" creationId="{6FAA4178-879E-99AD-93CF-A91D7D0F3925}"/>
          </ac:spMkLst>
        </pc:spChg>
      </pc:sldChg>
      <pc:sldChg chg="delSp modSp new mod">
        <pc:chgData name="Анна Тетерина" userId="12509adc1d6bc741" providerId="LiveId" clId="{1DA458C6-BCA0-42AE-B825-2228300F800D}" dt="2024-03-28T20:02:54.018" v="1285" actId="20577"/>
        <pc:sldMkLst>
          <pc:docMk/>
          <pc:sldMk cId="3661038784" sldId="302"/>
        </pc:sldMkLst>
        <pc:spChg chg="del">
          <ac:chgData name="Анна Тетерина" userId="12509adc1d6bc741" providerId="LiveId" clId="{1DA458C6-BCA0-42AE-B825-2228300F800D}" dt="2024-03-28T20:02:29.459" v="1269" actId="478"/>
          <ac:spMkLst>
            <pc:docMk/>
            <pc:sldMk cId="3661038784" sldId="302"/>
            <ac:spMk id="2" creationId="{6264C5B9-86CF-5AD3-517A-D65DE2603C8E}"/>
          </ac:spMkLst>
        </pc:spChg>
        <pc:spChg chg="mod">
          <ac:chgData name="Анна Тетерина" userId="12509adc1d6bc741" providerId="LiveId" clId="{1DA458C6-BCA0-42AE-B825-2228300F800D}" dt="2024-03-28T20:02:54.018" v="1285" actId="20577"/>
          <ac:spMkLst>
            <pc:docMk/>
            <pc:sldMk cId="3661038784" sldId="302"/>
            <ac:spMk id="3" creationId="{E99B4D9D-EC00-9CBE-7004-F3C578CB5AC0}"/>
          </ac:spMkLst>
        </pc:spChg>
      </pc:sldChg>
      <pc:sldChg chg="new del">
        <pc:chgData name="Анна Тетерина" userId="12509adc1d6bc741" providerId="LiveId" clId="{1DA458C6-BCA0-42AE-B825-2228300F800D}" dt="2024-03-28T20:03:32.048" v="1287" actId="2696"/>
        <pc:sldMkLst>
          <pc:docMk/>
          <pc:sldMk cId="49291124" sldId="3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D621-1F3A-4108-A6A0-62031F3896B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BD3D15B1-D340-4F2B-BA66-ADEE7AD1B10E}">
      <dgm:prSet phldrT="[Текст]" custT="1"/>
      <dgm:spPr>
        <a:xfrm>
          <a:off x="1258" y="640065"/>
          <a:ext cx="2371097" cy="109397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По форме организации предпринимательской деятельности</a:t>
          </a:r>
          <a:endParaRPr lang="ru-RU" sz="1800">
            <a:solidFill>
              <a:sysClr val="window" lastClr="FFFFFF"/>
            </a:solidFill>
            <a:latin typeface="Calibri"/>
            <a:ea typeface="+mn-ea"/>
            <a:cs typeface="+mn-cs"/>
          </a:endParaRPr>
        </a:p>
      </dgm:t>
    </dgm:pt>
    <dgm:pt modelId="{F785E9D1-D217-4E25-B1F1-AC57D017F6DD}" type="parTrans" cxnId="{F6228D62-463B-4516-9721-69FD3BAE889E}">
      <dgm:prSet/>
      <dgm:spPr/>
      <dgm:t>
        <a:bodyPr/>
        <a:lstStyle/>
        <a:p>
          <a:endParaRPr lang="ru-RU"/>
        </a:p>
      </dgm:t>
    </dgm:pt>
    <dgm:pt modelId="{6E73F518-C9E5-4815-9474-1AB53C48DB29}" type="sibTrans" cxnId="{F6228D62-463B-4516-9721-69FD3BAE889E}">
      <dgm:prSet/>
      <dgm:spPr/>
      <dgm:t>
        <a:bodyPr/>
        <a:lstStyle/>
        <a:p>
          <a:endParaRPr lang="ru-RU"/>
        </a:p>
      </dgm:t>
    </dgm:pt>
    <dgm:pt modelId="{2514D56C-40A2-456D-87F3-F063186F7EDC}">
      <dgm:prSet phldrT="[Текст]" custT="1"/>
      <dgm:spPr>
        <a:xfrm>
          <a:off x="475477" y="1929207"/>
          <a:ext cx="1890832" cy="81594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endParaRPr lang="ru-RU" sz="1600" b="0" i="0" dirty="0">
            <a:solidFill>
              <a:sysClr val="windowText" lastClr="000000">
                <a:hueOff val="0"/>
                <a:satOff val="0"/>
                <a:lumOff val="0"/>
                <a:alphaOff val="0"/>
              </a:sysClr>
            </a:solidFill>
            <a:latin typeface="Calibri"/>
            <a:ea typeface="+mn-ea"/>
            <a:cs typeface="+mn-cs"/>
          </a:endParaRPr>
        </a:p>
        <a:p>
          <a:r>
            <a:rPr lang="ru-RU" sz="1600" b="0" i="0" dirty="0">
              <a:solidFill>
                <a:sysClr val="windowText" lastClr="000000">
                  <a:hueOff val="0"/>
                  <a:satOff val="0"/>
                  <a:lumOff val="0"/>
                  <a:alphaOff val="0"/>
                </a:sysClr>
              </a:solidFill>
              <a:latin typeface="Calibri"/>
              <a:ea typeface="+mn-ea"/>
              <a:cs typeface="+mn-cs"/>
            </a:rPr>
            <a:t>индивидуальные предприниматели (физические лица), </a:t>
          </a:r>
          <a:r>
            <a:rPr lang="ru-RU" sz="1600" b="0" i="0" dirty="0" err="1">
              <a:solidFill>
                <a:sysClr val="windowText" lastClr="000000">
                  <a:hueOff val="0"/>
                  <a:satOff val="0"/>
                  <a:lumOff val="0"/>
                  <a:alphaOff val="0"/>
                </a:sysClr>
              </a:solidFill>
              <a:latin typeface="Calibri"/>
              <a:ea typeface="+mn-ea"/>
              <a:cs typeface="+mn-cs"/>
            </a:rPr>
            <a:t>самозанятые</a:t>
          </a:r>
          <a:br>
            <a:rPr lang="ru-RU" sz="1600" dirty="0">
              <a:solidFill>
                <a:sysClr val="windowText" lastClr="000000">
                  <a:hueOff val="0"/>
                  <a:satOff val="0"/>
                  <a:lumOff val="0"/>
                  <a:alphaOff val="0"/>
                </a:sysClr>
              </a:solidFill>
              <a:latin typeface="Calibri"/>
              <a:ea typeface="+mn-ea"/>
              <a:cs typeface="+mn-cs"/>
            </a:rPr>
          </a:br>
          <a:endParaRPr lang="ru-RU" sz="1600" dirty="0">
            <a:solidFill>
              <a:sysClr val="windowText" lastClr="000000">
                <a:hueOff val="0"/>
                <a:satOff val="0"/>
                <a:lumOff val="0"/>
                <a:alphaOff val="0"/>
              </a:sysClr>
            </a:solidFill>
            <a:latin typeface="Calibri"/>
            <a:ea typeface="+mn-ea"/>
            <a:cs typeface="+mn-cs"/>
          </a:endParaRPr>
        </a:p>
      </dgm:t>
    </dgm:pt>
    <dgm:pt modelId="{4AEE3795-81C2-4EC7-92EE-93386C6783A8}" type="parTrans" cxnId="{686D0C86-DE7A-471E-8B02-CE33AFE044AF}">
      <dgm:prSet/>
      <dgm:spPr>
        <a:xfrm>
          <a:off x="238367" y="1734043"/>
          <a:ext cx="237109" cy="603137"/>
        </a:xfrm>
        <a:custGeom>
          <a:avLst/>
          <a:gdLst/>
          <a:ahLst/>
          <a:cxnLst/>
          <a:rect l="0" t="0" r="0" b="0"/>
          <a:pathLst>
            <a:path>
              <a:moveTo>
                <a:pt x="0" y="0"/>
              </a:moveTo>
              <a:lnTo>
                <a:pt x="0" y="603137"/>
              </a:lnTo>
              <a:lnTo>
                <a:pt x="237109" y="603137"/>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C52F663C-A4C8-4E4A-BE5C-17DCEAA5B9E9}" type="sibTrans" cxnId="{686D0C86-DE7A-471E-8B02-CE33AFE044AF}">
      <dgm:prSet/>
      <dgm:spPr/>
      <dgm:t>
        <a:bodyPr/>
        <a:lstStyle/>
        <a:p>
          <a:endParaRPr lang="ru-RU"/>
        </a:p>
      </dgm:t>
    </dgm:pt>
    <dgm:pt modelId="{07D59F72-48A6-4DD6-B2C1-E349CCE67AEB}">
      <dgm:prSet phldrT="[Текст]" custT="1"/>
      <dgm:spPr>
        <a:xfrm>
          <a:off x="475477" y="2940318"/>
          <a:ext cx="1716202"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организации (юридические лица)</a:t>
          </a:r>
          <a:endParaRPr lang="ru-RU" sz="1600">
            <a:solidFill>
              <a:sysClr val="windowText" lastClr="000000">
                <a:hueOff val="0"/>
                <a:satOff val="0"/>
                <a:lumOff val="0"/>
                <a:alphaOff val="0"/>
              </a:sysClr>
            </a:solidFill>
            <a:latin typeface="Calibri"/>
            <a:ea typeface="+mn-ea"/>
            <a:cs typeface="+mn-cs"/>
          </a:endParaRPr>
        </a:p>
      </dgm:t>
    </dgm:pt>
    <dgm:pt modelId="{8684471E-2CBA-4CF4-9C3A-60F09112EFEA}" type="parTrans" cxnId="{8244A8F5-9A09-45A2-BFDD-A5846929F9B2}">
      <dgm:prSet/>
      <dgm:spPr>
        <a:xfrm>
          <a:off x="238367" y="1734043"/>
          <a:ext cx="237109" cy="1596605"/>
        </a:xfrm>
        <a:custGeom>
          <a:avLst/>
          <a:gdLst/>
          <a:ahLst/>
          <a:cxnLst/>
          <a:rect l="0" t="0" r="0" b="0"/>
          <a:pathLst>
            <a:path>
              <a:moveTo>
                <a:pt x="0" y="0"/>
              </a:moveTo>
              <a:lnTo>
                <a:pt x="0" y="1596605"/>
              </a:lnTo>
              <a:lnTo>
                <a:pt x="237109" y="159660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AA58733E-4DD6-4937-9B4F-5BA9569978E3}" type="sibTrans" cxnId="{8244A8F5-9A09-45A2-BFDD-A5846929F9B2}">
      <dgm:prSet/>
      <dgm:spPr/>
      <dgm:t>
        <a:bodyPr/>
        <a:lstStyle/>
        <a:p>
          <a:endParaRPr lang="ru-RU"/>
        </a:p>
      </dgm:t>
    </dgm:pt>
    <dgm:pt modelId="{AD60928F-F054-4BD1-8E92-788AE42D8D5B}">
      <dgm:prSet phldrT="[Текст]" custT="1"/>
      <dgm:spPr>
        <a:xfrm>
          <a:off x="2762685" y="640065"/>
          <a:ext cx="1561319" cy="780659"/>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По форме собственности</a:t>
          </a:r>
          <a:endParaRPr lang="ru-RU" sz="1800">
            <a:solidFill>
              <a:sysClr val="window" lastClr="FFFFFF"/>
            </a:solidFill>
            <a:latin typeface="Calibri"/>
            <a:ea typeface="+mn-ea"/>
            <a:cs typeface="+mn-cs"/>
          </a:endParaRPr>
        </a:p>
      </dgm:t>
    </dgm:pt>
    <dgm:pt modelId="{F1957342-DEFC-40A5-9459-E8BCD3922399}" type="parTrans" cxnId="{DFFC0981-1013-4990-A641-CC3E2E250399}">
      <dgm:prSet/>
      <dgm:spPr/>
      <dgm:t>
        <a:bodyPr/>
        <a:lstStyle/>
        <a:p>
          <a:endParaRPr lang="ru-RU"/>
        </a:p>
      </dgm:t>
    </dgm:pt>
    <dgm:pt modelId="{A10A39DF-F88E-426A-BBF4-EE8F89B0821E}" type="sibTrans" cxnId="{DFFC0981-1013-4990-A641-CC3E2E250399}">
      <dgm:prSet/>
      <dgm:spPr/>
      <dgm:t>
        <a:bodyPr/>
        <a:lstStyle/>
        <a:p>
          <a:endParaRPr lang="ru-RU"/>
        </a:p>
      </dgm:t>
    </dgm:pt>
    <dgm:pt modelId="{DFD55347-D23B-406A-A321-86F8E1E40F74}">
      <dgm:prSet phldrT="[Текст]" custT="1"/>
      <dgm:spPr>
        <a:xfrm>
          <a:off x="3081819" y="1663908"/>
          <a:ext cx="1249055"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частной</a:t>
          </a:r>
          <a:endParaRPr lang="ru-RU" sz="1600">
            <a:solidFill>
              <a:sysClr val="windowText" lastClr="000000">
                <a:hueOff val="0"/>
                <a:satOff val="0"/>
                <a:lumOff val="0"/>
                <a:alphaOff val="0"/>
              </a:sysClr>
            </a:solidFill>
            <a:latin typeface="Calibri"/>
            <a:ea typeface="+mn-ea"/>
            <a:cs typeface="+mn-cs"/>
          </a:endParaRPr>
        </a:p>
      </dgm:t>
    </dgm:pt>
    <dgm:pt modelId="{8A03A0AF-F016-45D9-9F22-DA0CB620A447}" type="parTrans" cxnId="{67E1212C-91FA-4EFD-B84C-95869B4E43D0}">
      <dgm:prSet/>
      <dgm:spPr>
        <a:xfrm>
          <a:off x="2918817" y="1420725"/>
          <a:ext cx="163001" cy="633513"/>
        </a:xfrm>
        <a:custGeom>
          <a:avLst/>
          <a:gdLst/>
          <a:ahLst/>
          <a:cxnLst/>
          <a:rect l="0" t="0" r="0" b="0"/>
          <a:pathLst>
            <a:path>
              <a:moveTo>
                <a:pt x="0" y="0"/>
              </a:moveTo>
              <a:lnTo>
                <a:pt x="0" y="633513"/>
              </a:lnTo>
              <a:lnTo>
                <a:pt x="163001" y="63351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06B42730-4CD9-45E0-AD93-2A8004798F9D}" type="sibTrans" cxnId="{67E1212C-91FA-4EFD-B84C-95869B4E43D0}">
      <dgm:prSet/>
      <dgm:spPr/>
      <dgm:t>
        <a:bodyPr/>
        <a:lstStyle/>
        <a:p>
          <a:endParaRPr lang="ru-RU"/>
        </a:p>
      </dgm:t>
    </dgm:pt>
    <dgm:pt modelId="{CDEE94B6-57B9-447D-9E5F-210A0601C5C5}">
      <dgm:prSet phldrT="[Текст]" custT="1"/>
      <dgm:spPr>
        <a:xfrm>
          <a:off x="3074949" y="2591714"/>
          <a:ext cx="1703437" cy="90696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муниципальной </a:t>
          </a:r>
          <a:endParaRPr lang="ru-RU" sz="1600">
            <a:solidFill>
              <a:sysClr val="windowText" lastClr="000000">
                <a:hueOff val="0"/>
                <a:satOff val="0"/>
                <a:lumOff val="0"/>
                <a:alphaOff val="0"/>
              </a:sysClr>
            </a:solidFill>
            <a:latin typeface="Calibri"/>
            <a:ea typeface="+mn-ea"/>
            <a:cs typeface="+mn-cs"/>
          </a:endParaRPr>
        </a:p>
      </dgm:t>
    </dgm:pt>
    <dgm:pt modelId="{928DD337-EF64-4466-8461-7DC183C520D8}" type="parTrans" cxnId="{522B866B-CEF2-48EE-8CB3-F46A2B28DFFA}">
      <dgm:prSet/>
      <dgm:spPr>
        <a:xfrm>
          <a:off x="2918817" y="1420725"/>
          <a:ext cx="156131" cy="1624471"/>
        </a:xfrm>
        <a:custGeom>
          <a:avLst/>
          <a:gdLst/>
          <a:ahLst/>
          <a:cxnLst/>
          <a:rect l="0" t="0" r="0" b="0"/>
          <a:pathLst>
            <a:path>
              <a:moveTo>
                <a:pt x="0" y="0"/>
              </a:moveTo>
              <a:lnTo>
                <a:pt x="0" y="1624471"/>
              </a:lnTo>
              <a:lnTo>
                <a:pt x="156131" y="162447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1C388C02-5542-4D52-9713-FB03C860C937}" type="sibTrans" cxnId="{522B866B-CEF2-48EE-8CB3-F46A2B28DFFA}">
      <dgm:prSet/>
      <dgm:spPr/>
      <dgm:t>
        <a:bodyPr/>
        <a:lstStyle/>
        <a:p>
          <a:endParaRPr lang="ru-RU"/>
        </a:p>
      </dgm:t>
    </dgm:pt>
    <dgm:pt modelId="{534CE886-6C6A-45FC-A17D-310E2A2CD50B}">
      <dgm:prSet custT="1"/>
      <dgm:spPr>
        <a:xfrm>
          <a:off x="3074949" y="3693842"/>
          <a:ext cx="1632016"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государственной</a:t>
          </a:r>
          <a:endParaRPr lang="ru-RU" sz="1600">
            <a:solidFill>
              <a:sysClr val="windowText" lastClr="000000">
                <a:hueOff val="0"/>
                <a:satOff val="0"/>
                <a:lumOff val="0"/>
                <a:alphaOff val="0"/>
              </a:sysClr>
            </a:solidFill>
            <a:latin typeface="Calibri"/>
            <a:ea typeface="+mn-ea"/>
            <a:cs typeface="+mn-cs"/>
          </a:endParaRPr>
        </a:p>
      </dgm:t>
    </dgm:pt>
    <dgm:pt modelId="{A2D8BBE6-567E-46A5-B591-B86EDFA1FFED}" type="parTrans" cxnId="{D1AC4691-46DB-4140-A0D4-A6E115B4623A}">
      <dgm:prSet/>
      <dgm:spPr>
        <a:xfrm>
          <a:off x="2918817" y="1420725"/>
          <a:ext cx="156131" cy="2663447"/>
        </a:xfrm>
        <a:custGeom>
          <a:avLst/>
          <a:gdLst/>
          <a:ahLst/>
          <a:cxnLst/>
          <a:rect l="0" t="0" r="0" b="0"/>
          <a:pathLst>
            <a:path>
              <a:moveTo>
                <a:pt x="0" y="0"/>
              </a:moveTo>
              <a:lnTo>
                <a:pt x="0" y="2663447"/>
              </a:lnTo>
              <a:lnTo>
                <a:pt x="156131" y="2663447"/>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4B47D424-C86F-4BAD-896F-0ACC00295DB7}" type="sibTrans" cxnId="{D1AC4691-46DB-4140-A0D4-A6E115B4623A}">
      <dgm:prSet/>
      <dgm:spPr/>
      <dgm:t>
        <a:bodyPr/>
        <a:lstStyle/>
        <a:p>
          <a:endParaRPr lang="ru-RU"/>
        </a:p>
      </dgm:t>
    </dgm:pt>
    <dgm:pt modelId="{68EB54DE-F576-49FF-AFBF-1B070E21640A}">
      <dgm:prSet custT="1"/>
      <dgm:spPr>
        <a:xfrm>
          <a:off x="3075374" y="4600914"/>
          <a:ext cx="1531542" cy="84151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иной формы собственности</a:t>
          </a:r>
          <a:endParaRPr lang="ru-RU" sz="1600">
            <a:solidFill>
              <a:sysClr val="windowText" lastClr="000000">
                <a:hueOff val="0"/>
                <a:satOff val="0"/>
                <a:lumOff val="0"/>
                <a:alphaOff val="0"/>
              </a:sysClr>
            </a:solidFill>
            <a:latin typeface="Calibri"/>
            <a:ea typeface="+mn-ea"/>
            <a:cs typeface="+mn-cs"/>
          </a:endParaRPr>
        </a:p>
      </dgm:t>
    </dgm:pt>
    <dgm:pt modelId="{699FC4F9-D7F0-49CD-ADFF-6C1EDDC08679}" type="parTrans" cxnId="{440C5016-D9DC-4A9D-8E9B-03D591067C3D}">
      <dgm:prSet/>
      <dgm:spPr>
        <a:xfrm>
          <a:off x="2918817" y="1420725"/>
          <a:ext cx="156556" cy="3600945"/>
        </a:xfrm>
        <a:custGeom>
          <a:avLst/>
          <a:gdLst/>
          <a:ahLst/>
          <a:cxnLst/>
          <a:rect l="0" t="0" r="0" b="0"/>
          <a:pathLst>
            <a:path>
              <a:moveTo>
                <a:pt x="0" y="0"/>
              </a:moveTo>
              <a:lnTo>
                <a:pt x="0" y="3600945"/>
              </a:lnTo>
              <a:lnTo>
                <a:pt x="156556" y="3600945"/>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201FE40F-8E3D-4CC4-8C15-30517CF5CAFA}" type="sibTrans" cxnId="{440C5016-D9DC-4A9D-8E9B-03D591067C3D}">
      <dgm:prSet/>
      <dgm:spPr/>
      <dgm:t>
        <a:bodyPr/>
        <a:lstStyle/>
        <a:p>
          <a:endParaRPr lang="ru-RU"/>
        </a:p>
      </dgm:t>
    </dgm:pt>
    <dgm:pt modelId="{45197AAA-8600-48F0-ABD3-95ECC350867E}" type="pres">
      <dgm:prSet presAssocID="{BE9DD621-1F3A-4108-A6A0-62031F3896B5}" presName="diagram" presStyleCnt="0">
        <dgm:presLayoutVars>
          <dgm:chPref val="1"/>
          <dgm:dir/>
          <dgm:animOne val="branch"/>
          <dgm:animLvl val="lvl"/>
          <dgm:resizeHandles/>
        </dgm:presLayoutVars>
      </dgm:prSet>
      <dgm:spPr/>
    </dgm:pt>
    <dgm:pt modelId="{4099844F-52D1-4DC1-8B1F-A171B1951FE2}" type="pres">
      <dgm:prSet presAssocID="{BD3D15B1-D340-4F2B-BA66-ADEE7AD1B10E}" presName="root" presStyleCnt="0"/>
      <dgm:spPr/>
    </dgm:pt>
    <dgm:pt modelId="{22A0B85D-A522-4FD5-9F4B-4DE35005BC95}" type="pres">
      <dgm:prSet presAssocID="{BD3D15B1-D340-4F2B-BA66-ADEE7AD1B10E}" presName="rootComposite" presStyleCnt="0"/>
      <dgm:spPr/>
    </dgm:pt>
    <dgm:pt modelId="{CB368D76-688A-4421-B48C-E30E1163DD18}" type="pres">
      <dgm:prSet presAssocID="{BD3D15B1-D340-4F2B-BA66-ADEE7AD1B10E}" presName="rootText" presStyleLbl="node1" presStyleIdx="0" presStyleCnt="2" custScaleX="151865" custScaleY="140135"/>
      <dgm:spPr/>
    </dgm:pt>
    <dgm:pt modelId="{A350C481-3741-4D14-B6BC-DD37D417F77A}" type="pres">
      <dgm:prSet presAssocID="{BD3D15B1-D340-4F2B-BA66-ADEE7AD1B10E}" presName="rootConnector" presStyleLbl="node1" presStyleIdx="0" presStyleCnt="2"/>
      <dgm:spPr/>
    </dgm:pt>
    <dgm:pt modelId="{282A23DF-8D11-4A0A-9CE0-3A162D4EEF09}" type="pres">
      <dgm:prSet presAssocID="{BD3D15B1-D340-4F2B-BA66-ADEE7AD1B10E}" presName="childShape" presStyleCnt="0"/>
      <dgm:spPr/>
    </dgm:pt>
    <dgm:pt modelId="{B106891D-086C-422B-ABAE-909D08C3D50C}" type="pres">
      <dgm:prSet presAssocID="{4AEE3795-81C2-4EC7-92EE-93386C6783A8}" presName="Name13" presStyleLbl="parChTrans1D2" presStyleIdx="0" presStyleCnt="6"/>
      <dgm:spPr/>
    </dgm:pt>
    <dgm:pt modelId="{DDEEFC95-7A71-42AD-95C1-83F0537A2CF1}" type="pres">
      <dgm:prSet presAssocID="{2514D56C-40A2-456D-87F3-F063186F7EDC}" presName="childText" presStyleLbl="bgAcc1" presStyleIdx="0" presStyleCnt="6" custScaleX="151381" custScaleY="142879">
        <dgm:presLayoutVars>
          <dgm:bulletEnabled val="1"/>
        </dgm:presLayoutVars>
      </dgm:prSet>
      <dgm:spPr/>
    </dgm:pt>
    <dgm:pt modelId="{2B32DC72-1CC8-4E47-A3E0-A3E636B4192C}" type="pres">
      <dgm:prSet presAssocID="{8684471E-2CBA-4CF4-9C3A-60F09112EFEA}" presName="Name13" presStyleLbl="parChTrans1D2" presStyleIdx="1" presStyleCnt="6"/>
      <dgm:spPr/>
    </dgm:pt>
    <dgm:pt modelId="{17FD8211-148D-4F47-938C-9D117F562876}" type="pres">
      <dgm:prSet presAssocID="{07D59F72-48A6-4DD6-B2C1-E349CCE67AEB}" presName="childText" presStyleLbl="bgAcc1" presStyleIdx="1" presStyleCnt="6" custScaleX="137400">
        <dgm:presLayoutVars>
          <dgm:bulletEnabled val="1"/>
        </dgm:presLayoutVars>
      </dgm:prSet>
      <dgm:spPr/>
    </dgm:pt>
    <dgm:pt modelId="{529D8F91-9722-47C4-9747-7D17AA688C38}" type="pres">
      <dgm:prSet presAssocID="{AD60928F-F054-4BD1-8E92-788AE42D8D5B}" presName="root" presStyleCnt="0"/>
      <dgm:spPr/>
    </dgm:pt>
    <dgm:pt modelId="{A548922F-8215-43CC-A47C-4902101D290D}" type="pres">
      <dgm:prSet presAssocID="{AD60928F-F054-4BD1-8E92-788AE42D8D5B}" presName="rootComposite" presStyleCnt="0"/>
      <dgm:spPr/>
    </dgm:pt>
    <dgm:pt modelId="{F6BE574B-702B-42A6-9483-7F6DF48126B5}" type="pres">
      <dgm:prSet presAssocID="{AD60928F-F054-4BD1-8E92-788AE42D8D5B}" presName="rootText" presStyleLbl="node1" presStyleIdx="1" presStyleCnt="2"/>
      <dgm:spPr/>
    </dgm:pt>
    <dgm:pt modelId="{58451749-A2EA-4028-BEF7-E499847E631F}" type="pres">
      <dgm:prSet presAssocID="{AD60928F-F054-4BD1-8E92-788AE42D8D5B}" presName="rootConnector" presStyleLbl="node1" presStyleIdx="1" presStyleCnt="2"/>
      <dgm:spPr/>
    </dgm:pt>
    <dgm:pt modelId="{D1C4FDF8-C949-4A3A-BE9E-8BBF73401189}" type="pres">
      <dgm:prSet presAssocID="{AD60928F-F054-4BD1-8E92-788AE42D8D5B}" presName="childShape" presStyleCnt="0"/>
      <dgm:spPr/>
    </dgm:pt>
    <dgm:pt modelId="{E8074BBA-6AC1-4FA1-9722-E562D56BAA77}" type="pres">
      <dgm:prSet presAssocID="{8A03A0AF-F016-45D9-9F22-DA0CB620A447}" presName="Name13" presStyleLbl="parChTrans1D2" presStyleIdx="2" presStyleCnt="6"/>
      <dgm:spPr/>
    </dgm:pt>
    <dgm:pt modelId="{94AA92F4-92D5-49B3-A11E-7234A08B8C9B}" type="pres">
      <dgm:prSet presAssocID="{DFD55347-D23B-406A-A321-86F8E1E40F74}" presName="childText" presStyleLbl="bgAcc1" presStyleIdx="2" presStyleCnt="6" custLinFactNeighborX="550" custLinFactNeighborY="6151">
        <dgm:presLayoutVars>
          <dgm:bulletEnabled val="1"/>
        </dgm:presLayoutVars>
      </dgm:prSet>
      <dgm:spPr/>
    </dgm:pt>
    <dgm:pt modelId="{17DFB9AF-0C1E-4659-9E77-D2F86D8AB167}" type="pres">
      <dgm:prSet presAssocID="{928DD337-EF64-4466-8461-7DC183C520D8}" presName="Name13" presStyleLbl="parChTrans1D2" presStyleIdx="3" presStyleCnt="6"/>
      <dgm:spPr/>
    </dgm:pt>
    <dgm:pt modelId="{72860278-2A85-4D1A-AB55-F0478D3E922A}" type="pres">
      <dgm:prSet presAssocID="{CDEE94B6-57B9-447D-9E5F-210A0601C5C5}" presName="childText" presStyleLbl="bgAcc1" presStyleIdx="3" presStyleCnt="6" custScaleX="136378" custScaleY="116179">
        <dgm:presLayoutVars>
          <dgm:bulletEnabled val="1"/>
        </dgm:presLayoutVars>
      </dgm:prSet>
      <dgm:spPr/>
    </dgm:pt>
    <dgm:pt modelId="{00551E79-1792-48CE-A8D0-06ABB5628632}" type="pres">
      <dgm:prSet presAssocID="{A2D8BBE6-567E-46A5-B591-B86EDFA1FFED}" presName="Name13" presStyleLbl="parChTrans1D2" presStyleIdx="4" presStyleCnt="6"/>
      <dgm:spPr/>
    </dgm:pt>
    <dgm:pt modelId="{FC08C87C-8A45-49F8-89FF-279124EEA453}" type="pres">
      <dgm:prSet presAssocID="{534CE886-6C6A-45FC-A17D-310E2A2CD50B}" presName="childText" presStyleLbl="bgAcc1" presStyleIdx="4" presStyleCnt="6" custScaleX="130660">
        <dgm:presLayoutVars>
          <dgm:bulletEnabled val="1"/>
        </dgm:presLayoutVars>
      </dgm:prSet>
      <dgm:spPr/>
    </dgm:pt>
    <dgm:pt modelId="{30D9CF3B-8563-4614-898E-752A858DC432}" type="pres">
      <dgm:prSet presAssocID="{699FC4F9-D7F0-49CD-ADFF-6C1EDDC08679}" presName="Name13" presStyleLbl="parChTrans1D2" presStyleIdx="5" presStyleCnt="6"/>
      <dgm:spPr/>
    </dgm:pt>
    <dgm:pt modelId="{24BB0859-7379-41F0-B441-4367E6E2B5AF}" type="pres">
      <dgm:prSet presAssocID="{68EB54DE-F576-49FF-AFBF-1B070E21640A}" presName="childText" presStyleLbl="bgAcc1" presStyleIdx="5" presStyleCnt="6" custScaleX="122616" custScaleY="107795" custLinFactNeighborX="34" custLinFactNeighborY="-8807">
        <dgm:presLayoutVars>
          <dgm:bulletEnabled val="1"/>
        </dgm:presLayoutVars>
      </dgm:prSet>
      <dgm:spPr/>
    </dgm:pt>
  </dgm:ptLst>
  <dgm:cxnLst>
    <dgm:cxn modelId="{440C5016-D9DC-4A9D-8E9B-03D591067C3D}" srcId="{AD60928F-F054-4BD1-8E92-788AE42D8D5B}" destId="{68EB54DE-F576-49FF-AFBF-1B070E21640A}" srcOrd="3" destOrd="0" parTransId="{699FC4F9-D7F0-49CD-ADFF-6C1EDDC08679}" sibTransId="{201FE40F-8E3D-4CC4-8C15-30517CF5CAFA}"/>
    <dgm:cxn modelId="{67E1212C-91FA-4EFD-B84C-95869B4E43D0}" srcId="{AD60928F-F054-4BD1-8E92-788AE42D8D5B}" destId="{DFD55347-D23B-406A-A321-86F8E1E40F74}" srcOrd="0" destOrd="0" parTransId="{8A03A0AF-F016-45D9-9F22-DA0CB620A447}" sibTransId="{06B42730-4CD9-45E0-AD93-2A8004798F9D}"/>
    <dgm:cxn modelId="{67851A3A-B53D-4667-A8AF-B5D4CB3F534F}" type="presOf" srcId="{07D59F72-48A6-4DD6-B2C1-E349CCE67AEB}" destId="{17FD8211-148D-4F47-938C-9D117F562876}" srcOrd="0" destOrd="0" presId="urn:microsoft.com/office/officeart/2005/8/layout/hierarchy3"/>
    <dgm:cxn modelId="{F6228D62-463B-4516-9721-69FD3BAE889E}" srcId="{BE9DD621-1F3A-4108-A6A0-62031F3896B5}" destId="{BD3D15B1-D340-4F2B-BA66-ADEE7AD1B10E}" srcOrd="0" destOrd="0" parTransId="{F785E9D1-D217-4E25-B1F1-AC57D017F6DD}" sibTransId="{6E73F518-C9E5-4815-9474-1AB53C48DB29}"/>
    <dgm:cxn modelId="{6F08AD63-F4B2-4A54-BE1F-469A9092767A}" type="presOf" srcId="{68EB54DE-F576-49FF-AFBF-1B070E21640A}" destId="{24BB0859-7379-41F0-B441-4367E6E2B5AF}" srcOrd="0" destOrd="0" presId="urn:microsoft.com/office/officeart/2005/8/layout/hierarchy3"/>
    <dgm:cxn modelId="{522B866B-CEF2-48EE-8CB3-F46A2B28DFFA}" srcId="{AD60928F-F054-4BD1-8E92-788AE42D8D5B}" destId="{CDEE94B6-57B9-447D-9E5F-210A0601C5C5}" srcOrd="1" destOrd="0" parTransId="{928DD337-EF64-4466-8461-7DC183C520D8}" sibTransId="{1C388C02-5542-4D52-9713-FB03C860C937}"/>
    <dgm:cxn modelId="{69A5A06B-B855-40AA-8681-2F65C842B1BC}" type="presOf" srcId="{DFD55347-D23B-406A-A321-86F8E1E40F74}" destId="{94AA92F4-92D5-49B3-A11E-7234A08B8C9B}" srcOrd="0" destOrd="0" presId="urn:microsoft.com/office/officeart/2005/8/layout/hierarchy3"/>
    <dgm:cxn modelId="{0FF3F34C-1FA5-44C4-A5B4-EE503E051BC1}" type="presOf" srcId="{4AEE3795-81C2-4EC7-92EE-93386C6783A8}" destId="{B106891D-086C-422B-ABAE-909D08C3D50C}" srcOrd="0" destOrd="0" presId="urn:microsoft.com/office/officeart/2005/8/layout/hierarchy3"/>
    <dgm:cxn modelId="{6EE7E874-9B45-4E78-A059-36A37A4E3FB4}" type="presOf" srcId="{BD3D15B1-D340-4F2B-BA66-ADEE7AD1B10E}" destId="{CB368D76-688A-4421-B48C-E30E1163DD18}" srcOrd="0" destOrd="0" presId="urn:microsoft.com/office/officeart/2005/8/layout/hierarchy3"/>
    <dgm:cxn modelId="{4C236B79-02A2-4CD2-A653-E64607DED945}" type="presOf" srcId="{928DD337-EF64-4466-8461-7DC183C520D8}" destId="{17DFB9AF-0C1E-4659-9E77-D2F86D8AB167}" srcOrd="0" destOrd="0" presId="urn:microsoft.com/office/officeart/2005/8/layout/hierarchy3"/>
    <dgm:cxn modelId="{DFFC0981-1013-4990-A641-CC3E2E250399}" srcId="{BE9DD621-1F3A-4108-A6A0-62031F3896B5}" destId="{AD60928F-F054-4BD1-8E92-788AE42D8D5B}" srcOrd="1" destOrd="0" parTransId="{F1957342-DEFC-40A5-9459-E8BCD3922399}" sibTransId="{A10A39DF-F88E-426A-BBF4-EE8F89B0821E}"/>
    <dgm:cxn modelId="{686D0C86-DE7A-471E-8B02-CE33AFE044AF}" srcId="{BD3D15B1-D340-4F2B-BA66-ADEE7AD1B10E}" destId="{2514D56C-40A2-456D-87F3-F063186F7EDC}" srcOrd="0" destOrd="0" parTransId="{4AEE3795-81C2-4EC7-92EE-93386C6783A8}" sibTransId="{C52F663C-A4C8-4E4A-BE5C-17DCEAA5B9E9}"/>
    <dgm:cxn modelId="{95472E86-C5E5-4786-86E4-BACC61271C6E}" type="presOf" srcId="{A2D8BBE6-567E-46A5-B591-B86EDFA1FFED}" destId="{00551E79-1792-48CE-A8D0-06ABB5628632}" srcOrd="0" destOrd="0" presId="urn:microsoft.com/office/officeart/2005/8/layout/hierarchy3"/>
    <dgm:cxn modelId="{D1AC4691-46DB-4140-A0D4-A6E115B4623A}" srcId="{AD60928F-F054-4BD1-8E92-788AE42D8D5B}" destId="{534CE886-6C6A-45FC-A17D-310E2A2CD50B}" srcOrd="2" destOrd="0" parTransId="{A2D8BBE6-567E-46A5-B591-B86EDFA1FFED}" sibTransId="{4B47D424-C86F-4BAD-896F-0ACC00295DB7}"/>
    <dgm:cxn modelId="{D57939AB-FA40-440C-BC45-837583507F9C}" type="presOf" srcId="{BE9DD621-1F3A-4108-A6A0-62031F3896B5}" destId="{45197AAA-8600-48F0-ABD3-95ECC350867E}" srcOrd="0" destOrd="0" presId="urn:microsoft.com/office/officeart/2005/8/layout/hierarchy3"/>
    <dgm:cxn modelId="{E76634BC-7ED3-4942-9788-2596C934B77A}" type="presOf" srcId="{8684471E-2CBA-4CF4-9C3A-60F09112EFEA}" destId="{2B32DC72-1CC8-4E47-A3E0-A3E636B4192C}" srcOrd="0" destOrd="0" presId="urn:microsoft.com/office/officeart/2005/8/layout/hierarchy3"/>
    <dgm:cxn modelId="{86F05BC2-BFE8-448D-AAE0-2507FF2D395A}" type="presOf" srcId="{BD3D15B1-D340-4F2B-BA66-ADEE7AD1B10E}" destId="{A350C481-3741-4D14-B6BC-DD37D417F77A}" srcOrd="1" destOrd="0" presId="urn:microsoft.com/office/officeart/2005/8/layout/hierarchy3"/>
    <dgm:cxn modelId="{A9A852CA-4C40-4FA5-82BC-948C1A81F689}" type="presOf" srcId="{2514D56C-40A2-456D-87F3-F063186F7EDC}" destId="{DDEEFC95-7A71-42AD-95C1-83F0537A2CF1}" srcOrd="0" destOrd="0" presId="urn:microsoft.com/office/officeart/2005/8/layout/hierarchy3"/>
    <dgm:cxn modelId="{9FE775E1-7531-463A-836A-CFD5ADD6202A}" type="presOf" srcId="{AD60928F-F054-4BD1-8E92-788AE42D8D5B}" destId="{58451749-A2EA-4028-BEF7-E499847E631F}" srcOrd="1" destOrd="0" presId="urn:microsoft.com/office/officeart/2005/8/layout/hierarchy3"/>
    <dgm:cxn modelId="{73CDDDE1-532F-4810-A182-A0E7B7CC6E97}" type="presOf" srcId="{534CE886-6C6A-45FC-A17D-310E2A2CD50B}" destId="{FC08C87C-8A45-49F8-89FF-279124EEA453}" srcOrd="0" destOrd="0" presId="urn:microsoft.com/office/officeart/2005/8/layout/hierarchy3"/>
    <dgm:cxn modelId="{E8E420E3-E5CC-415B-B984-6DC6F0C5263E}" type="presOf" srcId="{699FC4F9-D7F0-49CD-ADFF-6C1EDDC08679}" destId="{30D9CF3B-8563-4614-898E-752A858DC432}" srcOrd="0" destOrd="0" presId="urn:microsoft.com/office/officeart/2005/8/layout/hierarchy3"/>
    <dgm:cxn modelId="{B7321EEC-8B95-4E17-92AD-A008E9373EDD}" type="presOf" srcId="{CDEE94B6-57B9-447D-9E5F-210A0601C5C5}" destId="{72860278-2A85-4D1A-AB55-F0478D3E922A}" srcOrd="0" destOrd="0" presId="urn:microsoft.com/office/officeart/2005/8/layout/hierarchy3"/>
    <dgm:cxn modelId="{DFDE2BF5-EB5E-4485-B0BA-BD8A69C25075}" type="presOf" srcId="{AD60928F-F054-4BD1-8E92-788AE42D8D5B}" destId="{F6BE574B-702B-42A6-9483-7F6DF48126B5}" srcOrd="0" destOrd="0" presId="urn:microsoft.com/office/officeart/2005/8/layout/hierarchy3"/>
    <dgm:cxn modelId="{8244A8F5-9A09-45A2-BFDD-A5846929F9B2}" srcId="{BD3D15B1-D340-4F2B-BA66-ADEE7AD1B10E}" destId="{07D59F72-48A6-4DD6-B2C1-E349CCE67AEB}" srcOrd="1" destOrd="0" parTransId="{8684471E-2CBA-4CF4-9C3A-60F09112EFEA}" sibTransId="{AA58733E-4DD6-4937-9B4F-5BA9569978E3}"/>
    <dgm:cxn modelId="{6223DCF9-C3A2-42C7-86CF-19736E154DE8}" type="presOf" srcId="{8A03A0AF-F016-45D9-9F22-DA0CB620A447}" destId="{E8074BBA-6AC1-4FA1-9722-E562D56BAA77}" srcOrd="0" destOrd="0" presId="urn:microsoft.com/office/officeart/2005/8/layout/hierarchy3"/>
    <dgm:cxn modelId="{A4DAB225-3DBB-412D-AEC4-DE7C658370E7}" type="presParOf" srcId="{45197AAA-8600-48F0-ABD3-95ECC350867E}" destId="{4099844F-52D1-4DC1-8B1F-A171B1951FE2}" srcOrd="0" destOrd="0" presId="urn:microsoft.com/office/officeart/2005/8/layout/hierarchy3"/>
    <dgm:cxn modelId="{DD456820-447C-454A-9517-E01E7EC15D1E}" type="presParOf" srcId="{4099844F-52D1-4DC1-8B1F-A171B1951FE2}" destId="{22A0B85D-A522-4FD5-9F4B-4DE35005BC95}" srcOrd="0" destOrd="0" presId="urn:microsoft.com/office/officeart/2005/8/layout/hierarchy3"/>
    <dgm:cxn modelId="{115CBE09-A7F7-46BC-85F1-71AEBC3F6230}" type="presParOf" srcId="{22A0B85D-A522-4FD5-9F4B-4DE35005BC95}" destId="{CB368D76-688A-4421-B48C-E30E1163DD18}" srcOrd="0" destOrd="0" presId="urn:microsoft.com/office/officeart/2005/8/layout/hierarchy3"/>
    <dgm:cxn modelId="{ADB6B00F-7699-43FC-A6A9-15ED7D8B2C3A}" type="presParOf" srcId="{22A0B85D-A522-4FD5-9F4B-4DE35005BC95}" destId="{A350C481-3741-4D14-B6BC-DD37D417F77A}" srcOrd="1" destOrd="0" presId="urn:microsoft.com/office/officeart/2005/8/layout/hierarchy3"/>
    <dgm:cxn modelId="{FFAC660A-AEAC-4BBD-80F6-8111658F891E}" type="presParOf" srcId="{4099844F-52D1-4DC1-8B1F-A171B1951FE2}" destId="{282A23DF-8D11-4A0A-9CE0-3A162D4EEF09}" srcOrd="1" destOrd="0" presId="urn:microsoft.com/office/officeart/2005/8/layout/hierarchy3"/>
    <dgm:cxn modelId="{03E49B6C-B4E8-4E93-B2C7-66421F9D6DC0}" type="presParOf" srcId="{282A23DF-8D11-4A0A-9CE0-3A162D4EEF09}" destId="{B106891D-086C-422B-ABAE-909D08C3D50C}" srcOrd="0" destOrd="0" presId="urn:microsoft.com/office/officeart/2005/8/layout/hierarchy3"/>
    <dgm:cxn modelId="{E30F76A0-B701-4322-8343-F2CBA8240EC8}" type="presParOf" srcId="{282A23DF-8D11-4A0A-9CE0-3A162D4EEF09}" destId="{DDEEFC95-7A71-42AD-95C1-83F0537A2CF1}" srcOrd="1" destOrd="0" presId="urn:microsoft.com/office/officeart/2005/8/layout/hierarchy3"/>
    <dgm:cxn modelId="{87AAB875-5F5A-424F-8A94-FC30219972F5}" type="presParOf" srcId="{282A23DF-8D11-4A0A-9CE0-3A162D4EEF09}" destId="{2B32DC72-1CC8-4E47-A3E0-A3E636B4192C}" srcOrd="2" destOrd="0" presId="urn:microsoft.com/office/officeart/2005/8/layout/hierarchy3"/>
    <dgm:cxn modelId="{B69E3722-F5AE-4826-897B-F1577BF40D38}" type="presParOf" srcId="{282A23DF-8D11-4A0A-9CE0-3A162D4EEF09}" destId="{17FD8211-148D-4F47-938C-9D117F562876}" srcOrd="3" destOrd="0" presId="urn:microsoft.com/office/officeart/2005/8/layout/hierarchy3"/>
    <dgm:cxn modelId="{7705F141-38D7-4758-86E4-F2B401E8BC3A}" type="presParOf" srcId="{45197AAA-8600-48F0-ABD3-95ECC350867E}" destId="{529D8F91-9722-47C4-9747-7D17AA688C38}" srcOrd="1" destOrd="0" presId="urn:microsoft.com/office/officeart/2005/8/layout/hierarchy3"/>
    <dgm:cxn modelId="{45AA0F11-5AFC-43B5-AC14-77F1AB4E8ED3}" type="presParOf" srcId="{529D8F91-9722-47C4-9747-7D17AA688C38}" destId="{A548922F-8215-43CC-A47C-4902101D290D}" srcOrd="0" destOrd="0" presId="urn:microsoft.com/office/officeart/2005/8/layout/hierarchy3"/>
    <dgm:cxn modelId="{C7CCABC6-5312-498C-9B08-61924191A174}" type="presParOf" srcId="{A548922F-8215-43CC-A47C-4902101D290D}" destId="{F6BE574B-702B-42A6-9483-7F6DF48126B5}" srcOrd="0" destOrd="0" presId="urn:microsoft.com/office/officeart/2005/8/layout/hierarchy3"/>
    <dgm:cxn modelId="{331C9F97-183D-447F-80BE-E272610E26F0}" type="presParOf" srcId="{A548922F-8215-43CC-A47C-4902101D290D}" destId="{58451749-A2EA-4028-BEF7-E499847E631F}" srcOrd="1" destOrd="0" presId="urn:microsoft.com/office/officeart/2005/8/layout/hierarchy3"/>
    <dgm:cxn modelId="{386DA568-55BC-415E-B3DF-8F2261341D06}" type="presParOf" srcId="{529D8F91-9722-47C4-9747-7D17AA688C38}" destId="{D1C4FDF8-C949-4A3A-BE9E-8BBF73401189}" srcOrd="1" destOrd="0" presId="urn:microsoft.com/office/officeart/2005/8/layout/hierarchy3"/>
    <dgm:cxn modelId="{771BA187-254C-4625-8D99-F0BDAE600240}" type="presParOf" srcId="{D1C4FDF8-C949-4A3A-BE9E-8BBF73401189}" destId="{E8074BBA-6AC1-4FA1-9722-E562D56BAA77}" srcOrd="0" destOrd="0" presId="urn:microsoft.com/office/officeart/2005/8/layout/hierarchy3"/>
    <dgm:cxn modelId="{2A7CE93C-A04B-4285-AA03-0930B83564F0}" type="presParOf" srcId="{D1C4FDF8-C949-4A3A-BE9E-8BBF73401189}" destId="{94AA92F4-92D5-49B3-A11E-7234A08B8C9B}" srcOrd="1" destOrd="0" presId="urn:microsoft.com/office/officeart/2005/8/layout/hierarchy3"/>
    <dgm:cxn modelId="{A054D572-AB6F-44BB-A55F-E88AE57B1C9C}" type="presParOf" srcId="{D1C4FDF8-C949-4A3A-BE9E-8BBF73401189}" destId="{17DFB9AF-0C1E-4659-9E77-D2F86D8AB167}" srcOrd="2" destOrd="0" presId="urn:microsoft.com/office/officeart/2005/8/layout/hierarchy3"/>
    <dgm:cxn modelId="{A29473BF-03D6-4D43-9DD8-110DA0FC67B3}" type="presParOf" srcId="{D1C4FDF8-C949-4A3A-BE9E-8BBF73401189}" destId="{72860278-2A85-4D1A-AB55-F0478D3E922A}" srcOrd="3" destOrd="0" presId="urn:microsoft.com/office/officeart/2005/8/layout/hierarchy3"/>
    <dgm:cxn modelId="{D6CB0F57-3AEF-4A2E-B425-C627CDBA18F0}" type="presParOf" srcId="{D1C4FDF8-C949-4A3A-BE9E-8BBF73401189}" destId="{00551E79-1792-48CE-A8D0-06ABB5628632}" srcOrd="4" destOrd="0" presId="urn:microsoft.com/office/officeart/2005/8/layout/hierarchy3"/>
    <dgm:cxn modelId="{A1CFCF93-4A4E-4A87-A4E2-60982F25E527}" type="presParOf" srcId="{D1C4FDF8-C949-4A3A-BE9E-8BBF73401189}" destId="{FC08C87C-8A45-49F8-89FF-279124EEA453}" srcOrd="5" destOrd="0" presId="urn:microsoft.com/office/officeart/2005/8/layout/hierarchy3"/>
    <dgm:cxn modelId="{AA354965-CFBC-407F-B7C6-FC51B845287C}" type="presParOf" srcId="{D1C4FDF8-C949-4A3A-BE9E-8BBF73401189}" destId="{30D9CF3B-8563-4614-898E-752A858DC432}" srcOrd="6" destOrd="0" presId="urn:microsoft.com/office/officeart/2005/8/layout/hierarchy3"/>
    <dgm:cxn modelId="{F44EF8E9-753B-4012-BA97-C38B506217C5}" type="presParOf" srcId="{D1C4FDF8-C949-4A3A-BE9E-8BBF73401189}" destId="{24BB0859-7379-41F0-B441-4367E6E2B5AF}"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1B4D3E-18DC-485D-BF1B-DB3C846B639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601A2F5B-D2D7-4F76-B25D-B7D9FDD47611}">
      <dgm:prSet phldrT="[Текст]" custT="1"/>
      <dgm:spPr>
        <a:xfrm>
          <a:off x="2619" y="750434"/>
          <a:ext cx="1725771" cy="862885"/>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По признаку происхождения капитала</a:t>
          </a:r>
          <a:endParaRPr lang="ru-RU" sz="1800">
            <a:solidFill>
              <a:sysClr val="window" lastClr="FFFFFF"/>
            </a:solidFill>
            <a:latin typeface="Calibri"/>
            <a:ea typeface="+mn-ea"/>
            <a:cs typeface="+mn-cs"/>
          </a:endParaRPr>
        </a:p>
      </dgm:t>
    </dgm:pt>
    <dgm:pt modelId="{BDA4E1B3-036E-406C-BBA8-7AAD4A184726}" type="parTrans" cxnId="{7B320E46-9E2A-44F2-B8C0-1C67A519E970}">
      <dgm:prSet/>
      <dgm:spPr/>
      <dgm:t>
        <a:bodyPr/>
        <a:lstStyle/>
        <a:p>
          <a:endParaRPr lang="ru-RU"/>
        </a:p>
      </dgm:t>
    </dgm:pt>
    <dgm:pt modelId="{CF670868-529D-4DB2-A65C-20E719DC7917}" type="sibTrans" cxnId="{7B320E46-9E2A-44F2-B8C0-1C67A519E970}">
      <dgm:prSet/>
      <dgm:spPr/>
      <dgm:t>
        <a:bodyPr/>
        <a:lstStyle/>
        <a:p>
          <a:endParaRPr lang="ru-RU"/>
        </a:p>
      </dgm:t>
    </dgm:pt>
    <dgm:pt modelId="{EC6597DC-1672-41BC-A015-E200685C5471}">
      <dgm:prSet phldrT="[Текст]" custT="1"/>
      <dgm:spPr>
        <a:xfrm>
          <a:off x="347773" y="1829041"/>
          <a:ext cx="1583885"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национальные</a:t>
          </a:r>
          <a:endParaRPr lang="ru-RU" sz="1600">
            <a:solidFill>
              <a:sysClr val="windowText" lastClr="000000">
                <a:hueOff val="0"/>
                <a:satOff val="0"/>
                <a:lumOff val="0"/>
                <a:alphaOff val="0"/>
              </a:sysClr>
            </a:solidFill>
            <a:latin typeface="Calibri"/>
            <a:ea typeface="+mn-ea"/>
            <a:cs typeface="+mn-cs"/>
          </a:endParaRPr>
        </a:p>
      </dgm:t>
    </dgm:pt>
    <dgm:pt modelId="{19509AE5-31D2-4F20-98DE-19795B1A243F}" type="parTrans" cxnId="{C6E2CC65-81BE-4A66-BBA0-E8F4265877B2}">
      <dgm:prSet/>
      <dgm:spPr>
        <a:xfrm>
          <a:off x="175196" y="1613319"/>
          <a:ext cx="172577" cy="647164"/>
        </a:xfrm>
        <a:custGeom>
          <a:avLst/>
          <a:gdLst/>
          <a:ahLst/>
          <a:cxnLst/>
          <a:rect l="0" t="0" r="0" b="0"/>
          <a:pathLst>
            <a:path>
              <a:moveTo>
                <a:pt x="0" y="0"/>
              </a:moveTo>
              <a:lnTo>
                <a:pt x="0" y="647164"/>
              </a:lnTo>
              <a:lnTo>
                <a:pt x="172577" y="64716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FAEBB67A-ADC8-4B84-9739-972A56457EA1}" type="sibTrans" cxnId="{C6E2CC65-81BE-4A66-BBA0-E8F4265877B2}">
      <dgm:prSet/>
      <dgm:spPr/>
      <dgm:t>
        <a:bodyPr/>
        <a:lstStyle/>
        <a:p>
          <a:endParaRPr lang="ru-RU"/>
        </a:p>
      </dgm:t>
    </dgm:pt>
    <dgm:pt modelId="{F4BD7815-184B-458F-A880-F5491BA69D2F}">
      <dgm:prSet phldrT="[Текст]" custT="1"/>
      <dgm:spPr>
        <a:xfrm>
          <a:off x="338081" y="2888268"/>
          <a:ext cx="1380617"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a:solidFill>
                <a:sysClr val="windowText" lastClr="000000">
                  <a:hueOff val="0"/>
                  <a:satOff val="0"/>
                  <a:lumOff val="0"/>
                  <a:alphaOff val="0"/>
                </a:sysClr>
              </a:solidFill>
              <a:latin typeface="Calibri"/>
              <a:ea typeface="+mn-ea"/>
              <a:cs typeface="+mn-cs"/>
            </a:rPr>
            <a:t>иностранные</a:t>
          </a:r>
        </a:p>
      </dgm:t>
    </dgm:pt>
    <dgm:pt modelId="{AD6BBBC3-D162-4D49-99B8-64CDB686B8D8}" type="parTrans" cxnId="{7A73898C-96FC-4045-A7F2-CEE06A8D7200}">
      <dgm:prSet/>
      <dgm:spPr>
        <a:xfrm>
          <a:off x="175196" y="1613319"/>
          <a:ext cx="162885" cy="1706391"/>
        </a:xfrm>
        <a:custGeom>
          <a:avLst/>
          <a:gdLst/>
          <a:ahLst/>
          <a:cxnLst/>
          <a:rect l="0" t="0" r="0" b="0"/>
          <a:pathLst>
            <a:path>
              <a:moveTo>
                <a:pt x="0" y="0"/>
              </a:moveTo>
              <a:lnTo>
                <a:pt x="0" y="1706391"/>
              </a:lnTo>
              <a:lnTo>
                <a:pt x="162885" y="170639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A1ADC1CA-3E93-4C11-BD69-0FA5167F9426}" type="sibTrans" cxnId="{7A73898C-96FC-4045-A7F2-CEE06A8D7200}">
      <dgm:prSet/>
      <dgm:spPr/>
      <dgm:t>
        <a:bodyPr/>
        <a:lstStyle/>
        <a:p>
          <a:endParaRPr lang="ru-RU"/>
        </a:p>
      </dgm:t>
    </dgm:pt>
    <dgm:pt modelId="{CCDAA6D8-F44D-456B-9730-0983FB59D923}">
      <dgm:prSet phldrT="[Текст]" custT="1"/>
      <dgm:spPr>
        <a:xfrm>
          <a:off x="2159834" y="750434"/>
          <a:ext cx="1725771" cy="862885"/>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По характеру выполняемых функций</a:t>
          </a:r>
          <a:endParaRPr lang="ru-RU" sz="1800">
            <a:solidFill>
              <a:sysClr val="window" lastClr="FFFFFF"/>
            </a:solidFill>
            <a:latin typeface="Calibri"/>
            <a:ea typeface="+mn-ea"/>
            <a:cs typeface="+mn-cs"/>
          </a:endParaRPr>
        </a:p>
      </dgm:t>
    </dgm:pt>
    <dgm:pt modelId="{13181046-BAA5-40FF-91F3-D542A5A7D67A}" type="parTrans" cxnId="{EA243CA5-21DE-45FB-A740-EB89784D7A7C}">
      <dgm:prSet/>
      <dgm:spPr/>
      <dgm:t>
        <a:bodyPr/>
        <a:lstStyle/>
        <a:p>
          <a:endParaRPr lang="ru-RU"/>
        </a:p>
      </dgm:t>
    </dgm:pt>
    <dgm:pt modelId="{739EF735-72E8-48FC-BBD5-5916656CA820}" type="sibTrans" cxnId="{EA243CA5-21DE-45FB-A740-EB89784D7A7C}">
      <dgm:prSet/>
      <dgm:spPr/>
      <dgm:t>
        <a:bodyPr/>
        <a:lstStyle/>
        <a:p>
          <a:endParaRPr lang="ru-RU"/>
        </a:p>
      </dgm:t>
    </dgm:pt>
    <dgm:pt modelId="{484490C5-924D-4110-B564-92B5B918E137}">
      <dgm:prSet phldrT="[Текст]" custT="1"/>
      <dgm:spPr>
        <a:xfrm>
          <a:off x="2504988" y="1829041"/>
          <a:ext cx="1879268"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индивидуальные предприниматели</a:t>
          </a:r>
          <a:endParaRPr lang="ru-RU" sz="1600">
            <a:solidFill>
              <a:sysClr val="windowText" lastClr="000000">
                <a:hueOff val="0"/>
                <a:satOff val="0"/>
                <a:lumOff val="0"/>
                <a:alphaOff val="0"/>
              </a:sysClr>
            </a:solidFill>
            <a:latin typeface="Calibri"/>
            <a:ea typeface="+mn-ea"/>
            <a:cs typeface="+mn-cs"/>
          </a:endParaRPr>
        </a:p>
      </dgm:t>
    </dgm:pt>
    <dgm:pt modelId="{F20362AC-6757-4EC9-BCD3-CB9B6DB0300E}" type="parTrans" cxnId="{4C5A7C8F-505F-4524-AE48-A2A041D5F1C8}">
      <dgm:prSet/>
      <dgm:spPr>
        <a:xfrm>
          <a:off x="2332411" y="1613319"/>
          <a:ext cx="172577" cy="647164"/>
        </a:xfrm>
        <a:custGeom>
          <a:avLst/>
          <a:gdLst/>
          <a:ahLst/>
          <a:cxnLst/>
          <a:rect l="0" t="0" r="0" b="0"/>
          <a:pathLst>
            <a:path>
              <a:moveTo>
                <a:pt x="0" y="0"/>
              </a:moveTo>
              <a:lnTo>
                <a:pt x="0" y="647164"/>
              </a:lnTo>
              <a:lnTo>
                <a:pt x="172577" y="64716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ECEA8EFA-B7B8-4AA3-B507-E51546FD6D8A}" type="sibTrans" cxnId="{4C5A7C8F-505F-4524-AE48-A2A041D5F1C8}">
      <dgm:prSet/>
      <dgm:spPr/>
      <dgm:t>
        <a:bodyPr/>
        <a:lstStyle/>
        <a:p>
          <a:endParaRPr lang="ru-RU"/>
        </a:p>
      </dgm:t>
    </dgm:pt>
    <dgm:pt modelId="{FF8EC20B-928B-490B-86C9-E9912F57D8F7}">
      <dgm:prSet custT="1"/>
      <dgm:spPr>
        <a:xfrm>
          <a:off x="347773" y="3986256"/>
          <a:ext cx="1380617"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совместные</a:t>
          </a:r>
        </a:p>
      </dgm:t>
    </dgm:pt>
    <dgm:pt modelId="{124C7AFD-850C-4F0A-816D-BA390587F286}" type="parTrans" cxnId="{0AE38E72-93EE-4838-8ACA-F52FC05FAD53}">
      <dgm:prSet/>
      <dgm:spPr>
        <a:xfrm>
          <a:off x="175196" y="1613319"/>
          <a:ext cx="172577" cy="2804379"/>
        </a:xfrm>
        <a:custGeom>
          <a:avLst/>
          <a:gdLst/>
          <a:ahLst/>
          <a:cxnLst/>
          <a:rect l="0" t="0" r="0" b="0"/>
          <a:pathLst>
            <a:path>
              <a:moveTo>
                <a:pt x="0" y="0"/>
              </a:moveTo>
              <a:lnTo>
                <a:pt x="0" y="2804379"/>
              </a:lnTo>
              <a:lnTo>
                <a:pt x="172577" y="2804379"/>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81FE5AD2-1F87-46C3-87E1-046B3D2CAA53}" type="sibTrans" cxnId="{0AE38E72-93EE-4838-8ACA-F52FC05FAD53}">
      <dgm:prSet/>
      <dgm:spPr/>
      <dgm:t>
        <a:bodyPr/>
        <a:lstStyle/>
        <a:p>
          <a:endParaRPr lang="ru-RU"/>
        </a:p>
      </dgm:t>
    </dgm:pt>
    <dgm:pt modelId="{65230C76-6FFA-4B24-8C21-2FF2A23F65ED}">
      <dgm:prSet custT="1"/>
      <dgm:spPr>
        <a:xfrm>
          <a:off x="2504988" y="3986256"/>
          <a:ext cx="2136781" cy="162219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Занимающиеся предпринимательской деятельностью некоммерческие организации</a:t>
          </a:r>
          <a:endParaRPr lang="ru-RU" sz="1600">
            <a:solidFill>
              <a:sysClr val="windowText" lastClr="000000">
                <a:hueOff val="0"/>
                <a:satOff val="0"/>
                <a:lumOff val="0"/>
                <a:alphaOff val="0"/>
              </a:sysClr>
            </a:solidFill>
            <a:latin typeface="Calibri"/>
            <a:ea typeface="+mn-ea"/>
            <a:cs typeface="+mn-cs"/>
          </a:endParaRPr>
        </a:p>
      </dgm:t>
    </dgm:pt>
    <dgm:pt modelId="{97915776-7CA8-444F-AE06-6D603AA5CDFC}" type="parTrans" cxnId="{5BC99321-FB2A-4F3F-90C1-BC50CD6A28B3}">
      <dgm:prSet/>
      <dgm:spPr>
        <a:xfrm>
          <a:off x="2332411" y="1613319"/>
          <a:ext cx="172577" cy="3184036"/>
        </a:xfrm>
        <a:custGeom>
          <a:avLst/>
          <a:gdLst/>
          <a:ahLst/>
          <a:cxnLst/>
          <a:rect l="0" t="0" r="0" b="0"/>
          <a:pathLst>
            <a:path>
              <a:moveTo>
                <a:pt x="0" y="0"/>
              </a:moveTo>
              <a:lnTo>
                <a:pt x="0" y="3184036"/>
              </a:lnTo>
              <a:lnTo>
                <a:pt x="172577" y="3184036"/>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7816C995-4E1F-4008-ABAE-E93581F0800C}" type="sibTrans" cxnId="{5BC99321-FB2A-4F3F-90C1-BC50CD6A28B3}">
      <dgm:prSet/>
      <dgm:spPr/>
      <dgm:t>
        <a:bodyPr/>
        <a:lstStyle/>
        <a:p>
          <a:endParaRPr lang="ru-RU"/>
        </a:p>
      </dgm:t>
    </dgm:pt>
    <dgm:pt modelId="{C5053314-C3F0-41D4-9324-40D78CF8D27D}">
      <dgm:prSet custT="1"/>
      <dgm:spPr>
        <a:xfrm>
          <a:off x="2507266" y="2897958"/>
          <a:ext cx="1381570"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коммерческие организации</a:t>
          </a:r>
          <a:endParaRPr lang="ru-RU" sz="1600">
            <a:solidFill>
              <a:sysClr val="windowText" lastClr="000000">
                <a:hueOff val="0"/>
                <a:satOff val="0"/>
                <a:lumOff val="0"/>
                <a:alphaOff val="0"/>
              </a:sysClr>
            </a:solidFill>
            <a:latin typeface="Calibri"/>
            <a:ea typeface="+mn-ea"/>
            <a:cs typeface="+mn-cs"/>
          </a:endParaRPr>
        </a:p>
      </dgm:t>
    </dgm:pt>
    <dgm:pt modelId="{27397CEE-CF42-43A4-9B9A-529D1F5C191B}" type="parTrans" cxnId="{E98F6344-F2C9-4763-8EBB-E89B23E963EF}">
      <dgm:prSet/>
      <dgm:spPr>
        <a:xfrm>
          <a:off x="2332411" y="1613319"/>
          <a:ext cx="174855" cy="1716081"/>
        </a:xfrm>
        <a:custGeom>
          <a:avLst/>
          <a:gdLst/>
          <a:ahLst/>
          <a:cxnLst/>
          <a:rect l="0" t="0" r="0" b="0"/>
          <a:pathLst>
            <a:path>
              <a:moveTo>
                <a:pt x="0" y="0"/>
              </a:moveTo>
              <a:lnTo>
                <a:pt x="0" y="1716081"/>
              </a:lnTo>
              <a:lnTo>
                <a:pt x="174855" y="171608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FE917519-214B-46A5-8E80-32F2008C292C}" type="sibTrans" cxnId="{E98F6344-F2C9-4763-8EBB-E89B23E963EF}">
      <dgm:prSet/>
      <dgm:spPr/>
      <dgm:t>
        <a:bodyPr/>
        <a:lstStyle/>
        <a:p>
          <a:endParaRPr lang="ru-RU"/>
        </a:p>
      </dgm:t>
    </dgm:pt>
    <dgm:pt modelId="{68CB9842-DB69-4AB9-993D-BAD4FAD85FA2}" type="pres">
      <dgm:prSet presAssocID="{121B4D3E-18DC-485D-BF1B-DB3C846B639D}" presName="diagram" presStyleCnt="0">
        <dgm:presLayoutVars>
          <dgm:chPref val="1"/>
          <dgm:dir/>
          <dgm:animOne val="branch"/>
          <dgm:animLvl val="lvl"/>
          <dgm:resizeHandles/>
        </dgm:presLayoutVars>
      </dgm:prSet>
      <dgm:spPr/>
    </dgm:pt>
    <dgm:pt modelId="{449B0BC5-5C9A-4AAE-9690-E4F2788F5CA3}" type="pres">
      <dgm:prSet presAssocID="{601A2F5B-D2D7-4F76-B25D-B7D9FDD47611}" presName="root" presStyleCnt="0"/>
      <dgm:spPr/>
    </dgm:pt>
    <dgm:pt modelId="{EE446D16-8D3C-4AC1-A30E-A13E346ABF94}" type="pres">
      <dgm:prSet presAssocID="{601A2F5B-D2D7-4F76-B25D-B7D9FDD47611}" presName="rootComposite" presStyleCnt="0"/>
      <dgm:spPr/>
    </dgm:pt>
    <dgm:pt modelId="{B71B0A20-5C28-4714-AAB8-93F82F8EB238}" type="pres">
      <dgm:prSet presAssocID="{601A2F5B-D2D7-4F76-B25D-B7D9FDD47611}" presName="rootText" presStyleLbl="node1" presStyleIdx="0" presStyleCnt="2"/>
      <dgm:spPr/>
    </dgm:pt>
    <dgm:pt modelId="{047A7A07-A306-4E50-89C2-BC3EE34086BA}" type="pres">
      <dgm:prSet presAssocID="{601A2F5B-D2D7-4F76-B25D-B7D9FDD47611}" presName="rootConnector" presStyleLbl="node1" presStyleIdx="0" presStyleCnt="2"/>
      <dgm:spPr/>
    </dgm:pt>
    <dgm:pt modelId="{FE55369D-C3F6-43BC-8CDF-F8D0697F35CE}" type="pres">
      <dgm:prSet presAssocID="{601A2F5B-D2D7-4F76-B25D-B7D9FDD47611}" presName="childShape" presStyleCnt="0"/>
      <dgm:spPr/>
    </dgm:pt>
    <dgm:pt modelId="{BC839603-0B87-40A9-9182-D4C059400655}" type="pres">
      <dgm:prSet presAssocID="{19509AE5-31D2-4F20-98DE-19795B1A243F}" presName="Name13" presStyleLbl="parChTrans1D2" presStyleIdx="0" presStyleCnt="6"/>
      <dgm:spPr/>
    </dgm:pt>
    <dgm:pt modelId="{38D3458C-EBA6-4F70-81F9-B04C2D4545E7}" type="pres">
      <dgm:prSet presAssocID="{EC6597DC-1672-41BC-A015-E200685C5471}" presName="childText" presStyleLbl="bgAcc1" presStyleIdx="0" presStyleCnt="6" custScaleX="114723">
        <dgm:presLayoutVars>
          <dgm:bulletEnabled val="1"/>
        </dgm:presLayoutVars>
      </dgm:prSet>
      <dgm:spPr/>
    </dgm:pt>
    <dgm:pt modelId="{6146CF33-BED9-477E-AA69-6FAD2A983068}" type="pres">
      <dgm:prSet presAssocID="{AD6BBBC3-D162-4D49-99B8-64CDB686B8D8}" presName="Name13" presStyleLbl="parChTrans1D2" presStyleIdx="1" presStyleCnt="6"/>
      <dgm:spPr/>
    </dgm:pt>
    <dgm:pt modelId="{7CFAF8BF-6875-4B2B-84EC-CDFA64776604}" type="pres">
      <dgm:prSet presAssocID="{F4BD7815-184B-458F-A880-F5491BA69D2F}" presName="childText" presStyleLbl="bgAcc1" presStyleIdx="1" presStyleCnt="6" custLinFactNeighborX="-702" custLinFactNeighborY="-2246">
        <dgm:presLayoutVars>
          <dgm:bulletEnabled val="1"/>
        </dgm:presLayoutVars>
      </dgm:prSet>
      <dgm:spPr/>
    </dgm:pt>
    <dgm:pt modelId="{D3453811-E100-4700-8672-A5489D0D6C5C}" type="pres">
      <dgm:prSet presAssocID="{124C7AFD-850C-4F0A-816D-BA390587F286}" presName="Name13" presStyleLbl="parChTrans1D2" presStyleIdx="2" presStyleCnt="6"/>
      <dgm:spPr/>
    </dgm:pt>
    <dgm:pt modelId="{6FFE85B7-634B-4F03-894D-F6D24574ED69}" type="pres">
      <dgm:prSet presAssocID="{FF8EC20B-928B-490B-86C9-E9912F57D8F7}" presName="childText" presStyleLbl="bgAcc1" presStyleIdx="2" presStyleCnt="6">
        <dgm:presLayoutVars>
          <dgm:bulletEnabled val="1"/>
        </dgm:presLayoutVars>
      </dgm:prSet>
      <dgm:spPr/>
    </dgm:pt>
    <dgm:pt modelId="{04D33BD7-D03E-42C6-A784-8C0BFFDFC73E}" type="pres">
      <dgm:prSet presAssocID="{CCDAA6D8-F44D-456B-9730-0983FB59D923}" presName="root" presStyleCnt="0"/>
      <dgm:spPr/>
    </dgm:pt>
    <dgm:pt modelId="{8CE18B5E-FA06-4796-808F-D68180AB84C2}" type="pres">
      <dgm:prSet presAssocID="{CCDAA6D8-F44D-456B-9730-0983FB59D923}" presName="rootComposite" presStyleCnt="0"/>
      <dgm:spPr/>
    </dgm:pt>
    <dgm:pt modelId="{13F3A6DB-B6CF-4ABB-AFC5-4175D4B94303}" type="pres">
      <dgm:prSet presAssocID="{CCDAA6D8-F44D-456B-9730-0983FB59D923}" presName="rootText" presStyleLbl="node1" presStyleIdx="1" presStyleCnt="2"/>
      <dgm:spPr/>
    </dgm:pt>
    <dgm:pt modelId="{EBEFBB04-7E01-4FF0-B411-C191CAE4F470}" type="pres">
      <dgm:prSet presAssocID="{CCDAA6D8-F44D-456B-9730-0983FB59D923}" presName="rootConnector" presStyleLbl="node1" presStyleIdx="1" presStyleCnt="2"/>
      <dgm:spPr/>
    </dgm:pt>
    <dgm:pt modelId="{57798107-34C8-477A-9B96-946C23D9AEDB}" type="pres">
      <dgm:prSet presAssocID="{CCDAA6D8-F44D-456B-9730-0983FB59D923}" presName="childShape" presStyleCnt="0"/>
      <dgm:spPr/>
    </dgm:pt>
    <dgm:pt modelId="{690BFFCF-8F1A-4CE1-8338-65672929AC5C}" type="pres">
      <dgm:prSet presAssocID="{F20362AC-6757-4EC9-BCD3-CB9B6DB0300E}" presName="Name13" presStyleLbl="parChTrans1D2" presStyleIdx="3" presStyleCnt="6"/>
      <dgm:spPr/>
    </dgm:pt>
    <dgm:pt modelId="{A1973188-A34D-4F11-8CCD-809C9C81D68F}" type="pres">
      <dgm:prSet presAssocID="{484490C5-924D-4110-B564-92B5B918E137}" presName="childText" presStyleLbl="bgAcc1" presStyleIdx="3" presStyleCnt="6" custScaleX="136118">
        <dgm:presLayoutVars>
          <dgm:bulletEnabled val="1"/>
        </dgm:presLayoutVars>
      </dgm:prSet>
      <dgm:spPr/>
    </dgm:pt>
    <dgm:pt modelId="{1BCA9E7F-3BF7-475A-A60F-6F47761DA03F}" type="pres">
      <dgm:prSet presAssocID="{27397CEE-CF42-43A4-9B9A-529D1F5C191B}" presName="Name13" presStyleLbl="parChTrans1D2" presStyleIdx="4" presStyleCnt="6"/>
      <dgm:spPr/>
    </dgm:pt>
    <dgm:pt modelId="{D33E2EAB-F2AD-4CDE-9B41-C979FCA527A6}" type="pres">
      <dgm:prSet presAssocID="{C5053314-C3F0-41D4-9324-40D78CF8D27D}" presName="childText" presStyleLbl="bgAcc1" presStyleIdx="4" presStyleCnt="6" custScaleX="100069" custLinFactNeighborX="165" custLinFactNeighborY="-1123">
        <dgm:presLayoutVars>
          <dgm:bulletEnabled val="1"/>
        </dgm:presLayoutVars>
      </dgm:prSet>
      <dgm:spPr/>
    </dgm:pt>
    <dgm:pt modelId="{BAFABB28-D0C6-4109-9605-C7B5B5510188}" type="pres">
      <dgm:prSet presAssocID="{97915776-7CA8-444F-AE06-6D603AA5CDFC}" presName="Name13" presStyleLbl="parChTrans1D2" presStyleIdx="5" presStyleCnt="6"/>
      <dgm:spPr/>
    </dgm:pt>
    <dgm:pt modelId="{14D114AD-A464-4210-B291-1E01BF865E7B}" type="pres">
      <dgm:prSet presAssocID="{65230C76-6FFA-4B24-8C21-2FF2A23F65ED}" presName="childText" presStyleLbl="bgAcc1" presStyleIdx="5" presStyleCnt="6" custScaleX="154770" custScaleY="187997">
        <dgm:presLayoutVars>
          <dgm:bulletEnabled val="1"/>
        </dgm:presLayoutVars>
      </dgm:prSet>
      <dgm:spPr/>
    </dgm:pt>
  </dgm:ptLst>
  <dgm:cxnLst>
    <dgm:cxn modelId="{5BC99321-FB2A-4F3F-90C1-BC50CD6A28B3}" srcId="{CCDAA6D8-F44D-456B-9730-0983FB59D923}" destId="{65230C76-6FFA-4B24-8C21-2FF2A23F65ED}" srcOrd="2" destOrd="0" parTransId="{97915776-7CA8-444F-AE06-6D603AA5CDFC}" sibTransId="{7816C995-4E1F-4008-ABAE-E93581F0800C}"/>
    <dgm:cxn modelId="{B4CD0D29-1920-4214-8D80-1FFE67C352FC}" type="presOf" srcId="{C5053314-C3F0-41D4-9324-40D78CF8D27D}" destId="{D33E2EAB-F2AD-4CDE-9B41-C979FCA527A6}" srcOrd="0" destOrd="0" presId="urn:microsoft.com/office/officeart/2005/8/layout/hierarchy3"/>
    <dgm:cxn modelId="{854CE22C-E284-424D-B7E2-9AF0315960F5}" type="presOf" srcId="{601A2F5B-D2D7-4F76-B25D-B7D9FDD47611}" destId="{047A7A07-A306-4E50-89C2-BC3EE34086BA}" srcOrd="1" destOrd="0" presId="urn:microsoft.com/office/officeart/2005/8/layout/hierarchy3"/>
    <dgm:cxn modelId="{D0F13E3E-19F2-4841-AE91-2047509EC9B2}" type="presOf" srcId="{124C7AFD-850C-4F0A-816D-BA390587F286}" destId="{D3453811-E100-4700-8672-A5489D0D6C5C}" srcOrd="0" destOrd="0" presId="urn:microsoft.com/office/officeart/2005/8/layout/hierarchy3"/>
    <dgm:cxn modelId="{02D2035D-45F6-4005-9366-7DD1DBF5152B}" type="presOf" srcId="{CCDAA6D8-F44D-456B-9730-0983FB59D923}" destId="{EBEFBB04-7E01-4FF0-B411-C191CAE4F470}" srcOrd="1" destOrd="0" presId="urn:microsoft.com/office/officeart/2005/8/layout/hierarchy3"/>
    <dgm:cxn modelId="{E98F6344-F2C9-4763-8EBB-E89B23E963EF}" srcId="{CCDAA6D8-F44D-456B-9730-0983FB59D923}" destId="{C5053314-C3F0-41D4-9324-40D78CF8D27D}" srcOrd="1" destOrd="0" parTransId="{27397CEE-CF42-43A4-9B9A-529D1F5C191B}" sibTransId="{FE917519-214B-46A5-8E80-32F2008C292C}"/>
    <dgm:cxn modelId="{5C186F44-47BE-4D54-9BCB-9945FA0788B6}" type="presOf" srcId="{EC6597DC-1672-41BC-A015-E200685C5471}" destId="{38D3458C-EBA6-4F70-81F9-B04C2D4545E7}" srcOrd="0" destOrd="0" presId="urn:microsoft.com/office/officeart/2005/8/layout/hierarchy3"/>
    <dgm:cxn modelId="{C6E2CC65-81BE-4A66-BBA0-E8F4265877B2}" srcId="{601A2F5B-D2D7-4F76-B25D-B7D9FDD47611}" destId="{EC6597DC-1672-41BC-A015-E200685C5471}" srcOrd="0" destOrd="0" parTransId="{19509AE5-31D2-4F20-98DE-19795B1A243F}" sibTransId="{FAEBB67A-ADC8-4B84-9739-972A56457EA1}"/>
    <dgm:cxn modelId="{7B320E46-9E2A-44F2-B8C0-1C67A519E970}" srcId="{121B4D3E-18DC-485D-BF1B-DB3C846B639D}" destId="{601A2F5B-D2D7-4F76-B25D-B7D9FDD47611}" srcOrd="0" destOrd="0" parTransId="{BDA4E1B3-036E-406C-BBA8-7AAD4A184726}" sibTransId="{CF670868-529D-4DB2-A65C-20E719DC7917}"/>
    <dgm:cxn modelId="{A216B26C-8EA8-412B-8DA3-2A70F9557EA6}" type="presOf" srcId="{601A2F5B-D2D7-4F76-B25D-B7D9FDD47611}" destId="{B71B0A20-5C28-4714-AAB8-93F82F8EB238}" srcOrd="0" destOrd="0" presId="urn:microsoft.com/office/officeart/2005/8/layout/hierarchy3"/>
    <dgm:cxn modelId="{0AE38E72-93EE-4838-8ACA-F52FC05FAD53}" srcId="{601A2F5B-D2D7-4F76-B25D-B7D9FDD47611}" destId="{FF8EC20B-928B-490B-86C9-E9912F57D8F7}" srcOrd="2" destOrd="0" parTransId="{124C7AFD-850C-4F0A-816D-BA390587F286}" sibTransId="{81FE5AD2-1F87-46C3-87E1-046B3D2CAA53}"/>
    <dgm:cxn modelId="{2D012480-0A16-429A-B20D-E76CB7EB3A1B}" type="presOf" srcId="{F20362AC-6757-4EC9-BCD3-CB9B6DB0300E}" destId="{690BFFCF-8F1A-4CE1-8338-65672929AC5C}" srcOrd="0" destOrd="0" presId="urn:microsoft.com/office/officeart/2005/8/layout/hierarchy3"/>
    <dgm:cxn modelId="{7A73898C-96FC-4045-A7F2-CEE06A8D7200}" srcId="{601A2F5B-D2D7-4F76-B25D-B7D9FDD47611}" destId="{F4BD7815-184B-458F-A880-F5491BA69D2F}" srcOrd="1" destOrd="0" parTransId="{AD6BBBC3-D162-4D49-99B8-64CDB686B8D8}" sibTransId="{A1ADC1CA-3E93-4C11-BD69-0FA5167F9426}"/>
    <dgm:cxn modelId="{4C5A7C8F-505F-4524-AE48-A2A041D5F1C8}" srcId="{CCDAA6D8-F44D-456B-9730-0983FB59D923}" destId="{484490C5-924D-4110-B564-92B5B918E137}" srcOrd="0" destOrd="0" parTransId="{F20362AC-6757-4EC9-BCD3-CB9B6DB0300E}" sibTransId="{ECEA8EFA-B7B8-4AA3-B507-E51546FD6D8A}"/>
    <dgm:cxn modelId="{B1AE3395-7DA8-4C69-88BE-4EC33602D051}" type="presOf" srcId="{FF8EC20B-928B-490B-86C9-E9912F57D8F7}" destId="{6FFE85B7-634B-4F03-894D-F6D24574ED69}" srcOrd="0" destOrd="0" presId="urn:microsoft.com/office/officeart/2005/8/layout/hierarchy3"/>
    <dgm:cxn modelId="{0ED8A499-BA74-4C97-AB7A-7ACE1E496262}" type="presOf" srcId="{F4BD7815-184B-458F-A880-F5491BA69D2F}" destId="{7CFAF8BF-6875-4B2B-84EC-CDFA64776604}" srcOrd="0" destOrd="0" presId="urn:microsoft.com/office/officeart/2005/8/layout/hierarchy3"/>
    <dgm:cxn modelId="{5F61F29E-267B-4E3A-8123-9E04BD4FB6A8}" type="presOf" srcId="{19509AE5-31D2-4F20-98DE-19795B1A243F}" destId="{BC839603-0B87-40A9-9182-D4C059400655}" srcOrd="0" destOrd="0" presId="urn:microsoft.com/office/officeart/2005/8/layout/hierarchy3"/>
    <dgm:cxn modelId="{EA243CA5-21DE-45FB-A740-EB89784D7A7C}" srcId="{121B4D3E-18DC-485D-BF1B-DB3C846B639D}" destId="{CCDAA6D8-F44D-456B-9730-0983FB59D923}" srcOrd="1" destOrd="0" parTransId="{13181046-BAA5-40FF-91F3-D542A5A7D67A}" sibTransId="{739EF735-72E8-48FC-BBD5-5916656CA820}"/>
    <dgm:cxn modelId="{79FEDCD4-35C4-4F0F-BEAE-E9805EECF81F}" type="presOf" srcId="{27397CEE-CF42-43A4-9B9A-529D1F5C191B}" destId="{1BCA9E7F-3BF7-475A-A60F-6F47761DA03F}" srcOrd="0" destOrd="0" presId="urn:microsoft.com/office/officeart/2005/8/layout/hierarchy3"/>
    <dgm:cxn modelId="{A502D0D6-F3B0-4A6A-BFC9-6900042B3BF9}" type="presOf" srcId="{CCDAA6D8-F44D-456B-9730-0983FB59D923}" destId="{13F3A6DB-B6CF-4ABB-AFC5-4175D4B94303}" srcOrd="0" destOrd="0" presId="urn:microsoft.com/office/officeart/2005/8/layout/hierarchy3"/>
    <dgm:cxn modelId="{45D40ADA-8653-425B-9353-3F475B52A407}" type="presOf" srcId="{484490C5-924D-4110-B564-92B5B918E137}" destId="{A1973188-A34D-4F11-8CCD-809C9C81D68F}" srcOrd="0" destOrd="0" presId="urn:microsoft.com/office/officeart/2005/8/layout/hierarchy3"/>
    <dgm:cxn modelId="{D11BC6DA-5429-427B-9A9B-81DB923272C8}" type="presOf" srcId="{121B4D3E-18DC-485D-BF1B-DB3C846B639D}" destId="{68CB9842-DB69-4AB9-993D-BAD4FAD85FA2}" srcOrd="0" destOrd="0" presId="urn:microsoft.com/office/officeart/2005/8/layout/hierarchy3"/>
    <dgm:cxn modelId="{B440A3F1-C452-4920-B3F3-D81BF67E1039}" type="presOf" srcId="{65230C76-6FFA-4B24-8C21-2FF2A23F65ED}" destId="{14D114AD-A464-4210-B291-1E01BF865E7B}" srcOrd="0" destOrd="0" presId="urn:microsoft.com/office/officeart/2005/8/layout/hierarchy3"/>
    <dgm:cxn modelId="{BC2FD3F6-88DA-470D-B81D-2338E8C4FC41}" type="presOf" srcId="{97915776-7CA8-444F-AE06-6D603AA5CDFC}" destId="{BAFABB28-D0C6-4109-9605-C7B5B5510188}" srcOrd="0" destOrd="0" presId="urn:microsoft.com/office/officeart/2005/8/layout/hierarchy3"/>
    <dgm:cxn modelId="{EC0BFDFC-C234-41F7-8CB7-9BBBC2D25CCB}" type="presOf" srcId="{AD6BBBC3-D162-4D49-99B8-64CDB686B8D8}" destId="{6146CF33-BED9-477E-AA69-6FAD2A983068}" srcOrd="0" destOrd="0" presId="urn:microsoft.com/office/officeart/2005/8/layout/hierarchy3"/>
    <dgm:cxn modelId="{5A4633D4-17C6-4A5D-847B-F47CF58E9AD2}" type="presParOf" srcId="{68CB9842-DB69-4AB9-993D-BAD4FAD85FA2}" destId="{449B0BC5-5C9A-4AAE-9690-E4F2788F5CA3}" srcOrd="0" destOrd="0" presId="urn:microsoft.com/office/officeart/2005/8/layout/hierarchy3"/>
    <dgm:cxn modelId="{50D307E6-315C-4E67-97D4-ACD0EA1B012C}" type="presParOf" srcId="{449B0BC5-5C9A-4AAE-9690-E4F2788F5CA3}" destId="{EE446D16-8D3C-4AC1-A30E-A13E346ABF94}" srcOrd="0" destOrd="0" presId="urn:microsoft.com/office/officeart/2005/8/layout/hierarchy3"/>
    <dgm:cxn modelId="{A602284D-6367-492A-A286-5B6F603AC717}" type="presParOf" srcId="{EE446D16-8D3C-4AC1-A30E-A13E346ABF94}" destId="{B71B0A20-5C28-4714-AAB8-93F82F8EB238}" srcOrd="0" destOrd="0" presId="urn:microsoft.com/office/officeart/2005/8/layout/hierarchy3"/>
    <dgm:cxn modelId="{1A4DABA6-7AD5-435A-A84E-AC7060914466}" type="presParOf" srcId="{EE446D16-8D3C-4AC1-A30E-A13E346ABF94}" destId="{047A7A07-A306-4E50-89C2-BC3EE34086BA}" srcOrd="1" destOrd="0" presId="urn:microsoft.com/office/officeart/2005/8/layout/hierarchy3"/>
    <dgm:cxn modelId="{34F79298-F6E7-4FE0-920A-263C289C761B}" type="presParOf" srcId="{449B0BC5-5C9A-4AAE-9690-E4F2788F5CA3}" destId="{FE55369D-C3F6-43BC-8CDF-F8D0697F35CE}" srcOrd="1" destOrd="0" presId="urn:microsoft.com/office/officeart/2005/8/layout/hierarchy3"/>
    <dgm:cxn modelId="{656DDA1F-5DAB-4A00-B435-50E11653E20F}" type="presParOf" srcId="{FE55369D-C3F6-43BC-8CDF-F8D0697F35CE}" destId="{BC839603-0B87-40A9-9182-D4C059400655}" srcOrd="0" destOrd="0" presId="urn:microsoft.com/office/officeart/2005/8/layout/hierarchy3"/>
    <dgm:cxn modelId="{0FA11E80-2F5C-4015-B863-144A99E3E1FE}" type="presParOf" srcId="{FE55369D-C3F6-43BC-8CDF-F8D0697F35CE}" destId="{38D3458C-EBA6-4F70-81F9-B04C2D4545E7}" srcOrd="1" destOrd="0" presId="urn:microsoft.com/office/officeart/2005/8/layout/hierarchy3"/>
    <dgm:cxn modelId="{E239F86A-E68D-492C-AD82-34F21AA79DE1}" type="presParOf" srcId="{FE55369D-C3F6-43BC-8CDF-F8D0697F35CE}" destId="{6146CF33-BED9-477E-AA69-6FAD2A983068}" srcOrd="2" destOrd="0" presId="urn:microsoft.com/office/officeart/2005/8/layout/hierarchy3"/>
    <dgm:cxn modelId="{48DDC0B2-B4FA-44AD-99C4-0BE317AC7D05}" type="presParOf" srcId="{FE55369D-C3F6-43BC-8CDF-F8D0697F35CE}" destId="{7CFAF8BF-6875-4B2B-84EC-CDFA64776604}" srcOrd="3" destOrd="0" presId="urn:microsoft.com/office/officeart/2005/8/layout/hierarchy3"/>
    <dgm:cxn modelId="{7499C1CE-A9FE-4CBE-A480-2171B4628A66}" type="presParOf" srcId="{FE55369D-C3F6-43BC-8CDF-F8D0697F35CE}" destId="{D3453811-E100-4700-8672-A5489D0D6C5C}" srcOrd="4" destOrd="0" presId="urn:microsoft.com/office/officeart/2005/8/layout/hierarchy3"/>
    <dgm:cxn modelId="{85D409E6-4084-44F8-AE8A-CAB73F3ECBFD}" type="presParOf" srcId="{FE55369D-C3F6-43BC-8CDF-F8D0697F35CE}" destId="{6FFE85B7-634B-4F03-894D-F6D24574ED69}" srcOrd="5" destOrd="0" presId="urn:microsoft.com/office/officeart/2005/8/layout/hierarchy3"/>
    <dgm:cxn modelId="{5B8CD16B-12A5-4B73-920C-2DFFCA645789}" type="presParOf" srcId="{68CB9842-DB69-4AB9-993D-BAD4FAD85FA2}" destId="{04D33BD7-D03E-42C6-A784-8C0BFFDFC73E}" srcOrd="1" destOrd="0" presId="urn:microsoft.com/office/officeart/2005/8/layout/hierarchy3"/>
    <dgm:cxn modelId="{4361AAE8-2768-460F-A702-1BEF6EAAFBCE}" type="presParOf" srcId="{04D33BD7-D03E-42C6-A784-8C0BFFDFC73E}" destId="{8CE18B5E-FA06-4796-808F-D68180AB84C2}" srcOrd="0" destOrd="0" presId="urn:microsoft.com/office/officeart/2005/8/layout/hierarchy3"/>
    <dgm:cxn modelId="{423B177A-97B9-44D4-84DC-ED07D0089518}" type="presParOf" srcId="{8CE18B5E-FA06-4796-808F-D68180AB84C2}" destId="{13F3A6DB-B6CF-4ABB-AFC5-4175D4B94303}" srcOrd="0" destOrd="0" presId="urn:microsoft.com/office/officeart/2005/8/layout/hierarchy3"/>
    <dgm:cxn modelId="{ABF583B4-80E5-4E84-9335-712B7C800E44}" type="presParOf" srcId="{8CE18B5E-FA06-4796-808F-D68180AB84C2}" destId="{EBEFBB04-7E01-4FF0-B411-C191CAE4F470}" srcOrd="1" destOrd="0" presId="urn:microsoft.com/office/officeart/2005/8/layout/hierarchy3"/>
    <dgm:cxn modelId="{39DB7CCE-4062-4067-924B-F364B401F1CD}" type="presParOf" srcId="{04D33BD7-D03E-42C6-A784-8C0BFFDFC73E}" destId="{57798107-34C8-477A-9B96-946C23D9AEDB}" srcOrd="1" destOrd="0" presId="urn:microsoft.com/office/officeart/2005/8/layout/hierarchy3"/>
    <dgm:cxn modelId="{A49BDF04-57D4-4A6E-8F61-EEC40873FB85}" type="presParOf" srcId="{57798107-34C8-477A-9B96-946C23D9AEDB}" destId="{690BFFCF-8F1A-4CE1-8338-65672929AC5C}" srcOrd="0" destOrd="0" presId="urn:microsoft.com/office/officeart/2005/8/layout/hierarchy3"/>
    <dgm:cxn modelId="{A268A746-D82A-4D29-9AEC-FD073F868308}" type="presParOf" srcId="{57798107-34C8-477A-9B96-946C23D9AEDB}" destId="{A1973188-A34D-4F11-8CCD-809C9C81D68F}" srcOrd="1" destOrd="0" presId="urn:microsoft.com/office/officeart/2005/8/layout/hierarchy3"/>
    <dgm:cxn modelId="{EFD69AC4-06A1-4332-B941-26C4A860C772}" type="presParOf" srcId="{57798107-34C8-477A-9B96-946C23D9AEDB}" destId="{1BCA9E7F-3BF7-475A-A60F-6F47761DA03F}" srcOrd="2" destOrd="0" presId="urn:microsoft.com/office/officeart/2005/8/layout/hierarchy3"/>
    <dgm:cxn modelId="{B2F7EDF2-3429-4E3B-BABF-97C59F8C38F4}" type="presParOf" srcId="{57798107-34C8-477A-9B96-946C23D9AEDB}" destId="{D33E2EAB-F2AD-4CDE-9B41-C979FCA527A6}" srcOrd="3" destOrd="0" presId="urn:microsoft.com/office/officeart/2005/8/layout/hierarchy3"/>
    <dgm:cxn modelId="{3A66D86A-E57F-4D83-BB4F-9E57B42FF5E4}" type="presParOf" srcId="{57798107-34C8-477A-9B96-946C23D9AEDB}" destId="{BAFABB28-D0C6-4109-9605-C7B5B5510188}" srcOrd="4" destOrd="0" presId="urn:microsoft.com/office/officeart/2005/8/layout/hierarchy3"/>
    <dgm:cxn modelId="{48421136-F6CE-43D7-98EC-996F46FAA659}" type="presParOf" srcId="{57798107-34C8-477A-9B96-946C23D9AEDB}" destId="{14D114AD-A464-4210-B291-1E01BF865E7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56A8F-DE4D-4C31-B753-7A0933E2BEC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3899AC4D-5CB2-4DD6-B88F-4818ECEC9423}">
      <dgm:prSet phldrT="[Текст]" custT="1"/>
      <dgm:spPr>
        <a:xfrm>
          <a:off x="117491" y="447431"/>
          <a:ext cx="2519531" cy="212251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По количеству субъектов, участвующих в предпринимательской деятельности и непосредственно присваивающих полученную прибыль</a:t>
          </a:r>
          <a:endParaRPr lang="ru-RU" sz="1800">
            <a:solidFill>
              <a:sysClr val="window" lastClr="FFFFFF"/>
            </a:solidFill>
            <a:latin typeface="Calibri"/>
            <a:ea typeface="+mn-ea"/>
            <a:cs typeface="+mn-cs"/>
          </a:endParaRPr>
        </a:p>
      </dgm:t>
    </dgm:pt>
    <dgm:pt modelId="{3A23E9DA-0B35-4A55-B4E6-8D088534D1DF}" type="parTrans" cxnId="{F59A7919-DE5C-43E9-88DB-40256F33884D}">
      <dgm:prSet/>
      <dgm:spPr/>
      <dgm:t>
        <a:bodyPr/>
        <a:lstStyle/>
        <a:p>
          <a:endParaRPr lang="ru-RU"/>
        </a:p>
      </dgm:t>
    </dgm:pt>
    <dgm:pt modelId="{0BE6A66A-9943-475C-AC4E-E9EE875F603F}" type="sibTrans" cxnId="{F59A7919-DE5C-43E9-88DB-40256F33884D}">
      <dgm:prSet/>
      <dgm:spPr/>
      <dgm:t>
        <a:bodyPr/>
        <a:lstStyle/>
        <a:p>
          <a:endParaRPr lang="ru-RU"/>
        </a:p>
      </dgm:t>
    </dgm:pt>
    <dgm:pt modelId="{16F1B6E9-5DB8-40BF-8CFF-E74C249D3C69}">
      <dgm:prSet phldrT="[Текст]" custT="1"/>
      <dgm:spPr>
        <a:xfrm>
          <a:off x="506932" y="2776146"/>
          <a:ext cx="2425781" cy="105140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Отдельные предприниматели (ИП, организации - юридические лица)</a:t>
          </a:r>
          <a:endParaRPr lang="ru-RU" sz="1600">
            <a:solidFill>
              <a:sysClr val="windowText" lastClr="000000">
                <a:hueOff val="0"/>
                <a:satOff val="0"/>
                <a:lumOff val="0"/>
                <a:alphaOff val="0"/>
              </a:sysClr>
            </a:solidFill>
            <a:latin typeface="Calibri"/>
            <a:ea typeface="+mn-ea"/>
            <a:cs typeface="+mn-cs"/>
          </a:endParaRPr>
        </a:p>
      </dgm:t>
    </dgm:pt>
    <dgm:pt modelId="{C302A271-D9B2-4F63-B3F7-09E2C918A8FE}" type="parTrans" cxnId="{54B976A5-ABB7-4D42-825B-C1348145E852}">
      <dgm:prSet/>
      <dgm:spPr>
        <a:xfrm>
          <a:off x="369444" y="2569946"/>
          <a:ext cx="137487" cy="731902"/>
        </a:xfrm>
        <a:custGeom>
          <a:avLst/>
          <a:gdLst/>
          <a:ahLst/>
          <a:cxnLst/>
          <a:rect l="0" t="0" r="0" b="0"/>
          <a:pathLst>
            <a:path>
              <a:moveTo>
                <a:pt x="0" y="0"/>
              </a:moveTo>
              <a:lnTo>
                <a:pt x="0" y="731902"/>
              </a:lnTo>
              <a:lnTo>
                <a:pt x="137487" y="731902"/>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724F363A-A7C5-40B9-A13E-E167E066495B}" type="sibTrans" cxnId="{54B976A5-ABB7-4D42-825B-C1348145E852}">
      <dgm:prSet/>
      <dgm:spPr/>
      <dgm:t>
        <a:bodyPr/>
        <a:lstStyle/>
        <a:p>
          <a:endParaRPr lang="ru-RU"/>
        </a:p>
      </dgm:t>
    </dgm:pt>
    <dgm:pt modelId="{8590433D-FDA6-4A09-B1AB-9B3FAFE38622}">
      <dgm:prSet phldrT="[Текст]" custT="1"/>
      <dgm:spPr>
        <a:xfrm>
          <a:off x="506932" y="4033751"/>
          <a:ext cx="2559623" cy="976290"/>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dirty="0">
              <a:solidFill>
                <a:sysClr val="windowText" lastClr="000000">
                  <a:hueOff val="0"/>
                  <a:satOff val="0"/>
                  <a:lumOff val="0"/>
                  <a:alphaOff val="0"/>
                </a:sysClr>
              </a:solidFill>
              <a:latin typeface="Calibri"/>
              <a:ea typeface="+mn-ea"/>
              <a:cs typeface="+mn-cs"/>
            </a:rPr>
            <a:t>Группы предпринимателей (товарищества, крестьянские фермерские хозяйства )</a:t>
          </a:r>
          <a:endParaRPr lang="ru-RU" sz="1600" dirty="0">
            <a:solidFill>
              <a:sysClr val="windowText" lastClr="000000">
                <a:hueOff val="0"/>
                <a:satOff val="0"/>
                <a:lumOff val="0"/>
                <a:alphaOff val="0"/>
              </a:sysClr>
            </a:solidFill>
            <a:latin typeface="Calibri"/>
            <a:ea typeface="+mn-ea"/>
            <a:cs typeface="+mn-cs"/>
          </a:endParaRPr>
        </a:p>
      </dgm:t>
    </dgm:pt>
    <dgm:pt modelId="{0E1F0282-C308-4594-BD50-89E8FAAFAC3C}" type="parTrans" cxnId="{BB1EF9F8-C008-4656-9D86-C0CAE4887DA1}">
      <dgm:prSet/>
      <dgm:spPr>
        <a:xfrm>
          <a:off x="369444" y="2569946"/>
          <a:ext cx="137487" cy="1951950"/>
        </a:xfrm>
        <a:custGeom>
          <a:avLst/>
          <a:gdLst/>
          <a:ahLst/>
          <a:cxnLst/>
          <a:rect l="0" t="0" r="0" b="0"/>
          <a:pathLst>
            <a:path>
              <a:moveTo>
                <a:pt x="0" y="0"/>
              </a:moveTo>
              <a:lnTo>
                <a:pt x="0" y="1951950"/>
              </a:lnTo>
              <a:lnTo>
                <a:pt x="137487" y="1951950"/>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EAB0316C-0115-4162-A39C-77D05F6FBE58}" type="sibTrans" cxnId="{BB1EF9F8-C008-4656-9D86-C0CAE4887DA1}">
      <dgm:prSet/>
      <dgm:spPr/>
      <dgm:t>
        <a:bodyPr/>
        <a:lstStyle/>
        <a:p>
          <a:endParaRPr lang="ru-RU"/>
        </a:p>
      </dgm:t>
    </dgm:pt>
    <dgm:pt modelId="{7AD981FB-6DD1-4EEA-924C-9A50E3922F99}">
      <dgm:prSet phldrT="[Текст]" custT="1"/>
      <dgm:spPr>
        <a:xfrm>
          <a:off x="3052069" y="447431"/>
          <a:ext cx="1839566" cy="120145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b="0" i="0">
              <a:solidFill>
                <a:sysClr val="window" lastClr="FFFFFF"/>
              </a:solidFill>
              <a:latin typeface="Calibri"/>
              <a:ea typeface="+mn-ea"/>
              <a:cs typeface="+mn-cs"/>
            </a:rPr>
            <a:t>В зависимости от источника финансирования</a:t>
          </a:r>
          <a:endParaRPr lang="ru-RU" sz="1800">
            <a:solidFill>
              <a:sysClr val="window" lastClr="FFFFFF"/>
            </a:solidFill>
            <a:latin typeface="Calibri"/>
            <a:ea typeface="+mn-ea"/>
            <a:cs typeface="+mn-cs"/>
          </a:endParaRPr>
        </a:p>
      </dgm:t>
    </dgm:pt>
    <dgm:pt modelId="{CA020207-ED04-433E-8A8C-3DE8C0AE3BCC}" type="parTrans" cxnId="{4B6F2A32-60BA-43CD-B97C-48CC5FE297A5}">
      <dgm:prSet/>
      <dgm:spPr/>
      <dgm:t>
        <a:bodyPr/>
        <a:lstStyle/>
        <a:p>
          <a:endParaRPr lang="ru-RU"/>
        </a:p>
      </dgm:t>
    </dgm:pt>
    <dgm:pt modelId="{42DB0B8E-EF0E-44FB-B057-6A997304AFA9}" type="sibTrans" cxnId="{4B6F2A32-60BA-43CD-B97C-48CC5FE297A5}">
      <dgm:prSet/>
      <dgm:spPr/>
      <dgm:t>
        <a:bodyPr/>
        <a:lstStyle/>
        <a:p>
          <a:endParaRPr lang="ru-RU"/>
        </a:p>
      </dgm:t>
    </dgm:pt>
    <dgm:pt modelId="{C322FF5D-8BB3-4E91-859D-5E1E6ABAE481}">
      <dgm:prSet phldrT="[Текст]" custT="1"/>
      <dgm:spPr>
        <a:xfrm>
          <a:off x="3478955" y="1855084"/>
          <a:ext cx="1319679" cy="2071781"/>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dirty="0">
              <a:solidFill>
                <a:sysClr val="windowText" lastClr="000000">
                  <a:hueOff val="0"/>
                  <a:satOff val="0"/>
                  <a:lumOff val="0"/>
                  <a:alphaOff val="0"/>
                </a:sysClr>
              </a:solidFill>
              <a:latin typeface="Calibri"/>
              <a:ea typeface="+mn-ea"/>
              <a:cs typeface="+mn-cs"/>
            </a:rPr>
            <a:t>действующие на основе самофинансирования (существуют за счет собственных)</a:t>
          </a:r>
          <a:endParaRPr lang="ru-RU" sz="1600" dirty="0">
            <a:solidFill>
              <a:sysClr val="windowText" lastClr="000000">
                <a:hueOff val="0"/>
                <a:satOff val="0"/>
                <a:lumOff val="0"/>
                <a:alphaOff val="0"/>
              </a:sysClr>
            </a:solidFill>
            <a:latin typeface="Calibri"/>
            <a:ea typeface="+mn-ea"/>
            <a:cs typeface="+mn-cs"/>
          </a:endParaRPr>
        </a:p>
      </dgm:t>
    </dgm:pt>
    <dgm:pt modelId="{C8233604-4A4A-42CC-A64D-4948683E2E4B}" type="parTrans" cxnId="{02B90ACA-7904-4533-86BC-622E600B421C}">
      <dgm:prSet/>
      <dgm:spPr>
        <a:xfrm>
          <a:off x="3236025" y="1648884"/>
          <a:ext cx="242929" cy="1242090"/>
        </a:xfrm>
        <a:custGeom>
          <a:avLst/>
          <a:gdLst/>
          <a:ahLst/>
          <a:cxnLst/>
          <a:rect l="0" t="0" r="0" b="0"/>
          <a:pathLst>
            <a:path>
              <a:moveTo>
                <a:pt x="0" y="0"/>
              </a:moveTo>
              <a:lnTo>
                <a:pt x="0" y="1242090"/>
              </a:lnTo>
              <a:lnTo>
                <a:pt x="242929" y="1242090"/>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A1ABCF9E-20A7-4FD9-978F-CEF0B8D9867E}" type="sibTrans" cxnId="{02B90ACA-7904-4533-86BC-622E600B421C}">
      <dgm:prSet/>
      <dgm:spPr/>
      <dgm:t>
        <a:bodyPr/>
        <a:lstStyle/>
        <a:p>
          <a:endParaRPr lang="ru-RU"/>
        </a:p>
      </dgm:t>
    </dgm:pt>
    <dgm:pt modelId="{F5BFD92E-5E3F-46F1-94C6-7EF81633FE54}">
      <dgm:prSet phldrT="[Текст]" custT="1"/>
      <dgm:spPr>
        <a:xfrm>
          <a:off x="3478955" y="4133065"/>
          <a:ext cx="1319679" cy="17853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находящиеся на смешанном финансировании</a:t>
          </a:r>
          <a:endParaRPr lang="ru-RU" sz="1600">
            <a:solidFill>
              <a:sysClr val="windowText" lastClr="000000">
                <a:hueOff val="0"/>
                <a:satOff val="0"/>
                <a:lumOff val="0"/>
                <a:alphaOff val="0"/>
              </a:sysClr>
            </a:solidFill>
            <a:latin typeface="Calibri"/>
            <a:ea typeface="+mn-ea"/>
            <a:cs typeface="+mn-cs"/>
          </a:endParaRPr>
        </a:p>
      </dgm:t>
    </dgm:pt>
    <dgm:pt modelId="{1E6C60E3-0B92-4611-9D30-12A9A52657A1}" type="parTrans" cxnId="{E312189F-A823-4118-BD48-ADE81B4AB165}">
      <dgm:prSet/>
      <dgm:spPr>
        <a:xfrm>
          <a:off x="3236025" y="1648884"/>
          <a:ext cx="242929" cy="3376869"/>
        </a:xfrm>
        <a:custGeom>
          <a:avLst/>
          <a:gdLst/>
          <a:ahLst/>
          <a:cxnLst/>
          <a:rect l="0" t="0" r="0" b="0"/>
          <a:pathLst>
            <a:path>
              <a:moveTo>
                <a:pt x="0" y="0"/>
              </a:moveTo>
              <a:lnTo>
                <a:pt x="0" y="3376869"/>
              </a:lnTo>
              <a:lnTo>
                <a:pt x="242929" y="3376869"/>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AE7D99DC-F386-427C-B201-B8C59539E016}" type="sibTrans" cxnId="{E312189F-A823-4118-BD48-ADE81B4AB165}">
      <dgm:prSet/>
      <dgm:spPr/>
      <dgm:t>
        <a:bodyPr/>
        <a:lstStyle/>
        <a:p>
          <a:endParaRPr lang="ru-RU"/>
        </a:p>
      </dgm:t>
    </dgm:pt>
    <dgm:pt modelId="{77707344-E8FE-4FEA-A943-C1652D2C765B}" type="pres">
      <dgm:prSet presAssocID="{10256A8F-DE4D-4C31-B753-7A0933E2BECB}" presName="diagram" presStyleCnt="0">
        <dgm:presLayoutVars>
          <dgm:chPref val="1"/>
          <dgm:dir/>
          <dgm:animOne val="branch"/>
          <dgm:animLvl val="lvl"/>
          <dgm:resizeHandles/>
        </dgm:presLayoutVars>
      </dgm:prSet>
      <dgm:spPr/>
    </dgm:pt>
    <dgm:pt modelId="{BE9530B7-0587-41BF-8CA6-3CC7B3E4F242}" type="pres">
      <dgm:prSet presAssocID="{3899AC4D-5CB2-4DD6-B88F-4818ECEC9423}" presName="root" presStyleCnt="0"/>
      <dgm:spPr/>
    </dgm:pt>
    <dgm:pt modelId="{9D70990C-78C0-4D2A-8716-6AE7F4324D1F}" type="pres">
      <dgm:prSet presAssocID="{3899AC4D-5CB2-4DD6-B88F-4818ECEC9423}" presName="rootComposite" presStyleCnt="0"/>
      <dgm:spPr/>
    </dgm:pt>
    <dgm:pt modelId="{876714E2-81F3-48D2-BAD8-CF49D2FF6FBE}" type="pres">
      <dgm:prSet presAssocID="{3899AC4D-5CB2-4DD6-B88F-4818ECEC9423}" presName="rootText" presStyleLbl="node1" presStyleIdx="0" presStyleCnt="2" custScaleX="152736" custScaleY="257337" custLinFactNeighborX="6939"/>
      <dgm:spPr/>
    </dgm:pt>
    <dgm:pt modelId="{C9BB0781-3DAA-4C08-B6A9-A8E4F55EDB21}" type="pres">
      <dgm:prSet presAssocID="{3899AC4D-5CB2-4DD6-B88F-4818ECEC9423}" presName="rootConnector" presStyleLbl="node1" presStyleIdx="0" presStyleCnt="2"/>
      <dgm:spPr/>
    </dgm:pt>
    <dgm:pt modelId="{AC988699-C8AA-4FC2-9202-06BEDD40FEB1}" type="pres">
      <dgm:prSet presAssocID="{3899AC4D-5CB2-4DD6-B88F-4818ECEC9423}" presName="childShape" presStyleCnt="0"/>
      <dgm:spPr/>
    </dgm:pt>
    <dgm:pt modelId="{6235D4A6-CB20-4D5B-B2A8-A1F154151448}" type="pres">
      <dgm:prSet presAssocID="{C302A271-D9B2-4F63-B3F7-09E2C918A8FE}" presName="Name13" presStyleLbl="parChTrans1D2" presStyleIdx="0" presStyleCnt="4"/>
      <dgm:spPr/>
    </dgm:pt>
    <dgm:pt modelId="{8DC96B6B-DD0D-4ACD-AA21-FEBFCC764AED}" type="pres">
      <dgm:prSet presAssocID="{16F1B6E9-5DB8-40BF-8CFF-E74C249D3C69}" presName="childText" presStyleLbl="bgAcc1" presStyleIdx="0" presStyleCnt="4" custScaleX="183816" custScaleY="127474">
        <dgm:presLayoutVars>
          <dgm:bulletEnabled val="1"/>
        </dgm:presLayoutVars>
      </dgm:prSet>
      <dgm:spPr/>
    </dgm:pt>
    <dgm:pt modelId="{03646658-6E16-4ED1-93B7-96ABE45D3D82}" type="pres">
      <dgm:prSet presAssocID="{0E1F0282-C308-4594-BD50-89E8FAAFAC3C}" presName="Name13" presStyleLbl="parChTrans1D2" presStyleIdx="1" presStyleCnt="4"/>
      <dgm:spPr/>
    </dgm:pt>
    <dgm:pt modelId="{E8468FA3-4D0E-44BE-8812-9CB027F97192}" type="pres">
      <dgm:prSet presAssocID="{8590433D-FDA6-4A09-B1AB-9B3FAFE38622}" presName="childText" presStyleLbl="bgAcc1" presStyleIdx="1" presStyleCnt="4" custScaleX="193958" custScaleY="118367">
        <dgm:presLayoutVars>
          <dgm:bulletEnabled val="1"/>
        </dgm:presLayoutVars>
      </dgm:prSet>
      <dgm:spPr/>
    </dgm:pt>
    <dgm:pt modelId="{078A526D-9A4D-428A-8CAB-B409DFAFBD85}" type="pres">
      <dgm:prSet presAssocID="{7AD981FB-6DD1-4EEA-924C-9A50E3922F99}" presName="root" presStyleCnt="0"/>
      <dgm:spPr/>
    </dgm:pt>
    <dgm:pt modelId="{70D8876C-09B1-4EA8-B061-754383D46174}" type="pres">
      <dgm:prSet presAssocID="{7AD981FB-6DD1-4EEA-924C-9A50E3922F99}" presName="rootComposite" presStyleCnt="0"/>
      <dgm:spPr/>
    </dgm:pt>
    <dgm:pt modelId="{70AE862D-F74C-4E73-9CF4-C4803AE70C08}" type="pres">
      <dgm:prSet presAssocID="{7AD981FB-6DD1-4EEA-924C-9A50E3922F99}" presName="rootText" presStyleLbl="node1" presStyleIdx="1" presStyleCnt="2" custScaleX="111516" custScaleY="145666" custLinFactNeighborX="-3575"/>
      <dgm:spPr/>
    </dgm:pt>
    <dgm:pt modelId="{E1398B9E-972D-4742-B919-A2FA58689F39}" type="pres">
      <dgm:prSet presAssocID="{7AD981FB-6DD1-4EEA-924C-9A50E3922F99}" presName="rootConnector" presStyleLbl="node1" presStyleIdx="1" presStyleCnt="2"/>
      <dgm:spPr/>
    </dgm:pt>
    <dgm:pt modelId="{79DD9552-7001-45EB-9D07-608F88B65702}" type="pres">
      <dgm:prSet presAssocID="{7AD981FB-6DD1-4EEA-924C-9A50E3922F99}" presName="childShape" presStyleCnt="0"/>
      <dgm:spPr/>
    </dgm:pt>
    <dgm:pt modelId="{07A93A32-DC1D-4912-B84D-61250914B150}" type="pres">
      <dgm:prSet presAssocID="{C8233604-4A4A-42CC-A64D-4948683E2E4B}" presName="Name13" presStyleLbl="parChTrans1D2" presStyleIdx="2" presStyleCnt="4"/>
      <dgm:spPr/>
    </dgm:pt>
    <dgm:pt modelId="{14307A5B-7E10-4A1A-887C-21FA3A825F1C}" type="pres">
      <dgm:prSet presAssocID="{C322FF5D-8BB3-4E91-859D-5E1E6ABAE481}" presName="childText" presStyleLbl="bgAcc1" presStyleIdx="2" presStyleCnt="4" custScaleX="119165" custScaleY="251186">
        <dgm:presLayoutVars>
          <dgm:bulletEnabled val="1"/>
        </dgm:presLayoutVars>
      </dgm:prSet>
      <dgm:spPr/>
    </dgm:pt>
    <dgm:pt modelId="{4CFC7EDE-C8DB-4678-AD26-57C7480A3A6C}" type="pres">
      <dgm:prSet presAssocID="{1E6C60E3-0B92-4611-9D30-12A9A52657A1}" presName="Name13" presStyleLbl="parChTrans1D2" presStyleIdx="3" presStyleCnt="4"/>
      <dgm:spPr/>
    </dgm:pt>
    <dgm:pt modelId="{E74A5BDC-F2CF-4D20-A6D2-B6D31F6051C1}" type="pres">
      <dgm:prSet presAssocID="{F5BFD92E-5E3F-46F1-94C6-7EF81633FE54}" presName="childText" presStyleLbl="bgAcc1" presStyleIdx="3" presStyleCnt="4" custScaleY="216462">
        <dgm:presLayoutVars>
          <dgm:bulletEnabled val="1"/>
        </dgm:presLayoutVars>
      </dgm:prSet>
      <dgm:spPr/>
    </dgm:pt>
  </dgm:ptLst>
  <dgm:cxnLst>
    <dgm:cxn modelId="{F59A7919-DE5C-43E9-88DB-40256F33884D}" srcId="{10256A8F-DE4D-4C31-B753-7A0933E2BECB}" destId="{3899AC4D-5CB2-4DD6-B88F-4818ECEC9423}" srcOrd="0" destOrd="0" parTransId="{3A23E9DA-0B35-4A55-B4E6-8D088534D1DF}" sibTransId="{0BE6A66A-9943-475C-AC4E-E9EE875F603F}"/>
    <dgm:cxn modelId="{B357EC19-BBBB-4B6B-BFD5-002CEBB42EF5}" type="presOf" srcId="{1E6C60E3-0B92-4611-9D30-12A9A52657A1}" destId="{4CFC7EDE-C8DB-4678-AD26-57C7480A3A6C}" srcOrd="0" destOrd="0" presId="urn:microsoft.com/office/officeart/2005/8/layout/hierarchy3"/>
    <dgm:cxn modelId="{ECEB3221-B816-4E44-93C8-9D42CDCF176B}" type="presOf" srcId="{C322FF5D-8BB3-4E91-859D-5E1E6ABAE481}" destId="{14307A5B-7E10-4A1A-887C-21FA3A825F1C}" srcOrd="0" destOrd="0" presId="urn:microsoft.com/office/officeart/2005/8/layout/hierarchy3"/>
    <dgm:cxn modelId="{0506252F-4A3F-4103-BFDB-9144C69DEF48}" type="presOf" srcId="{16F1B6E9-5DB8-40BF-8CFF-E74C249D3C69}" destId="{8DC96B6B-DD0D-4ACD-AA21-FEBFCC764AED}" srcOrd="0" destOrd="0" presId="urn:microsoft.com/office/officeart/2005/8/layout/hierarchy3"/>
    <dgm:cxn modelId="{4B6F2A32-60BA-43CD-B97C-48CC5FE297A5}" srcId="{10256A8F-DE4D-4C31-B753-7A0933E2BECB}" destId="{7AD981FB-6DD1-4EEA-924C-9A50E3922F99}" srcOrd="1" destOrd="0" parTransId="{CA020207-ED04-433E-8A8C-3DE8C0AE3BCC}" sibTransId="{42DB0B8E-EF0E-44FB-B057-6A997304AFA9}"/>
    <dgm:cxn modelId="{3778163B-EA11-408A-9D72-5F36167EA415}" type="presOf" srcId="{8590433D-FDA6-4A09-B1AB-9B3FAFE38622}" destId="{E8468FA3-4D0E-44BE-8812-9CB027F97192}" srcOrd="0" destOrd="0" presId="urn:microsoft.com/office/officeart/2005/8/layout/hierarchy3"/>
    <dgm:cxn modelId="{6B95CA52-DE6C-4C19-A4A0-5F5DE404B7E0}" type="presOf" srcId="{0E1F0282-C308-4594-BD50-89E8FAAFAC3C}" destId="{03646658-6E16-4ED1-93B7-96ABE45D3D82}" srcOrd="0" destOrd="0" presId="urn:microsoft.com/office/officeart/2005/8/layout/hierarchy3"/>
    <dgm:cxn modelId="{5027627D-072E-49DA-BD4A-F47C97AA1932}" type="presOf" srcId="{3899AC4D-5CB2-4DD6-B88F-4818ECEC9423}" destId="{C9BB0781-3DAA-4C08-B6A9-A8E4F55EDB21}" srcOrd="1" destOrd="0" presId="urn:microsoft.com/office/officeart/2005/8/layout/hierarchy3"/>
    <dgm:cxn modelId="{C54DF082-B257-46AC-A38F-B7F21382352B}" type="presOf" srcId="{7AD981FB-6DD1-4EEA-924C-9A50E3922F99}" destId="{E1398B9E-972D-4742-B919-A2FA58689F39}" srcOrd="1" destOrd="0" presId="urn:microsoft.com/office/officeart/2005/8/layout/hierarchy3"/>
    <dgm:cxn modelId="{1ABF829B-50D9-4B62-AA7F-AEC2F3733146}" type="presOf" srcId="{F5BFD92E-5E3F-46F1-94C6-7EF81633FE54}" destId="{E74A5BDC-F2CF-4D20-A6D2-B6D31F6051C1}" srcOrd="0" destOrd="0" presId="urn:microsoft.com/office/officeart/2005/8/layout/hierarchy3"/>
    <dgm:cxn modelId="{E312189F-A823-4118-BD48-ADE81B4AB165}" srcId="{7AD981FB-6DD1-4EEA-924C-9A50E3922F99}" destId="{F5BFD92E-5E3F-46F1-94C6-7EF81633FE54}" srcOrd="1" destOrd="0" parTransId="{1E6C60E3-0B92-4611-9D30-12A9A52657A1}" sibTransId="{AE7D99DC-F386-427C-B201-B8C59539E016}"/>
    <dgm:cxn modelId="{54B976A5-ABB7-4D42-825B-C1348145E852}" srcId="{3899AC4D-5CB2-4DD6-B88F-4818ECEC9423}" destId="{16F1B6E9-5DB8-40BF-8CFF-E74C249D3C69}" srcOrd="0" destOrd="0" parTransId="{C302A271-D9B2-4F63-B3F7-09E2C918A8FE}" sibTransId="{724F363A-A7C5-40B9-A13E-E167E066495B}"/>
    <dgm:cxn modelId="{BA25F3A8-0B39-4E76-A911-380A06A25814}" type="presOf" srcId="{10256A8F-DE4D-4C31-B753-7A0933E2BECB}" destId="{77707344-E8FE-4FEA-A943-C1652D2C765B}" srcOrd="0" destOrd="0" presId="urn:microsoft.com/office/officeart/2005/8/layout/hierarchy3"/>
    <dgm:cxn modelId="{1FB9DBAD-DB0E-454A-BC39-C73A7A398DC4}" type="presOf" srcId="{3899AC4D-5CB2-4DD6-B88F-4818ECEC9423}" destId="{876714E2-81F3-48D2-BAD8-CF49D2FF6FBE}" srcOrd="0" destOrd="0" presId="urn:microsoft.com/office/officeart/2005/8/layout/hierarchy3"/>
    <dgm:cxn modelId="{02B90ACA-7904-4533-86BC-622E600B421C}" srcId="{7AD981FB-6DD1-4EEA-924C-9A50E3922F99}" destId="{C322FF5D-8BB3-4E91-859D-5E1E6ABAE481}" srcOrd="0" destOrd="0" parTransId="{C8233604-4A4A-42CC-A64D-4948683E2E4B}" sibTransId="{A1ABCF9E-20A7-4FD9-978F-CEF0B8D9867E}"/>
    <dgm:cxn modelId="{40A5C1DC-32E7-4E35-914E-C322A5A2ECDE}" type="presOf" srcId="{7AD981FB-6DD1-4EEA-924C-9A50E3922F99}" destId="{70AE862D-F74C-4E73-9CF4-C4803AE70C08}" srcOrd="0" destOrd="0" presId="urn:microsoft.com/office/officeart/2005/8/layout/hierarchy3"/>
    <dgm:cxn modelId="{8695E5E6-A3C3-4184-A58C-2C7B63D4AF21}" type="presOf" srcId="{C8233604-4A4A-42CC-A64D-4948683E2E4B}" destId="{07A93A32-DC1D-4912-B84D-61250914B150}" srcOrd="0" destOrd="0" presId="urn:microsoft.com/office/officeart/2005/8/layout/hierarchy3"/>
    <dgm:cxn modelId="{03FA62EF-CE24-4EA5-B436-2D499A143891}" type="presOf" srcId="{C302A271-D9B2-4F63-B3F7-09E2C918A8FE}" destId="{6235D4A6-CB20-4D5B-B2A8-A1F154151448}" srcOrd="0" destOrd="0" presId="urn:microsoft.com/office/officeart/2005/8/layout/hierarchy3"/>
    <dgm:cxn modelId="{BB1EF9F8-C008-4656-9D86-C0CAE4887DA1}" srcId="{3899AC4D-5CB2-4DD6-B88F-4818ECEC9423}" destId="{8590433D-FDA6-4A09-B1AB-9B3FAFE38622}" srcOrd="1" destOrd="0" parTransId="{0E1F0282-C308-4594-BD50-89E8FAAFAC3C}" sibTransId="{EAB0316C-0115-4162-A39C-77D05F6FBE58}"/>
    <dgm:cxn modelId="{5FC71833-BDBE-4BE3-AA9B-C01CCA6E2BDA}" type="presParOf" srcId="{77707344-E8FE-4FEA-A943-C1652D2C765B}" destId="{BE9530B7-0587-41BF-8CA6-3CC7B3E4F242}" srcOrd="0" destOrd="0" presId="urn:microsoft.com/office/officeart/2005/8/layout/hierarchy3"/>
    <dgm:cxn modelId="{CB4F3F1E-780C-4664-A17A-22758E7150D8}" type="presParOf" srcId="{BE9530B7-0587-41BF-8CA6-3CC7B3E4F242}" destId="{9D70990C-78C0-4D2A-8716-6AE7F4324D1F}" srcOrd="0" destOrd="0" presId="urn:microsoft.com/office/officeart/2005/8/layout/hierarchy3"/>
    <dgm:cxn modelId="{E4A7C554-A740-4049-B741-C65D57ACFFBB}" type="presParOf" srcId="{9D70990C-78C0-4D2A-8716-6AE7F4324D1F}" destId="{876714E2-81F3-48D2-BAD8-CF49D2FF6FBE}" srcOrd="0" destOrd="0" presId="urn:microsoft.com/office/officeart/2005/8/layout/hierarchy3"/>
    <dgm:cxn modelId="{8837DEA9-E0E3-4497-BA3F-40C62FA8F506}" type="presParOf" srcId="{9D70990C-78C0-4D2A-8716-6AE7F4324D1F}" destId="{C9BB0781-3DAA-4C08-B6A9-A8E4F55EDB21}" srcOrd="1" destOrd="0" presId="urn:microsoft.com/office/officeart/2005/8/layout/hierarchy3"/>
    <dgm:cxn modelId="{A9D42279-D6F1-4396-856A-945E6C1121E2}" type="presParOf" srcId="{BE9530B7-0587-41BF-8CA6-3CC7B3E4F242}" destId="{AC988699-C8AA-4FC2-9202-06BEDD40FEB1}" srcOrd="1" destOrd="0" presId="urn:microsoft.com/office/officeart/2005/8/layout/hierarchy3"/>
    <dgm:cxn modelId="{F0E2C785-B714-41DB-82D2-2D59E6D6399D}" type="presParOf" srcId="{AC988699-C8AA-4FC2-9202-06BEDD40FEB1}" destId="{6235D4A6-CB20-4D5B-B2A8-A1F154151448}" srcOrd="0" destOrd="0" presId="urn:microsoft.com/office/officeart/2005/8/layout/hierarchy3"/>
    <dgm:cxn modelId="{9A68EF8C-DAB3-4E17-AF0D-777943214CDE}" type="presParOf" srcId="{AC988699-C8AA-4FC2-9202-06BEDD40FEB1}" destId="{8DC96B6B-DD0D-4ACD-AA21-FEBFCC764AED}" srcOrd="1" destOrd="0" presId="urn:microsoft.com/office/officeart/2005/8/layout/hierarchy3"/>
    <dgm:cxn modelId="{4E526DD2-1D0F-4922-AB39-8A302CA3A8B3}" type="presParOf" srcId="{AC988699-C8AA-4FC2-9202-06BEDD40FEB1}" destId="{03646658-6E16-4ED1-93B7-96ABE45D3D82}" srcOrd="2" destOrd="0" presId="urn:microsoft.com/office/officeart/2005/8/layout/hierarchy3"/>
    <dgm:cxn modelId="{E04D0392-B8B2-4D75-9032-4117F37E13BA}" type="presParOf" srcId="{AC988699-C8AA-4FC2-9202-06BEDD40FEB1}" destId="{E8468FA3-4D0E-44BE-8812-9CB027F97192}" srcOrd="3" destOrd="0" presId="urn:microsoft.com/office/officeart/2005/8/layout/hierarchy3"/>
    <dgm:cxn modelId="{E125CDC9-7371-4F0A-A39D-6627F1169C2A}" type="presParOf" srcId="{77707344-E8FE-4FEA-A943-C1652D2C765B}" destId="{078A526D-9A4D-428A-8CAB-B409DFAFBD85}" srcOrd="1" destOrd="0" presId="urn:microsoft.com/office/officeart/2005/8/layout/hierarchy3"/>
    <dgm:cxn modelId="{294FA498-669D-4EB4-99B8-53DC65EC1AD5}" type="presParOf" srcId="{078A526D-9A4D-428A-8CAB-B409DFAFBD85}" destId="{70D8876C-09B1-4EA8-B061-754383D46174}" srcOrd="0" destOrd="0" presId="urn:microsoft.com/office/officeart/2005/8/layout/hierarchy3"/>
    <dgm:cxn modelId="{547F300C-A971-4F5C-80E4-0851FD48FFFB}" type="presParOf" srcId="{70D8876C-09B1-4EA8-B061-754383D46174}" destId="{70AE862D-F74C-4E73-9CF4-C4803AE70C08}" srcOrd="0" destOrd="0" presId="urn:microsoft.com/office/officeart/2005/8/layout/hierarchy3"/>
    <dgm:cxn modelId="{F1F601B2-E1D0-4A68-B7C5-14550E70BD15}" type="presParOf" srcId="{70D8876C-09B1-4EA8-B061-754383D46174}" destId="{E1398B9E-972D-4742-B919-A2FA58689F39}" srcOrd="1" destOrd="0" presId="urn:microsoft.com/office/officeart/2005/8/layout/hierarchy3"/>
    <dgm:cxn modelId="{C41163F8-37F8-4D95-BDF2-0B30CF916B1F}" type="presParOf" srcId="{078A526D-9A4D-428A-8CAB-B409DFAFBD85}" destId="{79DD9552-7001-45EB-9D07-608F88B65702}" srcOrd="1" destOrd="0" presId="urn:microsoft.com/office/officeart/2005/8/layout/hierarchy3"/>
    <dgm:cxn modelId="{F2A6A9B9-4CB2-48E4-A82C-6085F4F12740}" type="presParOf" srcId="{79DD9552-7001-45EB-9D07-608F88B65702}" destId="{07A93A32-DC1D-4912-B84D-61250914B150}" srcOrd="0" destOrd="0" presId="urn:microsoft.com/office/officeart/2005/8/layout/hierarchy3"/>
    <dgm:cxn modelId="{A8A96205-43A8-4FCD-8DB8-6AB7A8A843EE}" type="presParOf" srcId="{79DD9552-7001-45EB-9D07-608F88B65702}" destId="{14307A5B-7E10-4A1A-887C-21FA3A825F1C}" srcOrd="1" destOrd="0" presId="urn:microsoft.com/office/officeart/2005/8/layout/hierarchy3"/>
    <dgm:cxn modelId="{757AF84B-7788-4AB6-BB46-ACB37E9E4321}" type="presParOf" srcId="{79DD9552-7001-45EB-9D07-608F88B65702}" destId="{4CFC7EDE-C8DB-4678-AD26-57C7480A3A6C}" srcOrd="2" destOrd="0" presId="urn:microsoft.com/office/officeart/2005/8/layout/hierarchy3"/>
    <dgm:cxn modelId="{F8F7641C-6AEB-4C66-BAF1-6B47F6807CFD}" type="presParOf" srcId="{79DD9552-7001-45EB-9D07-608F88B65702}" destId="{E74A5BDC-F2CF-4D20-A6D2-B6D31F6051C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A10442-5D67-4F15-896A-CDAC31E319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37C1162B-ECE7-4E91-9F7A-78FB97524C9F}">
      <dgm:prSet phldrT="[Текст]" custT="1"/>
      <dgm:spPr>
        <a:xfrm>
          <a:off x="2529" y="611197"/>
          <a:ext cx="2320100" cy="183786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a:solidFill>
                <a:sysClr val="window" lastClr="FFFFFF"/>
              </a:solidFill>
              <a:latin typeface="Calibri"/>
              <a:ea typeface="+mn-ea"/>
              <a:cs typeface="+mn-cs"/>
            </a:rPr>
            <a:t>В зависимости от организационно-правовой формы коммерческих организаций</a:t>
          </a:r>
        </a:p>
      </dgm:t>
    </dgm:pt>
    <dgm:pt modelId="{08BB029C-A55E-4F75-B7B3-D420D286559A}" type="parTrans" cxnId="{9099FC84-3804-4A43-9133-7E9C046987B9}">
      <dgm:prSet/>
      <dgm:spPr/>
      <dgm:t>
        <a:bodyPr/>
        <a:lstStyle/>
        <a:p>
          <a:endParaRPr lang="ru-RU"/>
        </a:p>
      </dgm:t>
    </dgm:pt>
    <dgm:pt modelId="{F13C3ED2-F375-4788-821B-27BA57EE75C7}" type="sibTrans" cxnId="{9099FC84-3804-4A43-9133-7E9C046987B9}">
      <dgm:prSet/>
      <dgm:spPr/>
      <dgm:t>
        <a:bodyPr/>
        <a:lstStyle/>
        <a:p>
          <a:endParaRPr lang="ru-RU"/>
        </a:p>
      </dgm:t>
    </dgm:pt>
    <dgm:pt modelId="{B6EB7B7E-D872-46E5-B298-451B9DD4B6DC}">
      <dgm:prSet phldrT="[Текст]" custT="1"/>
      <dgm:spPr>
        <a:xfrm>
          <a:off x="466549" y="2702826"/>
          <a:ext cx="1624109" cy="101506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a:solidFill>
                <a:sysClr val="windowText" lastClr="000000">
                  <a:hueOff val="0"/>
                  <a:satOff val="0"/>
                  <a:lumOff val="0"/>
                  <a:alphaOff val="0"/>
                </a:sysClr>
              </a:solidFill>
              <a:latin typeface="Calibri"/>
              <a:ea typeface="+mn-ea"/>
              <a:cs typeface="+mn-cs"/>
            </a:rPr>
            <a:t>хозяйственные общества (ООО, АО)</a:t>
          </a:r>
        </a:p>
      </dgm:t>
    </dgm:pt>
    <dgm:pt modelId="{373F9FEF-793E-45C1-B236-EB4B9F80720A}" type="parTrans" cxnId="{B94C1474-320E-4F0F-B969-96386B7EB668}">
      <dgm:prSet/>
      <dgm:spPr>
        <a:xfrm>
          <a:off x="234539" y="2449059"/>
          <a:ext cx="232010" cy="761301"/>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9A2D877E-46AB-44A4-A467-B748C30642D0}" type="sibTrans" cxnId="{B94C1474-320E-4F0F-B969-96386B7EB668}">
      <dgm:prSet/>
      <dgm:spPr/>
      <dgm:t>
        <a:bodyPr/>
        <a:lstStyle/>
        <a:p>
          <a:endParaRPr lang="ru-RU"/>
        </a:p>
      </dgm:t>
    </dgm:pt>
    <dgm:pt modelId="{0C2DE853-3EB9-4A29-BC08-FFD094DE4EC3}">
      <dgm:prSet phldrT="[Текст]" custT="1"/>
      <dgm:spPr>
        <a:xfrm>
          <a:off x="477447" y="4049710"/>
          <a:ext cx="1624109" cy="101506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a:solidFill>
                <a:sysClr val="windowText" lastClr="000000">
                  <a:hueOff val="0"/>
                  <a:satOff val="0"/>
                  <a:lumOff val="0"/>
                  <a:alphaOff val="0"/>
                </a:sysClr>
              </a:solidFill>
              <a:latin typeface="Calibri"/>
              <a:ea typeface="+mn-ea"/>
              <a:cs typeface="+mn-cs"/>
            </a:rPr>
            <a:t>хозяйственные товарищетва (полные, неполные)</a:t>
          </a:r>
        </a:p>
      </dgm:t>
    </dgm:pt>
    <dgm:pt modelId="{951C6A88-0B32-436A-A7CC-E7F003D1D9AA}" type="parTrans" cxnId="{03BE71A6-A62A-4355-A4C7-5D4D21911F37}">
      <dgm:prSet/>
      <dgm:spPr>
        <a:xfrm>
          <a:off x="234539" y="2449059"/>
          <a:ext cx="242907" cy="2108185"/>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FC94DFED-DB3A-48CC-9C10-9032E228ADEE}" type="sibTrans" cxnId="{03BE71A6-A62A-4355-A4C7-5D4D21911F37}">
      <dgm:prSet/>
      <dgm:spPr/>
      <dgm:t>
        <a:bodyPr/>
        <a:lstStyle/>
        <a:p>
          <a:endParaRPr lang="ru-RU"/>
        </a:p>
      </dgm:t>
    </dgm:pt>
    <dgm:pt modelId="{0C78DFEE-FF32-45C9-8C30-06686244AEA1}">
      <dgm:prSet phldrT="[Текст]" custT="1"/>
      <dgm:spPr>
        <a:xfrm>
          <a:off x="2830164" y="611197"/>
          <a:ext cx="2030136" cy="1015068"/>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a:solidFill>
                <a:sysClr val="window" lastClr="FFFFFF"/>
              </a:solidFill>
              <a:latin typeface="Calibri"/>
              <a:ea typeface="+mn-ea"/>
              <a:cs typeface="+mn-cs"/>
            </a:rPr>
            <a:t>По делимости имущества по вкладам</a:t>
          </a:r>
        </a:p>
      </dgm:t>
    </dgm:pt>
    <dgm:pt modelId="{E086727C-A715-46BB-8171-E8FEE1A4732F}" type="parTrans" cxnId="{B6099473-AD4A-4948-B0FC-815A6F96079C}">
      <dgm:prSet/>
      <dgm:spPr/>
      <dgm:t>
        <a:bodyPr/>
        <a:lstStyle/>
        <a:p>
          <a:endParaRPr lang="ru-RU"/>
        </a:p>
      </dgm:t>
    </dgm:pt>
    <dgm:pt modelId="{55A711ED-836C-4272-B59A-13F5C0263FA9}" type="sibTrans" cxnId="{B6099473-AD4A-4948-B0FC-815A6F96079C}">
      <dgm:prSet/>
      <dgm:spPr/>
      <dgm:t>
        <a:bodyPr/>
        <a:lstStyle/>
        <a:p>
          <a:endParaRPr lang="ru-RU"/>
        </a:p>
      </dgm:t>
    </dgm:pt>
    <dgm:pt modelId="{F102DD13-734B-4872-9EA6-3298B1B8DCCC}">
      <dgm:prSet phldrT="[Текст]" custT="1"/>
      <dgm:spPr>
        <a:xfrm>
          <a:off x="3236191" y="1880032"/>
          <a:ext cx="1624109" cy="101506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a:solidFill>
                <a:sysClr val="windowText" lastClr="000000">
                  <a:hueOff val="0"/>
                  <a:satOff val="0"/>
                  <a:lumOff val="0"/>
                  <a:alphaOff val="0"/>
                </a:sysClr>
              </a:solidFill>
              <a:latin typeface="Calibri"/>
              <a:ea typeface="+mn-ea"/>
              <a:cs typeface="+mn-cs"/>
            </a:rPr>
            <a:t>Корпоративные</a:t>
          </a:r>
        </a:p>
      </dgm:t>
    </dgm:pt>
    <dgm:pt modelId="{D90F91C6-BA8B-4FBC-9249-67F7057CC584}" type="parTrans" cxnId="{BDC1B949-9263-463E-8805-B3C4E7782388}">
      <dgm:prSet/>
      <dgm:spPr>
        <a:xfrm>
          <a:off x="3033177" y="1626265"/>
          <a:ext cx="203013" cy="761301"/>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6E82CDA5-9DF5-4745-94E2-E62BB5541609}" type="sibTrans" cxnId="{BDC1B949-9263-463E-8805-B3C4E7782388}">
      <dgm:prSet/>
      <dgm:spPr/>
      <dgm:t>
        <a:bodyPr/>
        <a:lstStyle/>
        <a:p>
          <a:endParaRPr lang="ru-RU"/>
        </a:p>
      </dgm:t>
    </dgm:pt>
    <dgm:pt modelId="{04202490-F69F-4016-AA90-F59930FC2B13}">
      <dgm:prSet phldrT="[Текст]" custT="1"/>
      <dgm:spPr>
        <a:xfrm>
          <a:off x="3236191" y="3148868"/>
          <a:ext cx="1624109" cy="101506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a:solidFill>
                <a:sysClr val="windowText" lastClr="000000">
                  <a:hueOff val="0"/>
                  <a:satOff val="0"/>
                  <a:lumOff val="0"/>
                  <a:alphaOff val="0"/>
                </a:sysClr>
              </a:solidFill>
              <a:latin typeface="Calibri"/>
              <a:ea typeface="+mn-ea"/>
              <a:cs typeface="+mn-cs"/>
            </a:rPr>
            <a:t>Унитарные</a:t>
          </a:r>
        </a:p>
      </dgm:t>
    </dgm:pt>
    <dgm:pt modelId="{086D7A2E-9DE0-4D8E-8F09-AE13ED29D08C}" type="parTrans" cxnId="{6345B632-6297-44A0-BB4A-65F92A60CF8A}">
      <dgm:prSet/>
      <dgm:spPr>
        <a:xfrm>
          <a:off x="3033177" y="1626265"/>
          <a:ext cx="203013" cy="2030136"/>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DB5A184E-C350-42F2-9DAA-2ED074431386}" type="sibTrans" cxnId="{6345B632-6297-44A0-BB4A-65F92A60CF8A}">
      <dgm:prSet/>
      <dgm:spPr/>
      <dgm:t>
        <a:bodyPr/>
        <a:lstStyle/>
        <a:p>
          <a:endParaRPr lang="ru-RU"/>
        </a:p>
      </dgm:t>
    </dgm:pt>
    <dgm:pt modelId="{1C18B8D3-F790-4D1E-B575-5FEDD686C71C}">
      <dgm:prSet custT="1"/>
      <dgm:spPr>
        <a:xfrm>
          <a:off x="408390" y="5322322"/>
          <a:ext cx="3691129" cy="777704"/>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dirty="0">
              <a:solidFill>
                <a:sysClr val="windowText" lastClr="000000">
                  <a:hueOff val="0"/>
                  <a:satOff val="0"/>
                  <a:lumOff val="0"/>
                  <a:alphaOff val="0"/>
                </a:sysClr>
              </a:solidFill>
              <a:latin typeface="Calibri"/>
              <a:ea typeface="+mn-ea"/>
              <a:cs typeface="+mn-cs"/>
            </a:rPr>
            <a:t>крестьянские фермерские хозяйства и иные (партнерства, производственные кооперативы)</a:t>
          </a:r>
        </a:p>
      </dgm:t>
    </dgm:pt>
    <dgm:pt modelId="{ACA54A32-97E4-4E14-ACB7-E4B85119A90B}" type="sibTrans" cxnId="{01AF98FC-909A-4CDC-AE71-ACB34F35CB4C}">
      <dgm:prSet/>
      <dgm:spPr/>
      <dgm:t>
        <a:bodyPr/>
        <a:lstStyle/>
        <a:p>
          <a:endParaRPr lang="ru-RU"/>
        </a:p>
      </dgm:t>
    </dgm:pt>
    <dgm:pt modelId="{04BDDC78-8674-48A2-9C10-524DAA2E0714}" type="parTrans" cxnId="{01AF98FC-909A-4CDC-AE71-ACB34F35CB4C}">
      <dgm:prSet/>
      <dgm:spPr>
        <a:xfrm>
          <a:off x="234539" y="2449059"/>
          <a:ext cx="173850" cy="3262114"/>
        </a:xfrm>
        <a:custGeom>
          <a:avLst/>
          <a:gdLst/>
          <a:ahLst/>
          <a:cxnLst/>
          <a:rect l="0" t="0" r="0" b="0"/>
          <a:pathLst>
            <a:path>
              <a:moveTo>
                <a:pt x="0" y="0"/>
              </a:moveTo>
              <a:lnTo>
                <a:pt x="0" y="3961432"/>
              </a:lnTo>
              <a:lnTo>
                <a:pt x="243780" y="3961432"/>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9056EA0E-1FE6-43E1-9D2A-5AFA8B6E31AE}" type="pres">
      <dgm:prSet presAssocID="{30A10442-5D67-4F15-896A-CDAC31E31960}" presName="diagram" presStyleCnt="0">
        <dgm:presLayoutVars>
          <dgm:chPref val="1"/>
          <dgm:dir/>
          <dgm:animOne val="branch"/>
          <dgm:animLvl val="lvl"/>
          <dgm:resizeHandles/>
        </dgm:presLayoutVars>
      </dgm:prSet>
      <dgm:spPr/>
    </dgm:pt>
    <dgm:pt modelId="{9F33DDB9-F100-4A1E-BB8C-4904585AA058}" type="pres">
      <dgm:prSet presAssocID="{37C1162B-ECE7-4E91-9F7A-78FB97524C9F}" presName="root" presStyleCnt="0"/>
      <dgm:spPr/>
    </dgm:pt>
    <dgm:pt modelId="{6A56BFFF-75F9-46A6-BAB9-080285BDB12F}" type="pres">
      <dgm:prSet presAssocID="{37C1162B-ECE7-4E91-9F7A-78FB97524C9F}" presName="rootComposite" presStyleCnt="0"/>
      <dgm:spPr/>
    </dgm:pt>
    <dgm:pt modelId="{6AA17DD8-32F9-4CF9-8199-F9E85F616EEF}" type="pres">
      <dgm:prSet presAssocID="{37C1162B-ECE7-4E91-9F7A-78FB97524C9F}" presName="rootText" presStyleLbl="node1" presStyleIdx="0" presStyleCnt="2" custScaleX="114283" custScaleY="181058"/>
      <dgm:spPr>
        <a:prstGeom prst="roundRect">
          <a:avLst>
            <a:gd name="adj" fmla="val 10000"/>
          </a:avLst>
        </a:prstGeom>
      </dgm:spPr>
    </dgm:pt>
    <dgm:pt modelId="{16DE3AA4-780B-48C8-89DB-6BC4294891D2}" type="pres">
      <dgm:prSet presAssocID="{37C1162B-ECE7-4E91-9F7A-78FB97524C9F}" presName="rootConnector" presStyleLbl="node1" presStyleIdx="0" presStyleCnt="2"/>
      <dgm:spPr/>
    </dgm:pt>
    <dgm:pt modelId="{E15AE73A-C203-4C5A-8E28-41A22BA01D8A}" type="pres">
      <dgm:prSet presAssocID="{37C1162B-ECE7-4E91-9F7A-78FB97524C9F}" presName="childShape" presStyleCnt="0"/>
      <dgm:spPr/>
    </dgm:pt>
    <dgm:pt modelId="{CE7C769A-EDA5-47DA-9DEF-84CEA9DDEA2F}" type="pres">
      <dgm:prSet presAssocID="{373F9FEF-793E-45C1-B236-EB4B9F80720A}" presName="Name13" presStyleLbl="parChTrans1D2" presStyleIdx="0" presStyleCnt="5"/>
      <dgm:spPr>
        <a:custGeom>
          <a:avLst/>
          <a:gdLst/>
          <a:ahLst/>
          <a:cxnLst/>
          <a:rect l="0" t="0" r="0" b="0"/>
          <a:pathLst>
            <a:path>
              <a:moveTo>
                <a:pt x="0" y="0"/>
              </a:moveTo>
              <a:lnTo>
                <a:pt x="0" y="914176"/>
              </a:lnTo>
              <a:lnTo>
                <a:pt x="243780" y="914176"/>
              </a:lnTo>
            </a:path>
          </a:pathLst>
        </a:custGeom>
      </dgm:spPr>
    </dgm:pt>
    <dgm:pt modelId="{6CA00B56-3257-435F-BB44-27A5E7F62A1A}" type="pres">
      <dgm:prSet presAssocID="{B6EB7B7E-D872-46E5-B298-451B9DD4B6DC}" presName="childText" presStyleLbl="bgAcc1" presStyleIdx="0" presStyleCnt="5">
        <dgm:presLayoutVars>
          <dgm:bulletEnabled val="1"/>
        </dgm:presLayoutVars>
      </dgm:prSet>
      <dgm:spPr>
        <a:prstGeom prst="roundRect">
          <a:avLst>
            <a:gd name="adj" fmla="val 10000"/>
          </a:avLst>
        </a:prstGeom>
      </dgm:spPr>
    </dgm:pt>
    <dgm:pt modelId="{4BA35CCD-43BE-4F3E-9641-1C51DC13EE94}" type="pres">
      <dgm:prSet presAssocID="{951C6A88-0B32-436A-A7CC-E7F003D1D9AA}" presName="Name13" presStyleLbl="parChTrans1D2" presStyleIdx="1" presStyleCnt="5"/>
      <dgm:spPr>
        <a:custGeom>
          <a:avLst/>
          <a:gdLst/>
          <a:ahLst/>
          <a:cxnLst/>
          <a:rect l="0" t="0" r="0" b="0"/>
          <a:pathLst>
            <a:path>
              <a:moveTo>
                <a:pt x="0" y="0"/>
              </a:moveTo>
              <a:lnTo>
                <a:pt x="0" y="2437804"/>
              </a:lnTo>
              <a:lnTo>
                <a:pt x="243780" y="2437804"/>
              </a:lnTo>
            </a:path>
          </a:pathLst>
        </a:custGeom>
      </dgm:spPr>
    </dgm:pt>
    <dgm:pt modelId="{53D4C435-3863-4700-AFA0-42C0EC6B61DD}" type="pres">
      <dgm:prSet presAssocID="{0C2DE853-3EB9-4A29-BC08-FFD094DE4EC3}" presName="childText" presStyleLbl="bgAcc1" presStyleIdx="1" presStyleCnt="5" custLinFactNeighborX="671" custLinFactNeighborY="7689">
        <dgm:presLayoutVars>
          <dgm:bulletEnabled val="1"/>
        </dgm:presLayoutVars>
      </dgm:prSet>
      <dgm:spPr>
        <a:prstGeom prst="roundRect">
          <a:avLst>
            <a:gd name="adj" fmla="val 10000"/>
          </a:avLst>
        </a:prstGeom>
      </dgm:spPr>
    </dgm:pt>
    <dgm:pt modelId="{C0F2D118-6A6E-4AAB-8C92-53B74B19C3E4}" type="pres">
      <dgm:prSet presAssocID="{04BDDC78-8674-48A2-9C10-524DAA2E0714}" presName="Name13" presStyleLbl="parChTrans1D2" presStyleIdx="2" presStyleCnt="5"/>
      <dgm:spPr>
        <a:custGeom>
          <a:avLst/>
          <a:gdLst/>
          <a:ahLst/>
          <a:cxnLst/>
          <a:rect l="0" t="0" r="0" b="0"/>
          <a:pathLst>
            <a:path>
              <a:moveTo>
                <a:pt x="0" y="0"/>
              </a:moveTo>
              <a:lnTo>
                <a:pt x="0" y="3961432"/>
              </a:lnTo>
              <a:lnTo>
                <a:pt x="243780" y="3961432"/>
              </a:lnTo>
            </a:path>
          </a:pathLst>
        </a:custGeom>
      </dgm:spPr>
    </dgm:pt>
    <dgm:pt modelId="{DC421B20-F658-4B97-AE2D-7FF1F21E1342}" type="pres">
      <dgm:prSet presAssocID="{1C18B8D3-F790-4D1E-B575-5FEDD686C71C}" presName="childText" presStyleLbl="bgAcc1" presStyleIdx="2" presStyleCnt="5" custScaleX="227271" custScaleY="89866" custLinFactNeighborX="-3581" custLinFactNeighborY="8061">
        <dgm:presLayoutVars>
          <dgm:bulletEnabled val="1"/>
        </dgm:presLayoutVars>
      </dgm:prSet>
      <dgm:spPr>
        <a:prstGeom prst="roundRect">
          <a:avLst>
            <a:gd name="adj" fmla="val 10000"/>
          </a:avLst>
        </a:prstGeom>
      </dgm:spPr>
    </dgm:pt>
    <dgm:pt modelId="{CC26BAD7-9172-4506-B37A-2465B42EE80A}" type="pres">
      <dgm:prSet presAssocID="{0C78DFEE-FF32-45C9-8C30-06686244AEA1}" presName="root" presStyleCnt="0"/>
      <dgm:spPr/>
    </dgm:pt>
    <dgm:pt modelId="{29C1A38D-FE33-4E8E-87A7-DBE5CE728514}" type="pres">
      <dgm:prSet presAssocID="{0C78DFEE-FF32-45C9-8C30-06686244AEA1}" presName="rootComposite" presStyleCnt="0"/>
      <dgm:spPr/>
    </dgm:pt>
    <dgm:pt modelId="{CF9155BA-C9EC-4B0E-9833-F14CCDDBA318}" type="pres">
      <dgm:prSet presAssocID="{0C78DFEE-FF32-45C9-8C30-06686244AEA1}" presName="rootText" presStyleLbl="node1" presStyleIdx="1" presStyleCnt="2"/>
      <dgm:spPr>
        <a:prstGeom prst="roundRect">
          <a:avLst>
            <a:gd name="adj" fmla="val 10000"/>
          </a:avLst>
        </a:prstGeom>
      </dgm:spPr>
    </dgm:pt>
    <dgm:pt modelId="{96D7BFEB-DD79-4708-BEE1-8D7FE2BB6BBF}" type="pres">
      <dgm:prSet presAssocID="{0C78DFEE-FF32-45C9-8C30-06686244AEA1}" presName="rootConnector" presStyleLbl="node1" presStyleIdx="1" presStyleCnt="2"/>
      <dgm:spPr/>
    </dgm:pt>
    <dgm:pt modelId="{090F39CF-5888-46D1-BDAD-0EABCD173FE5}" type="pres">
      <dgm:prSet presAssocID="{0C78DFEE-FF32-45C9-8C30-06686244AEA1}" presName="childShape" presStyleCnt="0"/>
      <dgm:spPr/>
    </dgm:pt>
    <dgm:pt modelId="{07583595-A162-496B-8A59-24758FF22F17}" type="pres">
      <dgm:prSet presAssocID="{D90F91C6-BA8B-4FBC-9249-67F7057CC584}" presName="Name13" presStyleLbl="parChTrans1D2" presStyleIdx="3" presStyleCnt="5"/>
      <dgm:spPr>
        <a:custGeom>
          <a:avLst/>
          <a:gdLst/>
          <a:ahLst/>
          <a:cxnLst/>
          <a:rect l="0" t="0" r="0" b="0"/>
          <a:pathLst>
            <a:path>
              <a:moveTo>
                <a:pt x="0" y="0"/>
              </a:moveTo>
              <a:lnTo>
                <a:pt x="0" y="914176"/>
              </a:lnTo>
              <a:lnTo>
                <a:pt x="243780" y="914176"/>
              </a:lnTo>
            </a:path>
          </a:pathLst>
        </a:custGeom>
      </dgm:spPr>
    </dgm:pt>
    <dgm:pt modelId="{F982CDE0-8783-47CC-9DB6-23E0BB99B171}" type="pres">
      <dgm:prSet presAssocID="{F102DD13-734B-4872-9EA6-3298B1B8DCCC}" presName="childText" presStyleLbl="bgAcc1" presStyleIdx="3" presStyleCnt="5">
        <dgm:presLayoutVars>
          <dgm:bulletEnabled val="1"/>
        </dgm:presLayoutVars>
      </dgm:prSet>
      <dgm:spPr>
        <a:prstGeom prst="roundRect">
          <a:avLst>
            <a:gd name="adj" fmla="val 10000"/>
          </a:avLst>
        </a:prstGeom>
      </dgm:spPr>
    </dgm:pt>
    <dgm:pt modelId="{E803E24E-AC0D-46A4-88B5-95E7BB4255DA}" type="pres">
      <dgm:prSet presAssocID="{086D7A2E-9DE0-4D8E-8F09-AE13ED29D08C}" presName="Name13" presStyleLbl="parChTrans1D2" presStyleIdx="4" presStyleCnt="5"/>
      <dgm:spPr>
        <a:custGeom>
          <a:avLst/>
          <a:gdLst/>
          <a:ahLst/>
          <a:cxnLst/>
          <a:rect l="0" t="0" r="0" b="0"/>
          <a:pathLst>
            <a:path>
              <a:moveTo>
                <a:pt x="0" y="0"/>
              </a:moveTo>
              <a:lnTo>
                <a:pt x="0" y="2437804"/>
              </a:lnTo>
              <a:lnTo>
                <a:pt x="243780" y="2437804"/>
              </a:lnTo>
            </a:path>
          </a:pathLst>
        </a:custGeom>
      </dgm:spPr>
    </dgm:pt>
    <dgm:pt modelId="{A7B901F5-0D0A-412A-B0E4-6EFD9C4C0A70}" type="pres">
      <dgm:prSet presAssocID="{04202490-F69F-4016-AA90-F59930FC2B13}" presName="childText" presStyleLbl="bgAcc1" presStyleIdx="4" presStyleCnt="5">
        <dgm:presLayoutVars>
          <dgm:bulletEnabled val="1"/>
        </dgm:presLayoutVars>
      </dgm:prSet>
      <dgm:spPr>
        <a:prstGeom prst="roundRect">
          <a:avLst>
            <a:gd name="adj" fmla="val 10000"/>
          </a:avLst>
        </a:prstGeom>
      </dgm:spPr>
    </dgm:pt>
  </dgm:ptLst>
  <dgm:cxnLst>
    <dgm:cxn modelId="{2AA4F603-21FE-404F-93AF-D990DC0E3A31}" type="presOf" srcId="{37C1162B-ECE7-4E91-9F7A-78FB97524C9F}" destId="{16DE3AA4-780B-48C8-89DB-6BC4294891D2}" srcOrd="1" destOrd="0" presId="urn:microsoft.com/office/officeart/2005/8/layout/hierarchy3"/>
    <dgm:cxn modelId="{96C39D05-C65B-4287-B38D-B8B30CE73A3F}" type="presOf" srcId="{0C78DFEE-FF32-45C9-8C30-06686244AEA1}" destId="{96D7BFEB-DD79-4708-BEE1-8D7FE2BB6BBF}" srcOrd="1" destOrd="0" presId="urn:microsoft.com/office/officeart/2005/8/layout/hierarchy3"/>
    <dgm:cxn modelId="{0C831D07-17F0-4352-AAAB-45A8D51A4182}" type="presOf" srcId="{F102DD13-734B-4872-9EA6-3298B1B8DCCC}" destId="{F982CDE0-8783-47CC-9DB6-23E0BB99B171}" srcOrd="0" destOrd="0" presId="urn:microsoft.com/office/officeart/2005/8/layout/hierarchy3"/>
    <dgm:cxn modelId="{7C22412F-9B1A-43EA-9E0A-97669A70C10B}" type="presOf" srcId="{D90F91C6-BA8B-4FBC-9249-67F7057CC584}" destId="{07583595-A162-496B-8A59-24758FF22F17}" srcOrd="0" destOrd="0" presId="urn:microsoft.com/office/officeart/2005/8/layout/hierarchy3"/>
    <dgm:cxn modelId="{44B41931-7FB7-4EDF-A0E9-C662BCF14B1D}" type="presOf" srcId="{30A10442-5D67-4F15-896A-CDAC31E31960}" destId="{9056EA0E-1FE6-43E1-9D2A-5AFA8B6E31AE}" srcOrd="0" destOrd="0" presId="urn:microsoft.com/office/officeart/2005/8/layout/hierarchy3"/>
    <dgm:cxn modelId="{6345B632-6297-44A0-BB4A-65F92A60CF8A}" srcId="{0C78DFEE-FF32-45C9-8C30-06686244AEA1}" destId="{04202490-F69F-4016-AA90-F59930FC2B13}" srcOrd="1" destOrd="0" parTransId="{086D7A2E-9DE0-4D8E-8F09-AE13ED29D08C}" sibTransId="{DB5A184E-C350-42F2-9DAA-2ED074431386}"/>
    <dgm:cxn modelId="{FCCF9C41-B746-4835-8AE9-882F34137419}" type="presOf" srcId="{0C78DFEE-FF32-45C9-8C30-06686244AEA1}" destId="{CF9155BA-C9EC-4B0E-9833-F14CCDDBA318}" srcOrd="0" destOrd="0" presId="urn:microsoft.com/office/officeart/2005/8/layout/hierarchy3"/>
    <dgm:cxn modelId="{BDC1B949-9263-463E-8805-B3C4E7782388}" srcId="{0C78DFEE-FF32-45C9-8C30-06686244AEA1}" destId="{F102DD13-734B-4872-9EA6-3298B1B8DCCC}" srcOrd="0" destOrd="0" parTransId="{D90F91C6-BA8B-4FBC-9249-67F7057CC584}" sibTransId="{6E82CDA5-9DF5-4745-94E2-E62BB5541609}"/>
    <dgm:cxn modelId="{B6099473-AD4A-4948-B0FC-815A6F96079C}" srcId="{30A10442-5D67-4F15-896A-CDAC31E31960}" destId="{0C78DFEE-FF32-45C9-8C30-06686244AEA1}" srcOrd="1" destOrd="0" parTransId="{E086727C-A715-46BB-8171-E8FEE1A4732F}" sibTransId="{55A711ED-836C-4272-B59A-13F5C0263FA9}"/>
    <dgm:cxn modelId="{B94C1474-320E-4F0F-B969-96386B7EB668}" srcId="{37C1162B-ECE7-4E91-9F7A-78FB97524C9F}" destId="{B6EB7B7E-D872-46E5-B298-451B9DD4B6DC}" srcOrd="0" destOrd="0" parTransId="{373F9FEF-793E-45C1-B236-EB4B9F80720A}" sibTransId="{9A2D877E-46AB-44A4-A467-B748C30642D0}"/>
    <dgm:cxn modelId="{9E88FC79-1ADE-42E9-BC11-B62B20C07745}" type="presOf" srcId="{B6EB7B7E-D872-46E5-B298-451B9DD4B6DC}" destId="{6CA00B56-3257-435F-BB44-27A5E7F62A1A}" srcOrd="0" destOrd="0" presId="urn:microsoft.com/office/officeart/2005/8/layout/hierarchy3"/>
    <dgm:cxn modelId="{9099FC84-3804-4A43-9133-7E9C046987B9}" srcId="{30A10442-5D67-4F15-896A-CDAC31E31960}" destId="{37C1162B-ECE7-4E91-9F7A-78FB97524C9F}" srcOrd="0" destOrd="0" parTransId="{08BB029C-A55E-4F75-B7B3-D420D286559A}" sibTransId="{F13C3ED2-F375-4788-821B-27BA57EE75C7}"/>
    <dgm:cxn modelId="{1A474296-4846-49C4-A1CA-E5790C3026BF}" type="presOf" srcId="{951C6A88-0B32-436A-A7CC-E7F003D1D9AA}" destId="{4BA35CCD-43BE-4F3E-9641-1C51DC13EE94}" srcOrd="0" destOrd="0" presId="urn:microsoft.com/office/officeart/2005/8/layout/hierarchy3"/>
    <dgm:cxn modelId="{03BE71A6-A62A-4355-A4C7-5D4D21911F37}" srcId="{37C1162B-ECE7-4E91-9F7A-78FB97524C9F}" destId="{0C2DE853-3EB9-4A29-BC08-FFD094DE4EC3}" srcOrd="1" destOrd="0" parTransId="{951C6A88-0B32-436A-A7CC-E7F003D1D9AA}" sibTransId="{FC94DFED-DB3A-48CC-9C10-9032E228ADEE}"/>
    <dgm:cxn modelId="{5F074CBA-C158-4369-8962-20AD56A2CC54}" type="presOf" srcId="{0C2DE853-3EB9-4A29-BC08-FFD094DE4EC3}" destId="{53D4C435-3863-4700-AFA0-42C0EC6B61DD}" srcOrd="0" destOrd="0" presId="urn:microsoft.com/office/officeart/2005/8/layout/hierarchy3"/>
    <dgm:cxn modelId="{64AB75C2-1EA5-4225-BE9A-65176BAD69C1}" type="presOf" srcId="{086D7A2E-9DE0-4D8E-8F09-AE13ED29D08C}" destId="{E803E24E-AC0D-46A4-88B5-95E7BB4255DA}" srcOrd="0" destOrd="0" presId="urn:microsoft.com/office/officeart/2005/8/layout/hierarchy3"/>
    <dgm:cxn modelId="{7374C1C3-0263-4E6A-BBED-58B5AE7BDEDE}" type="presOf" srcId="{04202490-F69F-4016-AA90-F59930FC2B13}" destId="{A7B901F5-0D0A-412A-B0E4-6EFD9C4C0A70}" srcOrd="0" destOrd="0" presId="urn:microsoft.com/office/officeart/2005/8/layout/hierarchy3"/>
    <dgm:cxn modelId="{4C0E18C9-C168-4042-9C73-9A648BD9FE3E}" type="presOf" srcId="{373F9FEF-793E-45C1-B236-EB4B9F80720A}" destId="{CE7C769A-EDA5-47DA-9DEF-84CEA9DDEA2F}" srcOrd="0" destOrd="0" presId="urn:microsoft.com/office/officeart/2005/8/layout/hierarchy3"/>
    <dgm:cxn modelId="{B31BE7D3-20C8-4466-B34D-BF147EF0F9C7}" type="presOf" srcId="{37C1162B-ECE7-4E91-9F7A-78FB97524C9F}" destId="{6AA17DD8-32F9-4CF9-8199-F9E85F616EEF}" srcOrd="0" destOrd="0" presId="urn:microsoft.com/office/officeart/2005/8/layout/hierarchy3"/>
    <dgm:cxn modelId="{5BA051E3-615A-45BE-8ADB-7D7EA35EB91A}" type="presOf" srcId="{1C18B8D3-F790-4D1E-B575-5FEDD686C71C}" destId="{DC421B20-F658-4B97-AE2D-7FF1F21E1342}" srcOrd="0" destOrd="0" presId="urn:microsoft.com/office/officeart/2005/8/layout/hierarchy3"/>
    <dgm:cxn modelId="{01AF98FC-909A-4CDC-AE71-ACB34F35CB4C}" srcId="{37C1162B-ECE7-4E91-9F7A-78FB97524C9F}" destId="{1C18B8D3-F790-4D1E-B575-5FEDD686C71C}" srcOrd="2" destOrd="0" parTransId="{04BDDC78-8674-48A2-9C10-524DAA2E0714}" sibTransId="{ACA54A32-97E4-4E14-ACB7-E4B85119A90B}"/>
    <dgm:cxn modelId="{CE369AFC-278C-4E1B-B1AC-03B19A552A65}" type="presOf" srcId="{04BDDC78-8674-48A2-9C10-524DAA2E0714}" destId="{C0F2D118-6A6E-4AAB-8C92-53B74B19C3E4}" srcOrd="0" destOrd="0" presId="urn:microsoft.com/office/officeart/2005/8/layout/hierarchy3"/>
    <dgm:cxn modelId="{819713F8-99D4-40BE-B0CE-2BA4AA7029C7}" type="presParOf" srcId="{9056EA0E-1FE6-43E1-9D2A-5AFA8B6E31AE}" destId="{9F33DDB9-F100-4A1E-BB8C-4904585AA058}" srcOrd="0" destOrd="0" presId="urn:microsoft.com/office/officeart/2005/8/layout/hierarchy3"/>
    <dgm:cxn modelId="{7BA80687-B9A7-4F57-A593-3416B9D0E49F}" type="presParOf" srcId="{9F33DDB9-F100-4A1E-BB8C-4904585AA058}" destId="{6A56BFFF-75F9-46A6-BAB9-080285BDB12F}" srcOrd="0" destOrd="0" presId="urn:microsoft.com/office/officeart/2005/8/layout/hierarchy3"/>
    <dgm:cxn modelId="{8B839121-10A6-46E2-8E37-AB02A6A919D8}" type="presParOf" srcId="{6A56BFFF-75F9-46A6-BAB9-080285BDB12F}" destId="{6AA17DD8-32F9-4CF9-8199-F9E85F616EEF}" srcOrd="0" destOrd="0" presId="urn:microsoft.com/office/officeart/2005/8/layout/hierarchy3"/>
    <dgm:cxn modelId="{93F054C9-387A-40A3-95B4-D7FEAF116C0D}" type="presParOf" srcId="{6A56BFFF-75F9-46A6-BAB9-080285BDB12F}" destId="{16DE3AA4-780B-48C8-89DB-6BC4294891D2}" srcOrd="1" destOrd="0" presId="urn:microsoft.com/office/officeart/2005/8/layout/hierarchy3"/>
    <dgm:cxn modelId="{A6FBE7DA-2560-488B-BA93-4E45E96A32D2}" type="presParOf" srcId="{9F33DDB9-F100-4A1E-BB8C-4904585AA058}" destId="{E15AE73A-C203-4C5A-8E28-41A22BA01D8A}" srcOrd="1" destOrd="0" presId="urn:microsoft.com/office/officeart/2005/8/layout/hierarchy3"/>
    <dgm:cxn modelId="{FAD0BC45-AB57-41E1-9A4E-69F91B98529E}" type="presParOf" srcId="{E15AE73A-C203-4C5A-8E28-41A22BA01D8A}" destId="{CE7C769A-EDA5-47DA-9DEF-84CEA9DDEA2F}" srcOrd="0" destOrd="0" presId="urn:microsoft.com/office/officeart/2005/8/layout/hierarchy3"/>
    <dgm:cxn modelId="{6B83E402-411A-4D0A-9A4C-152648EC51C0}" type="presParOf" srcId="{E15AE73A-C203-4C5A-8E28-41A22BA01D8A}" destId="{6CA00B56-3257-435F-BB44-27A5E7F62A1A}" srcOrd="1" destOrd="0" presId="urn:microsoft.com/office/officeart/2005/8/layout/hierarchy3"/>
    <dgm:cxn modelId="{43349B10-A6EA-40D8-BAD4-46BD0B48E91D}" type="presParOf" srcId="{E15AE73A-C203-4C5A-8E28-41A22BA01D8A}" destId="{4BA35CCD-43BE-4F3E-9641-1C51DC13EE94}" srcOrd="2" destOrd="0" presId="urn:microsoft.com/office/officeart/2005/8/layout/hierarchy3"/>
    <dgm:cxn modelId="{E5FECCCF-C539-466A-B40C-A7D335792833}" type="presParOf" srcId="{E15AE73A-C203-4C5A-8E28-41A22BA01D8A}" destId="{53D4C435-3863-4700-AFA0-42C0EC6B61DD}" srcOrd="3" destOrd="0" presId="urn:microsoft.com/office/officeart/2005/8/layout/hierarchy3"/>
    <dgm:cxn modelId="{85ECF20F-7D89-4596-85EC-D48FE47323C2}" type="presParOf" srcId="{E15AE73A-C203-4C5A-8E28-41A22BA01D8A}" destId="{C0F2D118-6A6E-4AAB-8C92-53B74B19C3E4}" srcOrd="4" destOrd="0" presId="urn:microsoft.com/office/officeart/2005/8/layout/hierarchy3"/>
    <dgm:cxn modelId="{E2DC79B7-3C29-49C0-BD65-65F6CB79190C}" type="presParOf" srcId="{E15AE73A-C203-4C5A-8E28-41A22BA01D8A}" destId="{DC421B20-F658-4B97-AE2D-7FF1F21E1342}" srcOrd="5" destOrd="0" presId="urn:microsoft.com/office/officeart/2005/8/layout/hierarchy3"/>
    <dgm:cxn modelId="{EDA28883-16BC-4773-B303-50FD1E699F0F}" type="presParOf" srcId="{9056EA0E-1FE6-43E1-9D2A-5AFA8B6E31AE}" destId="{CC26BAD7-9172-4506-B37A-2465B42EE80A}" srcOrd="1" destOrd="0" presId="urn:microsoft.com/office/officeart/2005/8/layout/hierarchy3"/>
    <dgm:cxn modelId="{FC67B18B-2391-4502-8EB1-06A9F3B88218}" type="presParOf" srcId="{CC26BAD7-9172-4506-B37A-2465B42EE80A}" destId="{29C1A38D-FE33-4E8E-87A7-DBE5CE728514}" srcOrd="0" destOrd="0" presId="urn:microsoft.com/office/officeart/2005/8/layout/hierarchy3"/>
    <dgm:cxn modelId="{678AB2C1-8B35-458B-B646-4E28DFE2D52C}" type="presParOf" srcId="{29C1A38D-FE33-4E8E-87A7-DBE5CE728514}" destId="{CF9155BA-C9EC-4B0E-9833-F14CCDDBA318}" srcOrd="0" destOrd="0" presId="urn:microsoft.com/office/officeart/2005/8/layout/hierarchy3"/>
    <dgm:cxn modelId="{34317E19-92F1-4439-904D-06E2C6543159}" type="presParOf" srcId="{29C1A38D-FE33-4E8E-87A7-DBE5CE728514}" destId="{96D7BFEB-DD79-4708-BEE1-8D7FE2BB6BBF}" srcOrd="1" destOrd="0" presId="urn:microsoft.com/office/officeart/2005/8/layout/hierarchy3"/>
    <dgm:cxn modelId="{A84AB081-400D-414C-9D4A-70BD32CB2E01}" type="presParOf" srcId="{CC26BAD7-9172-4506-B37A-2465B42EE80A}" destId="{090F39CF-5888-46D1-BDAD-0EABCD173FE5}" srcOrd="1" destOrd="0" presId="urn:microsoft.com/office/officeart/2005/8/layout/hierarchy3"/>
    <dgm:cxn modelId="{5025356F-C845-4E4B-BB31-C87571E34CBB}" type="presParOf" srcId="{090F39CF-5888-46D1-BDAD-0EABCD173FE5}" destId="{07583595-A162-496B-8A59-24758FF22F17}" srcOrd="0" destOrd="0" presId="urn:microsoft.com/office/officeart/2005/8/layout/hierarchy3"/>
    <dgm:cxn modelId="{80C20366-946E-4C61-8F1A-F2B5D99CB3BA}" type="presParOf" srcId="{090F39CF-5888-46D1-BDAD-0EABCD173FE5}" destId="{F982CDE0-8783-47CC-9DB6-23E0BB99B171}" srcOrd="1" destOrd="0" presId="urn:microsoft.com/office/officeart/2005/8/layout/hierarchy3"/>
    <dgm:cxn modelId="{CC5D203B-0113-4FDF-95AF-1AF0E4B79F10}" type="presParOf" srcId="{090F39CF-5888-46D1-BDAD-0EABCD173FE5}" destId="{E803E24E-AC0D-46A4-88B5-95E7BB4255DA}" srcOrd="2" destOrd="0" presId="urn:microsoft.com/office/officeart/2005/8/layout/hierarchy3"/>
    <dgm:cxn modelId="{CC990DD1-BB62-4A43-8F46-FB97D33D142A}" type="presParOf" srcId="{090F39CF-5888-46D1-BDAD-0EABCD173FE5}" destId="{A7B901F5-0D0A-412A-B0E4-6EFD9C4C0A7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A10442-5D67-4F15-896A-CDAC31E319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37C1162B-ECE7-4E91-9F7A-78FB97524C9F}">
      <dgm:prSet phldrT="[Текст]" custT="1"/>
      <dgm:spPr>
        <a:xfrm>
          <a:off x="99980" y="508080"/>
          <a:ext cx="2340282" cy="171188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a:solidFill>
                <a:sysClr val="window" lastClr="FFFFFF"/>
              </a:solidFill>
              <a:latin typeface="Calibri"/>
              <a:ea typeface="+mn-ea"/>
              <a:cs typeface="+mn-cs"/>
            </a:rPr>
            <a:t>В зависимости от наличия или отсутствия регистрации в качестве юридического лица</a:t>
          </a:r>
        </a:p>
      </dgm:t>
    </dgm:pt>
    <dgm:pt modelId="{08BB029C-A55E-4F75-B7B3-D420D286559A}" type="parTrans" cxnId="{9099FC84-3804-4A43-9133-7E9C046987B9}">
      <dgm:prSet/>
      <dgm:spPr/>
      <dgm:t>
        <a:bodyPr/>
        <a:lstStyle/>
        <a:p>
          <a:endParaRPr lang="ru-RU"/>
        </a:p>
      </dgm:t>
    </dgm:pt>
    <dgm:pt modelId="{F13C3ED2-F375-4788-821B-27BA57EE75C7}" type="sibTrans" cxnId="{9099FC84-3804-4A43-9133-7E9C046987B9}">
      <dgm:prSet/>
      <dgm:spPr/>
      <dgm:t>
        <a:bodyPr/>
        <a:lstStyle/>
        <a:p>
          <a:endParaRPr lang="ru-RU"/>
        </a:p>
      </dgm:t>
    </dgm:pt>
    <dgm:pt modelId="{B6EB7B7E-D872-46E5-B298-451B9DD4B6DC}">
      <dgm:prSet phldrT="[Текст]" custT="1"/>
      <dgm:spPr>
        <a:xfrm>
          <a:off x="461080" y="2375693"/>
          <a:ext cx="1738647" cy="184601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зарегистрированные в качестве юридических лиц (коммерческие и некоммерческие организации)</a:t>
          </a:r>
          <a:endParaRPr lang="ru-RU" sz="1600">
            <a:solidFill>
              <a:sysClr val="windowText" lastClr="000000">
                <a:hueOff val="0"/>
                <a:satOff val="0"/>
                <a:lumOff val="0"/>
                <a:alphaOff val="0"/>
              </a:sysClr>
            </a:solidFill>
            <a:latin typeface="Calibri"/>
            <a:ea typeface="+mn-ea"/>
            <a:cs typeface="+mn-cs"/>
          </a:endParaRPr>
        </a:p>
      </dgm:t>
    </dgm:pt>
    <dgm:pt modelId="{373F9FEF-793E-45C1-B236-EB4B9F80720A}" type="parTrans" cxnId="{B94C1474-320E-4F0F-B969-96386B7EB668}">
      <dgm:prSet/>
      <dgm:spPr>
        <a:xfrm>
          <a:off x="334008" y="2219964"/>
          <a:ext cx="127071" cy="1078737"/>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9A2D877E-46AB-44A4-A467-B748C30642D0}" type="sibTrans" cxnId="{B94C1474-320E-4F0F-B969-96386B7EB668}">
      <dgm:prSet/>
      <dgm:spPr/>
      <dgm:t>
        <a:bodyPr/>
        <a:lstStyle/>
        <a:p>
          <a:endParaRPr lang="ru-RU"/>
        </a:p>
      </dgm:t>
    </dgm:pt>
    <dgm:pt modelId="{0C2DE853-3EB9-4A29-BC08-FFD094DE4EC3}">
      <dgm:prSet phldrT="[Текст]" custT="1"/>
      <dgm:spPr>
        <a:xfrm>
          <a:off x="412197" y="4606320"/>
          <a:ext cx="3092866" cy="133402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dirty="0">
              <a:solidFill>
                <a:sysClr val="windowText" lastClr="000000">
                  <a:hueOff val="0"/>
                  <a:satOff val="0"/>
                  <a:lumOff val="0"/>
                  <a:alphaOff val="0"/>
                </a:sysClr>
              </a:solidFill>
              <a:latin typeface="Calibri"/>
              <a:ea typeface="+mn-ea"/>
              <a:cs typeface="+mn-cs"/>
            </a:rPr>
            <a:t>не имеющие статуса юридические лица (граждане — индивидуальные предприниматели, финансово-промышленные группы)</a:t>
          </a:r>
          <a:endParaRPr lang="ru-RU" sz="1600" dirty="0">
            <a:solidFill>
              <a:sysClr val="windowText" lastClr="000000">
                <a:hueOff val="0"/>
                <a:satOff val="0"/>
                <a:lumOff val="0"/>
                <a:alphaOff val="0"/>
              </a:sysClr>
            </a:solidFill>
            <a:latin typeface="Calibri"/>
            <a:ea typeface="+mn-ea"/>
            <a:cs typeface="+mn-cs"/>
          </a:endParaRPr>
        </a:p>
      </dgm:t>
    </dgm:pt>
    <dgm:pt modelId="{951C6A88-0B32-436A-A7CC-E7F003D1D9AA}" type="parTrans" cxnId="{03BE71A6-A62A-4355-A4C7-5D4D21911F37}">
      <dgm:prSet/>
      <dgm:spPr>
        <a:xfrm>
          <a:off x="288288" y="2219964"/>
          <a:ext cx="91440" cy="3053371"/>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FC94DFED-DB3A-48CC-9C10-9032E228ADEE}" type="sibTrans" cxnId="{03BE71A6-A62A-4355-A4C7-5D4D21911F37}">
      <dgm:prSet/>
      <dgm:spPr/>
      <dgm:t>
        <a:bodyPr/>
        <a:lstStyle/>
        <a:p>
          <a:endParaRPr lang="ru-RU"/>
        </a:p>
      </dgm:t>
    </dgm:pt>
    <dgm:pt modelId="{0C78DFEE-FF32-45C9-8C30-06686244AEA1}">
      <dgm:prSet phldrT="[Текст]" custT="1"/>
      <dgm:spPr>
        <a:xfrm>
          <a:off x="2815514" y="615929"/>
          <a:ext cx="1892912" cy="94645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ru-RU" sz="1800">
              <a:solidFill>
                <a:sysClr val="window" lastClr="FFFFFF"/>
              </a:solidFill>
              <a:latin typeface="Calibri"/>
              <a:ea typeface="+mn-ea"/>
              <a:cs typeface="+mn-cs"/>
            </a:rPr>
            <a:t>По виду учредительного документа</a:t>
          </a:r>
        </a:p>
      </dgm:t>
    </dgm:pt>
    <dgm:pt modelId="{E086727C-A715-46BB-8171-E8FEE1A4732F}" type="parTrans" cxnId="{B6099473-AD4A-4948-B0FC-815A6F96079C}">
      <dgm:prSet/>
      <dgm:spPr/>
      <dgm:t>
        <a:bodyPr/>
        <a:lstStyle/>
        <a:p>
          <a:endParaRPr lang="ru-RU"/>
        </a:p>
      </dgm:t>
    </dgm:pt>
    <dgm:pt modelId="{55A711ED-836C-4272-B59A-13F5C0263FA9}" type="sibTrans" cxnId="{B6099473-AD4A-4948-B0FC-815A6F96079C}">
      <dgm:prSet/>
      <dgm:spPr/>
      <dgm:t>
        <a:bodyPr/>
        <a:lstStyle/>
        <a:p>
          <a:endParaRPr lang="ru-RU"/>
        </a:p>
      </dgm:t>
    </dgm:pt>
    <dgm:pt modelId="{F102DD13-734B-4872-9EA6-3298B1B8DCCC}">
      <dgm:prSet phldrT="[Текст]" custT="1"/>
      <dgm:spPr>
        <a:xfrm>
          <a:off x="3194096" y="1798999"/>
          <a:ext cx="1514329" cy="94645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созданные на основании устава (ООО)</a:t>
          </a:r>
          <a:endParaRPr lang="ru-RU" sz="1600">
            <a:solidFill>
              <a:sysClr val="windowText" lastClr="000000">
                <a:hueOff val="0"/>
                <a:satOff val="0"/>
                <a:lumOff val="0"/>
                <a:alphaOff val="0"/>
              </a:sysClr>
            </a:solidFill>
            <a:latin typeface="Calibri"/>
            <a:ea typeface="+mn-ea"/>
            <a:cs typeface="+mn-cs"/>
          </a:endParaRPr>
        </a:p>
      </dgm:t>
    </dgm:pt>
    <dgm:pt modelId="{D90F91C6-BA8B-4FBC-9249-67F7057CC584}" type="parTrans" cxnId="{BDC1B949-9263-463E-8805-B3C4E7782388}">
      <dgm:prSet/>
      <dgm:spPr>
        <a:xfrm>
          <a:off x="3004805" y="1562385"/>
          <a:ext cx="189291" cy="709842"/>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6E82CDA5-9DF5-4745-94E2-E62BB5541609}" type="sibTrans" cxnId="{BDC1B949-9263-463E-8805-B3C4E7782388}">
      <dgm:prSet/>
      <dgm:spPr/>
      <dgm:t>
        <a:bodyPr/>
        <a:lstStyle/>
        <a:p>
          <a:endParaRPr lang="ru-RU"/>
        </a:p>
      </dgm:t>
    </dgm:pt>
    <dgm:pt modelId="{04202490-F69F-4016-AA90-F59930FC2B13}">
      <dgm:prSet phldrT="[Текст]" custT="1"/>
      <dgm:spPr>
        <a:xfrm>
          <a:off x="3196095" y="3178818"/>
          <a:ext cx="1514329" cy="111539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ru-RU" sz="1600" b="0" i="0">
              <a:solidFill>
                <a:sysClr val="windowText" lastClr="000000">
                  <a:hueOff val="0"/>
                  <a:satOff val="0"/>
                  <a:lumOff val="0"/>
                  <a:alphaOff val="0"/>
                </a:sysClr>
              </a:solidFill>
              <a:latin typeface="Calibri"/>
              <a:ea typeface="+mn-ea"/>
              <a:cs typeface="+mn-cs"/>
            </a:rPr>
            <a:t>созданные на основании учредительного договора (товарищество)</a:t>
          </a:r>
          <a:endParaRPr lang="ru-RU" sz="1600">
            <a:solidFill>
              <a:sysClr val="windowText" lastClr="000000">
                <a:hueOff val="0"/>
                <a:satOff val="0"/>
                <a:lumOff val="0"/>
                <a:alphaOff val="0"/>
              </a:sysClr>
            </a:solidFill>
            <a:latin typeface="Calibri"/>
            <a:ea typeface="+mn-ea"/>
            <a:cs typeface="+mn-cs"/>
          </a:endParaRPr>
        </a:p>
      </dgm:t>
    </dgm:pt>
    <dgm:pt modelId="{086D7A2E-9DE0-4D8E-8F09-AE13ED29D08C}" type="parTrans" cxnId="{6345B632-6297-44A0-BB4A-65F92A60CF8A}">
      <dgm:prSet/>
      <dgm:spPr>
        <a:xfrm>
          <a:off x="3004805" y="1562385"/>
          <a:ext cx="191290" cy="2174132"/>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ln>
        <a:effectLst/>
      </dgm:spPr>
      <dgm:t>
        <a:bodyPr/>
        <a:lstStyle/>
        <a:p>
          <a:endParaRPr lang="ru-RU"/>
        </a:p>
      </dgm:t>
    </dgm:pt>
    <dgm:pt modelId="{DB5A184E-C350-42F2-9DAA-2ED074431386}" type="sibTrans" cxnId="{6345B632-6297-44A0-BB4A-65F92A60CF8A}">
      <dgm:prSet/>
      <dgm:spPr/>
      <dgm:t>
        <a:bodyPr/>
        <a:lstStyle/>
        <a:p>
          <a:endParaRPr lang="ru-RU"/>
        </a:p>
      </dgm:t>
    </dgm:pt>
    <dgm:pt modelId="{9056EA0E-1FE6-43E1-9D2A-5AFA8B6E31AE}" type="pres">
      <dgm:prSet presAssocID="{30A10442-5D67-4F15-896A-CDAC31E31960}" presName="diagram" presStyleCnt="0">
        <dgm:presLayoutVars>
          <dgm:chPref val="1"/>
          <dgm:dir/>
          <dgm:animOne val="branch"/>
          <dgm:animLvl val="lvl"/>
          <dgm:resizeHandles/>
        </dgm:presLayoutVars>
      </dgm:prSet>
      <dgm:spPr/>
    </dgm:pt>
    <dgm:pt modelId="{9F33DDB9-F100-4A1E-BB8C-4904585AA058}" type="pres">
      <dgm:prSet presAssocID="{37C1162B-ECE7-4E91-9F7A-78FB97524C9F}" presName="root" presStyleCnt="0"/>
      <dgm:spPr/>
    </dgm:pt>
    <dgm:pt modelId="{6A56BFFF-75F9-46A6-BAB9-080285BDB12F}" type="pres">
      <dgm:prSet presAssocID="{37C1162B-ECE7-4E91-9F7A-78FB97524C9F}" presName="rootComposite" presStyleCnt="0"/>
      <dgm:spPr/>
    </dgm:pt>
    <dgm:pt modelId="{6AA17DD8-32F9-4CF9-8199-F9E85F616EEF}" type="pres">
      <dgm:prSet presAssocID="{37C1162B-ECE7-4E91-9F7A-78FB97524C9F}" presName="rootText" presStyleLbl="node1" presStyleIdx="0" presStyleCnt="2" custScaleX="123634" custScaleY="180873" custLinFactNeighborX="5176" custLinFactNeighborY="-11395"/>
      <dgm:spPr>
        <a:prstGeom prst="roundRect">
          <a:avLst>
            <a:gd name="adj" fmla="val 10000"/>
          </a:avLst>
        </a:prstGeom>
      </dgm:spPr>
    </dgm:pt>
    <dgm:pt modelId="{16DE3AA4-780B-48C8-89DB-6BC4294891D2}" type="pres">
      <dgm:prSet presAssocID="{37C1162B-ECE7-4E91-9F7A-78FB97524C9F}" presName="rootConnector" presStyleLbl="node1" presStyleIdx="0" presStyleCnt="2"/>
      <dgm:spPr/>
    </dgm:pt>
    <dgm:pt modelId="{E15AE73A-C203-4C5A-8E28-41A22BA01D8A}" type="pres">
      <dgm:prSet presAssocID="{37C1162B-ECE7-4E91-9F7A-78FB97524C9F}" presName="childShape" presStyleCnt="0"/>
      <dgm:spPr/>
    </dgm:pt>
    <dgm:pt modelId="{CE7C769A-EDA5-47DA-9DEF-84CEA9DDEA2F}" type="pres">
      <dgm:prSet presAssocID="{373F9FEF-793E-45C1-B236-EB4B9F80720A}" presName="Name13" presStyleLbl="parChTrans1D2" presStyleIdx="0" presStyleCnt="4"/>
      <dgm:spPr>
        <a:custGeom>
          <a:avLst/>
          <a:gdLst/>
          <a:ahLst/>
          <a:cxnLst/>
          <a:rect l="0" t="0" r="0" b="0"/>
          <a:pathLst>
            <a:path>
              <a:moveTo>
                <a:pt x="0" y="0"/>
              </a:moveTo>
              <a:lnTo>
                <a:pt x="0" y="914176"/>
              </a:lnTo>
              <a:lnTo>
                <a:pt x="243780" y="914176"/>
              </a:lnTo>
            </a:path>
          </a:pathLst>
        </a:custGeom>
      </dgm:spPr>
    </dgm:pt>
    <dgm:pt modelId="{6CA00B56-3257-435F-BB44-27A5E7F62A1A}" type="pres">
      <dgm:prSet presAssocID="{B6EB7B7E-D872-46E5-B298-451B9DD4B6DC}" presName="childText" presStyleLbl="bgAcc1" presStyleIdx="0" presStyleCnt="4" custScaleX="114813" custScaleY="195045" custLinFactNeighborX="-593" custLinFactNeighborY="-19941">
        <dgm:presLayoutVars>
          <dgm:bulletEnabled val="1"/>
        </dgm:presLayoutVars>
      </dgm:prSet>
      <dgm:spPr>
        <a:prstGeom prst="roundRect">
          <a:avLst>
            <a:gd name="adj" fmla="val 10000"/>
          </a:avLst>
        </a:prstGeom>
      </dgm:spPr>
    </dgm:pt>
    <dgm:pt modelId="{4BA35CCD-43BE-4F3E-9641-1C51DC13EE94}" type="pres">
      <dgm:prSet presAssocID="{951C6A88-0B32-436A-A7CC-E7F003D1D9AA}" presName="Name13" presStyleLbl="parChTrans1D2" presStyleIdx="1" presStyleCnt="4"/>
      <dgm:spPr>
        <a:custGeom>
          <a:avLst/>
          <a:gdLst/>
          <a:ahLst/>
          <a:cxnLst/>
          <a:rect l="0" t="0" r="0" b="0"/>
          <a:pathLst>
            <a:path>
              <a:moveTo>
                <a:pt x="0" y="0"/>
              </a:moveTo>
              <a:lnTo>
                <a:pt x="0" y="2437804"/>
              </a:lnTo>
              <a:lnTo>
                <a:pt x="243780" y="2437804"/>
              </a:lnTo>
            </a:path>
          </a:pathLst>
        </a:custGeom>
      </dgm:spPr>
    </dgm:pt>
    <dgm:pt modelId="{53D4C435-3863-4700-AFA0-42C0EC6B61DD}" type="pres">
      <dgm:prSet presAssocID="{0C2DE853-3EB9-4A29-BC08-FFD094DE4EC3}" presName="childText" presStyleLbl="bgAcc1" presStyleIdx="1" presStyleCnt="4" custAng="0" custScaleX="204240" custScaleY="140950" custLinFactNeighborX="-3821" custLinFactNeighborY="-4304">
        <dgm:presLayoutVars>
          <dgm:bulletEnabled val="1"/>
        </dgm:presLayoutVars>
      </dgm:prSet>
      <dgm:spPr>
        <a:prstGeom prst="roundRect">
          <a:avLst>
            <a:gd name="adj" fmla="val 10000"/>
          </a:avLst>
        </a:prstGeom>
      </dgm:spPr>
    </dgm:pt>
    <dgm:pt modelId="{CC26BAD7-9172-4506-B37A-2465B42EE80A}" type="pres">
      <dgm:prSet presAssocID="{0C78DFEE-FF32-45C9-8C30-06686244AEA1}" presName="root" presStyleCnt="0"/>
      <dgm:spPr/>
    </dgm:pt>
    <dgm:pt modelId="{29C1A38D-FE33-4E8E-87A7-DBE5CE728514}" type="pres">
      <dgm:prSet presAssocID="{0C78DFEE-FF32-45C9-8C30-06686244AEA1}" presName="rootComposite" presStyleCnt="0"/>
      <dgm:spPr/>
    </dgm:pt>
    <dgm:pt modelId="{CF9155BA-C9EC-4B0E-9833-F14CCDDBA318}" type="pres">
      <dgm:prSet presAssocID="{0C78DFEE-FF32-45C9-8C30-06686244AEA1}" presName="rootText" presStyleLbl="node1" presStyleIdx="1" presStyleCnt="2"/>
      <dgm:spPr>
        <a:prstGeom prst="roundRect">
          <a:avLst>
            <a:gd name="adj" fmla="val 10000"/>
          </a:avLst>
        </a:prstGeom>
      </dgm:spPr>
    </dgm:pt>
    <dgm:pt modelId="{96D7BFEB-DD79-4708-BEE1-8D7FE2BB6BBF}" type="pres">
      <dgm:prSet presAssocID="{0C78DFEE-FF32-45C9-8C30-06686244AEA1}" presName="rootConnector" presStyleLbl="node1" presStyleIdx="1" presStyleCnt="2"/>
      <dgm:spPr/>
    </dgm:pt>
    <dgm:pt modelId="{090F39CF-5888-46D1-BDAD-0EABCD173FE5}" type="pres">
      <dgm:prSet presAssocID="{0C78DFEE-FF32-45C9-8C30-06686244AEA1}" presName="childShape" presStyleCnt="0"/>
      <dgm:spPr/>
    </dgm:pt>
    <dgm:pt modelId="{07583595-A162-496B-8A59-24758FF22F17}" type="pres">
      <dgm:prSet presAssocID="{D90F91C6-BA8B-4FBC-9249-67F7057CC584}" presName="Name13" presStyleLbl="parChTrans1D2" presStyleIdx="2" presStyleCnt="4"/>
      <dgm:spPr>
        <a:custGeom>
          <a:avLst/>
          <a:gdLst/>
          <a:ahLst/>
          <a:cxnLst/>
          <a:rect l="0" t="0" r="0" b="0"/>
          <a:pathLst>
            <a:path>
              <a:moveTo>
                <a:pt x="0" y="0"/>
              </a:moveTo>
              <a:lnTo>
                <a:pt x="0" y="914176"/>
              </a:lnTo>
              <a:lnTo>
                <a:pt x="243780" y="914176"/>
              </a:lnTo>
            </a:path>
          </a:pathLst>
        </a:custGeom>
      </dgm:spPr>
    </dgm:pt>
    <dgm:pt modelId="{F982CDE0-8783-47CC-9DB6-23E0BB99B171}" type="pres">
      <dgm:prSet presAssocID="{F102DD13-734B-4872-9EA6-3298B1B8DCCC}" presName="childText" presStyleLbl="bgAcc1" presStyleIdx="2" presStyleCnt="4">
        <dgm:presLayoutVars>
          <dgm:bulletEnabled val="1"/>
        </dgm:presLayoutVars>
      </dgm:prSet>
      <dgm:spPr>
        <a:prstGeom prst="roundRect">
          <a:avLst>
            <a:gd name="adj" fmla="val 10000"/>
          </a:avLst>
        </a:prstGeom>
      </dgm:spPr>
    </dgm:pt>
    <dgm:pt modelId="{E803E24E-AC0D-46A4-88B5-95E7BB4255DA}" type="pres">
      <dgm:prSet presAssocID="{086D7A2E-9DE0-4D8E-8F09-AE13ED29D08C}" presName="Name13" presStyleLbl="parChTrans1D2" presStyleIdx="3" presStyleCnt="4"/>
      <dgm:spPr>
        <a:custGeom>
          <a:avLst/>
          <a:gdLst/>
          <a:ahLst/>
          <a:cxnLst/>
          <a:rect l="0" t="0" r="0" b="0"/>
          <a:pathLst>
            <a:path>
              <a:moveTo>
                <a:pt x="0" y="0"/>
              </a:moveTo>
              <a:lnTo>
                <a:pt x="0" y="2437804"/>
              </a:lnTo>
              <a:lnTo>
                <a:pt x="243780" y="2437804"/>
              </a:lnTo>
            </a:path>
          </a:pathLst>
        </a:custGeom>
      </dgm:spPr>
    </dgm:pt>
    <dgm:pt modelId="{A7B901F5-0D0A-412A-B0E4-6EFD9C4C0A70}" type="pres">
      <dgm:prSet presAssocID="{04202490-F69F-4016-AA90-F59930FC2B13}" presName="childText" presStyleLbl="bgAcc1" presStyleIdx="3" presStyleCnt="4" custScaleY="117850" custLinFactNeighborX="132" custLinFactNeighborY="20788">
        <dgm:presLayoutVars>
          <dgm:bulletEnabled val="1"/>
        </dgm:presLayoutVars>
      </dgm:prSet>
      <dgm:spPr>
        <a:prstGeom prst="roundRect">
          <a:avLst>
            <a:gd name="adj" fmla="val 10000"/>
          </a:avLst>
        </a:prstGeom>
      </dgm:spPr>
    </dgm:pt>
  </dgm:ptLst>
  <dgm:cxnLst>
    <dgm:cxn modelId="{C6D9110A-F84A-43C6-A62E-1D71DC468988}" type="presOf" srcId="{0C78DFEE-FF32-45C9-8C30-06686244AEA1}" destId="{96D7BFEB-DD79-4708-BEE1-8D7FE2BB6BBF}" srcOrd="1" destOrd="0" presId="urn:microsoft.com/office/officeart/2005/8/layout/hierarchy3"/>
    <dgm:cxn modelId="{06D8CC20-1F57-4E00-B453-65BA0B848E0A}" type="presOf" srcId="{37C1162B-ECE7-4E91-9F7A-78FB97524C9F}" destId="{6AA17DD8-32F9-4CF9-8199-F9E85F616EEF}" srcOrd="0" destOrd="0" presId="urn:microsoft.com/office/officeart/2005/8/layout/hierarchy3"/>
    <dgm:cxn modelId="{4F92ED20-7F82-4739-B154-4A72C1272DE9}" type="presOf" srcId="{B6EB7B7E-D872-46E5-B298-451B9DD4B6DC}" destId="{6CA00B56-3257-435F-BB44-27A5E7F62A1A}" srcOrd="0" destOrd="0" presId="urn:microsoft.com/office/officeart/2005/8/layout/hierarchy3"/>
    <dgm:cxn modelId="{99834122-C9F7-475E-8E2F-645EC62AA85C}" type="presOf" srcId="{0C2DE853-3EB9-4A29-BC08-FFD094DE4EC3}" destId="{53D4C435-3863-4700-AFA0-42C0EC6B61DD}" srcOrd="0" destOrd="0" presId="urn:microsoft.com/office/officeart/2005/8/layout/hierarchy3"/>
    <dgm:cxn modelId="{6345B632-6297-44A0-BB4A-65F92A60CF8A}" srcId="{0C78DFEE-FF32-45C9-8C30-06686244AEA1}" destId="{04202490-F69F-4016-AA90-F59930FC2B13}" srcOrd="1" destOrd="0" parTransId="{086D7A2E-9DE0-4D8E-8F09-AE13ED29D08C}" sibTransId="{DB5A184E-C350-42F2-9DAA-2ED074431386}"/>
    <dgm:cxn modelId="{19E1A13F-07F9-49CA-A6A4-3A6E30F70D97}" type="presOf" srcId="{37C1162B-ECE7-4E91-9F7A-78FB97524C9F}" destId="{16DE3AA4-780B-48C8-89DB-6BC4294891D2}" srcOrd="1" destOrd="0" presId="urn:microsoft.com/office/officeart/2005/8/layout/hierarchy3"/>
    <dgm:cxn modelId="{BDC1B949-9263-463E-8805-B3C4E7782388}" srcId="{0C78DFEE-FF32-45C9-8C30-06686244AEA1}" destId="{F102DD13-734B-4872-9EA6-3298B1B8DCCC}" srcOrd="0" destOrd="0" parTransId="{D90F91C6-BA8B-4FBC-9249-67F7057CC584}" sibTransId="{6E82CDA5-9DF5-4745-94E2-E62BB5541609}"/>
    <dgm:cxn modelId="{9F8DD371-7E8C-4CAE-A899-586A4EB8FEC0}" type="presOf" srcId="{D90F91C6-BA8B-4FBC-9249-67F7057CC584}" destId="{07583595-A162-496B-8A59-24758FF22F17}" srcOrd="0" destOrd="0" presId="urn:microsoft.com/office/officeart/2005/8/layout/hierarchy3"/>
    <dgm:cxn modelId="{B6099473-AD4A-4948-B0FC-815A6F96079C}" srcId="{30A10442-5D67-4F15-896A-CDAC31E31960}" destId="{0C78DFEE-FF32-45C9-8C30-06686244AEA1}" srcOrd="1" destOrd="0" parTransId="{E086727C-A715-46BB-8171-E8FEE1A4732F}" sibTransId="{55A711ED-836C-4272-B59A-13F5C0263FA9}"/>
    <dgm:cxn modelId="{B94C1474-320E-4F0F-B969-96386B7EB668}" srcId="{37C1162B-ECE7-4E91-9F7A-78FB97524C9F}" destId="{B6EB7B7E-D872-46E5-B298-451B9DD4B6DC}" srcOrd="0" destOrd="0" parTransId="{373F9FEF-793E-45C1-B236-EB4B9F80720A}" sibTransId="{9A2D877E-46AB-44A4-A467-B748C30642D0}"/>
    <dgm:cxn modelId="{9099FC84-3804-4A43-9133-7E9C046987B9}" srcId="{30A10442-5D67-4F15-896A-CDAC31E31960}" destId="{37C1162B-ECE7-4E91-9F7A-78FB97524C9F}" srcOrd="0" destOrd="0" parTransId="{08BB029C-A55E-4F75-B7B3-D420D286559A}" sibTransId="{F13C3ED2-F375-4788-821B-27BA57EE75C7}"/>
    <dgm:cxn modelId="{8A5D44A3-98DC-4A76-9130-DFF3EC03B9B9}" type="presOf" srcId="{04202490-F69F-4016-AA90-F59930FC2B13}" destId="{A7B901F5-0D0A-412A-B0E4-6EFD9C4C0A70}" srcOrd="0" destOrd="0" presId="urn:microsoft.com/office/officeart/2005/8/layout/hierarchy3"/>
    <dgm:cxn modelId="{03BE71A6-A62A-4355-A4C7-5D4D21911F37}" srcId="{37C1162B-ECE7-4E91-9F7A-78FB97524C9F}" destId="{0C2DE853-3EB9-4A29-BC08-FFD094DE4EC3}" srcOrd="1" destOrd="0" parTransId="{951C6A88-0B32-436A-A7CC-E7F003D1D9AA}" sibTransId="{FC94DFED-DB3A-48CC-9C10-9032E228ADEE}"/>
    <dgm:cxn modelId="{8D43A2A7-5580-4C5A-A3F0-D9D0AF3EB978}" type="presOf" srcId="{F102DD13-734B-4872-9EA6-3298B1B8DCCC}" destId="{F982CDE0-8783-47CC-9DB6-23E0BB99B171}" srcOrd="0" destOrd="0" presId="urn:microsoft.com/office/officeart/2005/8/layout/hierarchy3"/>
    <dgm:cxn modelId="{A15755BD-900D-4FE6-9D77-572594AE5388}" type="presOf" srcId="{373F9FEF-793E-45C1-B236-EB4B9F80720A}" destId="{CE7C769A-EDA5-47DA-9DEF-84CEA9DDEA2F}" srcOrd="0" destOrd="0" presId="urn:microsoft.com/office/officeart/2005/8/layout/hierarchy3"/>
    <dgm:cxn modelId="{0E0A1AE5-B9A8-4E68-BE4B-1A91EFE772E3}" type="presOf" srcId="{951C6A88-0B32-436A-A7CC-E7F003D1D9AA}" destId="{4BA35CCD-43BE-4F3E-9641-1C51DC13EE94}" srcOrd="0" destOrd="0" presId="urn:microsoft.com/office/officeart/2005/8/layout/hierarchy3"/>
    <dgm:cxn modelId="{F6E255EB-19FA-432B-91AB-529EDC6975A7}" type="presOf" srcId="{086D7A2E-9DE0-4D8E-8F09-AE13ED29D08C}" destId="{E803E24E-AC0D-46A4-88B5-95E7BB4255DA}" srcOrd="0" destOrd="0" presId="urn:microsoft.com/office/officeart/2005/8/layout/hierarchy3"/>
    <dgm:cxn modelId="{8075CEEE-0029-4A1A-A212-FDE838003F5A}" type="presOf" srcId="{30A10442-5D67-4F15-896A-CDAC31E31960}" destId="{9056EA0E-1FE6-43E1-9D2A-5AFA8B6E31AE}" srcOrd="0" destOrd="0" presId="urn:microsoft.com/office/officeart/2005/8/layout/hierarchy3"/>
    <dgm:cxn modelId="{A14DF0F2-3C36-4FB0-A9E0-46F5918E649E}" type="presOf" srcId="{0C78DFEE-FF32-45C9-8C30-06686244AEA1}" destId="{CF9155BA-C9EC-4B0E-9833-F14CCDDBA318}" srcOrd="0" destOrd="0" presId="urn:microsoft.com/office/officeart/2005/8/layout/hierarchy3"/>
    <dgm:cxn modelId="{87692C9B-8FB1-495F-90B3-14A534CA971D}" type="presParOf" srcId="{9056EA0E-1FE6-43E1-9D2A-5AFA8B6E31AE}" destId="{9F33DDB9-F100-4A1E-BB8C-4904585AA058}" srcOrd="0" destOrd="0" presId="urn:microsoft.com/office/officeart/2005/8/layout/hierarchy3"/>
    <dgm:cxn modelId="{55AD47EE-31C2-4A31-B629-9B48CE183135}" type="presParOf" srcId="{9F33DDB9-F100-4A1E-BB8C-4904585AA058}" destId="{6A56BFFF-75F9-46A6-BAB9-080285BDB12F}" srcOrd="0" destOrd="0" presId="urn:microsoft.com/office/officeart/2005/8/layout/hierarchy3"/>
    <dgm:cxn modelId="{48F4E499-87A9-408C-AA69-984B4BA49251}" type="presParOf" srcId="{6A56BFFF-75F9-46A6-BAB9-080285BDB12F}" destId="{6AA17DD8-32F9-4CF9-8199-F9E85F616EEF}" srcOrd="0" destOrd="0" presId="urn:microsoft.com/office/officeart/2005/8/layout/hierarchy3"/>
    <dgm:cxn modelId="{DA3B33AE-BFD6-4542-A3DD-369D1B144272}" type="presParOf" srcId="{6A56BFFF-75F9-46A6-BAB9-080285BDB12F}" destId="{16DE3AA4-780B-48C8-89DB-6BC4294891D2}" srcOrd="1" destOrd="0" presId="urn:microsoft.com/office/officeart/2005/8/layout/hierarchy3"/>
    <dgm:cxn modelId="{A7A86209-535E-409C-AD03-67CB4888BBEB}" type="presParOf" srcId="{9F33DDB9-F100-4A1E-BB8C-4904585AA058}" destId="{E15AE73A-C203-4C5A-8E28-41A22BA01D8A}" srcOrd="1" destOrd="0" presId="urn:microsoft.com/office/officeart/2005/8/layout/hierarchy3"/>
    <dgm:cxn modelId="{69992274-0BBA-481B-ADB1-34EB78FC0F7E}" type="presParOf" srcId="{E15AE73A-C203-4C5A-8E28-41A22BA01D8A}" destId="{CE7C769A-EDA5-47DA-9DEF-84CEA9DDEA2F}" srcOrd="0" destOrd="0" presId="urn:microsoft.com/office/officeart/2005/8/layout/hierarchy3"/>
    <dgm:cxn modelId="{A15BE713-D422-4704-A9D7-52FF6BDB3015}" type="presParOf" srcId="{E15AE73A-C203-4C5A-8E28-41A22BA01D8A}" destId="{6CA00B56-3257-435F-BB44-27A5E7F62A1A}" srcOrd="1" destOrd="0" presId="urn:microsoft.com/office/officeart/2005/8/layout/hierarchy3"/>
    <dgm:cxn modelId="{15873A9F-5A64-46B6-8D76-A651F14FE21E}" type="presParOf" srcId="{E15AE73A-C203-4C5A-8E28-41A22BA01D8A}" destId="{4BA35CCD-43BE-4F3E-9641-1C51DC13EE94}" srcOrd="2" destOrd="0" presId="urn:microsoft.com/office/officeart/2005/8/layout/hierarchy3"/>
    <dgm:cxn modelId="{1C5511E7-7310-488F-9843-160F53999A4F}" type="presParOf" srcId="{E15AE73A-C203-4C5A-8E28-41A22BA01D8A}" destId="{53D4C435-3863-4700-AFA0-42C0EC6B61DD}" srcOrd="3" destOrd="0" presId="urn:microsoft.com/office/officeart/2005/8/layout/hierarchy3"/>
    <dgm:cxn modelId="{F9BCBF8B-7634-4869-A7E0-C05A81C7E837}" type="presParOf" srcId="{9056EA0E-1FE6-43E1-9D2A-5AFA8B6E31AE}" destId="{CC26BAD7-9172-4506-B37A-2465B42EE80A}" srcOrd="1" destOrd="0" presId="urn:microsoft.com/office/officeart/2005/8/layout/hierarchy3"/>
    <dgm:cxn modelId="{5CFCDC0C-5779-4A25-82FF-660F89B8E1F2}" type="presParOf" srcId="{CC26BAD7-9172-4506-B37A-2465B42EE80A}" destId="{29C1A38D-FE33-4E8E-87A7-DBE5CE728514}" srcOrd="0" destOrd="0" presId="urn:microsoft.com/office/officeart/2005/8/layout/hierarchy3"/>
    <dgm:cxn modelId="{15A7DF8B-49A9-4DED-9C8F-99EB00B48752}" type="presParOf" srcId="{29C1A38D-FE33-4E8E-87A7-DBE5CE728514}" destId="{CF9155BA-C9EC-4B0E-9833-F14CCDDBA318}" srcOrd="0" destOrd="0" presId="urn:microsoft.com/office/officeart/2005/8/layout/hierarchy3"/>
    <dgm:cxn modelId="{9397CE0A-57F5-4195-8C2B-C62204CF5609}" type="presParOf" srcId="{29C1A38D-FE33-4E8E-87A7-DBE5CE728514}" destId="{96D7BFEB-DD79-4708-BEE1-8D7FE2BB6BBF}" srcOrd="1" destOrd="0" presId="urn:microsoft.com/office/officeart/2005/8/layout/hierarchy3"/>
    <dgm:cxn modelId="{16688DC3-B7F6-4427-80B7-52EC76369969}" type="presParOf" srcId="{CC26BAD7-9172-4506-B37A-2465B42EE80A}" destId="{090F39CF-5888-46D1-BDAD-0EABCD173FE5}" srcOrd="1" destOrd="0" presId="urn:microsoft.com/office/officeart/2005/8/layout/hierarchy3"/>
    <dgm:cxn modelId="{D58D7699-7A71-447C-82BE-FF52DF8725C2}" type="presParOf" srcId="{090F39CF-5888-46D1-BDAD-0EABCD173FE5}" destId="{07583595-A162-496B-8A59-24758FF22F17}" srcOrd="0" destOrd="0" presId="urn:microsoft.com/office/officeart/2005/8/layout/hierarchy3"/>
    <dgm:cxn modelId="{0C65EFA7-18EE-47C8-BAC9-BF821BF508E2}" type="presParOf" srcId="{090F39CF-5888-46D1-BDAD-0EABCD173FE5}" destId="{F982CDE0-8783-47CC-9DB6-23E0BB99B171}" srcOrd="1" destOrd="0" presId="urn:microsoft.com/office/officeart/2005/8/layout/hierarchy3"/>
    <dgm:cxn modelId="{45CB03F6-C2DC-4EB0-B518-7604E32C65C5}" type="presParOf" srcId="{090F39CF-5888-46D1-BDAD-0EABCD173FE5}" destId="{E803E24E-AC0D-46A4-88B5-95E7BB4255DA}" srcOrd="2" destOrd="0" presId="urn:microsoft.com/office/officeart/2005/8/layout/hierarchy3"/>
    <dgm:cxn modelId="{29E21DF3-B0E2-402D-B38A-2A3ACA35700E}" type="presParOf" srcId="{090F39CF-5888-46D1-BDAD-0EABCD173FE5}" destId="{A7B901F5-0D0A-412A-B0E4-6EFD9C4C0A7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68D76-688A-4421-B48C-E30E1163DD18}">
      <dsp:nvSpPr>
        <dsp:cNvPr id="0" name=""/>
        <dsp:cNvSpPr/>
      </dsp:nvSpPr>
      <dsp:spPr>
        <a:xfrm>
          <a:off x="1258" y="640065"/>
          <a:ext cx="2371097" cy="109397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По форме организации предпринимательской деятельности</a:t>
          </a:r>
          <a:endParaRPr lang="ru-RU" sz="1800" kern="1200">
            <a:solidFill>
              <a:sysClr val="window" lastClr="FFFFFF"/>
            </a:solidFill>
            <a:latin typeface="Calibri"/>
            <a:ea typeface="+mn-ea"/>
            <a:cs typeface="+mn-cs"/>
          </a:endParaRPr>
        </a:p>
      </dsp:txBody>
      <dsp:txXfrm>
        <a:off x="33299" y="672106"/>
        <a:ext cx="2307015" cy="1029895"/>
      </dsp:txXfrm>
    </dsp:sp>
    <dsp:sp modelId="{B106891D-086C-422B-ABAE-909D08C3D50C}">
      <dsp:nvSpPr>
        <dsp:cNvPr id="0" name=""/>
        <dsp:cNvSpPr/>
      </dsp:nvSpPr>
      <dsp:spPr>
        <a:xfrm>
          <a:off x="238367" y="1734043"/>
          <a:ext cx="237109" cy="752864"/>
        </a:xfrm>
        <a:custGeom>
          <a:avLst/>
          <a:gdLst/>
          <a:ahLst/>
          <a:cxnLst/>
          <a:rect l="0" t="0" r="0" b="0"/>
          <a:pathLst>
            <a:path>
              <a:moveTo>
                <a:pt x="0" y="0"/>
              </a:moveTo>
              <a:lnTo>
                <a:pt x="0" y="603137"/>
              </a:lnTo>
              <a:lnTo>
                <a:pt x="237109" y="603137"/>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DEEFC95-7A71-42AD-95C1-83F0537A2CF1}">
      <dsp:nvSpPr>
        <dsp:cNvPr id="0" name=""/>
        <dsp:cNvSpPr/>
      </dsp:nvSpPr>
      <dsp:spPr>
        <a:xfrm>
          <a:off x="475477" y="1929207"/>
          <a:ext cx="1890832" cy="111539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endParaRPr lang="ru-RU" sz="1600" b="0" i="0" kern="1200" dirty="0">
            <a:solidFill>
              <a:sysClr val="windowText" lastClr="000000">
                <a:hueOff val="0"/>
                <a:satOff val="0"/>
                <a:lumOff val="0"/>
                <a:alphaOff val="0"/>
              </a:sysClr>
            </a:solidFill>
            <a:latin typeface="Calibri"/>
            <a:ea typeface="+mn-ea"/>
            <a:cs typeface="+mn-cs"/>
          </a:endParaRPr>
        </a:p>
        <a:p>
          <a:pPr marL="0" lvl="0" indent="0" algn="ctr" defTabSz="711200">
            <a:lnSpc>
              <a:spcPct val="90000"/>
            </a:lnSpc>
            <a:spcBef>
              <a:spcPct val="0"/>
            </a:spcBef>
            <a:spcAft>
              <a:spcPct val="35000"/>
            </a:spcAft>
            <a:buNone/>
          </a:pPr>
          <a:r>
            <a:rPr lang="ru-RU" sz="1600" b="0" i="0" kern="1200" dirty="0">
              <a:solidFill>
                <a:sysClr val="windowText" lastClr="000000">
                  <a:hueOff val="0"/>
                  <a:satOff val="0"/>
                  <a:lumOff val="0"/>
                  <a:alphaOff val="0"/>
                </a:sysClr>
              </a:solidFill>
              <a:latin typeface="Calibri"/>
              <a:ea typeface="+mn-ea"/>
              <a:cs typeface="+mn-cs"/>
            </a:rPr>
            <a:t>индивидуальные предприниматели (физические лица), </a:t>
          </a:r>
          <a:r>
            <a:rPr lang="ru-RU" sz="1600" b="0" i="0" kern="1200" dirty="0" err="1">
              <a:solidFill>
                <a:sysClr val="windowText" lastClr="000000">
                  <a:hueOff val="0"/>
                  <a:satOff val="0"/>
                  <a:lumOff val="0"/>
                  <a:alphaOff val="0"/>
                </a:sysClr>
              </a:solidFill>
              <a:latin typeface="Calibri"/>
              <a:ea typeface="+mn-ea"/>
              <a:cs typeface="+mn-cs"/>
            </a:rPr>
            <a:t>самозанятые</a:t>
          </a:r>
          <a:br>
            <a:rPr lang="ru-RU" sz="1600" kern="1200" dirty="0">
              <a:solidFill>
                <a:sysClr val="windowText" lastClr="000000">
                  <a:hueOff val="0"/>
                  <a:satOff val="0"/>
                  <a:lumOff val="0"/>
                  <a:alphaOff val="0"/>
                </a:sysClr>
              </a:solidFill>
              <a:latin typeface="Calibri"/>
              <a:ea typeface="+mn-ea"/>
              <a:cs typeface="+mn-cs"/>
            </a:rPr>
          </a:br>
          <a:endParaRPr lang="ru-RU" sz="1600" kern="1200" dirty="0">
            <a:solidFill>
              <a:sysClr val="windowText" lastClr="000000">
                <a:hueOff val="0"/>
                <a:satOff val="0"/>
                <a:lumOff val="0"/>
                <a:alphaOff val="0"/>
              </a:sysClr>
            </a:solidFill>
            <a:latin typeface="Calibri"/>
            <a:ea typeface="+mn-ea"/>
            <a:cs typeface="+mn-cs"/>
          </a:endParaRPr>
        </a:p>
      </dsp:txBody>
      <dsp:txXfrm>
        <a:off x="508146" y="1961876"/>
        <a:ext cx="1825494" cy="1050060"/>
      </dsp:txXfrm>
    </dsp:sp>
    <dsp:sp modelId="{2B32DC72-1CC8-4E47-A3E0-A3E636B4192C}">
      <dsp:nvSpPr>
        <dsp:cNvPr id="0" name=""/>
        <dsp:cNvSpPr/>
      </dsp:nvSpPr>
      <dsp:spPr>
        <a:xfrm>
          <a:off x="238367" y="1734043"/>
          <a:ext cx="237109" cy="1896058"/>
        </a:xfrm>
        <a:custGeom>
          <a:avLst/>
          <a:gdLst/>
          <a:ahLst/>
          <a:cxnLst/>
          <a:rect l="0" t="0" r="0" b="0"/>
          <a:pathLst>
            <a:path>
              <a:moveTo>
                <a:pt x="0" y="0"/>
              </a:moveTo>
              <a:lnTo>
                <a:pt x="0" y="1596605"/>
              </a:lnTo>
              <a:lnTo>
                <a:pt x="237109" y="1596605"/>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7FD8211-148D-4F47-938C-9D117F562876}">
      <dsp:nvSpPr>
        <dsp:cNvPr id="0" name=""/>
        <dsp:cNvSpPr/>
      </dsp:nvSpPr>
      <dsp:spPr>
        <a:xfrm>
          <a:off x="475477" y="3239771"/>
          <a:ext cx="1716202"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организации (юридические лица)</a:t>
          </a:r>
          <a:endParaRPr lang="ru-RU" sz="1600" kern="1200">
            <a:solidFill>
              <a:sysClr val="windowText" lastClr="000000">
                <a:hueOff val="0"/>
                <a:satOff val="0"/>
                <a:lumOff val="0"/>
                <a:alphaOff val="0"/>
              </a:sysClr>
            </a:solidFill>
            <a:latin typeface="Calibri"/>
            <a:ea typeface="+mn-ea"/>
            <a:cs typeface="+mn-cs"/>
          </a:endParaRPr>
        </a:p>
      </dsp:txBody>
      <dsp:txXfrm>
        <a:off x="498342" y="3262636"/>
        <a:ext cx="1670472" cy="734929"/>
      </dsp:txXfrm>
    </dsp:sp>
    <dsp:sp modelId="{F6BE574B-702B-42A6-9483-7F6DF48126B5}">
      <dsp:nvSpPr>
        <dsp:cNvPr id="0" name=""/>
        <dsp:cNvSpPr/>
      </dsp:nvSpPr>
      <dsp:spPr>
        <a:xfrm>
          <a:off x="2762685" y="640065"/>
          <a:ext cx="1561319" cy="780659"/>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По форме собственности</a:t>
          </a:r>
          <a:endParaRPr lang="ru-RU" sz="1800" kern="1200">
            <a:solidFill>
              <a:sysClr val="window" lastClr="FFFFFF"/>
            </a:solidFill>
            <a:latin typeface="Calibri"/>
            <a:ea typeface="+mn-ea"/>
            <a:cs typeface="+mn-cs"/>
          </a:endParaRPr>
        </a:p>
      </dsp:txBody>
      <dsp:txXfrm>
        <a:off x="2785550" y="662930"/>
        <a:ext cx="1515589" cy="734929"/>
      </dsp:txXfrm>
    </dsp:sp>
    <dsp:sp modelId="{E8074BBA-6AC1-4FA1-9722-E562D56BAA77}">
      <dsp:nvSpPr>
        <dsp:cNvPr id="0" name=""/>
        <dsp:cNvSpPr/>
      </dsp:nvSpPr>
      <dsp:spPr>
        <a:xfrm>
          <a:off x="2918817" y="1420725"/>
          <a:ext cx="163001" cy="633513"/>
        </a:xfrm>
        <a:custGeom>
          <a:avLst/>
          <a:gdLst/>
          <a:ahLst/>
          <a:cxnLst/>
          <a:rect l="0" t="0" r="0" b="0"/>
          <a:pathLst>
            <a:path>
              <a:moveTo>
                <a:pt x="0" y="0"/>
              </a:moveTo>
              <a:lnTo>
                <a:pt x="0" y="633513"/>
              </a:lnTo>
              <a:lnTo>
                <a:pt x="163001" y="633513"/>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4AA92F4-92D5-49B3-A11E-7234A08B8C9B}">
      <dsp:nvSpPr>
        <dsp:cNvPr id="0" name=""/>
        <dsp:cNvSpPr/>
      </dsp:nvSpPr>
      <dsp:spPr>
        <a:xfrm>
          <a:off x="3081819" y="1663908"/>
          <a:ext cx="1249055"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частной</a:t>
          </a:r>
          <a:endParaRPr lang="ru-RU" sz="1600" kern="1200">
            <a:solidFill>
              <a:sysClr val="windowText" lastClr="000000">
                <a:hueOff val="0"/>
                <a:satOff val="0"/>
                <a:lumOff val="0"/>
                <a:alphaOff val="0"/>
              </a:sysClr>
            </a:solidFill>
            <a:latin typeface="Calibri"/>
            <a:ea typeface="+mn-ea"/>
            <a:cs typeface="+mn-cs"/>
          </a:endParaRPr>
        </a:p>
      </dsp:txBody>
      <dsp:txXfrm>
        <a:off x="3104684" y="1686773"/>
        <a:ext cx="1203325" cy="734929"/>
      </dsp:txXfrm>
    </dsp:sp>
    <dsp:sp modelId="{17DFB9AF-0C1E-4659-9E77-D2F86D8AB167}">
      <dsp:nvSpPr>
        <dsp:cNvPr id="0" name=""/>
        <dsp:cNvSpPr/>
      </dsp:nvSpPr>
      <dsp:spPr>
        <a:xfrm>
          <a:off x="2918817" y="1420725"/>
          <a:ext cx="156131" cy="1624471"/>
        </a:xfrm>
        <a:custGeom>
          <a:avLst/>
          <a:gdLst/>
          <a:ahLst/>
          <a:cxnLst/>
          <a:rect l="0" t="0" r="0" b="0"/>
          <a:pathLst>
            <a:path>
              <a:moveTo>
                <a:pt x="0" y="0"/>
              </a:moveTo>
              <a:lnTo>
                <a:pt x="0" y="1624471"/>
              </a:lnTo>
              <a:lnTo>
                <a:pt x="156131" y="162447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2860278-2A85-4D1A-AB55-F0478D3E922A}">
      <dsp:nvSpPr>
        <dsp:cNvPr id="0" name=""/>
        <dsp:cNvSpPr/>
      </dsp:nvSpPr>
      <dsp:spPr>
        <a:xfrm>
          <a:off x="3074949" y="2591714"/>
          <a:ext cx="1703437" cy="90696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муниципальной </a:t>
          </a:r>
          <a:endParaRPr lang="ru-RU" sz="1600" kern="1200">
            <a:solidFill>
              <a:sysClr val="windowText" lastClr="000000">
                <a:hueOff val="0"/>
                <a:satOff val="0"/>
                <a:lumOff val="0"/>
                <a:alphaOff val="0"/>
              </a:sysClr>
            </a:solidFill>
            <a:latin typeface="Calibri"/>
            <a:ea typeface="+mn-ea"/>
            <a:cs typeface="+mn-cs"/>
          </a:endParaRPr>
        </a:p>
      </dsp:txBody>
      <dsp:txXfrm>
        <a:off x="3101513" y="2618278"/>
        <a:ext cx="1650309" cy="853834"/>
      </dsp:txXfrm>
    </dsp:sp>
    <dsp:sp modelId="{00551E79-1792-48CE-A8D0-06ABB5628632}">
      <dsp:nvSpPr>
        <dsp:cNvPr id="0" name=""/>
        <dsp:cNvSpPr/>
      </dsp:nvSpPr>
      <dsp:spPr>
        <a:xfrm>
          <a:off x="2918817" y="1420725"/>
          <a:ext cx="156131" cy="2663447"/>
        </a:xfrm>
        <a:custGeom>
          <a:avLst/>
          <a:gdLst/>
          <a:ahLst/>
          <a:cxnLst/>
          <a:rect l="0" t="0" r="0" b="0"/>
          <a:pathLst>
            <a:path>
              <a:moveTo>
                <a:pt x="0" y="0"/>
              </a:moveTo>
              <a:lnTo>
                <a:pt x="0" y="2663447"/>
              </a:lnTo>
              <a:lnTo>
                <a:pt x="156131" y="2663447"/>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C08C87C-8A45-49F8-89FF-279124EEA453}">
      <dsp:nvSpPr>
        <dsp:cNvPr id="0" name=""/>
        <dsp:cNvSpPr/>
      </dsp:nvSpPr>
      <dsp:spPr>
        <a:xfrm>
          <a:off x="3074949" y="3693842"/>
          <a:ext cx="1632016" cy="78065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государственной</a:t>
          </a:r>
          <a:endParaRPr lang="ru-RU" sz="1600" kern="1200">
            <a:solidFill>
              <a:sysClr val="windowText" lastClr="000000">
                <a:hueOff val="0"/>
                <a:satOff val="0"/>
                <a:lumOff val="0"/>
                <a:alphaOff val="0"/>
              </a:sysClr>
            </a:solidFill>
            <a:latin typeface="Calibri"/>
            <a:ea typeface="+mn-ea"/>
            <a:cs typeface="+mn-cs"/>
          </a:endParaRPr>
        </a:p>
      </dsp:txBody>
      <dsp:txXfrm>
        <a:off x="3097814" y="3716707"/>
        <a:ext cx="1586286" cy="734929"/>
      </dsp:txXfrm>
    </dsp:sp>
    <dsp:sp modelId="{30D9CF3B-8563-4614-898E-752A858DC432}">
      <dsp:nvSpPr>
        <dsp:cNvPr id="0" name=""/>
        <dsp:cNvSpPr/>
      </dsp:nvSpPr>
      <dsp:spPr>
        <a:xfrm>
          <a:off x="2918817" y="1420725"/>
          <a:ext cx="156556" cy="3600945"/>
        </a:xfrm>
        <a:custGeom>
          <a:avLst/>
          <a:gdLst/>
          <a:ahLst/>
          <a:cxnLst/>
          <a:rect l="0" t="0" r="0" b="0"/>
          <a:pathLst>
            <a:path>
              <a:moveTo>
                <a:pt x="0" y="0"/>
              </a:moveTo>
              <a:lnTo>
                <a:pt x="0" y="3600945"/>
              </a:lnTo>
              <a:lnTo>
                <a:pt x="156556" y="3600945"/>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4BB0859-7379-41F0-B441-4367E6E2B5AF}">
      <dsp:nvSpPr>
        <dsp:cNvPr id="0" name=""/>
        <dsp:cNvSpPr/>
      </dsp:nvSpPr>
      <dsp:spPr>
        <a:xfrm>
          <a:off x="3075374" y="4600914"/>
          <a:ext cx="1531542" cy="84151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иной формы собственности</a:t>
          </a:r>
          <a:endParaRPr lang="ru-RU" sz="1600" kern="1200">
            <a:solidFill>
              <a:sysClr val="windowText" lastClr="000000">
                <a:hueOff val="0"/>
                <a:satOff val="0"/>
                <a:lumOff val="0"/>
                <a:alphaOff val="0"/>
              </a:sysClr>
            </a:solidFill>
            <a:latin typeface="Calibri"/>
            <a:ea typeface="+mn-ea"/>
            <a:cs typeface="+mn-cs"/>
          </a:endParaRPr>
        </a:p>
      </dsp:txBody>
      <dsp:txXfrm>
        <a:off x="3100021" y="4625561"/>
        <a:ext cx="1482248" cy="792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B0A20-5C28-4714-AAB8-93F82F8EB238}">
      <dsp:nvSpPr>
        <dsp:cNvPr id="0" name=""/>
        <dsp:cNvSpPr/>
      </dsp:nvSpPr>
      <dsp:spPr>
        <a:xfrm>
          <a:off x="2619" y="750434"/>
          <a:ext cx="1725771" cy="862885"/>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По признаку происхождения капитала</a:t>
          </a:r>
          <a:endParaRPr lang="ru-RU" sz="1800" kern="1200">
            <a:solidFill>
              <a:sysClr val="window" lastClr="FFFFFF"/>
            </a:solidFill>
            <a:latin typeface="Calibri"/>
            <a:ea typeface="+mn-ea"/>
            <a:cs typeface="+mn-cs"/>
          </a:endParaRPr>
        </a:p>
      </dsp:txBody>
      <dsp:txXfrm>
        <a:off x="27892" y="775707"/>
        <a:ext cx="1675225" cy="812339"/>
      </dsp:txXfrm>
    </dsp:sp>
    <dsp:sp modelId="{BC839603-0B87-40A9-9182-D4C059400655}">
      <dsp:nvSpPr>
        <dsp:cNvPr id="0" name=""/>
        <dsp:cNvSpPr/>
      </dsp:nvSpPr>
      <dsp:spPr>
        <a:xfrm>
          <a:off x="175196" y="1613319"/>
          <a:ext cx="172577" cy="647164"/>
        </a:xfrm>
        <a:custGeom>
          <a:avLst/>
          <a:gdLst/>
          <a:ahLst/>
          <a:cxnLst/>
          <a:rect l="0" t="0" r="0" b="0"/>
          <a:pathLst>
            <a:path>
              <a:moveTo>
                <a:pt x="0" y="0"/>
              </a:moveTo>
              <a:lnTo>
                <a:pt x="0" y="647164"/>
              </a:lnTo>
              <a:lnTo>
                <a:pt x="172577" y="64716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8D3458C-EBA6-4F70-81F9-B04C2D4545E7}">
      <dsp:nvSpPr>
        <dsp:cNvPr id="0" name=""/>
        <dsp:cNvSpPr/>
      </dsp:nvSpPr>
      <dsp:spPr>
        <a:xfrm>
          <a:off x="347773" y="1829041"/>
          <a:ext cx="1583885"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национальные</a:t>
          </a:r>
          <a:endParaRPr lang="ru-RU" sz="1600" kern="1200">
            <a:solidFill>
              <a:sysClr val="windowText" lastClr="000000">
                <a:hueOff val="0"/>
                <a:satOff val="0"/>
                <a:lumOff val="0"/>
                <a:alphaOff val="0"/>
              </a:sysClr>
            </a:solidFill>
            <a:latin typeface="Calibri"/>
            <a:ea typeface="+mn-ea"/>
            <a:cs typeface="+mn-cs"/>
          </a:endParaRPr>
        </a:p>
      </dsp:txBody>
      <dsp:txXfrm>
        <a:off x="373046" y="1854314"/>
        <a:ext cx="1533339" cy="812339"/>
      </dsp:txXfrm>
    </dsp:sp>
    <dsp:sp modelId="{6146CF33-BED9-477E-AA69-6FAD2A983068}">
      <dsp:nvSpPr>
        <dsp:cNvPr id="0" name=""/>
        <dsp:cNvSpPr/>
      </dsp:nvSpPr>
      <dsp:spPr>
        <a:xfrm>
          <a:off x="175196" y="1613319"/>
          <a:ext cx="162885" cy="1706391"/>
        </a:xfrm>
        <a:custGeom>
          <a:avLst/>
          <a:gdLst/>
          <a:ahLst/>
          <a:cxnLst/>
          <a:rect l="0" t="0" r="0" b="0"/>
          <a:pathLst>
            <a:path>
              <a:moveTo>
                <a:pt x="0" y="0"/>
              </a:moveTo>
              <a:lnTo>
                <a:pt x="0" y="1706391"/>
              </a:lnTo>
              <a:lnTo>
                <a:pt x="162885" y="170639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CFAF8BF-6875-4B2B-84EC-CDFA64776604}">
      <dsp:nvSpPr>
        <dsp:cNvPr id="0" name=""/>
        <dsp:cNvSpPr/>
      </dsp:nvSpPr>
      <dsp:spPr>
        <a:xfrm>
          <a:off x="338081" y="2888268"/>
          <a:ext cx="1380617"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a:solidFill>
                <a:sysClr val="windowText" lastClr="000000">
                  <a:hueOff val="0"/>
                  <a:satOff val="0"/>
                  <a:lumOff val="0"/>
                  <a:alphaOff val="0"/>
                </a:sysClr>
              </a:solidFill>
              <a:latin typeface="Calibri"/>
              <a:ea typeface="+mn-ea"/>
              <a:cs typeface="+mn-cs"/>
            </a:rPr>
            <a:t>иностранные</a:t>
          </a:r>
        </a:p>
      </dsp:txBody>
      <dsp:txXfrm>
        <a:off x="363354" y="2913541"/>
        <a:ext cx="1330071" cy="812339"/>
      </dsp:txXfrm>
    </dsp:sp>
    <dsp:sp modelId="{D3453811-E100-4700-8672-A5489D0D6C5C}">
      <dsp:nvSpPr>
        <dsp:cNvPr id="0" name=""/>
        <dsp:cNvSpPr/>
      </dsp:nvSpPr>
      <dsp:spPr>
        <a:xfrm>
          <a:off x="175196" y="1613319"/>
          <a:ext cx="172577" cy="2804379"/>
        </a:xfrm>
        <a:custGeom>
          <a:avLst/>
          <a:gdLst/>
          <a:ahLst/>
          <a:cxnLst/>
          <a:rect l="0" t="0" r="0" b="0"/>
          <a:pathLst>
            <a:path>
              <a:moveTo>
                <a:pt x="0" y="0"/>
              </a:moveTo>
              <a:lnTo>
                <a:pt x="0" y="2804379"/>
              </a:lnTo>
              <a:lnTo>
                <a:pt x="172577" y="2804379"/>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FFE85B7-634B-4F03-894D-F6D24574ED69}">
      <dsp:nvSpPr>
        <dsp:cNvPr id="0" name=""/>
        <dsp:cNvSpPr/>
      </dsp:nvSpPr>
      <dsp:spPr>
        <a:xfrm>
          <a:off x="347773" y="3986256"/>
          <a:ext cx="1380617"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совместные</a:t>
          </a:r>
        </a:p>
      </dsp:txBody>
      <dsp:txXfrm>
        <a:off x="373046" y="4011529"/>
        <a:ext cx="1330071" cy="812339"/>
      </dsp:txXfrm>
    </dsp:sp>
    <dsp:sp modelId="{13F3A6DB-B6CF-4ABB-AFC5-4175D4B94303}">
      <dsp:nvSpPr>
        <dsp:cNvPr id="0" name=""/>
        <dsp:cNvSpPr/>
      </dsp:nvSpPr>
      <dsp:spPr>
        <a:xfrm>
          <a:off x="2159834" y="750434"/>
          <a:ext cx="1725771" cy="862885"/>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По характеру выполняемых функций</a:t>
          </a:r>
          <a:endParaRPr lang="ru-RU" sz="1800" kern="1200">
            <a:solidFill>
              <a:sysClr val="window" lastClr="FFFFFF"/>
            </a:solidFill>
            <a:latin typeface="Calibri"/>
            <a:ea typeface="+mn-ea"/>
            <a:cs typeface="+mn-cs"/>
          </a:endParaRPr>
        </a:p>
      </dsp:txBody>
      <dsp:txXfrm>
        <a:off x="2185107" y="775707"/>
        <a:ext cx="1675225" cy="812339"/>
      </dsp:txXfrm>
    </dsp:sp>
    <dsp:sp modelId="{690BFFCF-8F1A-4CE1-8338-65672929AC5C}">
      <dsp:nvSpPr>
        <dsp:cNvPr id="0" name=""/>
        <dsp:cNvSpPr/>
      </dsp:nvSpPr>
      <dsp:spPr>
        <a:xfrm>
          <a:off x="2332411" y="1613319"/>
          <a:ext cx="172577" cy="647164"/>
        </a:xfrm>
        <a:custGeom>
          <a:avLst/>
          <a:gdLst/>
          <a:ahLst/>
          <a:cxnLst/>
          <a:rect l="0" t="0" r="0" b="0"/>
          <a:pathLst>
            <a:path>
              <a:moveTo>
                <a:pt x="0" y="0"/>
              </a:moveTo>
              <a:lnTo>
                <a:pt x="0" y="647164"/>
              </a:lnTo>
              <a:lnTo>
                <a:pt x="172577" y="64716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1973188-A34D-4F11-8CCD-809C9C81D68F}">
      <dsp:nvSpPr>
        <dsp:cNvPr id="0" name=""/>
        <dsp:cNvSpPr/>
      </dsp:nvSpPr>
      <dsp:spPr>
        <a:xfrm>
          <a:off x="2504988" y="1829041"/>
          <a:ext cx="1879268"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индивидуальные предприниматели</a:t>
          </a:r>
          <a:endParaRPr lang="ru-RU" sz="1600" kern="1200">
            <a:solidFill>
              <a:sysClr val="windowText" lastClr="000000">
                <a:hueOff val="0"/>
                <a:satOff val="0"/>
                <a:lumOff val="0"/>
                <a:alphaOff val="0"/>
              </a:sysClr>
            </a:solidFill>
            <a:latin typeface="Calibri"/>
            <a:ea typeface="+mn-ea"/>
            <a:cs typeface="+mn-cs"/>
          </a:endParaRPr>
        </a:p>
      </dsp:txBody>
      <dsp:txXfrm>
        <a:off x="2530261" y="1854314"/>
        <a:ext cx="1828722" cy="812339"/>
      </dsp:txXfrm>
    </dsp:sp>
    <dsp:sp modelId="{1BCA9E7F-3BF7-475A-A60F-6F47761DA03F}">
      <dsp:nvSpPr>
        <dsp:cNvPr id="0" name=""/>
        <dsp:cNvSpPr/>
      </dsp:nvSpPr>
      <dsp:spPr>
        <a:xfrm>
          <a:off x="2332411" y="1613319"/>
          <a:ext cx="174855" cy="1716081"/>
        </a:xfrm>
        <a:custGeom>
          <a:avLst/>
          <a:gdLst/>
          <a:ahLst/>
          <a:cxnLst/>
          <a:rect l="0" t="0" r="0" b="0"/>
          <a:pathLst>
            <a:path>
              <a:moveTo>
                <a:pt x="0" y="0"/>
              </a:moveTo>
              <a:lnTo>
                <a:pt x="0" y="1716081"/>
              </a:lnTo>
              <a:lnTo>
                <a:pt x="174855" y="171608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33E2EAB-F2AD-4CDE-9B41-C979FCA527A6}">
      <dsp:nvSpPr>
        <dsp:cNvPr id="0" name=""/>
        <dsp:cNvSpPr/>
      </dsp:nvSpPr>
      <dsp:spPr>
        <a:xfrm>
          <a:off x="2507266" y="2897958"/>
          <a:ext cx="1381570" cy="86288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коммерческие организации</a:t>
          </a:r>
          <a:endParaRPr lang="ru-RU" sz="1600" kern="1200">
            <a:solidFill>
              <a:sysClr val="windowText" lastClr="000000">
                <a:hueOff val="0"/>
                <a:satOff val="0"/>
                <a:lumOff val="0"/>
                <a:alphaOff val="0"/>
              </a:sysClr>
            </a:solidFill>
            <a:latin typeface="Calibri"/>
            <a:ea typeface="+mn-ea"/>
            <a:cs typeface="+mn-cs"/>
          </a:endParaRPr>
        </a:p>
      </dsp:txBody>
      <dsp:txXfrm>
        <a:off x="2532539" y="2923231"/>
        <a:ext cx="1331024" cy="812339"/>
      </dsp:txXfrm>
    </dsp:sp>
    <dsp:sp modelId="{BAFABB28-D0C6-4109-9605-C7B5B5510188}">
      <dsp:nvSpPr>
        <dsp:cNvPr id="0" name=""/>
        <dsp:cNvSpPr/>
      </dsp:nvSpPr>
      <dsp:spPr>
        <a:xfrm>
          <a:off x="2332411" y="1613319"/>
          <a:ext cx="172577" cy="3184036"/>
        </a:xfrm>
        <a:custGeom>
          <a:avLst/>
          <a:gdLst/>
          <a:ahLst/>
          <a:cxnLst/>
          <a:rect l="0" t="0" r="0" b="0"/>
          <a:pathLst>
            <a:path>
              <a:moveTo>
                <a:pt x="0" y="0"/>
              </a:moveTo>
              <a:lnTo>
                <a:pt x="0" y="3184036"/>
              </a:lnTo>
              <a:lnTo>
                <a:pt x="172577" y="3184036"/>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4D114AD-A464-4210-B291-1E01BF865E7B}">
      <dsp:nvSpPr>
        <dsp:cNvPr id="0" name=""/>
        <dsp:cNvSpPr/>
      </dsp:nvSpPr>
      <dsp:spPr>
        <a:xfrm>
          <a:off x="2504988" y="3986256"/>
          <a:ext cx="2136781" cy="162219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Занимающиеся предпринимательской деятельностью некоммерческие организации</a:t>
          </a:r>
          <a:endParaRPr lang="ru-RU" sz="1600" kern="1200">
            <a:solidFill>
              <a:sysClr val="windowText" lastClr="000000">
                <a:hueOff val="0"/>
                <a:satOff val="0"/>
                <a:lumOff val="0"/>
                <a:alphaOff val="0"/>
              </a:sysClr>
            </a:solidFill>
            <a:latin typeface="Calibri"/>
            <a:ea typeface="+mn-ea"/>
            <a:cs typeface="+mn-cs"/>
          </a:endParaRPr>
        </a:p>
      </dsp:txBody>
      <dsp:txXfrm>
        <a:off x="2552501" y="4033769"/>
        <a:ext cx="2041755" cy="1527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714E2-81F3-48D2-BAD8-CF49D2FF6FBE}">
      <dsp:nvSpPr>
        <dsp:cNvPr id="0" name=""/>
        <dsp:cNvSpPr/>
      </dsp:nvSpPr>
      <dsp:spPr>
        <a:xfrm>
          <a:off x="112954" y="499575"/>
          <a:ext cx="2471505" cy="208205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По количеству субъектов, участвующих в предпринимательской деятельности и непосредственно присваивающих полученную прибыль</a:t>
          </a:r>
          <a:endParaRPr lang="ru-RU" sz="1800" kern="1200">
            <a:solidFill>
              <a:sysClr val="window" lastClr="FFFFFF"/>
            </a:solidFill>
            <a:latin typeface="Calibri"/>
            <a:ea typeface="+mn-ea"/>
            <a:cs typeface="+mn-cs"/>
          </a:endParaRPr>
        </a:p>
      </dsp:txBody>
      <dsp:txXfrm>
        <a:off x="173935" y="560556"/>
        <a:ext cx="2349543" cy="1960094"/>
      </dsp:txXfrm>
    </dsp:sp>
    <dsp:sp modelId="{6235D4A6-CB20-4D5B-B2A8-A1F154151448}">
      <dsp:nvSpPr>
        <dsp:cNvPr id="0" name=""/>
        <dsp:cNvSpPr/>
      </dsp:nvSpPr>
      <dsp:spPr>
        <a:xfrm>
          <a:off x="360105" y="2581631"/>
          <a:ext cx="134866" cy="717951"/>
        </a:xfrm>
        <a:custGeom>
          <a:avLst/>
          <a:gdLst/>
          <a:ahLst/>
          <a:cxnLst/>
          <a:rect l="0" t="0" r="0" b="0"/>
          <a:pathLst>
            <a:path>
              <a:moveTo>
                <a:pt x="0" y="0"/>
              </a:moveTo>
              <a:lnTo>
                <a:pt x="0" y="731902"/>
              </a:lnTo>
              <a:lnTo>
                <a:pt x="137487" y="731902"/>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8DC96B6B-DD0D-4ACD-AA21-FEBFCC764AED}">
      <dsp:nvSpPr>
        <dsp:cNvPr id="0" name=""/>
        <dsp:cNvSpPr/>
      </dsp:nvSpPr>
      <dsp:spPr>
        <a:xfrm>
          <a:off x="494972" y="2783900"/>
          <a:ext cx="2379542" cy="1031363"/>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Отдельные предприниматели (ИП, организации - юридические лица)</a:t>
          </a:r>
          <a:endParaRPr lang="ru-RU" sz="1600" kern="1200">
            <a:solidFill>
              <a:sysClr val="windowText" lastClr="000000">
                <a:hueOff val="0"/>
                <a:satOff val="0"/>
                <a:lumOff val="0"/>
                <a:alphaOff val="0"/>
              </a:sysClr>
            </a:solidFill>
            <a:latin typeface="Calibri"/>
            <a:ea typeface="+mn-ea"/>
            <a:cs typeface="+mn-cs"/>
          </a:endParaRPr>
        </a:p>
      </dsp:txBody>
      <dsp:txXfrm>
        <a:off x="525180" y="2814108"/>
        <a:ext cx="2319126" cy="970947"/>
      </dsp:txXfrm>
    </dsp:sp>
    <dsp:sp modelId="{03646658-6E16-4ED1-93B7-96ABE45D3D82}">
      <dsp:nvSpPr>
        <dsp:cNvPr id="0" name=""/>
        <dsp:cNvSpPr/>
      </dsp:nvSpPr>
      <dsp:spPr>
        <a:xfrm>
          <a:off x="360105" y="2581631"/>
          <a:ext cx="134866" cy="1914742"/>
        </a:xfrm>
        <a:custGeom>
          <a:avLst/>
          <a:gdLst/>
          <a:ahLst/>
          <a:cxnLst/>
          <a:rect l="0" t="0" r="0" b="0"/>
          <a:pathLst>
            <a:path>
              <a:moveTo>
                <a:pt x="0" y="0"/>
              </a:moveTo>
              <a:lnTo>
                <a:pt x="0" y="1951950"/>
              </a:lnTo>
              <a:lnTo>
                <a:pt x="137487" y="1951950"/>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8468FA3-4D0E-44BE-8812-9CB027F97192}">
      <dsp:nvSpPr>
        <dsp:cNvPr id="0" name=""/>
        <dsp:cNvSpPr/>
      </dsp:nvSpPr>
      <dsp:spPr>
        <a:xfrm>
          <a:off x="494972" y="4017533"/>
          <a:ext cx="2510833" cy="957680"/>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dirty="0">
              <a:solidFill>
                <a:sysClr val="windowText" lastClr="000000">
                  <a:hueOff val="0"/>
                  <a:satOff val="0"/>
                  <a:lumOff val="0"/>
                  <a:alphaOff val="0"/>
                </a:sysClr>
              </a:solidFill>
              <a:latin typeface="Calibri"/>
              <a:ea typeface="+mn-ea"/>
              <a:cs typeface="+mn-cs"/>
            </a:rPr>
            <a:t>Группы предпринимателей (товарищества, крестьянские фермерские хозяйства )</a:t>
          </a:r>
          <a:endParaRPr lang="ru-RU" sz="1600" kern="1200" dirty="0">
            <a:solidFill>
              <a:sysClr val="windowText" lastClr="000000">
                <a:hueOff val="0"/>
                <a:satOff val="0"/>
                <a:lumOff val="0"/>
                <a:alphaOff val="0"/>
              </a:sysClr>
            </a:solidFill>
            <a:latin typeface="Calibri"/>
            <a:ea typeface="+mn-ea"/>
            <a:cs typeface="+mn-cs"/>
          </a:endParaRPr>
        </a:p>
      </dsp:txBody>
      <dsp:txXfrm>
        <a:off x="523021" y="4045582"/>
        <a:ext cx="2454735" cy="901582"/>
      </dsp:txXfrm>
    </dsp:sp>
    <dsp:sp modelId="{70AE862D-F74C-4E73-9CF4-C4803AE70C08}">
      <dsp:nvSpPr>
        <dsp:cNvPr id="0" name=""/>
        <dsp:cNvSpPr/>
      </dsp:nvSpPr>
      <dsp:spPr>
        <a:xfrm>
          <a:off x="2991594" y="499575"/>
          <a:ext cx="1804501" cy="117855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b="0" i="0" kern="1200">
              <a:solidFill>
                <a:sysClr val="window" lastClr="FFFFFF"/>
              </a:solidFill>
              <a:latin typeface="Calibri"/>
              <a:ea typeface="+mn-ea"/>
              <a:cs typeface="+mn-cs"/>
            </a:rPr>
            <a:t>В зависимости от источника финансирования</a:t>
          </a:r>
          <a:endParaRPr lang="ru-RU" sz="1800" kern="1200">
            <a:solidFill>
              <a:sysClr val="window" lastClr="FFFFFF"/>
            </a:solidFill>
            <a:latin typeface="Calibri"/>
            <a:ea typeface="+mn-ea"/>
            <a:cs typeface="+mn-cs"/>
          </a:endParaRPr>
        </a:p>
      </dsp:txBody>
      <dsp:txXfrm>
        <a:off x="3026113" y="534094"/>
        <a:ext cx="1735463" cy="1109512"/>
      </dsp:txXfrm>
    </dsp:sp>
    <dsp:sp modelId="{07A93A32-DC1D-4912-B84D-61250914B150}">
      <dsp:nvSpPr>
        <dsp:cNvPr id="0" name=""/>
        <dsp:cNvSpPr/>
      </dsp:nvSpPr>
      <dsp:spPr>
        <a:xfrm>
          <a:off x="3172044" y="1678125"/>
          <a:ext cx="238299" cy="1218414"/>
        </a:xfrm>
        <a:custGeom>
          <a:avLst/>
          <a:gdLst/>
          <a:ahLst/>
          <a:cxnLst/>
          <a:rect l="0" t="0" r="0" b="0"/>
          <a:pathLst>
            <a:path>
              <a:moveTo>
                <a:pt x="0" y="0"/>
              </a:moveTo>
              <a:lnTo>
                <a:pt x="0" y="1242090"/>
              </a:lnTo>
              <a:lnTo>
                <a:pt x="242929" y="1242090"/>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4307A5B-7E10-4A1A-887C-21FA3A825F1C}">
      <dsp:nvSpPr>
        <dsp:cNvPr id="0" name=""/>
        <dsp:cNvSpPr/>
      </dsp:nvSpPr>
      <dsp:spPr>
        <a:xfrm>
          <a:off x="3410344" y="1880395"/>
          <a:ext cx="1542619" cy="203228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dirty="0">
              <a:solidFill>
                <a:sysClr val="windowText" lastClr="000000">
                  <a:hueOff val="0"/>
                  <a:satOff val="0"/>
                  <a:lumOff val="0"/>
                  <a:alphaOff val="0"/>
                </a:sysClr>
              </a:solidFill>
              <a:latin typeface="Calibri"/>
              <a:ea typeface="+mn-ea"/>
              <a:cs typeface="+mn-cs"/>
            </a:rPr>
            <a:t>действующие на основе самофинансирования (существуют за счет собственных)</a:t>
          </a:r>
          <a:endParaRPr lang="ru-RU" sz="1600" kern="1200" dirty="0">
            <a:solidFill>
              <a:sysClr val="windowText" lastClr="000000">
                <a:hueOff val="0"/>
                <a:satOff val="0"/>
                <a:lumOff val="0"/>
                <a:alphaOff val="0"/>
              </a:sysClr>
            </a:solidFill>
            <a:latin typeface="Calibri"/>
            <a:ea typeface="+mn-ea"/>
            <a:cs typeface="+mn-cs"/>
          </a:endParaRPr>
        </a:p>
      </dsp:txBody>
      <dsp:txXfrm>
        <a:off x="3455526" y="1925577"/>
        <a:ext cx="1452255" cy="1941925"/>
      </dsp:txXfrm>
    </dsp:sp>
    <dsp:sp modelId="{4CFC7EDE-C8DB-4678-AD26-57C7480A3A6C}">
      <dsp:nvSpPr>
        <dsp:cNvPr id="0" name=""/>
        <dsp:cNvSpPr/>
      </dsp:nvSpPr>
      <dsp:spPr>
        <a:xfrm>
          <a:off x="3172044" y="1678125"/>
          <a:ext cx="238299" cy="3312501"/>
        </a:xfrm>
        <a:custGeom>
          <a:avLst/>
          <a:gdLst/>
          <a:ahLst/>
          <a:cxnLst/>
          <a:rect l="0" t="0" r="0" b="0"/>
          <a:pathLst>
            <a:path>
              <a:moveTo>
                <a:pt x="0" y="0"/>
              </a:moveTo>
              <a:lnTo>
                <a:pt x="0" y="3376869"/>
              </a:lnTo>
              <a:lnTo>
                <a:pt x="242929" y="3376869"/>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74A5BDC-F2CF-4D20-A6D2-B6D31F6051C1}">
      <dsp:nvSpPr>
        <dsp:cNvPr id="0" name=""/>
        <dsp:cNvSpPr/>
      </dsp:nvSpPr>
      <dsp:spPr>
        <a:xfrm>
          <a:off x="3410344" y="4114954"/>
          <a:ext cx="1294524" cy="175134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находящиеся на смешанном финансировании</a:t>
          </a:r>
          <a:endParaRPr lang="ru-RU" sz="1600" kern="1200">
            <a:solidFill>
              <a:sysClr val="windowText" lastClr="000000">
                <a:hueOff val="0"/>
                <a:satOff val="0"/>
                <a:lumOff val="0"/>
                <a:alphaOff val="0"/>
              </a:sysClr>
            </a:solidFill>
            <a:latin typeface="Calibri"/>
            <a:ea typeface="+mn-ea"/>
            <a:cs typeface="+mn-cs"/>
          </a:endParaRPr>
        </a:p>
      </dsp:txBody>
      <dsp:txXfrm>
        <a:off x="3448259" y="4152869"/>
        <a:ext cx="1218694" cy="1675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7DD8-32F9-4CF9-8199-F9E85F616EEF}">
      <dsp:nvSpPr>
        <dsp:cNvPr id="0" name=""/>
        <dsp:cNvSpPr/>
      </dsp:nvSpPr>
      <dsp:spPr>
        <a:xfrm>
          <a:off x="2612" y="343108"/>
          <a:ext cx="2396854" cy="189866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kern="1200">
              <a:solidFill>
                <a:sysClr val="window" lastClr="FFFFFF"/>
              </a:solidFill>
              <a:latin typeface="Calibri"/>
              <a:ea typeface="+mn-ea"/>
              <a:cs typeface="+mn-cs"/>
            </a:rPr>
            <a:t>В зависимости от организационно-правовой формы коммерческих организаций</a:t>
          </a:r>
        </a:p>
      </dsp:txBody>
      <dsp:txXfrm>
        <a:off x="58222" y="398718"/>
        <a:ext cx="2285634" cy="1787442"/>
      </dsp:txXfrm>
    </dsp:sp>
    <dsp:sp modelId="{CE7C769A-EDA5-47DA-9DEF-84CEA9DDEA2F}">
      <dsp:nvSpPr>
        <dsp:cNvPr id="0" name=""/>
        <dsp:cNvSpPr/>
      </dsp:nvSpPr>
      <dsp:spPr>
        <a:xfrm>
          <a:off x="242298" y="2241771"/>
          <a:ext cx="239685" cy="786486"/>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CA00B56-3257-435F-BB44-27A5E7F62A1A}">
      <dsp:nvSpPr>
        <dsp:cNvPr id="0" name=""/>
        <dsp:cNvSpPr/>
      </dsp:nvSpPr>
      <dsp:spPr>
        <a:xfrm>
          <a:off x="481983" y="2503933"/>
          <a:ext cx="1677838" cy="104864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a:solidFill>
                <a:sysClr val="windowText" lastClr="000000">
                  <a:hueOff val="0"/>
                  <a:satOff val="0"/>
                  <a:lumOff val="0"/>
                  <a:alphaOff val="0"/>
                </a:sysClr>
              </a:solidFill>
              <a:latin typeface="Calibri"/>
              <a:ea typeface="+mn-ea"/>
              <a:cs typeface="+mn-cs"/>
            </a:rPr>
            <a:t>хозяйственные общества (ООО, АО)</a:t>
          </a:r>
        </a:p>
      </dsp:txBody>
      <dsp:txXfrm>
        <a:off x="512697" y="2534647"/>
        <a:ext cx="1616410" cy="987220"/>
      </dsp:txXfrm>
    </dsp:sp>
    <dsp:sp modelId="{4BA35CCD-43BE-4F3E-9641-1C51DC13EE94}">
      <dsp:nvSpPr>
        <dsp:cNvPr id="0" name=""/>
        <dsp:cNvSpPr/>
      </dsp:nvSpPr>
      <dsp:spPr>
        <a:xfrm>
          <a:off x="242298" y="2241771"/>
          <a:ext cx="250943" cy="2177928"/>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3D4C435-3863-4700-AFA0-42C0EC6B61DD}">
      <dsp:nvSpPr>
        <dsp:cNvPr id="0" name=""/>
        <dsp:cNvSpPr/>
      </dsp:nvSpPr>
      <dsp:spPr>
        <a:xfrm>
          <a:off x="493242" y="3895375"/>
          <a:ext cx="1677838" cy="104864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a:solidFill>
                <a:sysClr val="windowText" lastClr="000000">
                  <a:hueOff val="0"/>
                  <a:satOff val="0"/>
                  <a:lumOff val="0"/>
                  <a:alphaOff val="0"/>
                </a:sysClr>
              </a:solidFill>
              <a:latin typeface="Calibri"/>
              <a:ea typeface="+mn-ea"/>
              <a:cs typeface="+mn-cs"/>
            </a:rPr>
            <a:t>хозяйственные товарищетва (полные, неполные)</a:t>
          </a:r>
        </a:p>
      </dsp:txBody>
      <dsp:txXfrm>
        <a:off x="523956" y="3926089"/>
        <a:ext cx="1616410" cy="987220"/>
      </dsp:txXfrm>
    </dsp:sp>
    <dsp:sp modelId="{C0F2D118-6A6E-4AAB-8C92-53B74B19C3E4}">
      <dsp:nvSpPr>
        <dsp:cNvPr id="0" name=""/>
        <dsp:cNvSpPr/>
      </dsp:nvSpPr>
      <dsp:spPr>
        <a:xfrm>
          <a:off x="242298" y="2241771"/>
          <a:ext cx="179602" cy="3439505"/>
        </a:xfrm>
        <a:custGeom>
          <a:avLst/>
          <a:gdLst/>
          <a:ahLst/>
          <a:cxnLst/>
          <a:rect l="0" t="0" r="0" b="0"/>
          <a:pathLst>
            <a:path>
              <a:moveTo>
                <a:pt x="0" y="0"/>
              </a:moveTo>
              <a:lnTo>
                <a:pt x="0" y="3961432"/>
              </a:lnTo>
              <a:lnTo>
                <a:pt x="243780" y="3961432"/>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C421B20-F658-4B97-AE2D-7FF1F21E1342}">
      <dsp:nvSpPr>
        <dsp:cNvPr id="0" name=""/>
        <dsp:cNvSpPr/>
      </dsp:nvSpPr>
      <dsp:spPr>
        <a:xfrm>
          <a:off x="421900" y="5210087"/>
          <a:ext cx="3813239" cy="94237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dirty="0">
              <a:solidFill>
                <a:sysClr val="windowText" lastClr="000000">
                  <a:hueOff val="0"/>
                  <a:satOff val="0"/>
                  <a:lumOff val="0"/>
                  <a:alphaOff val="0"/>
                </a:sysClr>
              </a:solidFill>
              <a:latin typeface="Calibri"/>
              <a:ea typeface="+mn-ea"/>
              <a:cs typeface="+mn-cs"/>
            </a:rPr>
            <a:t>крестьянские фермерские хозяйства и иные (партнерства, производственные кооперативы)</a:t>
          </a:r>
        </a:p>
      </dsp:txBody>
      <dsp:txXfrm>
        <a:off x="449501" y="5237688"/>
        <a:ext cx="3758037" cy="887176"/>
      </dsp:txXfrm>
    </dsp:sp>
    <dsp:sp modelId="{CF9155BA-C9EC-4B0E-9833-F14CCDDBA318}">
      <dsp:nvSpPr>
        <dsp:cNvPr id="0" name=""/>
        <dsp:cNvSpPr/>
      </dsp:nvSpPr>
      <dsp:spPr>
        <a:xfrm>
          <a:off x="2923792" y="343108"/>
          <a:ext cx="2097297" cy="1048648"/>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kern="1200">
              <a:solidFill>
                <a:sysClr val="window" lastClr="FFFFFF"/>
              </a:solidFill>
              <a:latin typeface="Calibri"/>
              <a:ea typeface="+mn-ea"/>
              <a:cs typeface="+mn-cs"/>
            </a:rPr>
            <a:t>По делимости имущества по вкладам</a:t>
          </a:r>
        </a:p>
      </dsp:txBody>
      <dsp:txXfrm>
        <a:off x="2954506" y="373822"/>
        <a:ext cx="2035869" cy="987220"/>
      </dsp:txXfrm>
    </dsp:sp>
    <dsp:sp modelId="{07583595-A162-496B-8A59-24758FF22F17}">
      <dsp:nvSpPr>
        <dsp:cNvPr id="0" name=""/>
        <dsp:cNvSpPr/>
      </dsp:nvSpPr>
      <dsp:spPr>
        <a:xfrm>
          <a:off x="3133522" y="1391757"/>
          <a:ext cx="209729" cy="786486"/>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982CDE0-8783-47CC-9DB6-23E0BB99B171}">
      <dsp:nvSpPr>
        <dsp:cNvPr id="0" name=""/>
        <dsp:cNvSpPr/>
      </dsp:nvSpPr>
      <dsp:spPr>
        <a:xfrm>
          <a:off x="3343251" y="1653920"/>
          <a:ext cx="1677838" cy="104864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a:solidFill>
                <a:sysClr val="windowText" lastClr="000000">
                  <a:hueOff val="0"/>
                  <a:satOff val="0"/>
                  <a:lumOff val="0"/>
                  <a:alphaOff val="0"/>
                </a:sysClr>
              </a:solidFill>
              <a:latin typeface="Calibri"/>
              <a:ea typeface="+mn-ea"/>
              <a:cs typeface="+mn-cs"/>
            </a:rPr>
            <a:t>Корпоративные</a:t>
          </a:r>
        </a:p>
      </dsp:txBody>
      <dsp:txXfrm>
        <a:off x="3373965" y="1684634"/>
        <a:ext cx="1616410" cy="987220"/>
      </dsp:txXfrm>
    </dsp:sp>
    <dsp:sp modelId="{E803E24E-AC0D-46A4-88B5-95E7BB4255DA}">
      <dsp:nvSpPr>
        <dsp:cNvPr id="0" name=""/>
        <dsp:cNvSpPr/>
      </dsp:nvSpPr>
      <dsp:spPr>
        <a:xfrm>
          <a:off x="3133522" y="1391757"/>
          <a:ext cx="209729" cy="2097297"/>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7B901F5-0D0A-412A-B0E4-6EFD9C4C0A70}">
      <dsp:nvSpPr>
        <dsp:cNvPr id="0" name=""/>
        <dsp:cNvSpPr/>
      </dsp:nvSpPr>
      <dsp:spPr>
        <a:xfrm>
          <a:off x="3343251" y="2964731"/>
          <a:ext cx="1677838" cy="104864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kern="1200">
              <a:solidFill>
                <a:sysClr val="windowText" lastClr="000000">
                  <a:hueOff val="0"/>
                  <a:satOff val="0"/>
                  <a:lumOff val="0"/>
                  <a:alphaOff val="0"/>
                </a:sysClr>
              </a:solidFill>
              <a:latin typeface="Calibri"/>
              <a:ea typeface="+mn-ea"/>
              <a:cs typeface="+mn-cs"/>
            </a:rPr>
            <a:t>Унитарные</a:t>
          </a:r>
        </a:p>
      </dsp:txBody>
      <dsp:txXfrm>
        <a:off x="3373965" y="2995445"/>
        <a:ext cx="1616410" cy="987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7DD8-32F9-4CF9-8199-F9E85F616EEF}">
      <dsp:nvSpPr>
        <dsp:cNvPr id="0" name=""/>
        <dsp:cNvSpPr/>
      </dsp:nvSpPr>
      <dsp:spPr>
        <a:xfrm>
          <a:off x="99980" y="508080"/>
          <a:ext cx="2340282" cy="171188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kern="1200">
              <a:solidFill>
                <a:sysClr val="window" lastClr="FFFFFF"/>
              </a:solidFill>
              <a:latin typeface="Calibri"/>
              <a:ea typeface="+mn-ea"/>
              <a:cs typeface="+mn-cs"/>
            </a:rPr>
            <a:t>В зависимости от наличия или отсутствия регистрации в качестве юридического лица</a:t>
          </a:r>
        </a:p>
      </dsp:txBody>
      <dsp:txXfrm>
        <a:off x="150119" y="558219"/>
        <a:ext cx="2240004" cy="1611605"/>
      </dsp:txXfrm>
    </dsp:sp>
    <dsp:sp modelId="{CE7C769A-EDA5-47DA-9DEF-84CEA9DDEA2F}">
      <dsp:nvSpPr>
        <dsp:cNvPr id="0" name=""/>
        <dsp:cNvSpPr/>
      </dsp:nvSpPr>
      <dsp:spPr>
        <a:xfrm>
          <a:off x="334008" y="2219964"/>
          <a:ext cx="127071" cy="1078737"/>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CA00B56-3257-435F-BB44-27A5E7F62A1A}">
      <dsp:nvSpPr>
        <dsp:cNvPr id="0" name=""/>
        <dsp:cNvSpPr/>
      </dsp:nvSpPr>
      <dsp:spPr>
        <a:xfrm>
          <a:off x="461080" y="2375693"/>
          <a:ext cx="1738647" cy="1846015"/>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зарегистрированные в качестве юридических лиц (коммерческие и некоммерческие организации)</a:t>
          </a:r>
          <a:endParaRPr lang="ru-RU" sz="1600" kern="1200">
            <a:solidFill>
              <a:sysClr val="windowText" lastClr="000000">
                <a:hueOff val="0"/>
                <a:satOff val="0"/>
                <a:lumOff val="0"/>
                <a:alphaOff val="0"/>
              </a:sysClr>
            </a:solidFill>
            <a:latin typeface="Calibri"/>
            <a:ea typeface="+mn-ea"/>
            <a:cs typeface="+mn-cs"/>
          </a:endParaRPr>
        </a:p>
      </dsp:txBody>
      <dsp:txXfrm>
        <a:off x="512003" y="2426616"/>
        <a:ext cx="1636801" cy="1744169"/>
      </dsp:txXfrm>
    </dsp:sp>
    <dsp:sp modelId="{4BA35CCD-43BE-4F3E-9641-1C51DC13EE94}">
      <dsp:nvSpPr>
        <dsp:cNvPr id="0" name=""/>
        <dsp:cNvSpPr/>
      </dsp:nvSpPr>
      <dsp:spPr>
        <a:xfrm>
          <a:off x="288288" y="2219964"/>
          <a:ext cx="91440" cy="3053371"/>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3D4C435-3863-4700-AFA0-42C0EC6B61DD}">
      <dsp:nvSpPr>
        <dsp:cNvPr id="0" name=""/>
        <dsp:cNvSpPr/>
      </dsp:nvSpPr>
      <dsp:spPr>
        <a:xfrm>
          <a:off x="412197" y="4606320"/>
          <a:ext cx="3092866" cy="133402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dirty="0">
              <a:solidFill>
                <a:sysClr val="windowText" lastClr="000000">
                  <a:hueOff val="0"/>
                  <a:satOff val="0"/>
                  <a:lumOff val="0"/>
                  <a:alphaOff val="0"/>
                </a:sysClr>
              </a:solidFill>
              <a:latin typeface="Calibri"/>
              <a:ea typeface="+mn-ea"/>
              <a:cs typeface="+mn-cs"/>
            </a:rPr>
            <a:t>не имеющие статуса юридические лица (граждане — индивидуальные предприниматели, финансово-промышленные группы)</a:t>
          </a:r>
          <a:endParaRPr lang="ru-RU" sz="1600" kern="1200" dirty="0">
            <a:solidFill>
              <a:sysClr val="windowText" lastClr="000000">
                <a:hueOff val="0"/>
                <a:satOff val="0"/>
                <a:lumOff val="0"/>
                <a:alphaOff val="0"/>
              </a:sysClr>
            </a:solidFill>
            <a:latin typeface="Calibri"/>
            <a:ea typeface="+mn-ea"/>
            <a:cs typeface="+mn-cs"/>
          </a:endParaRPr>
        </a:p>
      </dsp:txBody>
      <dsp:txXfrm>
        <a:off x="451269" y="4645392"/>
        <a:ext cx="3014722" cy="1255885"/>
      </dsp:txXfrm>
    </dsp:sp>
    <dsp:sp modelId="{CF9155BA-C9EC-4B0E-9833-F14CCDDBA318}">
      <dsp:nvSpPr>
        <dsp:cNvPr id="0" name=""/>
        <dsp:cNvSpPr/>
      </dsp:nvSpPr>
      <dsp:spPr>
        <a:xfrm>
          <a:off x="2815514" y="615929"/>
          <a:ext cx="1892912" cy="94645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ru-RU" sz="1800" kern="1200">
              <a:solidFill>
                <a:sysClr val="window" lastClr="FFFFFF"/>
              </a:solidFill>
              <a:latin typeface="Calibri"/>
              <a:ea typeface="+mn-ea"/>
              <a:cs typeface="+mn-cs"/>
            </a:rPr>
            <a:t>По виду учредительного документа</a:t>
          </a:r>
        </a:p>
      </dsp:txBody>
      <dsp:txXfrm>
        <a:off x="2843235" y="643650"/>
        <a:ext cx="1837470" cy="891014"/>
      </dsp:txXfrm>
    </dsp:sp>
    <dsp:sp modelId="{07583595-A162-496B-8A59-24758FF22F17}">
      <dsp:nvSpPr>
        <dsp:cNvPr id="0" name=""/>
        <dsp:cNvSpPr/>
      </dsp:nvSpPr>
      <dsp:spPr>
        <a:xfrm>
          <a:off x="3004805" y="1562385"/>
          <a:ext cx="189291" cy="709842"/>
        </a:xfrm>
        <a:custGeom>
          <a:avLst/>
          <a:gdLst/>
          <a:ahLst/>
          <a:cxnLst/>
          <a:rect l="0" t="0" r="0" b="0"/>
          <a:pathLst>
            <a:path>
              <a:moveTo>
                <a:pt x="0" y="0"/>
              </a:moveTo>
              <a:lnTo>
                <a:pt x="0" y="914176"/>
              </a:lnTo>
              <a:lnTo>
                <a:pt x="243780" y="914176"/>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982CDE0-8783-47CC-9DB6-23E0BB99B171}">
      <dsp:nvSpPr>
        <dsp:cNvPr id="0" name=""/>
        <dsp:cNvSpPr/>
      </dsp:nvSpPr>
      <dsp:spPr>
        <a:xfrm>
          <a:off x="3194096" y="1798999"/>
          <a:ext cx="1514329" cy="94645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созданные на основании устава (ООО)</a:t>
          </a:r>
          <a:endParaRPr lang="ru-RU" sz="1600" kern="1200">
            <a:solidFill>
              <a:sysClr val="windowText" lastClr="000000">
                <a:hueOff val="0"/>
                <a:satOff val="0"/>
                <a:lumOff val="0"/>
                <a:alphaOff val="0"/>
              </a:sysClr>
            </a:solidFill>
            <a:latin typeface="Calibri"/>
            <a:ea typeface="+mn-ea"/>
            <a:cs typeface="+mn-cs"/>
          </a:endParaRPr>
        </a:p>
      </dsp:txBody>
      <dsp:txXfrm>
        <a:off x="3221817" y="1826720"/>
        <a:ext cx="1458887" cy="891014"/>
      </dsp:txXfrm>
    </dsp:sp>
    <dsp:sp modelId="{E803E24E-AC0D-46A4-88B5-95E7BB4255DA}">
      <dsp:nvSpPr>
        <dsp:cNvPr id="0" name=""/>
        <dsp:cNvSpPr/>
      </dsp:nvSpPr>
      <dsp:spPr>
        <a:xfrm>
          <a:off x="3004805" y="1562385"/>
          <a:ext cx="191290" cy="2174132"/>
        </a:xfrm>
        <a:custGeom>
          <a:avLst/>
          <a:gdLst/>
          <a:ahLst/>
          <a:cxnLst/>
          <a:rect l="0" t="0" r="0" b="0"/>
          <a:pathLst>
            <a:path>
              <a:moveTo>
                <a:pt x="0" y="0"/>
              </a:moveTo>
              <a:lnTo>
                <a:pt x="0" y="2437804"/>
              </a:lnTo>
              <a:lnTo>
                <a:pt x="243780" y="2437804"/>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7B901F5-0D0A-412A-B0E4-6EFD9C4C0A70}">
      <dsp:nvSpPr>
        <dsp:cNvPr id="0" name=""/>
        <dsp:cNvSpPr/>
      </dsp:nvSpPr>
      <dsp:spPr>
        <a:xfrm>
          <a:off x="3196095" y="3178818"/>
          <a:ext cx="1514329" cy="1115398"/>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ru-RU" sz="1600" b="0" i="0" kern="1200">
              <a:solidFill>
                <a:sysClr val="windowText" lastClr="000000">
                  <a:hueOff val="0"/>
                  <a:satOff val="0"/>
                  <a:lumOff val="0"/>
                  <a:alphaOff val="0"/>
                </a:sysClr>
              </a:solidFill>
              <a:latin typeface="Calibri"/>
              <a:ea typeface="+mn-ea"/>
              <a:cs typeface="+mn-cs"/>
            </a:rPr>
            <a:t>созданные на основании учредительного договора (товарищество)</a:t>
          </a:r>
          <a:endParaRPr lang="ru-RU" sz="1600" kern="1200">
            <a:solidFill>
              <a:sysClr val="windowText" lastClr="000000">
                <a:hueOff val="0"/>
                <a:satOff val="0"/>
                <a:lumOff val="0"/>
                <a:alphaOff val="0"/>
              </a:sysClr>
            </a:solidFill>
            <a:latin typeface="Calibri"/>
            <a:ea typeface="+mn-ea"/>
            <a:cs typeface="+mn-cs"/>
          </a:endParaRPr>
        </a:p>
      </dsp:txBody>
      <dsp:txXfrm>
        <a:off x="3228764" y="3211487"/>
        <a:ext cx="1448991" cy="10500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DCA63-6D20-4C1B-A3F5-722FD5FC9895}" type="datetimeFigureOut">
              <a:rPr lang="ru-RU" smtClean="0"/>
              <a:t>09.04.2024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9FB0-08F7-4E7B-9DF6-729026F5B50A}" type="slidenum">
              <a:rPr lang="ru-RU" smtClean="0"/>
              <a:t>‹#›</a:t>
            </a:fld>
            <a:endParaRPr lang="ru-RU"/>
          </a:p>
        </p:txBody>
      </p:sp>
    </p:spTree>
    <p:extLst>
      <p:ext uri="{BB962C8B-B14F-4D97-AF65-F5344CB8AC3E}">
        <p14:creationId xmlns:p14="http://schemas.microsoft.com/office/powerpoint/2010/main" val="384959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14C62DB-DF1C-4CAC-BDB8-AA97C8DE3085}" type="slidenum">
              <a:rPr lang="ru-RU" smtClean="0"/>
              <a:pPr/>
              <a:t>56</a:t>
            </a:fld>
            <a:endParaRPr lang="ru-RU"/>
          </a:p>
        </p:txBody>
      </p:sp>
    </p:spTree>
    <p:extLst>
      <p:ext uri="{BB962C8B-B14F-4D97-AF65-F5344CB8AC3E}">
        <p14:creationId xmlns:p14="http://schemas.microsoft.com/office/powerpoint/2010/main" val="18418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14C62DB-DF1C-4CAC-BDB8-AA97C8DE3085}" type="slidenum">
              <a:rPr lang="ru-RU" smtClean="0"/>
              <a:pPr/>
              <a:t>79</a:t>
            </a:fld>
            <a:endParaRPr lang="ru-RU"/>
          </a:p>
        </p:txBody>
      </p:sp>
    </p:spTree>
    <p:extLst>
      <p:ext uri="{BB962C8B-B14F-4D97-AF65-F5344CB8AC3E}">
        <p14:creationId xmlns:p14="http://schemas.microsoft.com/office/powerpoint/2010/main" val="164210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5A09FB0-08F7-4E7B-9DF6-729026F5B50A}" type="slidenum">
              <a:rPr lang="ru-RU" smtClean="0"/>
              <a:t>92</a:t>
            </a:fld>
            <a:endParaRPr lang="ru-RU"/>
          </a:p>
        </p:txBody>
      </p:sp>
    </p:spTree>
    <p:extLst>
      <p:ext uri="{BB962C8B-B14F-4D97-AF65-F5344CB8AC3E}">
        <p14:creationId xmlns:p14="http://schemas.microsoft.com/office/powerpoint/2010/main" val="91578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5A09FB0-08F7-4E7B-9DF6-729026F5B50A}" type="slidenum">
              <a:rPr lang="ru-RU" smtClean="0"/>
              <a:t>93</a:t>
            </a:fld>
            <a:endParaRPr lang="ru-RU"/>
          </a:p>
        </p:txBody>
      </p:sp>
    </p:spTree>
    <p:extLst>
      <p:ext uri="{BB962C8B-B14F-4D97-AF65-F5344CB8AC3E}">
        <p14:creationId xmlns:p14="http://schemas.microsoft.com/office/powerpoint/2010/main" val="41649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E14DCB-3367-7BB7-2FAE-8D08A2DDD67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8A8766-708E-B721-6C7D-7C9641F77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4613FF7-54BC-D9E9-7053-DDA32EC776D0}"/>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D6A846EE-B951-4612-423C-AAC7FF80F41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70BA680-AEF4-A8E1-C8F0-C8D14A2694A2}"/>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218954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F3068E-43B3-2AFB-E7C4-3268CEBD8D2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C0684A7-F927-B76D-DA11-0F2DA593368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F1D6464-8ADC-2FD3-7FB2-8AD145111A16}"/>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78B8A866-3495-DA52-9796-44D16F21C03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B6D1DD-123F-6035-D69C-9B24D4C60166}"/>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325980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19A6FDC-EB42-FDB9-0D6D-E066B7753A5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BB54B30-4CC0-072E-B64A-97D4593FA75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87E012-599A-784F-26FF-6E71AC110DE6}"/>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9F13C96D-FC9B-584E-25DB-8123E9A5190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46B7838-458B-5C2F-446D-57FC6DFE6DFA}"/>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135345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DC97B4-6848-30E5-232A-555B881CD93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D301D17-20AD-DEA9-6F9A-4FD1D260FE6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0516BA-A2A2-7244-0F24-8E712BCD61CF}"/>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E4876CB5-D9C2-EC25-A096-EDC95391B9C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39DA40C-7A42-2B80-265C-9D38368F3A8F}"/>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162651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BA6A11-A902-45A5-94AB-21FA172972A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52BB590-E131-93F8-6D3E-81276A35D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1F1B67F-07E9-A6C6-AEE5-2D4E7D7A9213}"/>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CAB0306F-45CB-EB76-AACA-8BBFD641D80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314710-AB62-2EA2-D792-DE9E9550A676}"/>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406526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F7B76-11B4-9F0E-1012-5C07F618371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AB9244D-C2D5-352A-AE4A-8F07522CB0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F7A5CCC-81A0-9841-C2C1-28C00F3FEDE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EDA3710-229E-1D86-37D4-9745A8C4C6C4}"/>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6" name="Нижний колонтитул 5">
            <a:extLst>
              <a:ext uri="{FF2B5EF4-FFF2-40B4-BE49-F238E27FC236}">
                <a16:creationId xmlns:a16="http://schemas.microsoft.com/office/drawing/2014/main" id="{A3764544-08C3-104C-A5B4-2E339B60854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6142E1A-8512-7EF2-8DBD-62F8355F54B0}"/>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196596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55986-03E5-26DE-E378-8AC31BE936A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5543117-BF30-C5C5-C801-ED26E066F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3E8C3A7-417D-B88D-8190-76B274B3D50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49FB544-BEA6-CD56-27C7-AE1CA2355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FBFEA6-54E5-A219-85D5-669FA940D8E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C7BDD55-712F-3613-F005-179F3C193D96}"/>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8" name="Нижний колонтитул 7">
            <a:extLst>
              <a:ext uri="{FF2B5EF4-FFF2-40B4-BE49-F238E27FC236}">
                <a16:creationId xmlns:a16="http://schemas.microsoft.com/office/drawing/2014/main" id="{9A5FD530-7644-65EC-768E-6B9CD238C40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995194D-74DA-2133-41CB-0A32185C87C1}"/>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203746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DA035A-159C-B85D-5303-BCBD741AD00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9CD5D77-D30A-7FA0-BA06-1B263D157CBA}"/>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4" name="Нижний колонтитул 3">
            <a:extLst>
              <a:ext uri="{FF2B5EF4-FFF2-40B4-BE49-F238E27FC236}">
                <a16:creationId xmlns:a16="http://schemas.microsoft.com/office/drawing/2014/main" id="{60E6FEBE-7CBF-7836-9831-B95F9D9AABB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39E470D-4B01-0DE6-B2E4-D89BCE7A8FE5}"/>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235078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635AFD-7248-0E90-2ED1-6ED30C44247E}"/>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3" name="Нижний колонтитул 2">
            <a:extLst>
              <a:ext uri="{FF2B5EF4-FFF2-40B4-BE49-F238E27FC236}">
                <a16:creationId xmlns:a16="http://schemas.microsoft.com/office/drawing/2014/main" id="{80EBBF93-E206-D1A9-BDF0-37F67D4E346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703A19A-67FF-35B3-6E46-CE10E4044770}"/>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414091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49316B-52C2-5200-90FF-285B05A6814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D69DA1B-541A-FD38-C060-4B73335BE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C833EB4-3528-5FFC-0B38-04C03DC06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A904C1D-131A-E8FD-7D0C-3F210308D009}"/>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6" name="Нижний колонтитул 5">
            <a:extLst>
              <a:ext uri="{FF2B5EF4-FFF2-40B4-BE49-F238E27FC236}">
                <a16:creationId xmlns:a16="http://schemas.microsoft.com/office/drawing/2014/main" id="{ED5ABBD6-21BE-C3C7-3639-4855E1787DD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AB0C8E9-3F74-8016-2A5B-517C24282B20}"/>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342641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E2425D-8303-5EAC-8E2C-64295D5E39D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9C6B5B-5A75-2F17-89B7-DFB5F733E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38BE030-AF10-2223-DEAA-B04DCBDE7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FD6DA6F-CF1F-8676-38D5-C393DCDA4948}"/>
              </a:ext>
            </a:extLst>
          </p:cNvPr>
          <p:cNvSpPr>
            <a:spLocks noGrp="1"/>
          </p:cNvSpPr>
          <p:nvPr>
            <p:ph type="dt" sz="half" idx="10"/>
          </p:nvPr>
        </p:nvSpPr>
        <p:spPr/>
        <p:txBody>
          <a:bodyPr/>
          <a:lstStyle/>
          <a:p>
            <a:fld id="{08A483F2-68E1-4717-BDC0-33EAD4BB7707}" type="datetimeFigureOut">
              <a:rPr lang="ru-RU" smtClean="0"/>
              <a:t>09.04.2024</a:t>
            </a:fld>
            <a:endParaRPr lang="ru-RU"/>
          </a:p>
        </p:txBody>
      </p:sp>
      <p:sp>
        <p:nvSpPr>
          <p:cNvPr id="6" name="Нижний колонтитул 5">
            <a:extLst>
              <a:ext uri="{FF2B5EF4-FFF2-40B4-BE49-F238E27FC236}">
                <a16:creationId xmlns:a16="http://schemas.microsoft.com/office/drawing/2014/main" id="{ABC012AC-A894-47D6-65E9-D335277BDC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AA982A-1950-A242-1D54-346491F091FC}"/>
              </a:ext>
            </a:extLst>
          </p:cNvPr>
          <p:cNvSpPr>
            <a:spLocks noGrp="1"/>
          </p:cNvSpPr>
          <p:nvPr>
            <p:ph type="sldNum" sz="quarter" idx="12"/>
          </p:nvPr>
        </p:nvSpPr>
        <p:spPr/>
        <p:txBody>
          <a:bodyPr/>
          <a:lstStyle/>
          <a:p>
            <a:fld id="{B12C5A9A-0675-4AAF-9CEC-08516B2FE59F}" type="slidenum">
              <a:rPr lang="ru-RU" smtClean="0"/>
              <a:t>‹#›</a:t>
            </a:fld>
            <a:endParaRPr lang="ru-RU"/>
          </a:p>
        </p:txBody>
      </p:sp>
    </p:spTree>
    <p:extLst>
      <p:ext uri="{BB962C8B-B14F-4D97-AF65-F5344CB8AC3E}">
        <p14:creationId xmlns:p14="http://schemas.microsoft.com/office/powerpoint/2010/main" val="11473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9949F1-D7D1-D679-6818-2B6974124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9EC2E21-466C-A923-1BC4-AB18EE1B3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58C0491-48A0-C8C0-6570-C54111A33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483F2-68E1-4717-BDC0-33EAD4BB7707}" type="datetimeFigureOut">
              <a:rPr lang="ru-RU" smtClean="0"/>
              <a:t>09.04.2024</a:t>
            </a:fld>
            <a:endParaRPr lang="ru-RU"/>
          </a:p>
        </p:txBody>
      </p:sp>
      <p:sp>
        <p:nvSpPr>
          <p:cNvPr id="5" name="Нижний колонтитул 4">
            <a:extLst>
              <a:ext uri="{FF2B5EF4-FFF2-40B4-BE49-F238E27FC236}">
                <a16:creationId xmlns:a16="http://schemas.microsoft.com/office/drawing/2014/main" id="{8D485589-E3D8-ECD0-754B-342F02B14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DB51FAD-CAB9-13FD-8908-2B4343C0A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C5A9A-0675-4AAF-9CEC-08516B2FE59F}" type="slidenum">
              <a:rPr lang="ru-RU" smtClean="0"/>
              <a:t>‹#›</a:t>
            </a:fld>
            <a:endParaRPr lang="ru-RU"/>
          </a:p>
        </p:txBody>
      </p:sp>
    </p:spTree>
    <p:extLst>
      <p:ext uri="{BB962C8B-B14F-4D97-AF65-F5344CB8AC3E}">
        <p14:creationId xmlns:p14="http://schemas.microsoft.com/office/powerpoint/2010/main" val="385725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2" Type="http://schemas.openxmlformats.org/officeDocument/2006/relationships/hyperlink" Target="https://www.consultant.ru/document/cons_doc_LAW_394431/9cacbb714639f058351ca7fe2012571b893ab721/#dst100026"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service.nalog.ru/gp2.do" TargetMode="External"/><Relationship Id="rId2" Type="http://schemas.openxmlformats.org/officeDocument/2006/relationships/hyperlink" Target="https://www.nalog.gov.ru/rn77/related_activities/registration_ip_yl/registration_ip/order/4162994/"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36A42C-C1A4-810E-BC41-8BF1EB053AAE}"/>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1A876060-4E03-8B32-A1D0-49B8D041FC33}"/>
              </a:ext>
            </a:extLst>
          </p:cNvPr>
          <p:cNvSpPr>
            <a:spLocks noGrp="1"/>
          </p:cNvSpPr>
          <p:nvPr>
            <p:ph type="subTitle" idx="1"/>
          </p:nvPr>
        </p:nvSpPr>
        <p:spPr/>
        <p:txBody>
          <a:bodyPr/>
          <a:lstStyle/>
          <a:p>
            <a:endParaRPr lang="ru-RU"/>
          </a:p>
        </p:txBody>
      </p:sp>
      <p:grpSp>
        <p:nvGrpSpPr>
          <p:cNvPr id="4" name="object 2">
            <a:extLst>
              <a:ext uri="{FF2B5EF4-FFF2-40B4-BE49-F238E27FC236}">
                <a16:creationId xmlns:a16="http://schemas.microsoft.com/office/drawing/2014/main" id="{F2D75670-BB70-D6D0-DC52-396FDA0D28C7}"/>
              </a:ext>
            </a:extLst>
          </p:cNvPr>
          <p:cNvGrpSpPr/>
          <p:nvPr/>
        </p:nvGrpSpPr>
        <p:grpSpPr>
          <a:xfrm>
            <a:off x="0" y="0"/>
            <a:ext cx="12192000" cy="6842900"/>
            <a:chOff x="775597" y="350519"/>
            <a:chExt cx="9144000" cy="6858000"/>
          </a:xfrm>
        </p:grpSpPr>
        <p:pic>
          <p:nvPicPr>
            <p:cNvPr id="5" name="object 3">
              <a:extLst>
                <a:ext uri="{FF2B5EF4-FFF2-40B4-BE49-F238E27FC236}">
                  <a16:creationId xmlns:a16="http://schemas.microsoft.com/office/drawing/2014/main" id="{D1C32746-918D-E81B-A4E4-DE0F2D76A57F}"/>
                </a:ext>
              </a:extLst>
            </p:cNvPr>
            <p:cNvPicPr/>
            <p:nvPr/>
          </p:nvPicPr>
          <p:blipFill>
            <a:blip r:embed="rId2" cstate="print"/>
            <a:stretch>
              <a:fillRect/>
            </a:stretch>
          </p:blipFill>
          <p:spPr>
            <a:xfrm>
              <a:off x="775597" y="350519"/>
              <a:ext cx="9143996" cy="6857999"/>
            </a:xfrm>
            <a:prstGeom prst="rect">
              <a:avLst/>
            </a:prstGeom>
          </p:spPr>
        </p:pic>
        <p:sp>
          <p:nvSpPr>
            <p:cNvPr id="6" name="object 4">
              <a:extLst>
                <a:ext uri="{FF2B5EF4-FFF2-40B4-BE49-F238E27FC236}">
                  <a16:creationId xmlns:a16="http://schemas.microsoft.com/office/drawing/2014/main" id="{6BB3D07A-5986-9620-0319-01BE426864FA}"/>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p>
              <a:endParaRPr/>
            </a:p>
          </p:txBody>
        </p:sp>
      </p:grpSp>
      <p:sp>
        <p:nvSpPr>
          <p:cNvPr id="7" name="TextBox 6">
            <a:extLst>
              <a:ext uri="{FF2B5EF4-FFF2-40B4-BE49-F238E27FC236}">
                <a16:creationId xmlns:a16="http://schemas.microsoft.com/office/drawing/2014/main" id="{C4513B0B-ED28-C0CF-9C15-F729C0EB322D}"/>
              </a:ext>
            </a:extLst>
          </p:cNvPr>
          <p:cNvSpPr txBox="1"/>
          <p:nvPr/>
        </p:nvSpPr>
        <p:spPr>
          <a:xfrm>
            <a:off x="1024034" y="582857"/>
            <a:ext cx="9584871" cy="1751762"/>
          </a:xfrm>
          <a:prstGeom prst="rect">
            <a:avLst/>
          </a:prstGeom>
          <a:noFill/>
        </p:spPr>
        <p:txBody>
          <a:bodyPr wrap="square">
            <a:spAutoFit/>
          </a:body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8" name="TextBox 7">
            <a:extLst>
              <a:ext uri="{FF2B5EF4-FFF2-40B4-BE49-F238E27FC236}">
                <a16:creationId xmlns:a16="http://schemas.microsoft.com/office/drawing/2014/main" id="{32C70A77-4A75-C215-C153-D7AEBCA74836}"/>
              </a:ext>
            </a:extLst>
          </p:cNvPr>
          <p:cNvSpPr txBox="1"/>
          <p:nvPr/>
        </p:nvSpPr>
        <p:spPr>
          <a:xfrm>
            <a:off x="1968759" y="2691909"/>
            <a:ext cx="7176018" cy="2092881"/>
          </a:xfrm>
          <a:prstGeom prst="rect">
            <a:avLst/>
          </a:prstGeom>
          <a:noFill/>
        </p:spPr>
        <p:txBody>
          <a:bodyPr wrap="square">
            <a:spAutoFit/>
          </a:body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:3</a:t>
            </a:r>
            <a:r>
              <a:rPr lang="ru-RU" sz="1800" spc="-100" dirty="0">
                <a:solidFill>
                  <a:srgbClr val="1E487C"/>
                </a:solidFill>
                <a:latin typeface="Times New Roman"/>
                <a:cs typeface="Times New Roman"/>
              </a:rPr>
              <a:t> </a:t>
            </a:r>
          </a:p>
          <a:p>
            <a:pPr marL="12700" algn="ctr">
              <a:lnSpc>
                <a:spcPct val="100000"/>
              </a:lnSpc>
            </a:pPr>
            <a:r>
              <a:rPr lang="ru-RU" sz="1800" b="1" dirty="0">
                <a:solidFill>
                  <a:srgbClr val="1E487C"/>
                </a:solidFill>
                <a:latin typeface="Times New Roman"/>
                <a:cs typeface="Times New Roman"/>
              </a:rPr>
              <a:t>«Правовое регулирование экономических отношений на примере предпринимательской деятельности</a:t>
            </a:r>
            <a:r>
              <a:rPr lang="ru-RU" sz="1800" b="1" spc="-10" dirty="0">
                <a:solidFill>
                  <a:srgbClr val="1E487C"/>
                </a:solidFill>
                <a:latin typeface="Times New Roman"/>
                <a:cs typeface="Times New Roman"/>
              </a:rPr>
              <a:t>»</a:t>
            </a:r>
            <a:r>
              <a:rPr lang="ru-RU" b="1" spc="-10" dirty="0">
                <a:solidFill>
                  <a:srgbClr val="1E487C"/>
                </a:solidFill>
                <a:latin typeface="Times New Roman"/>
                <a:cs typeface="Times New Roman"/>
              </a:rPr>
              <a:t>.</a:t>
            </a:r>
            <a:endParaRPr lang="ru-RU" sz="1800" b="1" spc="-10" dirty="0">
              <a:solidFill>
                <a:srgbClr val="1E487C"/>
              </a:solidFill>
              <a:latin typeface="Times New Roman"/>
              <a:cs typeface="Times New Roman"/>
            </a:endParaRPr>
          </a:p>
          <a:p>
            <a:pPr marL="12700" algn="ctr">
              <a:lnSpc>
                <a:spcPct val="100000"/>
              </a:lnSpc>
            </a:pPr>
            <a:endParaRPr lang="ru-RU" sz="1800" b="1" dirty="0">
              <a:latin typeface="Times New Roman"/>
              <a:cs typeface="Times New Roman"/>
            </a:endParaRPr>
          </a:p>
        </p:txBody>
      </p:sp>
      <p:sp>
        <p:nvSpPr>
          <p:cNvPr id="9" name="TextBox 8">
            <a:extLst>
              <a:ext uri="{FF2B5EF4-FFF2-40B4-BE49-F238E27FC236}">
                <a16:creationId xmlns:a16="http://schemas.microsoft.com/office/drawing/2014/main" id="{B23B873A-1506-EE43-B67E-472329F26275}"/>
              </a:ext>
            </a:extLst>
          </p:cNvPr>
          <p:cNvSpPr txBox="1"/>
          <p:nvPr/>
        </p:nvSpPr>
        <p:spPr>
          <a:xfrm>
            <a:off x="3047223" y="5329727"/>
            <a:ext cx="6097554" cy="369332"/>
          </a:xfrm>
          <a:prstGeom prst="rect">
            <a:avLst/>
          </a:prstGeom>
          <a:noFill/>
        </p:spPr>
        <p:txBody>
          <a:bodyPr wrap="square">
            <a:spAutoFit/>
          </a:body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0" name="object 8">
            <a:extLst>
              <a:ext uri="{FF2B5EF4-FFF2-40B4-BE49-F238E27FC236}">
                <a16:creationId xmlns:a16="http://schemas.microsoft.com/office/drawing/2014/main" id="{3885D779-2157-B2F6-97E7-BD1C545DF5AD}"/>
              </a:ext>
            </a:extLst>
          </p:cNvPr>
          <p:cNvGrpSpPr/>
          <p:nvPr/>
        </p:nvGrpSpPr>
        <p:grpSpPr>
          <a:xfrm>
            <a:off x="9787813" y="-261258"/>
            <a:ext cx="1810134" cy="3163077"/>
            <a:chOff x="6764788" y="470915"/>
            <a:chExt cx="2078736" cy="3729079"/>
          </a:xfrm>
        </p:grpSpPr>
        <p:sp>
          <p:nvSpPr>
            <p:cNvPr id="11" name="object 9">
              <a:extLst>
                <a:ext uri="{FF2B5EF4-FFF2-40B4-BE49-F238E27FC236}">
                  <a16:creationId xmlns:a16="http://schemas.microsoft.com/office/drawing/2014/main" id="{4D2AB98C-0525-7BE8-233A-EBE0D6BD80A4}"/>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0">
              <a:extLst>
                <a:ext uri="{FF2B5EF4-FFF2-40B4-BE49-F238E27FC236}">
                  <a16:creationId xmlns:a16="http://schemas.microsoft.com/office/drawing/2014/main" id="{9ABB03E4-672B-FF4F-F392-A2AE600AC01A}"/>
                </a:ext>
              </a:extLst>
            </p:cNvPr>
            <p:cNvPicPr/>
            <p:nvPr/>
          </p:nvPicPr>
          <p:blipFill>
            <a:blip r:embed="rId3"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396194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E991880-857B-1FE5-5E39-9BA4E92A270E}"/>
              </a:ext>
            </a:extLst>
          </p:cNvPr>
          <p:cNvSpPr>
            <a:spLocks noGrp="1"/>
          </p:cNvSpPr>
          <p:nvPr>
            <p:ph idx="1"/>
          </p:nvPr>
        </p:nvSpPr>
        <p:spPr>
          <a:xfrm>
            <a:off x="838200" y="1035698"/>
            <a:ext cx="10515600" cy="5383861"/>
          </a:xfrm>
        </p:spPr>
        <p:txBody>
          <a:bodyPr>
            <a:normAutofit fontScale="92500" lnSpcReduction="10000"/>
          </a:bodyPr>
          <a:lstStyle/>
          <a:p>
            <a:pPr marL="0" indent="0" algn="just">
              <a:buNone/>
            </a:pPr>
            <a:r>
              <a:rPr lang="ru-RU" dirty="0">
                <a:solidFill>
                  <a:schemeClr val="accent1">
                    <a:lumMod val="75000"/>
                  </a:schemeClr>
                </a:solidFill>
                <a:latin typeface="Georgia" panose="02040502050405020303" pitchFamily="18" charset="0"/>
              </a:rPr>
              <a:t>Собственность на средства производства может воздействовать на социальные отношения в двух важных направлениях: </a:t>
            </a:r>
          </a:p>
          <a:p>
            <a:pPr algn="just"/>
            <a:r>
              <a:rPr lang="ru-RU" dirty="0">
                <a:solidFill>
                  <a:schemeClr val="accent1">
                    <a:lumMod val="75000"/>
                  </a:schemeClr>
                </a:solidFill>
                <a:latin typeface="Georgia" panose="02040502050405020303" pitchFamily="18" charset="0"/>
              </a:rPr>
              <a:t>определяет социальную структуру и положение работников при производстве, </a:t>
            </a:r>
          </a:p>
          <a:p>
            <a:pPr algn="just"/>
            <a:r>
              <a:rPr lang="ru-RU" dirty="0">
                <a:solidFill>
                  <a:schemeClr val="accent1">
                    <a:lumMod val="75000"/>
                  </a:schemeClr>
                </a:solidFill>
                <a:latin typeface="Georgia" panose="02040502050405020303" pitchFamily="18" charset="0"/>
              </a:rPr>
              <a:t>влияет на распределение доходов, образующихся в производственных отношениях. </a:t>
            </a:r>
          </a:p>
          <a:p>
            <a:pPr marL="0" indent="0" algn="just">
              <a:buNone/>
            </a:pPr>
            <a:r>
              <a:rPr lang="ru-RU" dirty="0">
                <a:solidFill>
                  <a:schemeClr val="accent1">
                    <a:lumMod val="75000"/>
                  </a:schemeClr>
                </a:solidFill>
                <a:latin typeface="Georgia" panose="02040502050405020303" pitchFamily="18" charset="0"/>
              </a:rPr>
              <a:t>Экономические отношения собственности возникают при определении отношения хозяйственного использования имущества и получения дохода. Они имеют значение при решении определенных вопросов на практике: кто будет обладать экономической властью и присваивать факторы и результаты производства, как используется результат производства, кому достанется доход. </a:t>
            </a:r>
          </a:p>
          <a:p>
            <a:pPr marL="0" indent="0" algn="just">
              <a:buNone/>
            </a:pPr>
            <a:r>
              <a:rPr lang="ru-RU" dirty="0">
                <a:solidFill>
                  <a:schemeClr val="accent1">
                    <a:lumMod val="75000"/>
                  </a:schemeClr>
                </a:solidFill>
                <a:latin typeface="Georgia" panose="02040502050405020303" pitchFamily="18" charset="0"/>
              </a:rPr>
              <a:t>Экономические отношения собственности характеризуются естественным взаимоотношением с правовыми отношениями.</a:t>
            </a:r>
          </a:p>
        </p:txBody>
      </p:sp>
    </p:spTree>
    <p:extLst>
      <p:ext uri="{BB962C8B-B14F-4D97-AF65-F5344CB8AC3E}">
        <p14:creationId xmlns:p14="http://schemas.microsoft.com/office/powerpoint/2010/main" val="217056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0C04A9-DCDB-FC6F-1608-16930DA0C4EF}"/>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Предпринимательство – это…?</a:t>
            </a:r>
          </a:p>
        </p:txBody>
      </p:sp>
      <p:sp>
        <p:nvSpPr>
          <p:cNvPr id="3" name="Объект 2">
            <a:extLst>
              <a:ext uri="{FF2B5EF4-FFF2-40B4-BE49-F238E27FC236}">
                <a16:creationId xmlns:a16="http://schemas.microsoft.com/office/drawing/2014/main" id="{5131465D-2E4D-6C5E-E7BC-B402A599E4A9}"/>
              </a:ext>
            </a:extLst>
          </p:cNvPr>
          <p:cNvSpPr>
            <a:spLocks noGrp="1"/>
          </p:cNvSpPr>
          <p:nvPr>
            <p:ph idx="1"/>
          </p:nvPr>
        </p:nvSpPr>
        <p:spPr>
          <a:xfrm>
            <a:off x="690465" y="2118049"/>
            <a:ext cx="6606074" cy="4516016"/>
          </a:xfrm>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Предпринимательство</a:t>
            </a:r>
            <a:r>
              <a:rPr lang="ru-RU" dirty="0">
                <a:solidFill>
                  <a:schemeClr val="accent1">
                    <a:lumMod val="75000"/>
                  </a:schemeClr>
                </a:solidFill>
                <a:latin typeface="Georgia" panose="02040502050405020303" pitchFamily="18" charset="0"/>
              </a:rPr>
              <a:t> — явление многогранное, имеющее историческое, социальное значение, на протяжении столетий выступавшее непременным атрибутом человеческой жизни, необходимым компонентом совершенствования новых форм хозяйствования. Именно в процессе эволюции предпринимательства, при непосредственном воздействии государства, сформировалась экономика рыночного типа, характерная для современных развитых государств. </a:t>
            </a:r>
          </a:p>
        </p:txBody>
      </p:sp>
      <p:pic>
        <p:nvPicPr>
          <p:cNvPr id="4" name="Рисунок 3">
            <a:extLst>
              <a:ext uri="{FF2B5EF4-FFF2-40B4-BE49-F238E27FC236}">
                <a16:creationId xmlns:a16="http://schemas.microsoft.com/office/drawing/2014/main" id="{FD455D60-181B-737E-1DA0-910586504F60}"/>
              </a:ext>
            </a:extLst>
          </p:cNvPr>
          <p:cNvPicPr>
            <a:picLocks noChangeAspect="1"/>
          </p:cNvPicPr>
          <p:nvPr/>
        </p:nvPicPr>
        <p:blipFill>
          <a:blip r:embed="rId2"/>
          <a:stretch>
            <a:fillRect/>
          </a:stretch>
        </p:blipFill>
        <p:spPr>
          <a:xfrm>
            <a:off x="8031617" y="2341985"/>
            <a:ext cx="4063554" cy="3049166"/>
          </a:xfrm>
          <a:prstGeom prst="rect">
            <a:avLst/>
          </a:prstGeom>
        </p:spPr>
      </p:pic>
    </p:spTree>
    <p:extLst>
      <p:ext uri="{BB962C8B-B14F-4D97-AF65-F5344CB8AC3E}">
        <p14:creationId xmlns:p14="http://schemas.microsoft.com/office/powerpoint/2010/main" val="369462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30A407-E993-2851-05EA-1CF65D7861F4}"/>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Предпринимательская деятельность</a:t>
            </a:r>
            <a:endParaRPr lang="ru-RU" sz="4000" dirty="0"/>
          </a:p>
        </p:txBody>
      </p:sp>
      <p:sp>
        <p:nvSpPr>
          <p:cNvPr id="3" name="Объект 2">
            <a:extLst>
              <a:ext uri="{FF2B5EF4-FFF2-40B4-BE49-F238E27FC236}">
                <a16:creationId xmlns:a16="http://schemas.microsoft.com/office/drawing/2014/main" id="{5B99A960-D9BC-EAD6-0416-8E74A9C96BC1}"/>
              </a:ext>
            </a:extLst>
          </p:cNvPr>
          <p:cNvSpPr>
            <a:spLocks noGrp="1"/>
          </p:cNvSpPr>
          <p:nvPr>
            <p:ph idx="1"/>
          </p:nvPr>
        </p:nvSpPr>
        <p:spPr>
          <a:xfrm>
            <a:off x="838200" y="2416629"/>
            <a:ext cx="10515600" cy="3760334"/>
          </a:xfrm>
        </p:spPr>
        <p:txBody>
          <a:bodyPr/>
          <a:lstStyle/>
          <a:p>
            <a:pPr algn="just"/>
            <a:r>
              <a:rPr lang="ru-RU" b="1" dirty="0">
                <a:solidFill>
                  <a:schemeClr val="accent1">
                    <a:lumMod val="75000"/>
                  </a:schemeClr>
                </a:solidFill>
                <a:latin typeface="Georgia" panose="02040502050405020303" pitchFamily="18" charset="0"/>
              </a:rPr>
              <a:t>Предпринимательская деятельность </a:t>
            </a:r>
            <a:r>
              <a:rPr lang="ru-RU" dirty="0">
                <a:solidFill>
                  <a:schemeClr val="accent1">
                    <a:lumMod val="75000"/>
                  </a:schemeClr>
                </a:solidFill>
                <a:latin typeface="Georgia" panose="02040502050405020303" pitchFamily="18" charset="0"/>
              </a:rPr>
              <a:t>— это самостоятельная, осуществляемая на свой риск деятельность, направленная на систематическое получение прибыли от пользования имуществом, продажи товаров, выполнения работ или оказания услуг лицами, зарегистрированными в этом качестве в установленном законом порядке. </a:t>
            </a:r>
          </a:p>
        </p:txBody>
      </p:sp>
    </p:spTree>
    <p:extLst>
      <p:ext uri="{BB962C8B-B14F-4D97-AF65-F5344CB8AC3E}">
        <p14:creationId xmlns:p14="http://schemas.microsoft.com/office/powerpoint/2010/main" val="59753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59BB2D-6940-AD74-D829-EDD50F310EC9}"/>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Признаки предпринимательской деятельности</a:t>
            </a:r>
            <a:endParaRPr lang="ru-RU" sz="4000" dirty="0"/>
          </a:p>
        </p:txBody>
      </p:sp>
      <p:sp>
        <p:nvSpPr>
          <p:cNvPr id="3" name="Объект 2">
            <a:extLst>
              <a:ext uri="{FF2B5EF4-FFF2-40B4-BE49-F238E27FC236}">
                <a16:creationId xmlns:a16="http://schemas.microsoft.com/office/drawing/2014/main" id="{5B053EA7-B13F-C4A3-53BB-D3BCBCE55398}"/>
              </a:ext>
            </a:extLst>
          </p:cNvPr>
          <p:cNvSpPr>
            <a:spLocks noGrp="1"/>
          </p:cNvSpPr>
          <p:nvPr>
            <p:ph idx="1"/>
          </p:nvPr>
        </p:nvSpPr>
        <p:spPr>
          <a:xfrm>
            <a:off x="838200" y="2575249"/>
            <a:ext cx="10515600" cy="3601714"/>
          </a:xfrm>
        </p:spPr>
        <p:txBody>
          <a:bodyPr/>
          <a:lstStyle/>
          <a:p>
            <a:pPr algn="just"/>
            <a:r>
              <a:rPr lang="ru-RU" dirty="0">
                <a:solidFill>
                  <a:schemeClr val="accent1">
                    <a:lumMod val="75000"/>
                  </a:schemeClr>
                </a:solidFill>
                <a:latin typeface="Georgia" panose="02040502050405020303" pitchFamily="18" charset="0"/>
              </a:rPr>
              <a:t>1) системность — наличие в действиях единой неразрывной связи;</a:t>
            </a:r>
          </a:p>
          <a:p>
            <a:pPr algn="just"/>
            <a:r>
              <a:rPr lang="ru-RU" dirty="0">
                <a:solidFill>
                  <a:schemeClr val="accent1">
                    <a:lumMod val="75000"/>
                  </a:schemeClr>
                </a:solidFill>
                <a:latin typeface="Georgia" panose="02040502050405020303" pitchFamily="18" charset="0"/>
              </a:rPr>
              <a:t>2) целенаправленность — подчиненность всей системы</a:t>
            </a:r>
          </a:p>
          <a:p>
            <a:pPr algn="just"/>
            <a:r>
              <a:rPr lang="ru-RU" dirty="0">
                <a:solidFill>
                  <a:schemeClr val="accent1">
                    <a:lumMod val="75000"/>
                  </a:schemeClr>
                </a:solidFill>
                <a:latin typeface="Georgia" panose="02040502050405020303" pitchFamily="18" charset="0"/>
              </a:rPr>
              <a:t>действий единой цели (получению прибыли);</a:t>
            </a:r>
          </a:p>
          <a:p>
            <a:pPr algn="just"/>
            <a:r>
              <a:rPr lang="ru-RU" dirty="0">
                <a:solidFill>
                  <a:schemeClr val="accent1">
                    <a:lumMod val="75000"/>
                  </a:schemeClr>
                </a:solidFill>
                <a:latin typeface="Georgia" panose="02040502050405020303" pitchFamily="18" charset="0"/>
              </a:rPr>
              <a:t>3) постоянство — длительность осуществления операций.</a:t>
            </a:r>
          </a:p>
        </p:txBody>
      </p:sp>
    </p:spTree>
    <p:extLst>
      <p:ext uri="{BB962C8B-B14F-4D97-AF65-F5344CB8AC3E}">
        <p14:creationId xmlns:p14="http://schemas.microsoft.com/office/powerpoint/2010/main" val="232736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A3CEB7-84FF-285F-EE5A-F7CA12998059}"/>
              </a:ext>
            </a:extLst>
          </p:cNvPr>
          <p:cNvSpPr>
            <a:spLocks noGrp="1"/>
          </p:cNvSpPr>
          <p:nvPr>
            <p:ph type="title"/>
          </p:nvPr>
        </p:nvSpPr>
        <p:spPr/>
        <p:txBody>
          <a:bodyPr>
            <a:normAutofit fontScale="90000"/>
          </a:bodyPr>
          <a:lstStyle/>
          <a:p>
            <a:pPr algn="ctr"/>
            <a:r>
              <a:rPr lang="ru-RU" sz="4400" b="1" dirty="0">
                <a:solidFill>
                  <a:schemeClr val="accent1">
                    <a:lumMod val="75000"/>
                  </a:schemeClr>
                </a:solidFill>
                <a:latin typeface="Georgia" panose="02040502050405020303" pitchFamily="18" charset="0"/>
              </a:rPr>
              <a:t>Принципы предпринимательской деятельности</a:t>
            </a:r>
            <a:endParaRPr lang="ru-RU" dirty="0"/>
          </a:p>
        </p:txBody>
      </p:sp>
      <p:pic>
        <p:nvPicPr>
          <p:cNvPr id="5" name="Рисунок 4">
            <a:extLst>
              <a:ext uri="{FF2B5EF4-FFF2-40B4-BE49-F238E27FC236}">
                <a16:creationId xmlns:a16="http://schemas.microsoft.com/office/drawing/2014/main" id="{89521F1E-5F30-596F-140E-A8B1A86A46C6}"/>
              </a:ext>
            </a:extLst>
          </p:cNvPr>
          <p:cNvPicPr>
            <a:picLocks noChangeAspect="1"/>
          </p:cNvPicPr>
          <p:nvPr/>
        </p:nvPicPr>
        <p:blipFill rotWithShape="1">
          <a:blip r:embed="rId2"/>
          <a:srcRect l="29082" t="36735" r="10459" b="20272"/>
          <a:stretch/>
        </p:blipFill>
        <p:spPr>
          <a:xfrm>
            <a:off x="1276738" y="2500603"/>
            <a:ext cx="9638523" cy="3855412"/>
          </a:xfrm>
          <a:prstGeom prst="rect">
            <a:avLst/>
          </a:prstGeom>
        </p:spPr>
      </p:pic>
    </p:spTree>
    <p:extLst>
      <p:ext uri="{BB962C8B-B14F-4D97-AF65-F5344CB8AC3E}">
        <p14:creationId xmlns:p14="http://schemas.microsoft.com/office/powerpoint/2010/main" val="163884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B3F417-81FA-6654-F726-4C12578A6A3C}"/>
              </a:ext>
            </a:extLst>
          </p:cNvPr>
          <p:cNvSpPr>
            <a:spLocks noGrp="1"/>
          </p:cNvSpPr>
          <p:nvPr>
            <p:ph type="title"/>
          </p:nvPr>
        </p:nvSpPr>
        <p:spPr/>
        <p:txBody>
          <a:bodyPr>
            <a:normAutofit fontScale="90000"/>
          </a:bodyPr>
          <a:lstStyle/>
          <a:p>
            <a:pPr algn="ctr"/>
            <a:r>
              <a:rPr lang="ru-RU" sz="4400" b="1" dirty="0">
                <a:solidFill>
                  <a:schemeClr val="accent1">
                    <a:lumMod val="75000"/>
                  </a:schemeClr>
                </a:solidFill>
                <a:latin typeface="Georgia" panose="02040502050405020303" pitchFamily="18" charset="0"/>
              </a:rPr>
              <a:t>Принципы предпринимательской деятельности</a:t>
            </a:r>
            <a:endParaRPr lang="ru-RU" dirty="0"/>
          </a:p>
        </p:txBody>
      </p:sp>
      <p:sp>
        <p:nvSpPr>
          <p:cNvPr id="3" name="Объект 2">
            <a:extLst>
              <a:ext uri="{FF2B5EF4-FFF2-40B4-BE49-F238E27FC236}">
                <a16:creationId xmlns:a16="http://schemas.microsoft.com/office/drawing/2014/main" id="{DA32D81D-4F3B-DDCA-98D4-BF60F451782C}"/>
              </a:ext>
            </a:extLst>
          </p:cNvPr>
          <p:cNvSpPr>
            <a:spLocks noGrp="1"/>
          </p:cNvSpPr>
          <p:nvPr>
            <p:ph idx="1"/>
          </p:nvPr>
        </p:nvSpPr>
        <p:spPr>
          <a:xfrm>
            <a:off x="838200" y="2267339"/>
            <a:ext cx="10515600" cy="4225536"/>
          </a:xfrm>
        </p:spPr>
        <p:txBody>
          <a:bodyPr>
            <a:normAutofit lnSpcReduction="10000"/>
          </a:bodyPr>
          <a:lstStyle/>
          <a:p>
            <a:pPr algn="just"/>
            <a:r>
              <a:rPr lang="ru-RU" b="1" dirty="0">
                <a:solidFill>
                  <a:schemeClr val="accent1">
                    <a:lumMod val="75000"/>
                  </a:schemeClr>
                </a:solidFill>
                <a:latin typeface="Georgia" panose="02040502050405020303" pitchFamily="18" charset="0"/>
              </a:rPr>
              <a:t>1. Самостоятельность. </a:t>
            </a:r>
          </a:p>
          <a:p>
            <a:pPr algn="just"/>
            <a:r>
              <a:rPr lang="ru-RU" dirty="0">
                <a:solidFill>
                  <a:schemeClr val="accent1">
                    <a:lumMod val="75000"/>
                  </a:schemeClr>
                </a:solidFill>
                <a:latin typeface="Georgia" panose="02040502050405020303" pitchFamily="18" charset="0"/>
              </a:rPr>
              <a:t>а) организационная самостоятельность - возможность самостоятельно принимать решения в процессе предпринимательской деятельности (волевой характер); </a:t>
            </a:r>
          </a:p>
          <a:p>
            <a:pPr algn="just"/>
            <a:r>
              <a:rPr lang="ru-RU" dirty="0">
                <a:solidFill>
                  <a:schemeClr val="accent1">
                    <a:lumMod val="75000"/>
                  </a:schemeClr>
                </a:solidFill>
                <a:latin typeface="Georgia" panose="02040502050405020303" pitchFamily="18" charset="0"/>
              </a:rPr>
              <a:t>б) имущественная самостоятельность - наличие у предпринимателя обособленного имущества для осуществления предпринимательской деятельности. Рисковый характер предпринимательской деятельности. Риск (от лат. </a:t>
            </a:r>
            <a:r>
              <a:rPr lang="ru-RU" dirty="0" err="1">
                <a:solidFill>
                  <a:schemeClr val="accent1">
                    <a:lumMod val="75000"/>
                  </a:schemeClr>
                </a:solidFill>
                <a:latin typeface="Georgia" panose="02040502050405020303" pitchFamily="18" charset="0"/>
              </a:rPr>
              <a:t>risco</a:t>
            </a:r>
            <a:r>
              <a:rPr lang="ru-RU" dirty="0">
                <a:solidFill>
                  <a:schemeClr val="accent1">
                    <a:lumMod val="75000"/>
                  </a:schemeClr>
                </a:solidFill>
                <a:latin typeface="Georgia" panose="02040502050405020303" pitchFamily="18" charset="0"/>
              </a:rPr>
              <a:t> – «отвесная скала») - вероятность неполучения запланированного или ожидаемого положительного результата.</a:t>
            </a:r>
          </a:p>
        </p:txBody>
      </p:sp>
    </p:spTree>
    <p:extLst>
      <p:ext uri="{BB962C8B-B14F-4D97-AF65-F5344CB8AC3E}">
        <p14:creationId xmlns:p14="http://schemas.microsoft.com/office/powerpoint/2010/main" val="237813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2B4CEF3-4528-6E1A-FBFB-F241ABB676B3}"/>
              </a:ext>
            </a:extLst>
          </p:cNvPr>
          <p:cNvSpPr>
            <a:spLocks noGrp="1"/>
          </p:cNvSpPr>
          <p:nvPr>
            <p:ph idx="1"/>
          </p:nvPr>
        </p:nvSpPr>
        <p:spPr>
          <a:xfrm>
            <a:off x="838200" y="858416"/>
            <a:ext cx="10515600" cy="5850293"/>
          </a:xfrm>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2. Самостоятельная имущественная ответственность предпринимателя</a:t>
            </a:r>
            <a:r>
              <a:rPr lang="ru-RU" dirty="0">
                <a:solidFill>
                  <a:schemeClr val="accent1">
                    <a:lumMod val="75000"/>
                  </a:schemeClr>
                </a:solidFill>
                <a:latin typeface="Georgia" panose="02040502050405020303" pitchFamily="18" charset="0"/>
              </a:rPr>
              <a:t>. Предприниматель несет материальную ответственность за свое дело (или в пределах всего имущества, или в пределах пая, или в объеме пакета акций).</a:t>
            </a:r>
          </a:p>
          <a:p>
            <a:pPr algn="just"/>
            <a:r>
              <a:rPr lang="ru-RU" b="1" dirty="0">
                <a:solidFill>
                  <a:schemeClr val="accent1">
                    <a:lumMod val="75000"/>
                  </a:schemeClr>
                </a:solidFill>
                <a:latin typeface="Georgia" panose="02040502050405020303" pitchFamily="18" charset="0"/>
              </a:rPr>
              <a:t>3. Рисковый характер</a:t>
            </a:r>
            <a:r>
              <a:rPr lang="ru-RU" dirty="0">
                <a:solidFill>
                  <a:schemeClr val="accent1">
                    <a:lumMod val="75000"/>
                  </a:schemeClr>
                </a:solidFill>
                <a:latin typeface="Georgia" panose="02040502050405020303" pitchFamily="18" charset="0"/>
              </a:rPr>
              <a:t>. Предпринимательской деятельности присущ риск, т.е. вероятность возникновения убытков, недополучения предпринимателем дохода или даже его разорения. Любой предприниматель, безусловно, несет множество рисков при осуществлении своей деятельности. В силу различных обстоятельств, не зависящих от его воли (изменение рыночной конъюнктуры, падение курса национальной валюты, банкротство партнеров, исчезновение с рынка необходимых для ведения предпринимательской деятельности товаров, военные действия, правительственные меры, ограничивающие экономический оборот, и т.д. и т.п.), коммерческие расчеты предпринимателя могут не оправдаться, и он, в лучшем случае, не получит запланированной прибыли, а в худшем — разорится вследствие понесенных убытков. </a:t>
            </a:r>
          </a:p>
        </p:txBody>
      </p:sp>
    </p:spTree>
    <p:extLst>
      <p:ext uri="{BB962C8B-B14F-4D97-AF65-F5344CB8AC3E}">
        <p14:creationId xmlns:p14="http://schemas.microsoft.com/office/powerpoint/2010/main" val="423144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0BECEEE-0A4D-C9CA-325C-81B29978F570}"/>
              </a:ext>
            </a:extLst>
          </p:cNvPr>
          <p:cNvSpPr>
            <a:spLocks noGrp="1"/>
          </p:cNvSpPr>
          <p:nvPr>
            <p:ph idx="1"/>
          </p:nvPr>
        </p:nvSpPr>
        <p:spPr>
          <a:xfrm>
            <a:off x="838200" y="1166327"/>
            <a:ext cx="10515600" cy="5010636"/>
          </a:xfrm>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4. Направленность на систематическое получение прибыли. </a:t>
            </a:r>
            <a:r>
              <a:rPr lang="ru-RU" dirty="0">
                <a:solidFill>
                  <a:schemeClr val="accent1">
                    <a:lumMod val="75000"/>
                  </a:schemeClr>
                </a:solidFill>
                <a:latin typeface="Georgia" panose="02040502050405020303" pitchFamily="18" charset="0"/>
              </a:rPr>
              <a:t>Предпринимательская деятельность всегда имеет своей целью получение прибыли. Прибылью называют доход предпринимателя, получаемый в виде прироста вложенного в производство капитала. Получение прибыли является главным стимулом и основным показателем эффективности любого предприятия. Прибыль — это вознаграждение предпринимателя за деловую активность. Размер прибыли зависит от личных качеств предпринимателя и его успеха на рынке. Высокие прибыли заставляют капиталы и рабочую силу мигрировать из одной отрасли в другую, поскольку прибыль в разных отраслях экономики — производстве, банковском деле, торговле — образуется неодинаково и размер ее может существенно отличаться. </a:t>
            </a:r>
          </a:p>
        </p:txBody>
      </p:sp>
    </p:spTree>
    <p:extLst>
      <p:ext uri="{BB962C8B-B14F-4D97-AF65-F5344CB8AC3E}">
        <p14:creationId xmlns:p14="http://schemas.microsoft.com/office/powerpoint/2010/main" val="396931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A1BB0D-0A13-51DD-5647-CFBF9736B8AA}"/>
              </a:ext>
            </a:extLst>
          </p:cNvPr>
          <p:cNvSpPr>
            <a:spLocks noGrp="1"/>
          </p:cNvSpPr>
          <p:nvPr>
            <p:ph idx="1"/>
          </p:nvPr>
        </p:nvSpPr>
        <p:spPr>
          <a:xfrm>
            <a:off x="838200" y="877078"/>
            <a:ext cx="10515600" cy="5299885"/>
          </a:xfrm>
        </p:spPr>
        <p:txBody>
          <a:bodyPr>
            <a:normAutofit lnSpcReduction="10000"/>
          </a:bodyPr>
          <a:lstStyle/>
          <a:p>
            <a:pPr algn="just"/>
            <a:r>
              <a:rPr lang="ru-RU" b="1" dirty="0">
                <a:solidFill>
                  <a:schemeClr val="accent1">
                    <a:lumMod val="75000"/>
                  </a:schemeClr>
                </a:solidFill>
                <a:latin typeface="Georgia" panose="02040502050405020303" pitchFamily="18" charset="0"/>
              </a:rPr>
              <a:t>5. Легализованный характер</a:t>
            </a:r>
            <a:r>
              <a:rPr lang="ru-RU" dirty="0">
                <a:solidFill>
                  <a:schemeClr val="accent1">
                    <a:lumMod val="75000"/>
                  </a:schemeClr>
                </a:solidFill>
                <a:latin typeface="Georgia" panose="02040502050405020303" pitchFamily="18" charset="0"/>
              </a:rPr>
              <a:t>. Сущность этого признака состоит в том, что любой предприниматель должен декларировать себя в качестве такового перед уполномоченными государственными органами. Каждый предприниматель, прежде чем начать деятельность, должен встать на учет в государственные органы. За невыполнение этого требования предусматривается административная и уголовная ответственность. После получения регистрационного свидетельства и постановки на учет в статистические и налоговые органы, внебюджетные фонды предприниматель вправе осуществлять указанные в его свидетельстве виды деятельности. Ограничение установлено только для лицензируемых видов деятельности, их можно осуществлять с момента получения лицензии.</a:t>
            </a:r>
          </a:p>
        </p:txBody>
      </p:sp>
    </p:spTree>
    <p:extLst>
      <p:ext uri="{BB962C8B-B14F-4D97-AF65-F5344CB8AC3E}">
        <p14:creationId xmlns:p14="http://schemas.microsoft.com/office/powerpoint/2010/main" val="376898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150E32-5D1C-4AAC-8148-5BB839128EB7}"/>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Значение предпринимательской деятельности</a:t>
            </a:r>
          </a:p>
        </p:txBody>
      </p:sp>
      <p:sp>
        <p:nvSpPr>
          <p:cNvPr id="3" name="Объект 2">
            <a:extLst>
              <a:ext uri="{FF2B5EF4-FFF2-40B4-BE49-F238E27FC236}">
                <a16:creationId xmlns:a16="http://schemas.microsoft.com/office/drawing/2014/main" id="{E5EF94F4-C92E-90C5-CEFC-80835BC65F10}"/>
              </a:ext>
            </a:extLst>
          </p:cNvPr>
          <p:cNvSpPr>
            <a:spLocks noGrp="1"/>
          </p:cNvSpPr>
          <p:nvPr>
            <p:ph idx="1"/>
          </p:nvPr>
        </p:nvSpPr>
        <p:spPr>
          <a:xfrm>
            <a:off x="838200" y="2030899"/>
            <a:ext cx="10515600" cy="435133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Предпринимательская деятельность способствует организации производства товаров, всего движения товарных масс и доводит их до конечного потребителя, связывая таким образом экономическую жизнь общества в единое целое.</a:t>
            </a:r>
          </a:p>
          <a:p>
            <a:pPr algn="just"/>
            <a:r>
              <a:rPr lang="ru-RU" dirty="0">
                <a:solidFill>
                  <a:schemeClr val="accent1">
                    <a:lumMod val="75000"/>
                  </a:schemeClr>
                </a:solidFill>
                <a:latin typeface="Georgia" panose="02040502050405020303" pitchFamily="18" charset="0"/>
              </a:rPr>
              <a:t>Наряду с производством товаров предпринимательская деятельность связана и с осуществлением разнообразных услуг гражданам; она приводит в движение финансовые и фондовые рынки, мобилизует интеллектуальный потенциал общества для развития науки и создания новых технологий, создавая тем самым предпосылки для ускорения научно-технического прогресса, способствующего технологическому развитию страны, продвижению продукции на мировой рынок.</a:t>
            </a:r>
          </a:p>
        </p:txBody>
      </p:sp>
    </p:spTree>
    <p:extLst>
      <p:ext uri="{BB962C8B-B14F-4D97-AF65-F5344CB8AC3E}">
        <p14:creationId xmlns:p14="http://schemas.microsoft.com/office/powerpoint/2010/main" val="213297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EA005B-290B-B1AC-12DC-D3B74A106CDB}"/>
              </a:ext>
            </a:extLst>
          </p:cNvPr>
          <p:cNvSpPr>
            <a:spLocks noGrp="1"/>
          </p:cNvSpPr>
          <p:nvPr>
            <p:ph type="title"/>
          </p:nvPr>
        </p:nvSpPr>
        <p:spPr/>
        <p:txBody>
          <a:bodyPr/>
          <a:lstStyle/>
          <a:p>
            <a:pPr algn="ctr"/>
            <a:r>
              <a:rPr lang="ru-RU" sz="4000" b="1" dirty="0">
                <a:solidFill>
                  <a:schemeClr val="accent1">
                    <a:lumMod val="75000"/>
                  </a:schemeClr>
                </a:solidFill>
                <a:latin typeface="Georgia" panose="02040502050405020303" pitchFamily="18" charset="0"/>
              </a:rPr>
              <a:t>Экономические отношения</a:t>
            </a:r>
          </a:p>
        </p:txBody>
      </p:sp>
      <p:sp>
        <p:nvSpPr>
          <p:cNvPr id="3" name="Объект 2">
            <a:extLst>
              <a:ext uri="{FF2B5EF4-FFF2-40B4-BE49-F238E27FC236}">
                <a16:creationId xmlns:a16="http://schemas.microsoft.com/office/drawing/2014/main" id="{B9147C31-1626-F440-6D0B-BA2CAFBFDA02}"/>
              </a:ext>
            </a:extLst>
          </p:cNvPr>
          <p:cNvSpPr>
            <a:spLocks noGrp="1"/>
          </p:cNvSpPr>
          <p:nvPr>
            <p:ph idx="1"/>
          </p:nvPr>
        </p:nvSpPr>
        <p:spPr>
          <a:xfrm>
            <a:off x="838200" y="2817845"/>
            <a:ext cx="5749212" cy="3359117"/>
          </a:xfrm>
        </p:spPr>
        <p:txBody>
          <a:bodyPr/>
          <a:lstStyle/>
          <a:p>
            <a:pPr algn="just"/>
            <a:r>
              <a:rPr lang="ru-RU" b="1" dirty="0">
                <a:solidFill>
                  <a:schemeClr val="accent1">
                    <a:lumMod val="75000"/>
                  </a:schemeClr>
                </a:solidFill>
                <a:latin typeface="Georgia" panose="02040502050405020303" pitchFamily="18" charset="0"/>
              </a:rPr>
              <a:t>Экономические отношения </a:t>
            </a:r>
            <a:r>
              <a:rPr lang="ru-RU" dirty="0">
                <a:solidFill>
                  <a:schemeClr val="accent1">
                    <a:lumMod val="75000"/>
                  </a:schemeClr>
                </a:solidFill>
                <a:latin typeface="Georgia" panose="02040502050405020303" pitchFamily="18" charset="0"/>
              </a:rPr>
              <a:t>— объективно складывающиеся отношения между людьми при производстве, распределении, обмене и потреблении благ.</a:t>
            </a:r>
          </a:p>
        </p:txBody>
      </p:sp>
      <p:pic>
        <p:nvPicPr>
          <p:cNvPr id="1026" name="Picture 2" descr="gpbi-1c-prod-bitrix-uploads.storage.yandexcloud.ne...">
            <a:extLst>
              <a:ext uri="{FF2B5EF4-FFF2-40B4-BE49-F238E27FC236}">
                <a16:creationId xmlns:a16="http://schemas.microsoft.com/office/drawing/2014/main" id="{753E68CE-5E04-DA27-5267-7EFE0CA20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442" y="2444005"/>
            <a:ext cx="4909977" cy="276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13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B76EA1-F133-2B22-7720-FAA5E393CA21}"/>
              </a:ext>
            </a:extLst>
          </p:cNvPr>
          <p:cNvSpPr>
            <a:spLocks noGrp="1"/>
          </p:cNvSpPr>
          <p:nvPr>
            <p:ph idx="1"/>
          </p:nvPr>
        </p:nvSpPr>
        <p:spPr>
          <a:xfrm>
            <a:off x="838200" y="774441"/>
            <a:ext cx="10515600" cy="5402522"/>
          </a:xfrm>
        </p:spPr>
        <p:txBody>
          <a:bodyPr>
            <a:normAutofit fontScale="92500" lnSpcReduction="20000"/>
          </a:bodyPr>
          <a:lstStyle/>
          <a:p>
            <a:pPr algn="just"/>
            <a:r>
              <a:rPr lang="ru-RU" b="0" i="0" dirty="0">
                <a:solidFill>
                  <a:schemeClr val="accent1">
                    <a:lumMod val="75000"/>
                  </a:schemeClr>
                </a:solidFill>
                <a:effectLst/>
                <a:latin typeface="Georgia" panose="02040502050405020303" pitchFamily="18" charset="0"/>
              </a:rPr>
              <a:t>Уплачивая налоги, предпринимательство вносит свою лепту в содержание государства, финансирует государственные расходы. Это свидетельствует о том, что предпринимательская деятельность позволяет государству обеспечить гражданам гарантированный материальный и образовательный уровень, медицинское обслуживание, выплату пенсий и пособий, а это в свою очередь способствует повышению уровня жизни в стране, ее демографического, социального и экономического уровня. Средства, получаемые государством от предпринимательской деятельности, составляют немаловажную часть государственного бюджета и способствуют движению денежных масс внутри страны.</a:t>
            </a:r>
          </a:p>
          <a:p>
            <a:pPr algn="just"/>
            <a:r>
              <a:rPr lang="ru-RU" b="0" i="0" dirty="0">
                <a:solidFill>
                  <a:schemeClr val="accent1">
                    <a:lumMod val="75000"/>
                  </a:schemeClr>
                </a:solidFill>
                <a:effectLst/>
                <a:latin typeface="Georgia" panose="02040502050405020303" pitchFamily="18" charset="0"/>
              </a:rPr>
              <a:t>Таким образом, мы видим, что предпринимательство, без сомнения, занимает центральное место в современном обществе. Ведь именно предприниматель является опорой и гарантом стабильности и устойчивого развития как государства, так и гражданского общества, как экономической, так и политической жизни его граждан.</a:t>
            </a:r>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58984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71616A-C059-A7AE-87E9-B0C4A78DE5EF}"/>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Виды и формы предпринимательства </a:t>
            </a:r>
          </a:p>
        </p:txBody>
      </p:sp>
      <p:sp>
        <p:nvSpPr>
          <p:cNvPr id="3" name="Объект 2">
            <a:extLst>
              <a:ext uri="{FF2B5EF4-FFF2-40B4-BE49-F238E27FC236}">
                <a16:creationId xmlns:a16="http://schemas.microsoft.com/office/drawing/2014/main" id="{543A65D9-D0BA-A7AE-71B9-0CA298650DE5}"/>
              </a:ext>
            </a:extLst>
          </p:cNvPr>
          <p:cNvSpPr>
            <a:spLocks noGrp="1"/>
          </p:cNvSpPr>
          <p:nvPr>
            <p:ph idx="1"/>
          </p:nvPr>
        </p:nvSpPr>
        <p:spPr>
          <a:xfrm>
            <a:off x="838200" y="1825624"/>
            <a:ext cx="10515600" cy="4845763"/>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Предпринимательская деятельность существует в разнообразных видах и формах. В экономике различают </a:t>
            </a:r>
            <a:r>
              <a:rPr lang="ru-RU" b="1" dirty="0">
                <a:solidFill>
                  <a:schemeClr val="accent1">
                    <a:lumMod val="75000"/>
                  </a:schemeClr>
                </a:solidFill>
                <a:latin typeface="Georgia" panose="02040502050405020303" pitchFamily="18" charset="0"/>
              </a:rPr>
              <a:t>два основных вида предпринимательства.</a:t>
            </a:r>
          </a:p>
          <a:p>
            <a:pPr algn="just"/>
            <a:r>
              <a:rPr lang="ru-RU" b="1" dirty="0">
                <a:solidFill>
                  <a:schemeClr val="accent1">
                    <a:lumMod val="75000"/>
                  </a:schemeClr>
                </a:solidFill>
                <a:latin typeface="Georgia" panose="02040502050405020303" pitchFamily="18" charset="0"/>
              </a:rPr>
              <a:t>1. Производственное предпринимательство</a:t>
            </a:r>
            <a:r>
              <a:rPr lang="ru-RU" dirty="0">
                <a:solidFill>
                  <a:schemeClr val="accent1">
                    <a:lumMod val="75000"/>
                  </a:schemeClr>
                </a:solidFill>
                <a:latin typeface="Georgia" panose="02040502050405020303" pitchFamily="18" charset="0"/>
              </a:rPr>
              <a:t>, направленное на создание каких-либо материальных благ. Такое предпринимательство имеет место в промышленности, в строительстве, в сельском хозяйстве.</a:t>
            </a:r>
          </a:p>
          <a:p>
            <a:pPr algn="just"/>
            <a:r>
              <a:rPr lang="ru-RU" b="1" dirty="0">
                <a:solidFill>
                  <a:schemeClr val="accent1">
                    <a:lumMod val="75000"/>
                  </a:schemeClr>
                </a:solidFill>
                <a:latin typeface="Georgia" panose="02040502050405020303" pitchFamily="18" charset="0"/>
              </a:rPr>
              <a:t>2. Предпринимательство в сфере услуг</a:t>
            </a:r>
            <a:r>
              <a:rPr lang="ru-RU" dirty="0">
                <a:solidFill>
                  <a:schemeClr val="accent1">
                    <a:lumMod val="75000"/>
                  </a:schemeClr>
                </a:solidFill>
                <a:latin typeface="Georgia" panose="02040502050405020303" pitchFamily="18" charset="0"/>
              </a:rPr>
              <a:t>. Из самого названия уже понятно, что оно заключается в оказании услуг либо конечным потребителям — физическим лицам (так наз. В2С —от англ. Business-</a:t>
            </a:r>
            <a:r>
              <a:rPr lang="ru-RU" dirty="0" err="1">
                <a:solidFill>
                  <a:schemeClr val="accent1">
                    <a:lumMod val="75000"/>
                  </a:schemeClr>
                </a:solidFill>
                <a:latin typeface="Georgia" panose="02040502050405020303" pitchFamily="18" charset="0"/>
              </a:rPr>
              <a:t>to</a:t>
            </a:r>
            <a:r>
              <a:rPr lang="ru-RU" dirty="0">
                <a:solidFill>
                  <a:schemeClr val="accent1">
                    <a:lumMod val="75000"/>
                  </a:schemeClr>
                </a:solidFill>
                <a:latin typeface="Georgia" panose="02040502050405020303" pitchFamily="18" charset="0"/>
              </a:rPr>
              <a:t>-Consumer), либо юридическим лицам (В2В — от англ. Business-</a:t>
            </a:r>
            <a:r>
              <a:rPr lang="ru-RU" dirty="0" err="1">
                <a:solidFill>
                  <a:schemeClr val="accent1">
                    <a:lumMod val="75000"/>
                  </a:schemeClr>
                </a:solidFill>
                <a:latin typeface="Georgia" panose="02040502050405020303" pitchFamily="18" charset="0"/>
              </a:rPr>
              <a:t>to</a:t>
            </a:r>
            <a:r>
              <a:rPr lang="ru-RU" dirty="0">
                <a:solidFill>
                  <a:schemeClr val="accent1">
                    <a:lumMod val="75000"/>
                  </a:schemeClr>
                </a:solidFill>
                <a:latin typeface="Georgia" panose="02040502050405020303" pitchFamily="18" charset="0"/>
              </a:rPr>
              <a:t>-Business). Здесь можно выделить: торговые услуги (оптовая и розничная торговля), финансовые услуги (банковские, страховые и др.), услуги по консультированию (в области юриспруденции, организационного развития, социологии, маркетинга, управления персоналом и др.).</a:t>
            </a:r>
          </a:p>
        </p:txBody>
      </p:sp>
    </p:spTree>
    <p:extLst>
      <p:ext uri="{BB962C8B-B14F-4D97-AF65-F5344CB8AC3E}">
        <p14:creationId xmlns:p14="http://schemas.microsoft.com/office/powerpoint/2010/main" val="188691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0131B3-2A01-72DD-E463-377496CBE17E}"/>
              </a:ext>
            </a:extLst>
          </p:cNvPr>
          <p:cNvSpPr>
            <a:spLocks noGrp="1"/>
          </p:cNvSpPr>
          <p:nvPr>
            <p:ph idx="1"/>
          </p:nvPr>
        </p:nvSpPr>
        <p:spPr>
          <a:xfrm>
            <a:off x="838200" y="671804"/>
            <a:ext cx="10515600" cy="5784980"/>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Из возможных форм предпринимательства наиболее распространенным являются три. </a:t>
            </a:r>
          </a:p>
          <a:p>
            <a:pPr algn="just"/>
            <a:r>
              <a:rPr lang="ru-RU" b="1" dirty="0">
                <a:solidFill>
                  <a:schemeClr val="accent1">
                    <a:lumMod val="75000"/>
                  </a:schemeClr>
                </a:solidFill>
                <a:latin typeface="Georgia" panose="02040502050405020303" pitchFamily="18" charset="0"/>
              </a:rPr>
              <a:t>1. Индивидуальное предпринимательство</a:t>
            </a:r>
            <a:r>
              <a:rPr lang="ru-RU" dirty="0">
                <a:solidFill>
                  <a:schemeClr val="accent1">
                    <a:lumMod val="75000"/>
                  </a:schemeClr>
                </a:solidFill>
                <a:latin typeface="Georgia" panose="02040502050405020303" pitchFamily="18" charset="0"/>
              </a:rPr>
              <a:t>, которое может осуществляться в виде создания компании, принадлежащей одному человеку. </a:t>
            </a:r>
          </a:p>
          <a:p>
            <a:pPr algn="just"/>
            <a:r>
              <a:rPr lang="ru-RU" b="1" dirty="0">
                <a:solidFill>
                  <a:schemeClr val="accent1">
                    <a:lumMod val="75000"/>
                  </a:schemeClr>
                </a:solidFill>
                <a:latin typeface="Georgia" panose="02040502050405020303" pitchFamily="18" charset="0"/>
              </a:rPr>
              <a:t>2. Партнерское предпринимательство</a:t>
            </a:r>
            <a:r>
              <a:rPr lang="ru-RU" dirty="0">
                <a:solidFill>
                  <a:schemeClr val="accent1">
                    <a:lumMod val="75000"/>
                  </a:schemeClr>
                </a:solidFill>
                <a:latin typeface="Georgia" panose="02040502050405020303" pitchFamily="18" charset="0"/>
              </a:rPr>
              <a:t>, т. е. создание компании или предприятия, которое принадлежит одновременно нескольким собственникам и управляется ими на основе взаимного согласия. </a:t>
            </a:r>
          </a:p>
          <a:p>
            <a:pPr algn="just"/>
            <a:r>
              <a:rPr lang="ru-RU" b="1" dirty="0">
                <a:solidFill>
                  <a:schemeClr val="accent1">
                    <a:lumMod val="75000"/>
                  </a:schemeClr>
                </a:solidFill>
                <a:latin typeface="Georgia" panose="02040502050405020303" pitchFamily="18" charset="0"/>
              </a:rPr>
              <a:t>3. Корпоративное предпринимательство</a:t>
            </a:r>
            <a:r>
              <a:rPr lang="ru-RU" dirty="0">
                <a:solidFill>
                  <a:schemeClr val="accent1">
                    <a:lumMod val="75000"/>
                  </a:schemeClr>
                </a:solidFill>
                <a:latin typeface="Georgia" panose="02040502050405020303" pitchFamily="18" charset="0"/>
              </a:rPr>
              <a:t>, которое создается в результате объединения значительного количества собственников и капиталов и, как правило, управляется специальными людьми — наемными менеджерами. Первые две формы предпринимательства в большей степени характерны для малого бизнеса, в то время как последняя используется в основном для создания среднего и крупного бизнеса.</a:t>
            </a:r>
          </a:p>
        </p:txBody>
      </p:sp>
    </p:spTree>
    <p:extLst>
      <p:ext uri="{BB962C8B-B14F-4D97-AF65-F5344CB8AC3E}">
        <p14:creationId xmlns:p14="http://schemas.microsoft.com/office/powerpoint/2010/main" val="3222481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1ECC47-D779-6907-6F76-7D799CEA1985}"/>
              </a:ext>
            </a:extLst>
          </p:cNvPr>
          <p:cNvSpPr>
            <a:spLocks noGrp="1"/>
          </p:cNvSpPr>
          <p:nvPr>
            <p:ph type="title"/>
          </p:nvPr>
        </p:nvSpPr>
        <p:spPr/>
        <p:txBody>
          <a:bodyPr>
            <a:noAutofit/>
          </a:bodyPr>
          <a:lstStyle/>
          <a:p>
            <a:pPr algn="ctr"/>
            <a:r>
              <a:rPr lang="ru-RU" sz="3200" b="1" dirty="0">
                <a:solidFill>
                  <a:schemeClr val="accent1">
                    <a:lumMod val="75000"/>
                  </a:schemeClr>
                </a:solidFill>
                <a:latin typeface="Georgia" panose="02040502050405020303" pitchFamily="18" charset="0"/>
              </a:rPr>
              <a:t>Предпринимательские отношения</a:t>
            </a:r>
            <a:br>
              <a:rPr lang="ru-RU" sz="3200" b="1" dirty="0">
                <a:solidFill>
                  <a:schemeClr val="accent1">
                    <a:lumMod val="75000"/>
                  </a:schemeClr>
                </a:solidFill>
                <a:latin typeface="Georgia" panose="02040502050405020303" pitchFamily="18" charset="0"/>
              </a:rPr>
            </a:br>
            <a:r>
              <a:rPr lang="ru-RU" sz="3200" b="1" dirty="0">
                <a:solidFill>
                  <a:schemeClr val="accent1">
                    <a:lumMod val="75000"/>
                  </a:schemeClr>
                </a:solidFill>
                <a:latin typeface="Georgia" panose="02040502050405020303" pitchFamily="18" charset="0"/>
              </a:rPr>
              <a:t>как предмет правового регулирования</a:t>
            </a:r>
          </a:p>
        </p:txBody>
      </p:sp>
      <p:sp>
        <p:nvSpPr>
          <p:cNvPr id="3" name="Объект 2">
            <a:extLst>
              <a:ext uri="{FF2B5EF4-FFF2-40B4-BE49-F238E27FC236}">
                <a16:creationId xmlns:a16="http://schemas.microsoft.com/office/drawing/2014/main" id="{8F0F7271-F322-2CA0-1495-8D0E7239D3BC}"/>
              </a:ext>
            </a:extLst>
          </p:cNvPr>
          <p:cNvSpPr>
            <a:spLocks noGrp="1"/>
          </p:cNvSpPr>
          <p:nvPr>
            <p:ph idx="1"/>
          </p:nvPr>
        </p:nvSpPr>
        <p:spPr>
          <a:xfrm>
            <a:off x="838200" y="2761861"/>
            <a:ext cx="10515600" cy="3415102"/>
          </a:xfrm>
        </p:spPr>
        <p:txBody>
          <a:bodyPr/>
          <a:lstStyle/>
          <a:p>
            <a:pPr algn="just"/>
            <a:r>
              <a:rPr lang="ru-RU" b="1" dirty="0">
                <a:solidFill>
                  <a:schemeClr val="accent1">
                    <a:lumMod val="75000"/>
                  </a:schemeClr>
                </a:solidFill>
                <a:latin typeface="Georgia" panose="02040502050405020303" pitchFamily="18" charset="0"/>
              </a:rPr>
              <a:t>Предпринимательское право </a:t>
            </a:r>
            <a:r>
              <a:rPr lang="ru-RU" dirty="0">
                <a:solidFill>
                  <a:schemeClr val="accent1">
                    <a:lumMod val="75000"/>
                  </a:schemeClr>
                </a:solidFill>
                <a:latin typeface="Georgia" panose="02040502050405020303" pitchFamily="18" charset="0"/>
              </a:rPr>
              <a:t>как отрасль права представляет собой совокупность норм, регулирующих предпринимательские отношения, тесно с ними связанные иные, в том числе некоммерческие отношения, а также отношения по государственному регулированию хозяйствования в целях обеспечения интересов государства и общества.</a:t>
            </a:r>
          </a:p>
        </p:txBody>
      </p:sp>
    </p:spTree>
    <p:extLst>
      <p:ext uri="{BB962C8B-B14F-4D97-AF65-F5344CB8AC3E}">
        <p14:creationId xmlns:p14="http://schemas.microsoft.com/office/powerpoint/2010/main" val="2457104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AA0E6-0DD1-559A-FD3B-D4877F37EE53}"/>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Предмет предпринимательского права</a:t>
            </a:r>
            <a:endParaRPr lang="ru-RU" sz="3600" b="1" dirty="0"/>
          </a:p>
        </p:txBody>
      </p:sp>
      <p:sp>
        <p:nvSpPr>
          <p:cNvPr id="3" name="Объект 2">
            <a:extLst>
              <a:ext uri="{FF2B5EF4-FFF2-40B4-BE49-F238E27FC236}">
                <a16:creationId xmlns:a16="http://schemas.microsoft.com/office/drawing/2014/main" id="{DEEB0982-6865-E388-012E-120DB0C692E5}"/>
              </a:ext>
            </a:extLst>
          </p:cNvPr>
          <p:cNvSpPr>
            <a:spLocks noGrp="1"/>
          </p:cNvSpPr>
          <p:nvPr>
            <p:ph idx="1"/>
          </p:nvPr>
        </p:nvSpPr>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Предмет предпринимательского права </a:t>
            </a:r>
            <a:r>
              <a:rPr lang="ru-RU" dirty="0">
                <a:solidFill>
                  <a:schemeClr val="accent1">
                    <a:lumMod val="75000"/>
                  </a:schemeClr>
                </a:solidFill>
                <a:latin typeface="Georgia" panose="02040502050405020303" pitchFamily="18" charset="0"/>
              </a:rPr>
              <a:t>- это регулируемая им совокупность отношений, складывающихся в процессе предпринимательской деятельности. </a:t>
            </a:r>
          </a:p>
          <a:p>
            <a:pPr algn="just"/>
            <a:r>
              <a:rPr lang="ru-RU" b="1" dirty="0">
                <a:solidFill>
                  <a:schemeClr val="accent1">
                    <a:lumMod val="75000"/>
                  </a:schemeClr>
                </a:solidFill>
                <a:latin typeface="Georgia" panose="02040502050405020303" pitchFamily="18" charset="0"/>
              </a:rPr>
              <a:t>В предмет предпринимательского права входят</a:t>
            </a:r>
            <a:r>
              <a:rPr lang="ru-RU" dirty="0">
                <a:solidFill>
                  <a:schemeClr val="accent1">
                    <a:lumMod val="75000"/>
                  </a:schemeClr>
                </a:solidFill>
                <a:latin typeface="Georgia" panose="02040502050405020303" pitchFamily="18" charset="0"/>
              </a:rPr>
              <a:t>: </a:t>
            </a:r>
          </a:p>
          <a:p>
            <a:pPr algn="just"/>
            <a:r>
              <a:rPr lang="ru-RU" dirty="0">
                <a:solidFill>
                  <a:schemeClr val="accent1">
                    <a:lumMod val="75000"/>
                  </a:schemeClr>
                </a:solidFill>
                <a:latin typeface="Georgia" panose="02040502050405020303" pitchFamily="18" charset="0"/>
              </a:rPr>
              <a:t>- профессиональная деятельность по производству товаров (работ, услуг) с целью извлечения прибыли; </a:t>
            </a:r>
          </a:p>
          <a:p>
            <a:pPr algn="just"/>
            <a:r>
              <a:rPr lang="ru-RU" dirty="0">
                <a:solidFill>
                  <a:schemeClr val="accent1">
                    <a:lumMod val="75000"/>
                  </a:schemeClr>
                </a:solidFill>
                <a:latin typeface="Georgia" panose="02040502050405020303" pitchFamily="18" charset="0"/>
              </a:rPr>
              <a:t>- отношения по реализации товаров, их доставке, хранению и т. п.; </a:t>
            </a:r>
          </a:p>
          <a:p>
            <a:pPr algn="just"/>
            <a:r>
              <a:rPr lang="ru-RU" dirty="0">
                <a:solidFill>
                  <a:schemeClr val="accent1">
                    <a:lumMod val="75000"/>
                  </a:schemeClr>
                </a:solidFill>
                <a:latin typeface="Georgia" panose="02040502050405020303" pitchFamily="18" charset="0"/>
              </a:rPr>
              <a:t>- предпринимательская деятельность организационно-имущественного характера по созданию и прекращению предприятий, управлению собственностью; </a:t>
            </a:r>
          </a:p>
          <a:p>
            <a:pPr algn="just"/>
            <a:r>
              <a:rPr lang="ru-RU" dirty="0">
                <a:solidFill>
                  <a:schemeClr val="accent1">
                    <a:lumMod val="75000"/>
                  </a:schemeClr>
                </a:solidFill>
                <a:latin typeface="Georgia" panose="02040502050405020303" pitchFamily="18" charset="0"/>
              </a:rPr>
              <a:t>- хозяйственно-правовое регулирование предпринимательской деятельности; </a:t>
            </a:r>
          </a:p>
          <a:p>
            <a:pPr algn="just"/>
            <a:r>
              <a:rPr lang="ru-RU" dirty="0">
                <a:solidFill>
                  <a:schemeClr val="accent1">
                    <a:lumMod val="75000"/>
                  </a:schemeClr>
                </a:solidFill>
                <a:latin typeface="Georgia" panose="02040502050405020303" pitchFamily="18" charset="0"/>
              </a:rPr>
              <a:t>- государственное воздействие на субъектов, осуществляющих предпринимательскую деятельность.</a:t>
            </a:r>
          </a:p>
        </p:txBody>
      </p:sp>
    </p:spTree>
    <p:extLst>
      <p:ext uri="{BB962C8B-B14F-4D97-AF65-F5344CB8AC3E}">
        <p14:creationId xmlns:p14="http://schemas.microsoft.com/office/powerpoint/2010/main" val="258714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6171E6E-C68D-72BF-A4F1-7FAF6E9CEFEB}"/>
              </a:ext>
            </a:extLst>
          </p:cNvPr>
          <p:cNvSpPr>
            <a:spLocks noGrp="1"/>
          </p:cNvSpPr>
          <p:nvPr>
            <p:ph idx="1"/>
          </p:nvPr>
        </p:nvSpPr>
        <p:spPr>
          <a:xfrm>
            <a:off x="838200" y="681135"/>
            <a:ext cx="10515600" cy="5495828"/>
          </a:xfrm>
        </p:spPr>
        <p:txBody>
          <a:bodyPr>
            <a:normAutofit lnSpcReduction="10000"/>
          </a:bodyPr>
          <a:lstStyle/>
          <a:p>
            <a:pPr algn="just"/>
            <a:r>
              <a:rPr lang="ru-RU" dirty="0">
                <a:solidFill>
                  <a:schemeClr val="accent1">
                    <a:lumMod val="75000"/>
                  </a:schemeClr>
                </a:solidFill>
                <a:latin typeface="Georgia" panose="02040502050405020303" pitchFamily="18" charset="0"/>
              </a:rPr>
              <a:t>Общественные отношения, урегулированные нормами предпринимательского права, и составляют предмет данной отрасли. Эти отношения делятся на  три группы. </a:t>
            </a:r>
          </a:p>
          <a:p>
            <a:pPr algn="just"/>
            <a:r>
              <a:rPr lang="ru-RU" i="1" dirty="0">
                <a:solidFill>
                  <a:schemeClr val="accent1">
                    <a:lumMod val="75000"/>
                  </a:schemeClr>
                </a:solidFill>
                <a:latin typeface="Georgia" panose="02040502050405020303" pitchFamily="18" charset="0"/>
              </a:rPr>
              <a:t>1. Предпринимательские отношения</a:t>
            </a:r>
            <a:r>
              <a:rPr lang="ru-RU" dirty="0">
                <a:solidFill>
                  <a:schemeClr val="accent1">
                    <a:lumMod val="75000"/>
                  </a:schemeClr>
                </a:solidFill>
                <a:latin typeface="Georgia" panose="02040502050405020303" pitchFamily="18" charset="0"/>
              </a:rPr>
              <a:t>, т.е. отношения, возникающие в процессе осуществления предпринимательской деятельности. </a:t>
            </a:r>
          </a:p>
          <a:p>
            <a:pPr algn="just"/>
            <a:r>
              <a:rPr lang="ru-RU" i="1" dirty="0">
                <a:solidFill>
                  <a:schemeClr val="accent1">
                    <a:lumMod val="75000"/>
                  </a:schemeClr>
                </a:solidFill>
                <a:latin typeface="Georgia" panose="02040502050405020303" pitchFamily="18" charset="0"/>
              </a:rPr>
              <a:t>2. Некоммерческие отношения</a:t>
            </a:r>
            <a:r>
              <a:rPr lang="ru-RU" dirty="0">
                <a:solidFill>
                  <a:schemeClr val="accent1">
                    <a:lumMod val="75000"/>
                  </a:schemeClr>
                </a:solidFill>
                <a:latin typeface="Georgia" panose="02040502050405020303" pitchFamily="18" charset="0"/>
              </a:rPr>
              <a:t>, тесно связанные с предпринимательскими. В частности, такие отношения складываются при осуществлении деятельности организационно-имущественного характера (например, по созданию и прекращению коммерческих организаций), деятельности ряда некоммерческих организаций (учреждений, объединений и др.), деятельности товарных и фондовых бирж по организации торговли на соответствующем рынке.</a:t>
            </a:r>
          </a:p>
        </p:txBody>
      </p:sp>
    </p:spTree>
    <p:extLst>
      <p:ext uri="{BB962C8B-B14F-4D97-AF65-F5344CB8AC3E}">
        <p14:creationId xmlns:p14="http://schemas.microsoft.com/office/powerpoint/2010/main" val="47518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D641D3-E999-93FD-29BF-4152602944A8}"/>
              </a:ext>
            </a:extLst>
          </p:cNvPr>
          <p:cNvSpPr>
            <a:spLocks noGrp="1"/>
          </p:cNvSpPr>
          <p:nvPr>
            <p:ph idx="1"/>
          </p:nvPr>
        </p:nvSpPr>
        <p:spPr>
          <a:xfrm>
            <a:off x="838200" y="606490"/>
            <a:ext cx="10515600" cy="5570473"/>
          </a:xfrm>
        </p:spPr>
        <p:txBody>
          <a:bodyPr>
            <a:normAutofit/>
          </a:bodyPr>
          <a:lstStyle/>
          <a:p>
            <a:pPr algn="just"/>
            <a:r>
              <a:rPr lang="ru-RU" dirty="0">
                <a:solidFill>
                  <a:schemeClr val="accent1">
                    <a:lumMod val="75000"/>
                  </a:schemeClr>
                </a:solidFill>
                <a:latin typeface="Georgia" panose="02040502050405020303" pitchFamily="18" charset="0"/>
              </a:rPr>
              <a:t>3</a:t>
            </a:r>
            <a:r>
              <a:rPr lang="ru-RU" i="1" dirty="0">
                <a:solidFill>
                  <a:schemeClr val="accent1">
                    <a:lumMod val="75000"/>
                  </a:schemeClr>
                </a:solidFill>
                <a:latin typeface="Georgia" panose="02040502050405020303" pitchFamily="18" charset="0"/>
              </a:rPr>
              <a:t>. Отношения, возникающие в процессе государственного регулирования предпринимательства. </a:t>
            </a:r>
            <a:r>
              <a:rPr lang="ru-RU" dirty="0">
                <a:solidFill>
                  <a:schemeClr val="accent1">
                    <a:lumMod val="75000"/>
                  </a:schemeClr>
                </a:solidFill>
                <a:latin typeface="Georgia" panose="02040502050405020303" pitchFamily="18" charset="0"/>
              </a:rPr>
              <a:t>Отношения между лицами, осуществляющими предпринимательскую деятельность или участвующими в ней, регулируются также нормами гражданского права. Прежде всего, гражданское право регулирует имущественные отношения, т.е. отношения, которые связаны с принадлежностью имущества тому или иному лицу или возникают при обмене имуществом, предоставлении таких благ, ценность которых можно измерить в деньгах. Гражданским правом определяется также правовое положение индивидуальных предпринимателей и юридических лиц в имущественном обороте, регулируются отношения собственности и договорные отношения.</a:t>
            </a:r>
          </a:p>
        </p:txBody>
      </p:sp>
    </p:spTree>
    <p:extLst>
      <p:ext uri="{BB962C8B-B14F-4D97-AF65-F5344CB8AC3E}">
        <p14:creationId xmlns:p14="http://schemas.microsoft.com/office/powerpoint/2010/main" val="2327347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67554A-0352-34B7-C52B-22BCAE77125F}"/>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Метод предпринимательского права</a:t>
            </a:r>
            <a:endParaRPr lang="ru-RU" sz="4000" dirty="0"/>
          </a:p>
        </p:txBody>
      </p:sp>
      <p:sp>
        <p:nvSpPr>
          <p:cNvPr id="3" name="Объект 2">
            <a:extLst>
              <a:ext uri="{FF2B5EF4-FFF2-40B4-BE49-F238E27FC236}">
                <a16:creationId xmlns:a16="http://schemas.microsoft.com/office/drawing/2014/main" id="{91FE4BC2-68F4-B3BD-A055-30E250EAD0A3}"/>
              </a:ext>
            </a:extLst>
          </p:cNvPr>
          <p:cNvSpPr>
            <a:spLocks noGrp="1"/>
          </p:cNvSpPr>
          <p:nvPr>
            <p:ph idx="1"/>
          </p:nvPr>
        </p:nvSpPr>
        <p:spPr>
          <a:xfrm>
            <a:off x="838200" y="1825624"/>
            <a:ext cx="10515600" cy="4789779"/>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Под методом предпринимательского права понимают совокупность приемов и способов воздействия на отношения, составляющие предмет предпринимательского права. </a:t>
            </a:r>
          </a:p>
          <a:p>
            <a:pPr algn="just"/>
            <a:r>
              <a:rPr lang="ru-RU" dirty="0">
                <a:solidFill>
                  <a:schemeClr val="accent1">
                    <a:lumMod val="75000"/>
                  </a:schemeClr>
                </a:solidFill>
                <a:latin typeface="Georgia" panose="02040502050405020303" pitchFamily="18" charset="0"/>
              </a:rPr>
              <a:t>Поскольку российское предпринимательское право является комплексной отраслью права, объединяющей нормы как гражданского, так и административного права, его методы разнообразны: </a:t>
            </a:r>
          </a:p>
          <a:p>
            <a:pPr algn="just"/>
            <a:r>
              <a:rPr lang="ru-RU" dirty="0">
                <a:solidFill>
                  <a:schemeClr val="accent1">
                    <a:lumMod val="75000"/>
                  </a:schemeClr>
                </a:solidFill>
                <a:latin typeface="Georgia" panose="02040502050405020303" pitchFamily="18" charset="0"/>
              </a:rPr>
              <a:t>- </a:t>
            </a:r>
            <a:r>
              <a:rPr lang="ru-RU" i="1" dirty="0">
                <a:solidFill>
                  <a:schemeClr val="accent1">
                    <a:lumMod val="75000"/>
                  </a:schemeClr>
                </a:solidFill>
                <a:latin typeface="Georgia" panose="02040502050405020303" pitchFamily="18" charset="0"/>
              </a:rPr>
              <a:t>императивный метод </a:t>
            </a:r>
            <a:r>
              <a:rPr lang="ru-RU" dirty="0">
                <a:solidFill>
                  <a:schemeClr val="accent1">
                    <a:lumMod val="75000"/>
                  </a:schemeClr>
                </a:solidFill>
                <a:latin typeface="Georgia" panose="02040502050405020303" pitchFamily="18" charset="0"/>
              </a:rPr>
              <a:t>- метод жестких властных предписаний, исчерпывающе регулирующих отношения (например, предписания антимонопольных органов, обязанность предпринимателей зарегистрироваться, платить налоги и т.д.); </a:t>
            </a:r>
          </a:p>
          <a:p>
            <a:pPr algn="just"/>
            <a:r>
              <a:rPr lang="ru-RU" dirty="0">
                <a:solidFill>
                  <a:schemeClr val="accent1">
                    <a:lumMod val="75000"/>
                  </a:schemeClr>
                </a:solidFill>
                <a:latin typeface="Georgia" panose="02040502050405020303" pitchFamily="18" charset="0"/>
              </a:rPr>
              <a:t>- </a:t>
            </a:r>
            <a:r>
              <a:rPr lang="ru-RU" i="1" dirty="0">
                <a:solidFill>
                  <a:schemeClr val="accent1">
                    <a:lumMod val="75000"/>
                  </a:schemeClr>
                </a:solidFill>
                <a:latin typeface="Georgia" panose="02040502050405020303" pitchFamily="18" charset="0"/>
              </a:rPr>
              <a:t>диспозитивный метод </a:t>
            </a:r>
            <a:r>
              <a:rPr lang="ru-RU" dirty="0">
                <a:solidFill>
                  <a:schemeClr val="accent1">
                    <a:lumMod val="75000"/>
                  </a:schemeClr>
                </a:solidFill>
                <a:latin typeface="Georgia" panose="02040502050405020303" pitchFamily="18" charset="0"/>
              </a:rPr>
              <a:t>- предоставляет субъектам свободу выбора определенного варианта поведения (например, в ряде случаев ГК РФ предоставляет предпринимателям возможность определять некоторые условия договоров по соглашению сторон) и др. </a:t>
            </a:r>
          </a:p>
          <a:p>
            <a:pPr algn="just"/>
            <a:r>
              <a:rPr lang="ru-RU" dirty="0">
                <a:solidFill>
                  <a:schemeClr val="accent1">
                    <a:lumMod val="75000"/>
                  </a:schemeClr>
                </a:solidFill>
                <a:latin typeface="Georgia" panose="02040502050405020303" pitchFamily="18" charset="0"/>
              </a:rPr>
              <a:t>Исходя из вышесказанного можно сделать вывод, что в предпринимательском праве используется императивно-диспозитивный метод правового регулирования.</a:t>
            </a:r>
          </a:p>
        </p:txBody>
      </p:sp>
    </p:spTree>
    <p:extLst>
      <p:ext uri="{BB962C8B-B14F-4D97-AF65-F5344CB8AC3E}">
        <p14:creationId xmlns:p14="http://schemas.microsoft.com/office/powerpoint/2010/main" val="429990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0ED574-8FC8-A656-C691-6C4687E2713D}"/>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Предпринимательские правоотношения</a:t>
            </a:r>
          </a:p>
        </p:txBody>
      </p:sp>
      <p:sp>
        <p:nvSpPr>
          <p:cNvPr id="3" name="Объект 2">
            <a:extLst>
              <a:ext uri="{FF2B5EF4-FFF2-40B4-BE49-F238E27FC236}">
                <a16:creationId xmlns:a16="http://schemas.microsoft.com/office/drawing/2014/main" id="{58ED449B-0892-D571-9F5D-3C3B3494AAEB}"/>
              </a:ext>
            </a:extLst>
          </p:cNvPr>
          <p:cNvSpPr>
            <a:spLocks noGrp="1"/>
          </p:cNvSpPr>
          <p:nvPr>
            <p:ph idx="1"/>
          </p:nvPr>
        </p:nvSpPr>
        <p:spPr>
          <a:xfrm>
            <a:off x="838200" y="2258007"/>
            <a:ext cx="10515600" cy="3918955"/>
          </a:xfrm>
        </p:spPr>
        <p:txBody>
          <a:bodyPr/>
          <a:lstStyle/>
          <a:p>
            <a:pPr algn="just"/>
            <a:r>
              <a:rPr lang="ru-RU" dirty="0">
                <a:solidFill>
                  <a:schemeClr val="accent1">
                    <a:lumMod val="75000"/>
                  </a:schemeClr>
                </a:solidFill>
                <a:latin typeface="Georgia" panose="02040502050405020303" pitchFamily="18" charset="0"/>
              </a:rPr>
              <a:t>Урегулированные нормами предпринимательского права отношения, возникающие в процессе осуществления предпринимательской деятельности, а также вследствие государственного воздействия на участников рынка, которые связаны взаимными правами и обязанностями, являются предпринимательскими правоотношениями. Они представляют собой правовую связь между субъектами, содержание которой составляют субъективные права и обязанности.</a:t>
            </a:r>
          </a:p>
        </p:txBody>
      </p:sp>
    </p:spTree>
    <p:extLst>
      <p:ext uri="{BB962C8B-B14F-4D97-AF65-F5344CB8AC3E}">
        <p14:creationId xmlns:p14="http://schemas.microsoft.com/office/powerpoint/2010/main" val="257198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353194-0023-838C-88D2-2A895ED2070B}"/>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Принципы предпринимательского права</a:t>
            </a:r>
            <a:endParaRPr lang="ru-RU" sz="4000" dirty="0"/>
          </a:p>
        </p:txBody>
      </p:sp>
      <p:sp>
        <p:nvSpPr>
          <p:cNvPr id="3" name="Объект 2">
            <a:extLst>
              <a:ext uri="{FF2B5EF4-FFF2-40B4-BE49-F238E27FC236}">
                <a16:creationId xmlns:a16="http://schemas.microsoft.com/office/drawing/2014/main" id="{23D03FDD-3D0B-413C-7E41-CAE8B0575BE6}"/>
              </a:ext>
            </a:extLst>
          </p:cNvPr>
          <p:cNvSpPr>
            <a:spLocks noGrp="1"/>
          </p:cNvSpPr>
          <p:nvPr>
            <p:ph idx="1"/>
          </p:nvPr>
        </p:nvSpPr>
        <p:spPr>
          <a:xfrm>
            <a:off x="838200" y="2416629"/>
            <a:ext cx="10515600" cy="3760334"/>
          </a:xfrm>
        </p:spPr>
        <p:txBody>
          <a:bodyPr/>
          <a:lstStyle/>
          <a:p>
            <a:pPr algn="just"/>
            <a:r>
              <a:rPr lang="ru-RU" dirty="0">
                <a:solidFill>
                  <a:schemeClr val="accent1">
                    <a:lumMod val="75000"/>
                  </a:schemeClr>
                </a:solidFill>
                <a:latin typeface="Georgia" panose="02040502050405020303" pitchFamily="18" charset="0"/>
              </a:rPr>
              <a:t>Предпринимательское право, как и любая другая отрасль российского права, основывается на определенных принципах, которые характеризуют и определяют правовое регулирование в сфере предпринимательского права. </a:t>
            </a:r>
          </a:p>
          <a:p>
            <a:pPr algn="just"/>
            <a:r>
              <a:rPr lang="ru-RU" dirty="0">
                <a:solidFill>
                  <a:schemeClr val="accent1">
                    <a:lumMod val="75000"/>
                  </a:schemeClr>
                </a:solidFill>
                <a:latin typeface="Georgia" panose="02040502050405020303" pitchFamily="18" charset="0"/>
              </a:rPr>
              <a:t>Принципы российского предпринимательского права - основополагающие начала, на которых строится предпринимательское право. Выделяют ряд принципов предпринимательского права.</a:t>
            </a:r>
          </a:p>
        </p:txBody>
      </p:sp>
    </p:spTree>
    <p:extLst>
      <p:ext uri="{BB962C8B-B14F-4D97-AF65-F5344CB8AC3E}">
        <p14:creationId xmlns:p14="http://schemas.microsoft.com/office/powerpoint/2010/main" val="343703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64D09B5F-2C98-48EA-B65B-1B4A5C97528C}"/>
              </a:ext>
            </a:extLst>
          </p:cNvPr>
          <p:cNvPicPr>
            <a:picLocks noGrp="1" noChangeAspect="1"/>
          </p:cNvPicPr>
          <p:nvPr>
            <p:ph idx="1"/>
          </p:nvPr>
        </p:nvPicPr>
        <p:blipFill rotWithShape="1">
          <a:blip r:embed="rId2"/>
          <a:srcRect l="33557" t="31809" r="15664" b="41387"/>
          <a:stretch/>
        </p:blipFill>
        <p:spPr>
          <a:xfrm>
            <a:off x="177282" y="1763485"/>
            <a:ext cx="11747242" cy="3666931"/>
          </a:xfrm>
        </p:spPr>
      </p:pic>
    </p:spTree>
    <p:extLst>
      <p:ext uri="{BB962C8B-B14F-4D97-AF65-F5344CB8AC3E}">
        <p14:creationId xmlns:p14="http://schemas.microsoft.com/office/powerpoint/2010/main" val="427389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1687915-4506-A587-92C7-9599EC6C0BCE}"/>
              </a:ext>
            </a:extLst>
          </p:cNvPr>
          <p:cNvSpPr>
            <a:spLocks noGrp="1"/>
          </p:cNvSpPr>
          <p:nvPr>
            <p:ph idx="1"/>
          </p:nvPr>
        </p:nvSpPr>
        <p:spPr>
          <a:xfrm>
            <a:off x="838200" y="867747"/>
            <a:ext cx="10515600" cy="5309216"/>
          </a:xfrm>
        </p:spPr>
        <p:txBody>
          <a:bodyPr>
            <a:normAutofit/>
          </a:bodyPr>
          <a:lstStyle/>
          <a:p>
            <a:pPr algn="just"/>
            <a:r>
              <a:rPr lang="ru-RU" b="1" i="1" dirty="0">
                <a:solidFill>
                  <a:schemeClr val="accent1">
                    <a:lumMod val="75000"/>
                  </a:schemeClr>
                </a:solidFill>
                <a:latin typeface="Georgia" panose="02040502050405020303" pitchFamily="18" charset="0"/>
              </a:rPr>
              <a:t>1. Принцип свободы предпринимательской деятельности </a:t>
            </a:r>
            <a:r>
              <a:rPr lang="ru-RU" dirty="0">
                <a:solidFill>
                  <a:schemeClr val="accent1">
                    <a:lumMod val="75000"/>
                  </a:schemeClr>
                </a:solidFill>
                <a:latin typeface="Georgia" panose="02040502050405020303" pitchFamily="18" charset="0"/>
              </a:rPr>
              <a:t>закреплен в ст. ст. 8, 34 Конституции РФ, которая устанавливает: «каждый имеет право на свободное использование своих способностей и имущества для предпринимательской и иной не запрещенной законом экономической деятельности». Следовательно, каждый гражданин решает самостоятельно, заниматься предпринимательской деятельностью или нет, какую организационно-правовую форму и вид предпринимательской деятельности избрать и т.д. Данный принцип развивается в ГК РФ и иных нормативных правовых актах</a:t>
            </a:r>
          </a:p>
        </p:txBody>
      </p:sp>
    </p:spTree>
    <p:extLst>
      <p:ext uri="{BB962C8B-B14F-4D97-AF65-F5344CB8AC3E}">
        <p14:creationId xmlns:p14="http://schemas.microsoft.com/office/powerpoint/2010/main" val="3104957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28DFADD-1CA6-83E0-630F-CEABB07E9E60}"/>
              </a:ext>
            </a:extLst>
          </p:cNvPr>
          <p:cNvSpPr>
            <a:spLocks noGrp="1"/>
          </p:cNvSpPr>
          <p:nvPr>
            <p:ph idx="1"/>
          </p:nvPr>
        </p:nvSpPr>
        <p:spPr>
          <a:xfrm>
            <a:off x="838200" y="662472"/>
            <a:ext cx="10515600" cy="5766319"/>
          </a:xfrm>
        </p:spPr>
        <p:txBody>
          <a:bodyPr>
            <a:normAutofit lnSpcReduction="10000"/>
          </a:bodyPr>
          <a:lstStyle/>
          <a:p>
            <a:pPr algn="just"/>
            <a:r>
              <a:rPr lang="ru-RU" sz="3200" b="1" i="1" dirty="0">
                <a:solidFill>
                  <a:schemeClr val="accent1">
                    <a:lumMod val="75000"/>
                  </a:schemeClr>
                </a:solidFill>
                <a:latin typeface="Georgia" panose="02040502050405020303" pitchFamily="18" charset="0"/>
              </a:rPr>
              <a:t>2. Принцип признания многообразия форм собственности</a:t>
            </a:r>
            <a:r>
              <a:rPr lang="ru-RU" sz="3200" dirty="0">
                <a:solidFill>
                  <a:schemeClr val="accent1">
                    <a:lumMod val="75000"/>
                  </a:schemeClr>
                </a:solidFill>
                <a:latin typeface="Georgia" panose="02040502050405020303" pitchFamily="18" charset="0"/>
              </a:rPr>
              <a:t>, юридического равенства форм собственности и равной их защиты основывается на положениях п. 2 ст. 8 Конституции РФ: «В Российской Федерации признаются и защищаются равным образом частная, государственная, муниципальная и иные формы собственности». Законодательством не могут устанавливаться какие-либо привилегии или ограничения для субъектов, осуществляющих предпринимательскую деятельность с использованием имущества, находящегося в государственной, муниципальной или частной собственности</a:t>
            </a:r>
          </a:p>
        </p:txBody>
      </p:sp>
    </p:spTree>
    <p:extLst>
      <p:ext uri="{BB962C8B-B14F-4D97-AF65-F5344CB8AC3E}">
        <p14:creationId xmlns:p14="http://schemas.microsoft.com/office/powerpoint/2010/main" val="3638203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B95DE02-65B0-F0DA-0245-BF41F66D5F43}"/>
              </a:ext>
            </a:extLst>
          </p:cNvPr>
          <p:cNvSpPr>
            <a:spLocks noGrp="1"/>
          </p:cNvSpPr>
          <p:nvPr>
            <p:ph idx="1"/>
          </p:nvPr>
        </p:nvSpPr>
        <p:spPr>
          <a:xfrm>
            <a:off x="838200" y="531845"/>
            <a:ext cx="10515600" cy="5645118"/>
          </a:xfrm>
        </p:spPr>
        <p:txBody>
          <a:bodyPr>
            <a:normAutofit fontScale="92500" lnSpcReduction="20000"/>
          </a:bodyPr>
          <a:lstStyle/>
          <a:p>
            <a:pPr algn="just"/>
            <a:r>
              <a:rPr lang="ru-RU" b="1" i="1" dirty="0">
                <a:solidFill>
                  <a:schemeClr val="accent1">
                    <a:lumMod val="75000"/>
                  </a:schemeClr>
                </a:solidFill>
                <a:latin typeface="Georgia" panose="02040502050405020303" pitchFamily="18" charset="0"/>
              </a:rPr>
              <a:t>3. Принцип единого экономического пространства</a:t>
            </a:r>
            <a:r>
              <a:rPr lang="ru-RU" dirty="0">
                <a:solidFill>
                  <a:schemeClr val="accent1">
                    <a:lumMod val="75000"/>
                  </a:schemeClr>
                </a:solidFill>
                <a:latin typeface="Georgia" panose="02040502050405020303" pitchFamily="18" charset="0"/>
              </a:rPr>
              <a:t>, который выражается в том, что согласно п. 1 ст. 8 Конституции РФ «в Российской Федерации гарантируются свободное перемещение товаров, услуг и финансовых средств». Ограничения могут вводиться в соответствии с федеральным законом, если это необходимо для обеспечения безопасности, защиты жизни и здоровья людей, охраны природы и культурных ценностей. </a:t>
            </a:r>
          </a:p>
          <a:p>
            <a:pPr algn="just"/>
            <a:r>
              <a:rPr lang="ru-RU" b="1" i="1" dirty="0">
                <a:solidFill>
                  <a:schemeClr val="accent1">
                    <a:lumMod val="75000"/>
                  </a:schemeClr>
                </a:solidFill>
                <a:latin typeface="Georgia" panose="02040502050405020303" pitchFamily="18" charset="0"/>
              </a:rPr>
              <a:t>4. Принцип поддержания конкуренции и недопущения экономической деятельности, направленной на монополизацию и недобросовестную конкуренцию</a:t>
            </a:r>
            <a:r>
              <a:rPr lang="ru-RU" dirty="0">
                <a:solidFill>
                  <a:schemeClr val="accent1">
                    <a:lumMod val="75000"/>
                  </a:schemeClr>
                </a:solidFill>
                <a:latin typeface="Georgia" panose="02040502050405020303" pitchFamily="18" charset="0"/>
              </a:rPr>
              <a:t>. В соответствии с п. 1 ст. 8 Конституции РФ в Российской Федерации гарантируется поддержка конкуренции, свобода экономической деятельности. Статья 34 Конституции РФ устанавливает также запрет на осуществление экономической деятельности, направленной на монополизацию и недобросовестную конкуренцию. Данный принцип получил развитие в законодательстве о конкуренции, о естественных монополиях. </a:t>
            </a:r>
          </a:p>
        </p:txBody>
      </p:sp>
    </p:spTree>
    <p:extLst>
      <p:ext uri="{BB962C8B-B14F-4D97-AF65-F5344CB8AC3E}">
        <p14:creationId xmlns:p14="http://schemas.microsoft.com/office/powerpoint/2010/main" val="35698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2B46EDB-00E3-9CE5-1E33-8B05ED26D901}"/>
              </a:ext>
            </a:extLst>
          </p:cNvPr>
          <p:cNvSpPr>
            <a:spLocks noGrp="1"/>
          </p:cNvSpPr>
          <p:nvPr>
            <p:ph idx="1"/>
          </p:nvPr>
        </p:nvSpPr>
        <p:spPr>
          <a:xfrm>
            <a:off x="838200" y="690464"/>
            <a:ext cx="10515600" cy="5794311"/>
          </a:xfrm>
        </p:spPr>
        <p:txBody>
          <a:bodyPr>
            <a:normAutofit fontScale="77500" lnSpcReduction="20000"/>
          </a:bodyPr>
          <a:lstStyle/>
          <a:p>
            <a:pPr algn="just"/>
            <a:r>
              <a:rPr lang="ru-RU" b="1" i="1" dirty="0">
                <a:solidFill>
                  <a:schemeClr val="accent1">
                    <a:lumMod val="75000"/>
                  </a:schemeClr>
                </a:solidFill>
                <a:latin typeface="Georgia" panose="02040502050405020303" pitchFamily="18" charset="0"/>
              </a:rPr>
              <a:t>5. Принцип баланса частных интересов предпринимателей и публичных интересов государства и общества в целом</a:t>
            </a:r>
            <a:r>
              <a:rPr lang="ru-RU" dirty="0">
                <a:solidFill>
                  <a:schemeClr val="accent1">
                    <a:lumMod val="75000"/>
                  </a:schemeClr>
                </a:solidFill>
                <a:latin typeface="Georgia" panose="02040502050405020303" pitchFamily="18" charset="0"/>
              </a:rPr>
              <a:t>. Стремясь получить максимальную прибыль, предприниматели в некоторых случаях могут не учитывать интересы государства и общества в целом. Согласовать интересы предпринимателей и общества позволяют различные меры государственного регулирования предпринимательства. Они могут быть прямыми (директивными) и косвенными (экономическими). Прямое государственное регулирование выражается в установлении требований, предъявляемых к предпринимательской деятельности; установлении запретов; применении мер ответственности, а косвенное - в предоставлении льгот при налогообложении, кредитовании. </a:t>
            </a:r>
          </a:p>
          <a:p>
            <a:pPr algn="just"/>
            <a:r>
              <a:rPr lang="ru-RU" b="1" i="1" dirty="0">
                <a:solidFill>
                  <a:schemeClr val="accent1">
                    <a:lumMod val="75000"/>
                  </a:schemeClr>
                </a:solidFill>
                <a:latin typeface="Georgia" panose="02040502050405020303" pitchFamily="18" charset="0"/>
              </a:rPr>
              <a:t>6. Принцип законности</a:t>
            </a:r>
            <a:r>
              <a:rPr lang="ru-RU" dirty="0">
                <a:solidFill>
                  <a:schemeClr val="accent1">
                    <a:lumMod val="75000"/>
                  </a:schemeClr>
                </a:solidFill>
                <a:latin typeface="Georgia" panose="02040502050405020303" pitchFamily="18" charset="0"/>
              </a:rPr>
              <a:t>. С одной стороны, сама предпринимательская деятельность должна осуществляться при строгом соблюдении законодательства. С другой стороны, государством должна быть обеспечена законность в деятельности органов государственной власти и местного самоуправления по отношению к субъектам предпринимательской деятельности. Законность обеспечивает стабильность экономики и </a:t>
            </a:r>
            <a:r>
              <a:rPr lang="ru-RU" dirty="0" err="1">
                <a:solidFill>
                  <a:schemeClr val="accent1">
                    <a:lumMod val="75000"/>
                  </a:schemeClr>
                </a:solidFill>
                <a:latin typeface="Georgia" panose="02040502050405020303" pitchFamily="18" charset="0"/>
              </a:rPr>
              <a:t>еѐ</a:t>
            </a:r>
            <a:r>
              <a:rPr lang="ru-RU" dirty="0">
                <a:solidFill>
                  <a:schemeClr val="accent1">
                    <a:lumMod val="75000"/>
                  </a:schemeClr>
                </a:solidFill>
                <a:latin typeface="Georgia" panose="02040502050405020303" pitchFamily="18" charset="0"/>
              </a:rPr>
              <a:t> финансовой системы.</a:t>
            </a:r>
          </a:p>
          <a:p>
            <a:pPr algn="just"/>
            <a:r>
              <a:rPr lang="ru-RU" b="1" i="1" dirty="0">
                <a:solidFill>
                  <a:schemeClr val="accent1">
                    <a:lumMod val="75000"/>
                  </a:schemeClr>
                </a:solidFill>
                <a:latin typeface="Georgia" panose="02040502050405020303" pitchFamily="18" charset="0"/>
              </a:rPr>
              <a:t>7. Принцип систематического получения прибыли как цели предпринимательской деятельности. </a:t>
            </a:r>
            <a:r>
              <a:rPr lang="ru-RU" dirty="0">
                <a:solidFill>
                  <a:schemeClr val="accent1">
                    <a:lumMod val="75000"/>
                  </a:schemeClr>
                </a:solidFill>
                <a:latin typeface="Georgia" panose="02040502050405020303" pitchFamily="18" charset="0"/>
              </a:rPr>
              <a:t>Внедрение данного принципа является необходимым атрибутом рыночной экономики. Основная цель занятия предпринимательской деятельностью – получение прибыли</a:t>
            </a:r>
          </a:p>
        </p:txBody>
      </p:sp>
    </p:spTree>
    <p:extLst>
      <p:ext uri="{BB962C8B-B14F-4D97-AF65-F5344CB8AC3E}">
        <p14:creationId xmlns:p14="http://schemas.microsoft.com/office/powerpoint/2010/main" val="1266956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D2A97F-69EC-B35D-3F65-3ADA9736CC35}"/>
              </a:ext>
            </a:extLst>
          </p:cNvPr>
          <p:cNvSpPr>
            <a:spLocks noGrp="1"/>
          </p:cNvSpPr>
          <p:nvPr>
            <p:ph idx="1"/>
          </p:nvPr>
        </p:nvSpPr>
        <p:spPr>
          <a:xfrm>
            <a:off x="838200" y="681135"/>
            <a:ext cx="10515600" cy="549582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Ряд функций правового регулирования предпринимательской деятельности выполняют нормы </a:t>
            </a:r>
            <a:r>
              <a:rPr lang="ru-RU" i="1" dirty="0">
                <a:solidFill>
                  <a:schemeClr val="accent1">
                    <a:lumMod val="75000"/>
                  </a:schemeClr>
                </a:solidFill>
                <a:latin typeface="Georgia" panose="02040502050405020303" pitchFamily="18" charset="0"/>
              </a:rPr>
              <a:t>административного права</a:t>
            </a:r>
            <a:r>
              <a:rPr lang="ru-RU" dirty="0">
                <a:solidFill>
                  <a:schemeClr val="accent1">
                    <a:lumMod val="75000"/>
                  </a:schemeClr>
                </a:solidFill>
                <a:latin typeface="Georgia" panose="02040502050405020303" pitchFamily="18" charset="0"/>
              </a:rPr>
              <a:t>, которые регламентируют порядок государственной регистрации субъектов предпринимательской деятельности, т. е. устанавливают процедуру приобретения ими статуса предпринимателя, порядок лицензирования отдельных видов предпринимательской деятельности и т. д. Помимо регулирования отношений, нормально складывающихся и развивающихся в процессе осуществления предпринимательской деятельности, административное право выполняет также охранительную функцию, устанавливая санкции за совершения административных проступков в сфере предпринимательства. </a:t>
            </a:r>
          </a:p>
          <a:p>
            <a:pPr algn="just"/>
            <a:r>
              <a:rPr lang="ru-RU" dirty="0">
                <a:solidFill>
                  <a:schemeClr val="accent1">
                    <a:lumMod val="75000"/>
                  </a:schemeClr>
                </a:solidFill>
                <a:latin typeface="Georgia" panose="02040502050405020303" pitchFamily="18" charset="0"/>
              </a:rPr>
              <a:t>Наиболее же опасные правонарушения в области предпринимательства попадают в сферу действия уголовного права и влекут применение мер уголовной ответственности.</a:t>
            </a:r>
          </a:p>
        </p:txBody>
      </p:sp>
    </p:spTree>
    <p:extLst>
      <p:ext uri="{BB962C8B-B14F-4D97-AF65-F5344CB8AC3E}">
        <p14:creationId xmlns:p14="http://schemas.microsoft.com/office/powerpoint/2010/main" val="379718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F2F9C30-F450-0D7C-F9DA-924358550715}"/>
              </a:ext>
            </a:extLst>
          </p:cNvPr>
          <p:cNvSpPr>
            <a:spLocks noGrp="1"/>
          </p:cNvSpPr>
          <p:nvPr>
            <p:ph idx="1"/>
          </p:nvPr>
        </p:nvSpPr>
        <p:spPr>
          <a:xfrm>
            <a:off x="838200" y="886408"/>
            <a:ext cx="10515600" cy="5290555"/>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Косвенно регулирует предпринимательскую деятельность </a:t>
            </a:r>
            <a:r>
              <a:rPr lang="ru-RU" i="1" dirty="0">
                <a:solidFill>
                  <a:schemeClr val="accent1">
                    <a:lumMod val="75000"/>
                  </a:schemeClr>
                </a:solidFill>
                <a:latin typeface="Georgia" panose="02040502050405020303" pitchFamily="18" charset="0"/>
              </a:rPr>
              <a:t>финансовое право, в частности налоговое</a:t>
            </a:r>
            <a:r>
              <a:rPr lang="ru-RU" dirty="0">
                <a:solidFill>
                  <a:schemeClr val="accent1">
                    <a:lumMod val="75000"/>
                  </a:schemeClr>
                </a:solidFill>
                <a:latin typeface="Georgia" panose="02040502050405020303" pitchFamily="18" charset="0"/>
              </a:rPr>
              <a:t>. Оно не определяет прав и обязанностей в сфере собственно предпринимательских отношений, но может воздействовать на них опосредованно: путем установления различных режимов налогообложения, налоговых ставок, льгот и т.д. Но сами отношения по налогообложению, регулируемые финансовым правом, не являются производственными, а следовательно, и предпринимательскими.</a:t>
            </a:r>
          </a:p>
          <a:p>
            <a:pPr algn="just"/>
            <a:r>
              <a:rPr lang="ru-RU" dirty="0">
                <a:solidFill>
                  <a:schemeClr val="accent1">
                    <a:lumMod val="75000"/>
                  </a:schemeClr>
                </a:solidFill>
                <a:latin typeface="Georgia" panose="02040502050405020303" pitchFamily="18" charset="0"/>
              </a:rPr>
              <a:t>Следует также отметить и такую отрасль права, как </a:t>
            </a:r>
            <a:r>
              <a:rPr lang="ru-RU" i="1" dirty="0">
                <a:solidFill>
                  <a:schemeClr val="accent1">
                    <a:lumMod val="75000"/>
                  </a:schemeClr>
                </a:solidFill>
                <a:latin typeface="Georgia" panose="02040502050405020303" pitchFamily="18" charset="0"/>
              </a:rPr>
              <a:t>трудовое право</a:t>
            </a:r>
            <a:r>
              <a:rPr lang="ru-RU" dirty="0">
                <a:solidFill>
                  <a:schemeClr val="accent1">
                    <a:lumMod val="75000"/>
                  </a:schemeClr>
                </a:solidFill>
                <a:latin typeface="Georgia" panose="02040502050405020303" pitchFamily="18" charset="0"/>
              </a:rPr>
              <a:t>, нормы которой регулируют трудовые отношения, складывающиеся между работниками и работодателями, которыми в ряде случаев являются субъекты предпринимательства. </a:t>
            </a:r>
          </a:p>
          <a:p>
            <a:pPr algn="just"/>
            <a:r>
              <a:rPr lang="ru-RU" dirty="0">
                <a:solidFill>
                  <a:schemeClr val="accent1">
                    <a:lumMod val="75000"/>
                  </a:schemeClr>
                </a:solidFill>
                <a:latin typeface="Georgia" panose="02040502050405020303" pitchFamily="18" charset="0"/>
              </a:rPr>
              <a:t>Таким образом, в механизме правового регулирования общественных отношений, связанных с осуществлением предпринимательской деятельности, различные отрасли права взаимодействуют друг с другом и, выполняя каждое свои собственные задачи, преследуют единую общую цель — создание необходимых условий для нормального экономического развития страны.</a:t>
            </a:r>
          </a:p>
        </p:txBody>
      </p:sp>
    </p:spTree>
    <p:extLst>
      <p:ext uri="{BB962C8B-B14F-4D97-AF65-F5344CB8AC3E}">
        <p14:creationId xmlns:p14="http://schemas.microsoft.com/office/powerpoint/2010/main" val="3875447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8631B-EACF-B7F3-6193-871595FD3F6D}"/>
              </a:ext>
            </a:extLst>
          </p:cNvPr>
          <p:cNvSpPr>
            <a:spLocks noGrp="1"/>
          </p:cNvSpPr>
          <p:nvPr>
            <p:ph type="title"/>
          </p:nvPr>
        </p:nvSpPr>
        <p:spPr/>
        <p:txBody>
          <a:bodyPr>
            <a:noAutofit/>
          </a:bodyPr>
          <a:lstStyle/>
          <a:p>
            <a:pPr algn="ctr"/>
            <a:r>
              <a:rPr lang="ru-RU" sz="3200" b="1" dirty="0">
                <a:solidFill>
                  <a:schemeClr val="accent1">
                    <a:lumMod val="75000"/>
                  </a:schemeClr>
                </a:solidFill>
                <a:latin typeface="Georgia" panose="02040502050405020303" pitchFamily="18" charset="0"/>
              </a:rPr>
              <a:t>Источники права, регулирующие</a:t>
            </a:r>
            <a:br>
              <a:rPr lang="ru-RU" sz="3200" b="1" dirty="0">
                <a:solidFill>
                  <a:schemeClr val="accent1">
                    <a:lumMod val="75000"/>
                  </a:schemeClr>
                </a:solidFill>
                <a:latin typeface="Georgia" panose="02040502050405020303" pitchFamily="18" charset="0"/>
              </a:rPr>
            </a:br>
            <a:r>
              <a:rPr lang="ru-RU" sz="3200" b="1" dirty="0">
                <a:solidFill>
                  <a:schemeClr val="accent1">
                    <a:lumMod val="75000"/>
                  </a:schemeClr>
                </a:solidFill>
                <a:latin typeface="Georgia" panose="02040502050405020303" pitchFamily="18" charset="0"/>
              </a:rPr>
              <a:t>предпринимательскую деятельность в РФ</a:t>
            </a:r>
          </a:p>
        </p:txBody>
      </p:sp>
      <p:sp>
        <p:nvSpPr>
          <p:cNvPr id="3" name="Объект 2">
            <a:extLst>
              <a:ext uri="{FF2B5EF4-FFF2-40B4-BE49-F238E27FC236}">
                <a16:creationId xmlns:a16="http://schemas.microsoft.com/office/drawing/2014/main" id="{8F0AA0DE-0E23-9979-3AF7-F92370F60A2B}"/>
              </a:ext>
            </a:extLst>
          </p:cNvPr>
          <p:cNvSpPr>
            <a:spLocks noGrp="1"/>
          </p:cNvSpPr>
          <p:nvPr>
            <p:ph idx="1"/>
          </p:nvPr>
        </p:nvSpPr>
        <p:spPr>
          <a:xfrm>
            <a:off x="520959" y="2217511"/>
            <a:ext cx="6962192" cy="4351338"/>
          </a:xfrm>
        </p:spPr>
        <p:txBody>
          <a:bodyPr/>
          <a:lstStyle/>
          <a:p>
            <a:pPr algn="just"/>
            <a:r>
              <a:rPr lang="ru-RU" dirty="0">
                <a:solidFill>
                  <a:schemeClr val="accent1">
                    <a:lumMod val="75000"/>
                  </a:schemeClr>
                </a:solidFill>
                <a:latin typeface="Georgia" panose="02040502050405020303" pitchFamily="18" charset="0"/>
              </a:rPr>
              <a:t>Важнейшим нормативно-правовым актом, регулирующим предпринимательские отношения в России, является Конституция Российской Федерации. </a:t>
            </a:r>
          </a:p>
          <a:p>
            <a:pPr algn="just"/>
            <a:r>
              <a:rPr lang="ru-RU" dirty="0">
                <a:solidFill>
                  <a:schemeClr val="accent1">
                    <a:lumMod val="75000"/>
                  </a:schemeClr>
                </a:solidFill>
                <a:latin typeface="Georgia" panose="02040502050405020303" pitchFamily="18" charset="0"/>
              </a:rPr>
              <a:t>Для предпринимательства особое значение имеют те конституционные нормы, которые закрепляют принципы правового регулирования сферы предпринимательства.</a:t>
            </a:r>
          </a:p>
        </p:txBody>
      </p:sp>
      <p:pic>
        <p:nvPicPr>
          <p:cNvPr id="2050" name="Picture 2" descr="img4.labirint.ru/rc/d09524aa089df0a586ac9b1a969c9a...">
            <a:extLst>
              <a:ext uri="{FF2B5EF4-FFF2-40B4-BE49-F238E27FC236}">
                <a16:creationId xmlns:a16="http://schemas.microsoft.com/office/drawing/2014/main" id="{E3D2C5A2-7C5F-AAF3-398F-8A55AC01C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271" y="1996751"/>
            <a:ext cx="2732230" cy="402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226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245DD75-7791-278D-1A33-3984A1E6C32F}"/>
              </a:ext>
            </a:extLst>
          </p:cNvPr>
          <p:cNvSpPr>
            <a:spLocks noGrp="1"/>
          </p:cNvSpPr>
          <p:nvPr>
            <p:ph idx="1"/>
          </p:nvPr>
        </p:nvSpPr>
        <p:spPr>
          <a:xfrm>
            <a:off x="838200" y="737118"/>
            <a:ext cx="10515600" cy="5766319"/>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Так в ч. 1 ст. 34 Конституции РФ закреплен принцип свободы предпринимательской деятельности, согласно которому:</a:t>
            </a:r>
          </a:p>
          <a:p>
            <a:pPr algn="just"/>
            <a:r>
              <a:rPr lang="ru-RU" dirty="0">
                <a:solidFill>
                  <a:schemeClr val="accent1">
                    <a:lumMod val="75000"/>
                  </a:schemeClr>
                </a:solidFill>
                <a:latin typeface="Georgia" panose="02040502050405020303" pitchFamily="18" charset="0"/>
              </a:rPr>
              <a:t>«Каждый имеет право на свободное использование своих способностей и имущества для предпринимательской и иной не запрещенной законом экономической деятельности». Свое развитие данный принцип нашел в Гражданском кодексе РФ, в других законодательных актах. </a:t>
            </a:r>
          </a:p>
          <a:p>
            <a:pPr algn="just"/>
            <a:r>
              <a:rPr lang="ru-RU" dirty="0">
                <a:solidFill>
                  <a:schemeClr val="accent1">
                    <a:lumMod val="75000"/>
                  </a:schemeClr>
                </a:solidFill>
                <a:latin typeface="Georgia" panose="02040502050405020303" pitchFamily="18" charset="0"/>
              </a:rPr>
              <a:t>Огромное значение имеет и конституционный принцип признания многообразия форм собственности, юридического равенства форм собственности и равной их защиты, закрепленный в ст. 8 Конституции РФ. Согласно данному принципу законодательством не могут устанавливаться какие-либо привилегии или ограничения для субъектов, ведущих предпринимательскую деятельность с использованием имущества, находящегося в государственной, муниципальной или частной собственности.</a:t>
            </a:r>
          </a:p>
          <a:p>
            <a:pPr algn="just"/>
            <a:r>
              <a:rPr lang="ru-RU" dirty="0">
                <a:solidFill>
                  <a:schemeClr val="accent1">
                    <a:lumMod val="75000"/>
                  </a:schemeClr>
                </a:solidFill>
                <a:latin typeface="Georgia" panose="02040502050405020303" pitchFamily="18" charset="0"/>
              </a:rPr>
              <a:t>Эти же статьи Конституции РФ закрепляют положение о том, что в РФ гарантируется «свободное перемещение товаров, услуг и финансовых средств», поддерживается конкуренция и «не допускается экономическая деятельность, направленная на монополизацию и недобросовестную конкуренцию». Ограничения принципа единого экономического пространства могут вводиться только в соответствии с федеральным законом, если это необходимо для обеспечения безопасности, защиты жизни и здоровья людей, охраны природы и культурных ценностей.</a:t>
            </a:r>
          </a:p>
        </p:txBody>
      </p:sp>
    </p:spTree>
    <p:extLst>
      <p:ext uri="{BB962C8B-B14F-4D97-AF65-F5344CB8AC3E}">
        <p14:creationId xmlns:p14="http://schemas.microsoft.com/office/powerpoint/2010/main" val="2729491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2CFED2A-ADC6-DC62-F8B0-0A8A8BCB5C16}"/>
              </a:ext>
            </a:extLst>
          </p:cNvPr>
          <p:cNvSpPr>
            <a:spLocks noGrp="1"/>
          </p:cNvSpPr>
          <p:nvPr>
            <p:ph idx="1"/>
          </p:nvPr>
        </p:nvSpPr>
        <p:spPr>
          <a:xfrm>
            <a:off x="838200" y="643812"/>
            <a:ext cx="10515600" cy="5533151"/>
          </a:xfrm>
        </p:spPr>
        <p:txBody>
          <a:bodyPr/>
          <a:lstStyle/>
          <a:p>
            <a:pPr algn="just"/>
            <a:r>
              <a:rPr lang="ru-RU" dirty="0">
                <a:solidFill>
                  <a:schemeClr val="accent1">
                    <a:lumMod val="75000"/>
                  </a:schemeClr>
                </a:solidFill>
                <a:latin typeface="Georgia" panose="02040502050405020303" pitchFamily="18" charset="0"/>
              </a:rPr>
              <a:t>Далее в иерархической структуре источников права следует назвать </a:t>
            </a:r>
            <a:r>
              <a:rPr lang="ru-RU" b="1" dirty="0">
                <a:solidFill>
                  <a:schemeClr val="accent1">
                    <a:lumMod val="75000"/>
                  </a:schemeClr>
                </a:solidFill>
                <a:latin typeface="Georgia" panose="02040502050405020303" pitchFamily="18" charset="0"/>
              </a:rPr>
              <a:t>кодексы</a:t>
            </a:r>
            <a:r>
              <a:rPr lang="ru-RU" dirty="0">
                <a:solidFill>
                  <a:schemeClr val="accent1">
                    <a:lumMod val="75000"/>
                  </a:schemeClr>
                </a:solidFill>
                <a:latin typeface="Georgia" panose="02040502050405020303" pitchFamily="18" charset="0"/>
              </a:rPr>
              <a:t> РФ: Гражданский, Налоговый, Бюджетный, Об административных правонарушениях, Уголовный. </a:t>
            </a:r>
          </a:p>
          <a:p>
            <a:pPr algn="just"/>
            <a:r>
              <a:rPr lang="ru-RU" dirty="0">
                <a:solidFill>
                  <a:schemeClr val="accent1">
                    <a:lumMod val="75000"/>
                  </a:schemeClr>
                </a:solidFill>
                <a:latin typeface="Georgia" panose="02040502050405020303" pitchFamily="18" charset="0"/>
              </a:rPr>
              <a:t>В частности, Гражданский кодекс РФ (ГК РФ) содержит множество норм, регулирующих предпринимательство. Начиная от самого понятия предпринимательской деятельности, организационно-правовых форм ее осуществления, правового режима имущества предпринимателей и до закрепления конструкций отдельных видов предпринимательских договоров — все это представлено в ГК РФ.</a:t>
            </a:r>
          </a:p>
        </p:txBody>
      </p:sp>
    </p:spTree>
    <p:extLst>
      <p:ext uri="{BB962C8B-B14F-4D97-AF65-F5344CB8AC3E}">
        <p14:creationId xmlns:p14="http://schemas.microsoft.com/office/powerpoint/2010/main" val="29001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01F09D-6D12-D922-5933-B65EC8CBC1E0}"/>
              </a:ext>
            </a:extLst>
          </p:cNvPr>
          <p:cNvSpPr>
            <a:spLocks noGrp="1"/>
          </p:cNvSpPr>
          <p:nvPr>
            <p:ph idx="1"/>
          </p:nvPr>
        </p:nvSpPr>
        <p:spPr>
          <a:xfrm>
            <a:off x="838200" y="597159"/>
            <a:ext cx="10515600" cy="5579804"/>
          </a:xfrm>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Помимо Гражданского кодекса РФ, ведущую роль в системе источников предпринимательского права играют Федеральные </a:t>
            </a:r>
            <a:r>
              <a:rPr lang="ru-RU" b="1" dirty="0">
                <a:solidFill>
                  <a:schemeClr val="accent1">
                    <a:lumMod val="75000"/>
                  </a:schemeClr>
                </a:solidFill>
                <a:latin typeface="Georgia" panose="02040502050405020303" pitchFamily="18" charset="0"/>
              </a:rPr>
              <a:t>законы</a:t>
            </a:r>
            <a:r>
              <a:rPr lang="ru-RU" dirty="0">
                <a:solidFill>
                  <a:schemeClr val="accent1">
                    <a:lumMod val="75000"/>
                  </a:schemeClr>
                </a:solidFill>
                <a:latin typeface="Georgia" panose="02040502050405020303" pitchFamily="18" charset="0"/>
              </a:rPr>
              <a:t>, которые можно подразделить следующим образом: </a:t>
            </a:r>
          </a:p>
          <a:p>
            <a:pPr algn="just"/>
            <a:r>
              <a:rPr lang="ru-RU" dirty="0">
                <a:solidFill>
                  <a:schemeClr val="accent1">
                    <a:lumMod val="75000"/>
                  </a:schemeClr>
                </a:solidFill>
                <a:latin typeface="Georgia" panose="02040502050405020303" pitchFamily="18" charset="0"/>
              </a:rPr>
              <a:t>1) законы, регулирующие общее состояние определенного вида рынка (например, Федеральный закон «О рынке ценных бумаг»);</a:t>
            </a:r>
          </a:p>
          <a:p>
            <a:pPr algn="just"/>
            <a:r>
              <a:rPr lang="ru-RU" dirty="0">
                <a:solidFill>
                  <a:schemeClr val="accent1">
                    <a:lumMod val="75000"/>
                  </a:schemeClr>
                </a:solidFill>
                <a:latin typeface="Georgia" panose="02040502050405020303" pitchFamily="18" charset="0"/>
              </a:rPr>
              <a:t>2) законы, устанавливающие правовое положение субъектов, действующих в целом на рынке (например, Федеральный закон «Об акционерных обществах»);</a:t>
            </a:r>
          </a:p>
          <a:p>
            <a:pPr algn="just"/>
            <a:r>
              <a:rPr lang="ru-RU" dirty="0">
                <a:solidFill>
                  <a:schemeClr val="accent1">
                    <a:lumMod val="75000"/>
                  </a:schemeClr>
                </a:solidFill>
                <a:latin typeface="Georgia" panose="02040502050405020303" pitchFamily="18" charset="0"/>
              </a:rPr>
              <a:t>3) законы, регулирующие отдельные виды предпринимательской деятельности (например, Федеральный закон «О связи»); </a:t>
            </a:r>
          </a:p>
          <a:p>
            <a:pPr algn="just"/>
            <a:r>
              <a:rPr lang="ru-RU" dirty="0">
                <a:solidFill>
                  <a:schemeClr val="accent1">
                    <a:lumMod val="75000"/>
                  </a:schemeClr>
                </a:solidFill>
                <a:latin typeface="Georgia" panose="02040502050405020303" pitchFamily="18" charset="0"/>
              </a:rPr>
              <a:t>4) законы, устанавливающие правовое положение субъектов, занимающихся каким-либо видом предпринимательства (например, Федеральный закон «О банках и банковской деятельности »); </a:t>
            </a:r>
          </a:p>
          <a:p>
            <a:pPr algn="just"/>
            <a:r>
              <a:rPr lang="ru-RU" dirty="0">
                <a:solidFill>
                  <a:schemeClr val="accent1">
                    <a:lumMod val="75000"/>
                  </a:schemeClr>
                </a:solidFill>
                <a:latin typeface="Georgia" panose="02040502050405020303" pitchFamily="18" charset="0"/>
              </a:rPr>
              <a:t>5) законы, устанавливающие требования к предпринимательской деятельности (например, Федеральный закон «О лицензировании отдельных видов деятельности»).</a:t>
            </a:r>
          </a:p>
        </p:txBody>
      </p:sp>
    </p:spTree>
    <p:extLst>
      <p:ext uri="{BB962C8B-B14F-4D97-AF65-F5344CB8AC3E}">
        <p14:creationId xmlns:p14="http://schemas.microsoft.com/office/powerpoint/2010/main" val="144351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7C9C6-5B46-0039-8C28-C592EBCAE66C}"/>
              </a:ext>
            </a:extLst>
          </p:cNvPr>
          <p:cNvSpPr>
            <a:spLocks noGrp="1"/>
          </p:cNvSpPr>
          <p:nvPr>
            <p:ph type="title"/>
          </p:nvPr>
        </p:nvSpPr>
        <p:spPr/>
        <p:txBody>
          <a:bodyPr/>
          <a:lstStyle/>
          <a:p>
            <a:pPr algn="ctr"/>
            <a:r>
              <a:rPr lang="ru-RU" sz="4400" b="1" dirty="0">
                <a:solidFill>
                  <a:schemeClr val="accent1">
                    <a:lumMod val="75000"/>
                  </a:schemeClr>
                </a:solidFill>
                <a:latin typeface="Georgia" panose="02040502050405020303" pitchFamily="18" charset="0"/>
              </a:rPr>
              <a:t>Виды экономических отношений</a:t>
            </a:r>
            <a:endParaRPr lang="ru-RU" dirty="0"/>
          </a:p>
        </p:txBody>
      </p:sp>
      <p:sp>
        <p:nvSpPr>
          <p:cNvPr id="3" name="Объект 2">
            <a:extLst>
              <a:ext uri="{FF2B5EF4-FFF2-40B4-BE49-F238E27FC236}">
                <a16:creationId xmlns:a16="http://schemas.microsoft.com/office/drawing/2014/main" id="{73A61A01-779E-EFA4-7B3B-438BCE23F6BD}"/>
              </a:ext>
            </a:extLst>
          </p:cNvPr>
          <p:cNvSpPr>
            <a:spLocks noGrp="1"/>
          </p:cNvSpPr>
          <p:nvPr>
            <p:ph idx="1"/>
          </p:nvPr>
        </p:nvSpPr>
        <p:spPr>
          <a:xfrm>
            <a:off x="838200" y="1825624"/>
            <a:ext cx="10515600" cy="4873755"/>
          </a:xfrm>
        </p:spPr>
        <p:txBody>
          <a:bodyPr>
            <a:normAutofit fontScale="85000" lnSpcReduction="20000"/>
          </a:bodyPr>
          <a:lstStyle/>
          <a:p>
            <a:pPr algn="just"/>
            <a:r>
              <a:rPr lang="ru-RU" b="1" dirty="0">
                <a:solidFill>
                  <a:schemeClr val="accent1">
                    <a:lumMod val="75000"/>
                  </a:schemeClr>
                </a:solidFill>
                <a:latin typeface="Georgia" panose="02040502050405020303" pitchFamily="18" charset="0"/>
              </a:rPr>
              <a:t>Производственные отношения </a:t>
            </a:r>
            <a:r>
              <a:rPr lang="ru-RU" dirty="0">
                <a:solidFill>
                  <a:schemeClr val="accent1">
                    <a:lumMod val="75000"/>
                  </a:schemeClr>
                </a:solidFill>
                <a:latin typeface="Georgia" panose="02040502050405020303" pitchFamily="18" charset="0"/>
              </a:rPr>
              <a:t>— отношения между людьми, складывающиеся в процессе общественного производства и движения общественного продукта от производства до потребления.</a:t>
            </a:r>
          </a:p>
          <a:p>
            <a:pPr algn="just"/>
            <a:r>
              <a:rPr lang="ru-RU" b="1" dirty="0">
                <a:solidFill>
                  <a:schemeClr val="accent1">
                    <a:lumMod val="75000"/>
                  </a:schemeClr>
                </a:solidFill>
                <a:latin typeface="Georgia" panose="02040502050405020303" pitchFamily="18" charset="0"/>
              </a:rPr>
              <a:t>Социально-экономические отношения </a:t>
            </a:r>
            <a:r>
              <a:rPr lang="ru-RU" dirty="0">
                <a:solidFill>
                  <a:schemeClr val="accent1">
                    <a:lumMod val="75000"/>
                  </a:schemeClr>
                </a:solidFill>
                <a:latin typeface="Georgia" panose="02040502050405020303" pitchFamily="18" charset="0"/>
              </a:rPr>
              <a:t>складываются между общественными классами, социальными группами, отдельными коллективами и членами общества. Решающую роль в этих отношениях выполняют отношения собственности на средства производства.</a:t>
            </a:r>
          </a:p>
          <a:p>
            <a:pPr algn="just"/>
            <a:r>
              <a:rPr lang="ru-RU" b="1" dirty="0">
                <a:solidFill>
                  <a:schemeClr val="accent1">
                    <a:lumMod val="75000"/>
                  </a:schemeClr>
                </a:solidFill>
                <a:latin typeface="Georgia" panose="02040502050405020303" pitchFamily="18" charset="0"/>
              </a:rPr>
              <a:t>Организационно-экономические отношения </a:t>
            </a:r>
            <a:r>
              <a:rPr lang="ru-RU" dirty="0">
                <a:solidFill>
                  <a:schemeClr val="accent1">
                    <a:lumMod val="75000"/>
                  </a:schemeClr>
                </a:solidFill>
                <a:latin typeface="Georgia" panose="02040502050405020303" pitchFamily="18" charset="0"/>
              </a:rPr>
              <a:t>возникают потому, что общественное производство, распределение и обмен невозможны без определенной организации. Организационно-экономические отношения, отражающие формы организационных связей, сопровождают любую совместную деятельность работников. Это, например, разделение труда, его специализация и кооперирование. Общественное разделение труда — обособление отдельных видов трудовой деятельности.</a:t>
            </a:r>
          </a:p>
        </p:txBody>
      </p:sp>
    </p:spTree>
    <p:extLst>
      <p:ext uri="{BB962C8B-B14F-4D97-AF65-F5344CB8AC3E}">
        <p14:creationId xmlns:p14="http://schemas.microsoft.com/office/powerpoint/2010/main" val="29112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128D43-14D4-6747-9370-C770676F87DD}"/>
              </a:ext>
            </a:extLst>
          </p:cNvPr>
          <p:cNvSpPr>
            <a:spLocks noGrp="1"/>
          </p:cNvSpPr>
          <p:nvPr>
            <p:ph idx="1"/>
          </p:nvPr>
        </p:nvSpPr>
        <p:spPr>
          <a:xfrm>
            <a:off x="838200" y="765110"/>
            <a:ext cx="10515600" cy="5411853"/>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Также большую роль в деле регулирования предпринимательской деятельности играют </a:t>
            </a:r>
            <a:r>
              <a:rPr lang="ru-RU" b="1" dirty="0">
                <a:solidFill>
                  <a:schemeClr val="accent1">
                    <a:lumMod val="75000"/>
                  </a:schemeClr>
                </a:solidFill>
                <a:latin typeface="Georgia" panose="02040502050405020303" pitchFamily="18" charset="0"/>
              </a:rPr>
              <a:t>подзаконные акты. </a:t>
            </a:r>
            <a:r>
              <a:rPr lang="ru-RU" dirty="0">
                <a:solidFill>
                  <a:schemeClr val="accent1">
                    <a:lumMod val="75000"/>
                  </a:schemeClr>
                </a:solidFill>
                <a:latin typeface="Georgia" panose="02040502050405020303" pitchFamily="18" charset="0"/>
              </a:rPr>
              <a:t>Среди них в первую очередь следует назвать указы Президента РФ и постановления Правительства РФ. Большое количество норм предпринимательского права содержится и в </a:t>
            </a:r>
            <a:r>
              <a:rPr lang="ru-RU" b="1" dirty="0">
                <a:solidFill>
                  <a:schemeClr val="accent1">
                    <a:lumMod val="75000"/>
                  </a:schemeClr>
                </a:solidFill>
                <a:latin typeface="Georgia" panose="02040502050405020303" pitchFamily="18" charset="0"/>
              </a:rPr>
              <a:t>нормативных актах </a:t>
            </a:r>
            <a:r>
              <a:rPr lang="ru-RU" dirty="0">
                <a:solidFill>
                  <a:schemeClr val="accent1">
                    <a:lumMod val="75000"/>
                  </a:schemeClr>
                </a:solidFill>
                <a:latin typeface="Georgia" panose="02040502050405020303" pitchFamily="18" charset="0"/>
              </a:rPr>
              <a:t>федеральных органов исполнительной власти, действующих непосредственно в экономической сфере, таких как Министерство финансов РФ, Министерство экономического развития РФ и др. В некоторых областях предпринимательства, например в сфере бухгалтерского учета и отчетности, статистической отчетности, наиболее детальное регулирование отношений обеспечивается именно актами данного уровня. </a:t>
            </a:r>
          </a:p>
          <a:p>
            <a:pPr algn="just"/>
            <a:r>
              <a:rPr lang="ru-RU" dirty="0">
                <a:solidFill>
                  <a:schemeClr val="accent1">
                    <a:lumMod val="75000"/>
                  </a:schemeClr>
                </a:solidFill>
                <a:latin typeface="Georgia" panose="02040502050405020303" pitchFamily="18" charset="0"/>
              </a:rPr>
              <a:t>В силу федеративного устройства нашего государства и в соответствии с Конституцией РФ многие сферы общественной жизни регулируются </a:t>
            </a:r>
            <a:r>
              <a:rPr lang="ru-RU" b="1" dirty="0">
                <a:solidFill>
                  <a:schemeClr val="accent1">
                    <a:lumMod val="75000"/>
                  </a:schemeClr>
                </a:solidFill>
                <a:latin typeface="Georgia" panose="02040502050405020303" pitchFamily="18" charset="0"/>
              </a:rPr>
              <a:t>актами субъектов Российской Федерации.</a:t>
            </a:r>
          </a:p>
        </p:txBody>
      </p:sp>
    </p:spTree>
    <p:extLst>
      <p:ext uri="{BB962C8B-B14F-4D97-AF65-F5344CB8AC3E}">
        <p14:creationId xmlns:p14="http://schemas.microsoft.com/office/powerpoint/2010/main" val="3270031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7ACD3EC-C213-374F-4ECA-240AD217442B}"/>
              </a:ext>
            </a:extLst>
          </p:cNvPr>
          <p:cNvSpPr>
            <a:spLocks noGrp="1"/>
          </p:cNvSpPr>
          <p:nvPr>
            <p:ph idx="1"/>
          </p:nvPr>
        </p:nvSpPr>
        <p:spPr>
          <a:xfrm>
            <a:off x="838200" y="802433"/>
            <a:ext cx="10515600" cy="5691771"/>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Велика роль и </a:t>
            </a:r>
            <a:r>
              <a:rPr lang="ru-RU" b="1" dirty="0">
                <a:solidFill>
                  <a:schemeClr val="accent1">
                    <a:lumMod val="75000"/>
                  </a:schemeClr>
                </a:solidFill>
                <a:latin typeface="Georgia" panose="02040502050405020303" pitchFamily="18" charset="0"/>
              </a:rPr>
              <a:t>локальных нормативных актов</a:t>
            </a:r>
            <a:r>
              <a:rPr lang="ru-RU" dirty="0">
                <a:solidFill>
                  <a:schemeClr val="accent1">
                    <a:lumMod val="75000"/>
                  </a:schemeClr>
                </a:solidFill>
                <a:latin typeface="Georgia" panose="02040502050405020303" pitchFamily="18" charset="0"/>
              </a:rPr>
              <a:t>, принимаемых самими хозяйствующими субъектами в целях регулирования собственной предпринимательской деятельности. </a:t>
            </a:r>
          </a:p>
          <a:p>
            <a:pPr algn="just"/>
            <a:r>
              <a:rPr lang="ru-RU" dirty="0">
                <a:solidFill>
                  <a:schemeClr val="accent1">
                    <a:lumMod val="75000"/>
                  </a:schemeClr>
                </a:solidFill>
                <a:latin typeface="Georgia" panose="02040502050405020303" pitchFamily="18" charset="0"/>
              </a:rPr>
              <a:t>Помимо нормативно-правовых актов, источниками предпринимательского права являются </a:t>
            </a:r>
            <a:r>
              <a:rPr lang="ru-RU" b="1" dirty="0">
                <a:solidFill>
                  <a:schemeClr val="accent1">
                    <a:lumMod val="75000"/>
                  </a:schemeClr>
                </a:solidFill>
                <a:latin typeface="Georgia" panose="02040502050405020303" pitchFamily="18" charset="0"/>
              </a:rPr>
              <a:t>обычаи делового оборота</a:t>
            </a:r>
            <a:r>
              <a:rPr lang="ru-RU" dirty="0">
                <a:solidFill>
                  <a:schemeClr val="accent1">
                    <a:lumMod val="75000"/>
                  </a:schemeClr>
                </a:solidFill>
                <a:latin typeface="Georgia" panose="02040502050405020303" pitchFamily="18" charset="0"/>
              </a:rPr>
              <a:t>. В соответствии со ст. 5 ГК РФ обычаем делового оборота признается сложившееся и широко применяемое в какой-либо области предпринимательской деятельности правило поведения, не предусмотренное законодательством, независимо от того, зафиксировано ли оно в каком-либо документе. Обычаи делового оборота применяются наряду с законодательством и в случаях, когда в нем имеет место пробел (в основном во внешнеторговом обороте, морских перевозках и др.). </a:t>
            </a:r>
          </a:p>
          <a:p>
            <a:pPr algn="just"/>
            <a:r>
              <a:rPr lang="ru-RU" dirty="0">
                <a:solidFill>
                  <a:schemeClr val="accent1">
                    <a:lumMod val="75000"/>
                  </a:schemeClr>
                </a:solidFill>
                <a:latin typeface="Georgia" panose="02040502050405020303" pitchFamily="18" charset="0"/>
              </a:rPr>
              <a:t>Наконец, составной частью правовой системы Российской Федерации являются </a:t>
            </a:r>
            <a:r>
              <a:rPr lang="ru-RU" b="1" dirty="0">
                <a:solidFill>
                  <a:schemeClr val="accent1">
                    <a:lumMod val="75000"/>
                  </a:schemeClr>
                </a:solidFill>
                <a:latin typeface="Georgia" panose="02040502050405020303" pitchFamily="18" charset="0"/>
              </a:rPr>
              <a:t>общепризнанные принципы и нормы международного права и международные договоры Российской Федерации</a:t>
            </a:r>
            <a:r>
              <a:rPr lang="ru-RU" dirty="0">
                <a:solidFill>
                  <a:schemeClr val="accent1">
                    <a:lumMod val="75000"/>
                  </a:schemeClr>
                </a:solidFill>
                <a:latin typeface="Georgia" panose="02040502050405020303" pitchFamily="18" charset="0"/>
              </a:rPr>
              <a:t>, как двусторонние (о торговле, экономическом сотрудничестве), так и многосторонние. Источниками предпринимательского права не являются акты арбитражных судов, в частности постановления Пленума Высшего Арбитражного Суда РФ. Но они играют важную роль как средство достижения единообразного понимания и применения всех перечисленных выше источников права предпринимательской сферы.</a:t>
            </a:r>
          </a:p>
        </p:txBody>
      </p:sp>
    </p:spTree>
    <p:extLst>
      <p:ext uri="{BB962C8B-B14F-4D97-AF65-F5344CB8AC3E}">
        <p14:creationId xmlns:p14="http://schemas.microsoft.com/office/powerpoint/2010/main" val="4040563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57399-2ED4-C580-3963-A79301515FB1}"/>
              </a:ext>
            </a:extLst>
          </p:cNvPr>
          <p:cNvSpPr>
            <a:spLocks noGrp="1"/>
          </p:cNvSpPr>
          <p:nvPr>
            <p:ph type="title"/>
          </p:nvPr>
        </p:nvSpPr>
        <p:spPr/>
        <p:txBody>
          <a:bodyPr>
            <a:noAutofit/>
          </a:bodyPr>
          <a:lstStyle/>
          <a:p>
            <a:pPr algn="ctr"/>
            <a:r>
              <a:rPr lang="ru-RU" sz="3600" b="1" dirty="0">
                <a:solidFill>
                  <a:schemeClr val="accent1">
                    <a:lumMod val="75000"/>
                  </a:schemeClr>
                </a:solidFill>
                <a:latin typeface="Georgia" panose="02040502050405020303" pitchFamily="18" charset="0"/>
              </a:rPr>
              <a:t>Понятие и структура предпринимательских правоотношений </a:t>
            </a:r>
          </a:p>
        </p:txBody>
      </p:sp>
      <p:sp>
        <p:nvSpPr>
          <p:cNvPr id="3" name="Объект 2">
            <a:extLst>
              <a:ext uri="{FF2B5EF4-FFF2-40B4-BE49-F238E27FC236}">
                <a16:creationId xmlns:a16="http://schemas.microsoft.com/office/drawing/2014/main" id="{96128F77-EAAB-C3D7-C230-F3CA50CF919F}"/>
              </a:ext>
            </a:extLst>
          </p:cNvPr>
          <p:cNvSpPr>
            <a:spLocks noGrp="1"/>
          </p:cNvSpPr>
          <p:nvPr>
            <p:ph idx="1"/>
          </p:nvPr>
        </p:nvSpPr>
        <p:spPr/>
        <p:txBody>
          <a:bodyPr/>
          <a:lstStyle/>
          <a:p>
            <a:pPr algn="just"/>
            <a:r>
              <a:rPr lang="ru-RU" dirty="0">
                <a:solidFill>
                  <a:schemeClr val="accent1">
                    <a:lumMod val="75000"/>
                  </a:schemeClr>
                </a:solidFill>
                <a:latin typeface="Georgia" panose="02040502050405020303" pitchFamily="18" charset="0"/>
              </a:rPr>
              <a:t>В процессе осуществления предпринимательской деятельности, а также реализации ее результатов, предприниматель вступает в разнообразные правоотношения, которые называются предпринимательскими. Под предпринимательскими (хозяйственными) правоотношениями понимаются урегулированными нормами права общественные отношения, возникающие в процессе осуществления предпринимательской деятельности, а также вследствие воздействия государства на участников рынка, которые связаны между собой взаимными правами и обязанностями</a:t>
            </a:r>
          </a:p>
        </p:txBody>
      </p:sp>
    </p:spTree>
    <p:extLst>
      <p:ext uri="{BB962C8B-B14F-4D97-AF65-F5344CB8AC3E}">
        <p14:creationId xmlns:p14="http://schemas.microsoft.com/office/powerpoint/2010/main" val="53947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3D48F68E-FAAA-C9C0-22A7-E391072F95DB}"/>
              </a:ext>
            </a:extLst>
          </p:cNvPr>
          <p:cNvPicPr>
            <a:picLocks noGrp="1" noChangeAspect="1"/>
          </p:cNvPicPr>
          <p:nvPr>
            <p:ph idx="1"/>
          </p:nvPr>
        </p:nvPicPr>
        <p:blipFill rotWithShape="1">
          <a:blip r:embed="rId2"/>
          <a:srcRect l="28852" t="21087" r="10116" b="20588"/>
          <a:stretch/>
        </p:blipFill>
        <p:spPr>
          <a:xfrm>
            <a:off x="686284" y="615820"/>
            <a:ext cx="10466675" cy="5626359"/>
          </a:xfrm>
        </p:spPr>
      </p:pic>
    </p:spTree>
    <p:extLst>
      <p:ext uri="{BB962C8B-B14F-4D97-AF65-F5344CB8AC3E}">
        <p14:creationId xmlns:p14="http://schemas.microsoft.com/office/powerpoint/2010/main" val="857573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017D79-57C0-756F-A517-8E05E25BA0FD}"/>
              </a:ext>
            </a:extLst>
          </p:cNvPr>
          <p:cNvSpPr>
            <a:spLocks noGrp="1"/>
          </p:cNvSpPr>
          <p:nvPr>
            <p:ph idx="1"/>
          </p:nvPr>
        </p:nvSpPr>
        <p:spPr>
          <a:xfrm>
            <a:off x="838200" y="429208"/>
            <a:ext cx="10515600" cy="5990253"/>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В предпринимательском (хозяйственном) правоотношении участвуют </a:t>
            </a:r>
            <a:r>
              <a:rPr lang="ru-RU" b="1" dirty="0">
                <a:solidFill>
                  <a:schemeClr val="accent1">
                    <a:lumMod val="75000"/>
                  </a:schemeClr>
                </a:solidFill>
                <a:latin typeface="Georgia" panose="02040502050405020303" pitchFamily="18" charset="0"/>
              </a:rPr>
              <a:t>субъекты</a:t>
            </a:r>
            <a:r>
              <a:rPr lang="ru-RU" dirty="0">
                <a:solidFill>
                  <a:schemeClr val="accent1">
                    <a:lumMod val="75000"/>
                  </a:schemeClr>
                </a:solidFill>
                <a:latin typeface="Georgia" panose="02040502050405020303" pitchFamily="18" charset="0"/>
              </a:rPr>
              <a:t>, ведущие предпринимательскую деятельность: </a:t>
            </a:r>
          </a:p>
          <a:p>
            <a:pPr algn="just"/>
            <a:r>
              <a:rPr lang="ru-RU" dirty="0">
                <a:solidFill>
                  <a:schemeClr val="accent1">
                    <a:lumMod val="75000"/>
                  </a:schemeClr>
                </a:solidFill>
                <a:latin typeface="Georgia" panose="02040502050405020303" pitchFamily="18" charset="0"/>
              </a:rPr>
              <a:t>1) граждане-индивидуальные предприниматели; </a:t>
            </a:r>
          </a:p>
          <a:p>
            <a:pPr algn="just"/>
            <a:r>
              <a:rPr lang="ru-RU" dirty="0">
                <a:solidFill>
                  <a:schemeClr val="accent1">
                    <a:lumMod val="75000"/>
                  </a:schemeClr>
                </a:solidFill>
                <a:latin typeface="Georgia" panose="02040502050405020303" pitchFamily="18" charset="0"/>
              </a:rPr>
              <a:t>2) юридические лица; </a:t>
            </a:r>
          </a:p>
          <a:p>
            <a:pPr algn="just"/>
            <a:r>
              <a:rPr lang="ru-RU" dirty="0">
                <a:solidFill>
                  <a:schemeClr val="accent1">
                    <a:lumMod val="75000"/>
                  </a:schemeClr>
                </a:solidFill>
                <a:latin typeface="Georgia" panose="02040502050405020303" pitchFamily="18" charset="0"/>
              </a:rPr>
              <a:t>3) государство. </a:t>
            </a:r>
          </a:p>
          <a:p>
            <a:pPr algn="just"/>
            <a:r>
              <a:rPr lang="ru-RU" b="1" dirty="0">
                <a:solidFill>
                  <a:schemeClr val="accent1">
                    <a:lumMod val="75000"/>
                  </a:schemeClr>
                </a:solidFill>
                <a:latin typeface="Georgia" panose="02040502050405020303" pitchFamily="18" charset="0"/>
              </a:rPr>
              <a:t>Объектом</a:t>
            </a:r>
            <a:r>
              <a:rPr lang="ru-RU" dirty="0">
                <a:solidFill>
                  <a:schemeClr val="accent1">
                    <a:lumMod val="75000"/>
                  </a:schemeClr>
                </a:solidFill>
                <a:latin typeface="Georgia" panose="02040502050405020303" pitchFamily="18" charset="0"/>
              </a:rPr>
              <a:t> предпринимательского (хозяйственного) правоотношения могут выступать: </a:t>
            </a:r>
          </a:p>
          <a:p>
            <a:pPr algn="just"/>
            <a:r>
              <a:rPr lang="ru-RU" dirty="0">
                <a:solidFill>
                  <a:schemeClr val="accent1">
                    <a:lumMod val="75000"/>
                  </a:schemeClr>
                </a:solidFill>
                <a:latin typeface="Georgia" panose="02040502050405020303" pitchFamily="18" charset="0"/>
              </a:rPr>
              <a:t>1) вещи, в том числе деньги и ценные бумаги; </a:t>
            </a:r>
          </a:p>
          <a:p>
            <a:pPr algn="just"/>
            <a:r>
              <a:rPr lang="ru-RU" dirty="0">
                <a:solidFill>
                  <a:schemeClr val="accent1">
                    <a:lumMod val="75000"/>
                  </a:schemeClr>
                </a:solidFill>
                <a:latin typeface="Georgia" panose="02040502050405020303" pitchFamily="18" charset="0"/>
              </a:rPr>
              <a:t>2) действия субъектов правоотношения; </a:t>
            </a:r>
          </a:p>
          <a:p>
            <a:pPr algn="just"/>
            <a:r>
              <a:rPr lang="ru-RU" dirty="0">
                <a:solidFill>
                  <a:schemeClr val="accent1">
                    <a:lumMod val="75000"/>
                  </a:schemeClr>
                </a:solidFill>
                <a:latin typeface="Georgia" panose="02040502050405020303" pitchFamily="18" charset="0"/>
              </a:rPr>
              <a:t>3) неимущественные блага, используемые при ведении хозяйственной деятельности (товарный знак, коммерческая тайна и др.).</a:t>
            </a:r>
          </a:p>
          <a:p>
            <a:pPr algn="just"/>
            <a:r>
              <a:rPr lang="ru-RU" b="1" dirty="0">
                <a:solidFill>
                  <a:schemeClr val="accent1">
                    <a:lumMod val="75000"/>
                  </a:schemeClr>
                </a:solidFill>
                <a:latin typeface="Georgia" panose="02040502050405020303" pitchFamily="18" charset="0"/>
              </a:rPr>
              <a:t>Содержание</a:t>
            </a:r>
            <a:r>
              <a:rPr lang="ru-RU" dirty="0">
                <a:solidFill>
                  <a:schemeClr val="accent1">
                    <a:lumMod val="75000"/>
                  </a:schemeClr>
                </a:solidFill>
                <a:latin typeface="Georgia" panose="02040502050405020303" pitchFamily="18" charset="0"/>
              </a:rPr>
              <a:t> предпринимательских (хозяйственных) правоотношений составляют субъективные права и обязанности его участников. </a:t>
            </a:r>
          </a:p>
        </p:txBody>
      </p:sp>
    </p:spTree>
    <p:extLst>
      <p:ext uri="{BB962C8B-B14F-4D97-AF65-F5344CB8AC3E}">
        <p14:creationId xmlns:p14="http://schemas.microsoft.com/office/powerpoint/2010/main" val="1288943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6A9D8A-1A3D-2B9B-72D4-585AC24C4C69}"/>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Субъекты предпринимательской деятельности, их признаки</a:t>
            </a:r>
          </a:p>
        </p:txBody>
      </p:sp>
      <p:sp>
        <p:nvSpPr>
          <p:cNvPr id="3" name="Объект 2">
            <a:extLst>
              <a:ext uri="{FF2B5EF4-FFF2-40B4-BE49-F238E27FC236}">
                <a16:creationId xmlns:a16="http://schemas.microsoft.com/office/drawing/2014/main" id="{9B0304F2-5B9A-E42F-7C50-41AE09A576ED}"/>
              </a:ext>
            </a:extLst>
          </p:cNvPr>
          <p:cNvSpPr>
            <a:spLocks noGrp="1"/>
          </p:cNvSpPr>
          <p:nvPr>
            <p:ph idx="1"/>
          </p:nvPr>
        </p:nvSpPr>
        <p:spPr>
          <a:xfrm>
            <a:off x="838200" y="2258007"/>
            <a:ext cx="10515600" cy="3918955"/>
          </a:xfrm>
        </p:spPr>
        <p:txBody>
          <a:bodyPr>
            <a:normAutofit lnSpcReduction="10000"/>
          </a:bodyPr>
          <a:lstStyle/>
          <a:p>
            <a:pPr algn="just"/>
            <a:r>
              <a:rPr lang="ru-RU" b="1" dirty="0">
                <a:solidFill>
                  <a:schemeClr val="accent1">
                    <a:lumMod val="75000"/>
                  </a:schemeClr>
                </a:solidFill>
                <a:latin typeface="Georgia" panose="02040502050405020303" pitchFamily="18" charset="0"/>
              </a:rPr>
              <a:t>Субъект предпринимательского права </a:t>
            </a:r>
            <a:r>
              <a:rPr lang="ru-RU" dirty="0">
                <a:solidFill>
                  <a:schemeClr val="accent1">
                    <a:lumMod val="75000"/>
                  </a:schemeClr>
                </a:solidFill>
                <a:latin typeface="Georgia" panose="02040502050405020303" pitchFamily="18" charset="0"/>
              </a:rPr>
              <a:t>— это лицо, которое в силу присущих ему признаков может быть участником предпринимательского правоотношения. Субъекты предпринимательского права характеризуются следующими признаками. </a:t>
            </a:r>
          </a:p>
          <a:p>
            <a:pPr algn="just"/>
            <a:r>
              <a:rPr lang="ru-RU" dirty="0">
                <a:solidFill>
                  <a:schemeClr val="accent1">
                    <a:lumMod val="75000"/>
                  </a:schemeClr>
                </a:solidFill>
                <a:latin typeface="Georgia" panose="02040502050405020303" pitchFamily="18" charset="0"/>
              </a:rPr>
              <a:t>1. </a:t>
            </a:r>
            <a:r>
              <a:rPr lang="ru-RU" dirty="0" err="1">
                <a:solidFill>
                  <a:schemeClr val="accent1">
                    <a:lumMod val="75000"/>
                  </a:schemeClr>
                </a:solidFill>
                <a:latin typeface="Georgia" panose="02040502050405020303" pitchFamily="18" charset="0"/>
              </a:rPr>
              <a:t>Зарегистрированностъ</a:t>
            </a:r>
            <a:r>
              <a:rPr lang="ru-RU" dirty="0">
                <a:solidFill>
                  <a:schemeClr val="accent1">
                    <a:lumMod val="75000"/>
                  </a:schemeClr>
                </a:solidFill>
                <a:latin typeface="Georgia" panose="02040502050405020303" pitchFamily="18" charset="0"/>
              </a:rPr>
              <a:t> в установленном порядке или </a:t>
            </a:r>
            <a:r>
              <a:rPr lang="ru-RU" b="1" dirty="0">
                <a:solidFill>
                  <a:schemeClr val="accent1">
                    <a:lumMod val="75000"/>
                  </a:schemeClr>
                </a:solidFill>
                <a:latin typeface="Georgia" panose="02040502050405020303" pitchFamily="18" charset="0"/>
              </a:rPr>
              <a:t>легитимация</a:t>
            </a:r>
            <a:r>
              <a:rPr lang="ru-RU" dirty="0">
                <a:solidFill>
                  <a:schemeClr val="accent1">
                    <a:lumMod val="75000"/>
                  </a:schemeClr>
                </a:solidFill>
                <a:latin typeface="Georgia" panose="02040502050405020303" pitchFamily="18" charset="0"/>
              </a:rPr>
              <a:t> иным образом. Легитимация, т. е. узаконивание, предпринимательской деятельности осуществляется посредством ее государственной регистрации.</a:t>
            </a:r>
          </a:p>
        </p:txBody>
      </p:sp>
    </p:spTree>
    <p:extLst>
      <p:ext uri="{BB962C8B-B14F-4D97-AF65-F5344CB8AC3E}">
        <p14:creationId xmlns:p14="http://schemas.microsoft.com/office/powerpoint/2010/main" val="1736770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FAA4178-879E-99AD-93CF-A91D7D0F3925}"/>
              </a:ext>
            </a:extLst>
          </p:cNvPr>
          <p:cNvSpPr>
            <a:spLocks noGrp="1"/>
          </p:cNvSpPr>
          <p:nvPr>
            <p:ph idx="1"/>
          </p:nvPr>
        </p:nvSpPr>
        <p:spPr>
          <a:xfrm>
            <a:off x="838200" y="578498"/>
            <a:ext cx="10515600" cy="5971592"/>
          </a:xfrm>
        </p:spPr>
        <p:txBody>
          <a:bodyPr>
            <a:normAutofit fontScale="92500" lnSpcReduction="10000"/>
          </a:bodyPr>
          <a:lstStyle/>
          <a:p>
            <a:pPr algn="just"/>
            <a:r>
              <a:rPr lang="ru-RU" sz="2400" b="1" dirty="0">
                <a:solidFill>
                  <a:schemeClr val="accent1">
                    <a:lumMod val="75000"/>
                  </a:schemeClr>
                </a:solidFill>
                <a:latin typeface="Georgia" panose="02040502050405020303" pitchFamily="18" charset="0"/>
              </a:rPr>
              <a:t>2. Наличие хозяйственной компетенции</a:t>
            </a:r>
            <a:r>
              <a:rPr lang="ru-RU" sz="2400" dirty="0">
                <a:solidFill>
                  <a:schemeClr val="accent1">
                    <a:lumMod val="75000"/>
                  </a:schemeClr>
                </a:solidFill>
                <a:latin typeface="Georgia" panose="02040502050405020303" pitchFamily="18" charset="0"/>
              </a:rPr>
              <a:t>. Хозяйственная компетенция означает совокупность прав, которыми наделен субъект предпринимательской деятельности в соответствии с законом и учредительными документами, а в некоторых случаях на основании лицензии. Это возможность осуществления субъектом определенных видов предпринимательской деятельности, совершения сделок. Различают общую, ограниченную, специальную и исключительную хозяйственную компетенцию. Наличие общей компетенции дает возможность субъектам предпринимательской деятельности иметь права и нести обязанности, необходимые для осуществления любых видов предпринимательской деятельности, не запрещенных законом. Субъект предпринимательского права имеет право самостоятельно ограничить общую компетенцию в учредительных документах. В этом случае говорят об ограниченной хозяйственной компетенции. Некоторые субъекты предпринимательского права наделены законом специальной компетенцией, т.е. они могут иметь права, соответствующие предусмотренным в уставе целям деятельности, и нести связанные с этой деятельностью обязанности. Наконец, исключительной компетенцией обладают субъекты предпринимательства, избравшие для себя такой вид предпринимательской деятельности, при ведении которой законодателем установлен запрет на осуществление каких-либо иных ее видов.</a:t>
            </a:r>
          </a:p>
        </p:txBody>
      </p:sp>
    </p:spTree>
    <p:extLst>
      <p:ext uri="{BB962C8B-B14F-4D97-AF65-F5344CB8AC3E}">
        <p14:creationId xmlns:p14="http://schemas.microsoft.com/office/powerpoint/2010/main" val="1397927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99B4D9D-EC00-9CBE-7004-F3C578CB5AC0}"/>
              </a:ext>
            </a:extLst>
          </p:cNvPr>
          <p:cNvSpPr>
            <a:spLocks noGrp="1"/>
          </p:cNvSpPr>
          <p:nvPr>
            <p:ph idx="1"/>
          </p:nvPr>
        </p:nvSpPr>
        <p:spPr>
          <a:xfrm>
            <a:off x="838200" y="382555"/>
            <a:ext cx="10515600" cy="5794408"/>
          </a:xfrm>
        </p:spPr>
        <p:txBody>
          <a:bodyPr>
            <a:normAutofit fontScale="92500" lnSpcReduction="10000"/>
          </a:bodyPr>
          <a:lstStyle/>
          <a:p>
            <a:pPr algn="just"/>
            <a:r>
              <a:rPr lang="ru-RU" sz="3200" b="1" dirty="0">
                <a:solidFill>
                  <a:schemeClr val="accent1">
                    <a:lumMod val="75000"/>
                  </a:schemeClr>
                </a:solidFill>
                <a:latin typeface="Georgia" panose="02040502050405020303" pitchFamily="18" charset="0"/>
              </a:rPr>
              <a:t>3. Наличие обособленного имущества как базы для осуществления предпринимательской деятельности</a:t>
            </a:r>
            <a:r>
              <a:rPr lang="ru-RU" sz="3200" dirty="0">
                <a:solidFill>
                  <a:schemeClr val="accent1">
                    <a:lumMod val="75000"/>
                  </a:schemeClr>
                </a:solidFill>
                <a:latin typeface="Georgia" panose="02040502050405020303" pitchFamily="18" charset="0"/>
              </a:rPr>
              <a:t>. Правовой формой такого обособления является право собственности, право хозяйственного ведения либо оперативного управления. Обособленное имущество учитывается субъектом на балансе и служит основой самостоятельной имущественной ответственности. </a:t>
            </a:r>
          </a:p>
          <a:p>
            <a:pPr algn="just"/>
            <a:r>
              <a:rPr lang="ru-RU" sz="3200" b="1" dirty="0">
                <a:solidFill>
                  <a:schemeClr val="accent1">
                    <a:lumMod val="75000"/>
                  </a:schemeClr>
                </a:solidFill>
                <a:latin typeface="Georgia" panose="02040502050405020303" pitchFamily="18" charset="0"/>
              </a:rPr>
              <a:t>4.Самостоятельная имущественная ответственность</a:t>
            </a:r>
            <a:r>
              <a:rPr lang="ru-RU" sz="3200" dirty="0">
                <a:solidFill>
                  <a:schemeClr val="accent1">
                    <a:lumMod val="75000"/>
                  </a:schemeClr>
                </a:solidFill>
                <a:latin typeface="Georgia" panose="02040502050405020303" pitchFamily="18" charset="0"/>
              </a:rPr>
              <a:t>. Этот признак означает, что хозяйствующий субъект отвечает сам, своим имуществом перед контрагентами и государством. Исключения из этого правила могут предусматриваться законом или учредительными документами.</a:t>
            </a:r>
          </a:p>
        </p:txBody>
      </p:sp>
    </p:spTree>
    <p:extLst>
      <p:ext uri="{BB962C8B-B14F-4D97-AF65-F5344CB8AC3E}">
        <p14:creationId xmlns:p14="http://schemas.microsoft.com/office/powerpoint/2010/main" val="3661038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764705"/>
            <a:ext cx="8147248" cy="5361459"/>
          </a:xfrm>
        </p:spPr>
        <p:txBody>
          <a:bodyPr/>
          <a:lstStyle/>
          <a:p>
            <a:endParaRPr lang="ru-RU"/>
          </a:p>
        </p:txBody>
      </p:sp>
      <p:sp>
        <p:nvSpPr>
          <p:cNvPr id="4" name="Прямоугольник 3"/>
          <p:cNvSpPr/>
          <p:nvPr/>
        </p:nvSpPr>
        <p:spPr>
          <a:xfrm>
            <a:off x="2000576" y="476672"/>
            <a:ext cx="8291264" cy="604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dirty="0">
              <a:solidFill>
                <a:prstClr val="black"/>
              </a:solidFill>
              <a:latin typeface="Arial"/>
            </a:endParaRPr>
          </a:p>
        </p:txBody>
      </p:sp>
      <p:graphicFrame>
        <p:nvGraphicFramePr>
          <p:cNvPr id="5" name="Схема 4"/>
          <p:cNvGraphicFramePr/>
          <p:nvPr/>
        </p:nvGraphicFramePr>
        <p:xfrm>
          <a:off x="3706178" y="374100"/>
          <a:ext cx="4779645" cy="615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829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476672"/>
            <a:ext cx="8291264" cy="604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dirty="0">
              <a:solidFill>
                <a:prstClr val="black"/>
              </a:solidFill>
              <a:latin typeface="Arial"/>
            </a:endParaRPr>
          </a:p>
        </p:txBody>
      </p:sp>
      <p:graphicFrame>
        <p:nvGraphicFramePr>
          <p:cNvPr id="5" name="Схема 4"/>
          <p:cNvGraphicFramePr/>
          <p:nvPr/>
        </p:nvGraphicFramePr>
        <p:xfrm>
          <a:off x="3773805" y="249555"/>
          <a:ext cx="4644390" cy="6358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54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E2760-8411-0D2B-6847-CEE5A7EEF2A6}"/>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Организационно-экономический тип отношений</a:t>
            </a:r>
          </a:p>
        </p:txBody>
      </p:sp>
      <p:sp>
        <p:nvSpPr>
          <p:cNvPr id="3" name="Объект 2">
            <a:extLst>
              <a:ext uri="{FF2B5EF4-FFF2-40B4-BE49-F238E27FC236}">
                <a16:creationId xmlns:a16="http://schemas.microsoft.com/office/drawing/2014/main" id="{7EEFBFCF-A915-18B7-71FD-28849C624B16}"/>
              </a:ext>
            </a:extLst>
          </p:cNvPr>
          <p:cNvSpPr>
            <a:spLocks noGrp="1"/>
          </p:cNvSpPr>
          <p:nvPr>
            <p:ph idx="1"/>
          </p:nvPr>
        </p:nvSpPr>
        <p:spPr>
          <a:xfrm>
            <a:off x="838200" y="2724539"/>
            <a:ext cx="10515600" cy="3452424"/>
          </a:xfrm>
        </p:spPr>
        <p:txBody>
          <a:bodyPr/>
          <a:lstStyle/>
          <a:p>
            <a:pPr marL="0" indent="0" algn="just" fontAlgn="base">
              <a:buNone/>
            </a:pPr>
            <a:r>
              <a:rPr lang="ru-RU" b="0" i="0" dirty="0">
                <a:solidFill>
                  <a:schemeClr val="accent1">
                    <a:lumMod val="75000"/>
                  </a:schemeClr>
                </a:solidFill>
                <a:effectLst/>
                <a:latin typeface="Georgia" panose="02040502050405020303" pitchFamily="18" charset="0"/>
              </a:rPr>
              <a:t>Он характерен наличием обязательной организации с целью оборота различных ресурсов при общей деятельности людей. </a:t>
            </a:r>
          </a:p>
          <a:p>
            <a:pPr marL="0" indent="0" algn="just" fontAlgn="base">
              <a:buNone/>
            </a:pPr>
            <a:r>
              <a:rPr lang="ru-RU" b="0" i="0" dirty="0">
                <a:solidFill>
                  <a:schemeClr val="accent1">
                    <a:lumMod val="75000"/>
                  </a:schemeClr>
                </a:solidFill>
                <a:effectLst/>
                <a:latin typeface="Georgia" panose="02040502050405020303" pitchFamily="18" charset="0"/>
              </a:rPr>
              <a:t>Его можно </a:t>
            </a:r>
            <a:r>
              <a:rPr lang="ru-RU" b="0" i="1" dirty="0">
                <a:solidFill>
                  <a:schemeClr val="accent1">
                    <a:lumMod val="75000"/>
                  </a:schemeClr>
                </a:solidFill>
                <a:effectLst/>
                <a:latin typeface="Georgia" panose="02040502050405020303" pitchFamily="18" charset="0"/>
              </a:rPr>
              <a:t>классифицировать следующим образом</a:t>
            </a:r>
            <a:r>
              <a:rPr lang="ru-RU" b="0" i="0" dirty="0">
                <a:solidFill>
                  <a:schemeClr val="accent1">
                    <a:lumMod val="75000"/>
                  </a:schemeClr>
                </a:solidFill>
                <a:effectLst/>
                <a:latin typeface="Georgia" panose="02040502050405020303" pitchFamily="18" charset="0"/>
              </a:rPr>
              <a:t>:</a:t>
            </a:r>
          </a:p>
          <a:p>
            <a:pPr algn="just" fontAlgn="base">
              <a:buFont typeface="Arial" panose="020B0604020202020204" pitchFamily="34" charset="0"/>
              <a:buChar char="•"/>
            </a:pPr>
            <a:r>
              <a:rPr lang="ru-RU" b="0" i="0" dirty="0">
                <a:solidFill>
                  <a:schemeClr val="accent1">
                    <a:lumMod val="75000"/>
                  </a:schemeClr>
                </a:solidFill>
                <a:effectLst/>
                <a:latin typeface="Georgia" panose="02040502050405020303" pitchFamily="18" charset="0"/>
              </a:rPr>
              <a:t>процесс разделения труда,</a:t>
            </a:r>
          </a:p>
          <a:p>
            <a:pPr algn="just" fontAlgn="base">
              <a:buFont typeface="Arial" panose="020B0604020202020204" pitchFamily="34" charset="0"/>
              <a:buChar char="•"/>
            </a:pPr>
            <a:r>
              <a:rPr lang="ru-RU" b="0" i="0" dirty="0">
                <a:solidFill>
                  <a:schemeClr val="accent1">
                    <a:lumMod val="75000"/>
                  </a:schemeClr>
                </a:solidFill>
                <a:effectLst/>
                <a:latin typeface="Georgia" panose="02040502050405020303" pitchFamily="18" charset="0"/>
              </a:rPr>
              <a:t>выстраивание хозяйственной деятельности</a:t>
            </a:r>
          </a:p>
          <a:p>
            <a:pPr algn="just" fontAlgn="base">
              <a:buFont typeface="Arial" panose="020B0604020202020204" pitchFamily="34" charset="0"/>
              <a:buChar char="•"/>
            </a:pPr>
            <a:r>
              <a:rPr lang="ru-RU" b="0" i="0" dirty="0">
                <a:solidFill>
                  <a:schemeClr val="accent1">
                    <a:lumMod val="75000"/>
                  </a:schemeClr>
                </a:solidFill>
                <a:effectLst/>
                <a:latin typeface="Georgia" panose="02040502050405020303" pitchFamily="18" charset="0"/>
              </a:rPr>
              <a:t>управление экономикой.</a:t>
            </a:r>
          </a:p>
          <a:p>
            <a:endParaRPr lang="ru-RU" dirty="0"/>
          </a:p>
        </p:txBody>
      </p:sp>
    </p:spTree>
    <p:extLst>
      <p:ext uri="{BB962C8B-B14F-4D97-AF65-F5344CB8AC3E}">
        <p14:creationId xmlns:p14="http://schemas.microsoft.com/office/powerpoint/2010/main" val="1562652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476672"/>
            <a:ext cx="8291264" cy="604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dirty="0">
              <a:solidFill>
                <a:prstClr val="black"/>
              </a:solidFill>
              <a:latin typeface="Arial"/>
            </a:endParaRPr>
          </a:p>
        </p:txBody>
      </p:sp>
      <p:graphicFrame>
        <p:nvGraphicFramePr>
          <p:cNvPr id="5" name="Схема 4"/>
          <p:cNvGraphicFramePr/>
          <p:nvPr/>
        </p:nvGraphicFramePr>
        <p:xfrm>
          <a:off x="3619183" y="246063"/>
          <a:ext cx="4953635" cy="6365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336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476672"/>
            <a:ext cx="8291264" cy="62646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dirty="0">
              <a:solidFill>
                <a:prstClr val="black"/>
              </a:solidFill>
              <a:latin typeface="Arial"/>
            </a:endParaRPr>
          </a:p>
        </p:txBody>
      </p:sp>
      <p:graphicFrame>
        <p:nvGraphicFramePr>
          <p:cNvPr id="5" name="Схема 4"/>
          <p:cNvGraphicFramePr/>
          <p:nvPr/>
        </p:nvGraphicFramePr>
        <p:xfrm>
          <a:off x="3503713" y="114300"/>
          <a:ext cx="5023703" cy="6411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486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476672"/>
            <a:ext cx="8291264" cy="604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dirty="0">
              <a:solidFill>
                <a:prstClr val="black"/>
              </a:solidFill>
              <a:latin typeface="Arial"/>
            </a:endParaRPr>
          </a:p>
        </p:txBody>
      </p:sp>
      <p:graphicFrame>
        <p:nvGraphicFramePr>
          <p:cNvPr id="5" name="Схема 4"/>
          <p:cNvGraphicFramePr/>
          <p:nvPr/>
        </p:nvGraphicFramePr>
        <p:xfrm>
          <a:off x="3740785" y="130493"/>
          <a:ext cx="4710430" cy="6597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118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4E32B-00BC-F0E8-29D4-B5567D1EDCDA}"/>
              </a:ext>
            </a:extLst>
          </p:cNvPr>
          <p:cNvSpPr>
            <a:spLocks noGrp="1"/>
          </p:cNvSpPr>
          <p:nvPr>
            <p:ph type="title"/>
          </p:nvPr>
        </p:nvSpPr>
        <p:spPr/>
        <p:txBody>
          <a:bodyPr/>
          <a:lstStyle/>
          <a:p>
            <a:pPr algn="ctr"/>
            <a:r>
              <a:rPr lang="ru-RU" sz="4000" b="1" dirty="0">
                <a:solidFill>
                  <a:schemeClr val="accent1">
                    <a:lumMod val="75000"/>
                  </a:schemeClr>
                </a:solidFill>
                <a:latin typeface="Georgia" panose="02040502050405020303" pitchFamily="18" charset="0"/>
              </a:rPr>
              <a:t>Граждане как субъекты предпринимательской деятельности</a:t>
            </a:r>
          </a:p>
        </p:txBody>
      </p:sp>
      <p:sp>
        <p:nvSpPr>
          <p:cNvPr id="3" name="Объект 2">
            <a:extLst>
              <a:ext uri="{FF2B5EF4-FFF2-40B4-BE49-F238E27FC236}">
                <a16:creationId xmlns:a16="http://schemas.microsoft.com/office/drawing/2014/main" id="{5979565D-96CA-A4D4-F0E9-4AA49579DCE4}"/>
              </a:ext>
            </a:extLst>
          </p:cNvPr>
          <p:cNvSpPr>
            <a:spLocks noGrp="1"/>
          </p:cNvSpPr>
          <p:nvPr>
            <p:ph idx="1"/>
          </p:nvPr>
        </p:nvSpPr>
        <p:spPr>
          <a:xfrm>
            <a:off x="838200" y="2435289"/>
            <a:ext cx="10515600" cy="4282751"/>
          </a:xfrm>
        </p:spPr>
        <p:txBody>
          <a:bodyPr>
            <a:normAutofit/>
          </a:bodyPr>
          <a:lstStyle/>
          <a:p>
            <a:pPr algn="just"/>
            <a:r>
              <a:rPr lang="ru-RU" sz="2400" dirty="0">
                <a:solidFill>
                  <a:schemeClr val="accent1">
                    <a:lumMod val="75000"/>
                  </a:schemeClr>
                </a:solidFill>
                <a:latin typeface="Georgia" panose="02040502050405020303" pitchFamily="18" charset="0"/>
              </a:rPr>
              <a:t>Гражданин вправе заниматься предпринимательской деятельностью без образования юридического лица с момента государственной регистрации в качестве </a:t>
            </a:r>
            <a:r>
              <a:rPr lang="ru-RU" sz="2400" i="1" dirty="0">
                <a:solidFill>
                  <a:schemeClr val="accent1">
                    <a:lumMod val="75000"/>
                  </a:schemeClr>
                </a:solidFill>
                <a:latin typeface="Georgia" panose="02040502050405020303" pitchFamily="18" charset="0"/>
              </a:rPr>
              <a:t>индивидуального предпринимателя.</a:t>
            </a:r>
          </a:p>
          <a:p>
            <a:pPr algn="just"/>
            <a:r>
              <a:rPr lang="ru-RU" sz="2400" dirty="0">
                <a:solidFill>
                  <a:schemeClr val="accent1">
                    <a:lumMod val="75000"/>
                  </a:schemeClr>
                </a:solidFill>
                <a:latin typeface="Georgia" panose="02040502050405020303" pitchFamily="18" charset="0"/>
              </a:rPr>
              <a:t>Граждане вправе заниматься производственной или иной хозяйственной деятельностью в области сельского хозяйства без образования юридического лица на основе соглашения о создании крестьянского (фермерского) хозяйства, заключенного в соответствии с </a:t>
            </a:r>
            <a:r>
              <a:rPr lang="ru-RU" sz="2400" dirty="0">
                <a:solidFill>
                  <a:schemeClr val="accent1">
                    <a:lumMod val="75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законом</a:t>
            </a:r>
            <a:r>
              <a:rPr lang="ru-RU" sz="2400" dirty="0">
                <a:solidFill>
                  <a:schemeClr val="accent1">
                    <a:lumMod val="75000"/>
                  </a:schemeClr>
                </a:solidFill>
                <a:latin typeface="Georgia" panose="02040502050405020303" pitchFamily="18" charset="0"/>
              </a:rPr>
              <a:t> о крестьянском (фермерском) хозяйстве. Главой крестьянского (фермерского) хозяйства может быть гражданин, зарегистрированный в качестве индивидуального предпринимателя.</a:t>
            </a:r>
          </a:p>
        </p:txBody>
      </p:sp>
    </p:spTree>
    <p:extLst>
      <p:ext uri="{BB962C8B-B14F-4D97-AF65-F5344CB8AC3E}">
        <p14:creationId xmlns:p14="http://schemas.microsoft.com/office/powerpoint/2010/main" val="586966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1714212" y="278650"/>
            <a:ext cx="8712968" cy="4500500"/>
          </a:xfrm>
          <a:prstGeom prst="round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q"/>
            </a:pPr>
            <a:endParaRPr lang="ru-RU" dirty="0"/>
          </a:p>
        </p:txBody>
      </p:sp>
      <p:sp>
        <p:nvSpPr>
          <p:cNvPr id="2" name="Объект 1"/>
          <p:cNvSpPr>
            <a:spLocks noGrp="1"/>
          </p:cNvSpPr>
          <p:nvPr>
            <p:ph idx="1"/>
          </p:nvPr>
        </p:nvSpPr>
        <p:spPr>
          <a:xfrm>
            <a:off x="2387588" y="512676"/>
            <a:ext cx="7308812" cy="4176464"/>
          </a:xfrm>
          <a:ln>
            <a:noFill/>
          </a:ln>
        </p:spPr>
        <p:txBody>
          <a:bodyPr>
            <a:normAutofit fontScale="85000" lnSpcReduction="20000"/>
            <a:scene3d>
              <a:camera prst="orthographicFront"/>
              <a:lightRig rig="balanced" dir="t">
                <a:rot lat="0" lon="0" rev="2100000"/>
              </a:lightRig>
            </a:scene3d>
            <a:sp3d extrusionH="57150" prstMaterial="metal">
              <a:bevelT w="38100" h="25400"/>
              <a:contourClr>
                <a:schemeClr val="bg2"/>
              </a:contourClr>
            </a:sp3d>
          </a:bodyPr>
          <a:lstStyle/>
          <a:p>
            <a:pPr marL="36576" indent="0" algn="ctr">
              <a:buNone/>
            </a:pPr>
            <a:r>
              <a:rPr lang="ru-RU" b="1" u="sng" dirty="0">
                <a:ln w="50800"/>
                <a:latin typeface="Times New Roman" pitchFamily="18" charset="0"/>
                <a:cs typeface="Times New Roman" pitchFamily="18" charset="0"/>
              </a:rPr>
              <a:t>Государственная регистрация ЮЛ и ИП </a:t>
            </a:r>
            <a:r>
              <a:rPr lang="ru-RU" b="1" dirty="0">
                <a:ln w="50800"/>
                <a:latin typeface="Times New Roman" pitchFamily="18" charset="0"/>
                <a:cs typeface="Times New Roman" pitchFamily="18" charset="0"/>
              </a:rPr>
              <a:t>– </a:t>
            </a:r>
            <a:br>
              <a:rPr lang="ru-RU" b="1" dirty="0">
                <a:ln w="50800"/>
                <a:latin typeface="Times New Roman" pitchFamily="18" charset="0"/>
                <a:cs typeface="Times New Roman" pitchFamily="18" charset="0"/>
              </a:rPr>
            </a:br>
            <a:r>
              <a:rPr lang="ru-RU" b="1" dirty="0">
                <a:ln w="50800"/>
                <a:latin typeface="Times New Roman" pitchFamily="18" charset="0"/>
                <a:cs typeface="Times New Roman" pitchFamily="18" charset="0"/>
              </a:rPr>
              <a:t>акты уполномоченного федерального органа исполнительной власти, осуществляемые посредством внесения в государственные реестры сведений о создании, реорганизации и ликвидации юридических лиц, приобретении физическими лицами статуса индивидуального предпринимателя, прекращении физическими лицами деятельности в качестве индивидуальных предпринимателей, иных сведений о юридических лицах и об индивидуальных предпринимателях </a:t>
            </a:r>
          </a:p>
          <a:p>
            <a:pPr marL="36576" indent="0" algn="ctr">
              <a:buNone/>
            </a:pPr>
            <a:r>
              <a:rPr lang="ru-RU" b="1" dirty="0">
                <a:ln w="50800"/>
                <a:latin typeface="Times New Roman" pitchFamily="18" charset="0"/>
                <a:cs typeface="Times New Roman" pitchFamily="18" charset="0"/>
              </a:rPr>
              <a:t>(ст. 1 Федерального закона «О государственной регистрации юридических лиц и индивидуальных предпринимателей»).</a:t>
            </a:r>
          </a:p>
        </p:txBody>
      </p:sp>
      <p:sp>
        <p:nvSpPr>
          <p:cNvPr id="3" name="Прямоугольник 2"/>
          <p:cNvSpPr/>
          <p:nvPr/>
        </p:nvSpPr>
        <p:spPr>
          <a:xfrm>
            <a:off x="1703512" y="4869160"/>
            <a:ext cx="8712968" cy="17281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tx1">
                    <a:lumMod val="50000"/>
                  </a:schemeClr>
                </a:solidFill>
              </a:rPr>
              <a:t>Государственную регистрацию осуществляют налоговые органы и Минюст.</a:t>
            </a:r>
          </a:p>
        </p:txBody>
      </p:sp>
      <p:sp>
        <p:nvSpPr>
          <p:cNvPr id="6" name="Стрелка вправо 5"/>
          <p:cNvSpPr/>
          <p:nvPr/>
        </p:nvSpPr>
        <p:spPr>
          <a:xfrm>
            <a:off x="1919536" y="512676"/>
            <a:ext cx="468052" cy="5040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wheel spokes="8"/>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404664"/>
            <a:ext cx="8219256" cy="6120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3000" b="1" u="sng" dirty="0"/>
              <a:t>Принципы государственной регистрации субъектов ПД.</a:t>
            </a:r>
          </a:p>
          <a:p>
            <a:pPr algn="ctr"/>
            <a:r>
              <a:rPr lang="ru-RU" sz="3000" b="1" dirty="0"/>
              <a:t>- законность, </a:t>
            </a:r>
          </a:p>
          <a:p>
            <a:pPr algn="ctr"/>
            <a:r>
              <a:rPr lang="ru-RU" sz="3000" b="1" dirty="0"/>
              <a:t>- публичность,</a:t>
            </a:r>
          </a:p>
          <a:p>
            <a:pPr algn="ctr"/>
            <a:r>
              <a:rPr lang="ru-RU" sz="3000" b="1" dirty="0"/>
              <a:t>- открытость,</a:t>
            </a:r>
          </a:p>
          <a:p>
            <a:pPr algn="ctr"/>
            <a:r>
              <a:rPr lang="ru-RU" sz="3000" b="1" dirty="0"/>
              <a:t>-достоверность.</a:t>
            </a:r>
          </a:p>
          <a:p>
            <a:pPr algn="ctr"/>
            <a:endParaRPr lang="ru-RU" sz="3000" b="1" dirty="0"/>
          </a:p>
          <a:p>
            <a:pPr algn="ctr"/>
            <a:endParaRPr lang="ru-RU" sz="3000" b="1" dirty="0"/>
          </a:p>
          <a:p>
            <a:pPr algn="ctr"/>
            <a:endParaRPr lang="ru-RU" sz="3000" b="1" dirty="0"/>
          </a:p>
          <a:p>
            <a:pPr algn="ctr"/>
            <a:r>
              <a:rPr lang="ru-RU" sz="3000" b="1" dirty="0"/>
              <a:t>ЕГРЮЛ и ЕГРИП</a:t>
            </a:r>
          </a:p>
        </p:txBody>
      </p:sp>
      <p:sp>
        <p:nvSpPr>
          <p:cNvPr id="5" name="Стрелка вниз 4"/>
          <p:cNvSpPr/>
          <p:nvPr/>
        </p:nvSpPr>
        <p:spPr>
          <a:xfrm>
            <a:off x="5447928" y="4221088"/>
            <a:ext cx="1656184" cy="7920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93410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135560" y="5229200"/>
            <a:ext cx="8064896" cy="1628800"/>
          </a:xfrm>
        </p:spPr>
        <p:txBody>
          <a:bodyPr>
            <a:noAutofit/>
          </a:bodyPr>
          <a:lstStyle/>
          <a:p>
            <a:pPr algn="ctr"/>
            <a:r>
              <a:rPr lang="ru-RU" sz="2200" b="1" dirty="0">
                <a:latin typeface="Times New Roman" pitchFamily="18" charset="0"/>
                <a:cs typeface="Times New Roman" pitchFamily="18" charset="0"/>
              </a:rPr>
              <a:t>Ведение государственных реестров осуществляется регистрирующим органом в порядке, установленном уполномоченным Правительством Российской Федерации федеральным органом исполнительной власти.</a:t>
            </a:r>
          </a:p>
        </p:txBody>
      </p:sp>
      <p:sp>
        <p:nvSpPr>
          <p:cNvPr id="7" name="Стрелка вниз 6"/>
          <p:cNvSpPr/>
          <p:nvPr/>
        </p:nvSpPr>
        <p:spPr>
          <a:xfrm>
            <a:off x="5123892" y="4213288"/>
            <a:ext cx="2088232" cy="1152128"/>
          </a:xfrm>
          <a:prstGeom prst="downArrow">
            <a:avLst/>
          </a:prstGeom>
          <a:solidFill>
            <a:schemeClr val="tx1">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2063552" y="332656"/>
            <a:ext cx="8064896" cy="39604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u="sng" dirty="0">
                <a:solidFill>
                  <a:schemeClr val="bg1"/>
                </a:solidFill>
              </a:rPr>
              <a:t>Принципы ведения государственных реестров</a:t>
            </a:r>
          </a:p>
          <a:p>
            <a:pPr algn="ctr"/>
            <a:r>
              <a:rPr lang="ru-RU" dirty="0">
                <a:solidFill>
                  <a:schemeClr val="bg1"/>
                </a:solidFill>
              </a:rPr>
              <a:t> В Российской Федерации ведутся государственные реестры, содержащие соответственно сведения о создании, реорганизации и ликвидации юридических лиц, приобретении физическими лицами статуса индивидуального предпринимателя, прекращении физическими лицами деятельности в качестве индивидуальных предпринимателей, иные сведения о юридических лицах, об индивидуальных предпринимателях и соответствующие документы.</a:t>
            </a:r>
          </a:p>
          <a:p>
            <a:pPr algn="ctr"/>
            <a:r>
              <a:rPr lang="ru-RU" b="1" dirty="0">
                <a:solidFill>
                  <a:schemeClr val="bg1"/>
                </a:solidFill>
              </a:rPr>
              <a:t>Единство и сопоставимость указанных сведений</a:t>
            </a:r>
            <a:r>
              <a:rPr lang="ru-RU" dirty="0">
                <a:solidFill>
                  <a:schemeClr val="bg1"/>
                </a:solidFill>
              </a:rPr>
              <a:t> обеспечиваются за счет соблюдения единства принципов, методов и форм ведения государственных реестров.</a:t>
            </a:r>
          </a:p>
          <a:p>
            <a:pPr algn="ctr"/>
            <a:r>
              <a:rPr lang="ru-RU" b="1" dirty="0">
                <a:solidFill>
                  <a:schemeClr val="bg1"/>
                </a:solidFill>
              </a:rPr>
              <a:t>Государственные реестры являются федеральными информационными ресурсами.</a:t>
            </a:r>
          </a:p>
        </p:txBody>
      </p:sp>
    </p:spTree>
    <p:extLst>
      <p:ext uri="{BB962C8B-B14F-4D97-AF65-F5344CB8AC3E}">
        <p14:creationId xmlns:p14="http://schemas.microsoft.com/office/powerpoint/2010/main" val="677389911"/>
      </p:ext>
    </p:extLst>
  </p:cSld>
  <p:clrMapOvr>
    <a:masterClrMapping/>
  </p:clrMapOvr>
  <p:transition spd="slow">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br>
              <a:rPr lang="ru-RU" b="1" dirty="0">
                <a:solidFill>
                  <a:schemeClr val="tx1">
                    <a:lumMod val="95000"/>
                  </a:schemeClr>
                </a:solidFill>
                <a:latin typeface="Times New Roman" pitchFamily="18" charset="0"/>
                <a:cs typeface="Times New Roman" pitchFamily="18" charset="0"/>
              </a:rPr>
            </a:br>
            <a:br>
              <a:rPr lang="ru-RU" b="1" dirty="0">
                <a:solidFill>
                  <a:schemeClr val="tx1">
                    <a:lumMod val="95000"/>
                  </a:schemeClr>
                </a:solidFill>
                <a:latin typeface="Times New Roman" pitchFamily="18" charset="0"/>
                <a:cs typeface="Times New Roman" pitchFamily="18" charset="0"/>
              </a:rPr>
            </a:br>
            <a:endParaRPr lang="ru-RU" dirty="0">
              <a:effectLst>
                <a:outerShdw blurRad="63500" dir="3600000" algn="tl" rotWithShape="0">
                  <a:srgbClr val="000000">
                    <a:alpha val="70000"/>
                  </a:srgbClr>
                </a:outerShdw>
              </a:effectLst>
            </a:endParaRPr>
          </a:p>
        </p:txBody>
      </p:sp>
      <p:sp>
        <p:nvSpPr>
          <p:cNvPr id="6" name="Скругленный прямоугольник 5"/>
          <p:cNvSpPr/>
          <p:nvPr/>
        </p:nvSpPr>
        <p:spPr>
          <a:xfrm>
            <a:off x="227421" y="365125"/>
            <a:ext cx="7560840" cy="45651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457200" indent="-457200" algn="ctr">
              <a:buFont typeface="Arial" panose="020B0604020202020204" pitchFamily="34" charset="0"/>
              <a:buChar char="•"/>
              <a:defRPr/>
            </a:pPr>
            <a:endPar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defRPr/>
            </a:pPr>
            <a:r>
              <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СПОСОБЫ образования ЮЛ:</a:t>
            </a:r>
          </a:p>
          <a:p>
            <a:pPr marL="457200" indent="-457200" algn="ctr">
              <a:buFont typeface="Arial" panose="020B0604020202020204" pitchFamily="34" charset="0"/>
              <a:buChar char="•"/>
              <a:defRPr/>
            </a:pPr>
            <a:r>
              <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Уведомительный </a:t>
            </a:r>
          </a:p>
          <a:p>
            <a:pPr marL="457200" indent="-457200" algn="ctr">
              <a:buFont typeface="Arial" panose="020B0604020202020204" pitchFamily="34" charset="0"/>
              <a:buChar char="•"/>
              <a:defRPr/>
            </a:pPr>
            <a:r>
              <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Нормативно-явочный (заявительный) порядок </a:t>
            </a:r>
          </a:p>
          <a:p>
            <a:pPr marL="457200" indent="-457200" algn="ctr">
              <a:buFont typeface="Arial" panose="020B0604020202020204" pitchFamily="34" charset="0"/>
              <a:buChar char="•"/>
              <a:defRPr/>
            </a:pPr>
            <a:r>
              <a:rPr lang="ru-RU" sz="3200" b="1" dirty="0">
                <a:solidFill>
                  <a:prstClr val="white"/>
                </a:solidFill>
                <a:latin typeface="Times New Roman" panose="02020603050405020304" pitchFamily="18" charset="0"/>
                <a:ea typeface="Times New Roman" panose="02020603050405020304" pitchFamily="18" charset="0"/>
              </a:rPr>
              <a:t>Разрешительный порядок</a:t>
            </a:r>
          </a:p>
          <a:p>
            <a:pPr marL="457200" indent="-457200" algn="ctr">
              <a:buFont typeface="Arial" panose="020B0604020202020204" pitchFamily="34" charset="0"/>
              <a:buChar char="•"/>
              <a:defRPr/>
            </a:pPr>
            <a:r>
              <a:rPr lang="ru-RU" sz="3200" b="1" dirty="0">
                <a:solidFill>
                  <a:prstClr val="white"/>
                </a:solidFill>
                <a:latin typeface="Times New Roman" panose="02020603050405020304" pitchFamily="18" charset="0"/>
                <a:ea typeface="Times New Roman" panose="02020603050405020304" pitchFamily="18" charset="0"/>
              </a:rPr>
              <a:t> </a:t>
            </a:r>
            <a:r>
              <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r>
              <a:rPr lang="ru-RU" sz="3200" b="1" dirty="0">
                <a:solidFill>
                  <a:prstClr val="white"/>
                </a:solidFill>
                <a:latin typeface="Times New Roman" panose="02020603050405020304" pitchFamily="18" charset="0"/>
                <a:ea typeface="Times New Roman" panose="02020603050405020304" pitchFamily="18" charset="0"/>
              </a:rPr>
              <a:t>Распорядительный порядок </a:t>
            </a:r>
            <a:endParaRPr lang="ru-RU" sz="32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defRPr/>
            </a:pPr>
            <a:endParaRPr lang="ru-RU" sz="3200" dirty="0">
              <a:solidFill>
                <a:prstClr val="white"/>
              </a:solidFill>
              <a:latin typeface="Arial"/>
            </a:endParaRPr>
          </a:p>
        </p:txBody>
      </p:sp>
      <p:pic>
        <p:nvPicPr>
          <p:cNvPr id="1026" name="Picture 2" descr="Финансы и продажи | Юридические лица">
            <a:extLst>
              <a:ext uri="{FF2B5EF4-FFF2-40B4-BE49-F238E27FC236}">
                <a16:creationId xmlns:a16="http://schemas.microsoft.com/office/drawing/2014/main" id="{F454B982-0C85-B1A0-C901-0AACF1811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326" y="3429000"/>
            <a:ext cx="3831771" cy="255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286683"/>
      </p:ext>
    </p:extLst>
  </p:cSld>
  <p:clrMapOvr>
    <a:masterClrMapping/>
  </p:clrMapOvr>
  <p:transition spd="slow">
    <p:split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8A4B21C-0306-E5E7-CBA9-9ED8B20B0F58}"/>
              </a:ext>
            </a:extLst>
          </p:cNvPr>
          <p:cNvSpPr>
            <a:spLocks noGrp="1"/>
          </p:cNvSpPr>
          <p:nvPr>
            <p:ph idx="1"/>
          </p:nvPr>
        </p:nvSpPr>
        <p:spPr>
          <a:xfrm>
            <a:off x="838200" y="961053"/>
            <a:ext cx="10515600" cy="5215910"/>
          </a:xfrm>
        </p:spPr>
        <p:txBody>
          <a:bodyPr>
            <a:normAutofit fontScale="85000" lnSpcReduction="20000"/>
          </a:bodyPr>
          <a:lstStyle/>
          <a:p>
            <a:pPr marR="0" lvl="0" algn="ctr" defTabSz="914400" rtl="0" eaLnBrk="1" fontAlgn="auto" latinLnBrk="0" hangingPunct="1">
              <a:lnSpc>
                <a:spcPct val="100000"/>
              </a:lnSpc>
              <a:spcBef>
                <a:spcPts val="0"/>
              </a:spcBef>
              <a:spcAft>
                <a:spcPts val="0"/>
              </a:spcAft>
              <a:buClrTx/>
              <a:buSzTx/>
              <a:tabLst/>
              <a:defRPr/>
            </a:pPr>
            <a:r>
              <a:rPr kumimoji="0" lang="ru-RU" sz="2800" b="1" i="0" u="none" strike="noStrike" kern="1200" cap="none" spc="0" normalizeH="0" baseline="0" noProof="0" dirty="0">
                <a:ln>
                  <a:noFill/>
                </a:ln>
                <a:solidFill>
                  <a:prstClr val="black"/>
                </a:solidFill>
                <a:effectLst/>
                <a:uLnTx/>
                <a:uFillTx/>
                <a:latin typeface="Arial"/>
                <a:ea typeface="+mn-ea"/>
                <a:cs typeface="+mn-cs"/>
              </a:rPr>
              <a:t>Например, </a:t>
            </a:r>
            <a:r>
              <a:rPr kumimoji="0" lang="ru-RU" sz="2800" b="1" i="0" u="sng" strike="noStrike" kern="1200" cap="none" spc="0" normalizeH="0" baseline="0" noProof="0" dirty="0">
                <a:ln>
                  <a:noFill/>
                </a:ln>
                <a:solidFill>
                  <a:prstClr val="black"/>
                </a:solidFill>
                <a:effectLst/>
                <a:uLnTx/>
                <a:uFillTx/>
                <a:latin typeface="Arial"/>
                <a:ea typeface="+mn-ea"/>
                <a:cs typeface="+mn-cs"/>
              </a:rPr>
              <a:t>разрешительный способ создания субъектов предпринимательской </a:t>
            </a:r>
            <a:r>
              <a:rPr kumimoji="0" lang="ru-RU" sz="2800" b="1" i="0" u="none" strike="noStrike" kern="1200" cap="none" spc="0" normalizeH="0" baseline="0" noProof="0" dirty="0">
                <a:ln>
                  <a:noFill/>
                </a:ln>
                <a:solidFill>
                  <a:prstClr val="black"/>
                </a:solidFill>
                <a:effectLst/>
                <a:uLnTx/>
                <a:uFillTx/>
                <a:latin typeface="Arial"/>
                <a:ea typeface="+mn-ea"/>
                <a:cs typeface="+mn-cs"/>
              </a:rPr>
              <a:t>деятельности подразумевает необходимость получения разрешения от компетентного органа. По понятным причинам такой способ создания субъектов использовался в советский период. В настоящее время он актуален лишь для отдельных крупных сфер, например, кредитных организаций.</a:t>
            </a:r>
          </a:p>
          <a:p>
            <a:pPr marR="0" lvl="0" algn="ctr" defTabSz="914400" rtl="0" eaLnBrk="1" fontAlgn="auto" latinLnBrk="0" hangingPunct="1">
              <a:lnSpc>
                <a:spcPct val="100000"/>
              </a:lnSpc>
              <a:spcBef>
                <a:spcPts val="0"/>
              </a:spcBef>
              <a:spcAft>
                <a:spcPts val="0"/>
              </a:spcAft>
              <a:buClrTx/>
              <a:buSzTx/>
              <a:tabLst/>
              <a:defRPr/>
            </a:pPr>
            <a:endParaRPr kumimoji="0" lang="ru-RU" sz="2800" b="1" i="0" u="none" strike="noStrike" kern="1200" cap="none" spc="0" normalizeH="0" baseline="0" noProof="0" dirty="0">
              <a:ln>
                <a:noFill/>
              </a:ln>
              <a:solidFill>
                <a:prstClr val="black"/>
              </a:solidFill>
              <a:effectLst/>
              <a:uLnTx/>
              <a:uFillTx/>
              <a:latin typeface="Arial"/>
              <a:ea typeface="+mn-ea"/>
              <a:cs typeface="+mn-cs"/>
            </a:endParaRPr>
          </a:p>
          <a:p>
            <a:pPr marR="0" lvl="0" algn="ctr" defTabSz="914400" rtl="0" eaLnBrk="1" fontAlgn="auto" latinLnBrk="0" hangingPunct="1">
              <a:lnSpc>
                <a:spcPct val="100000"/>
              </a:lnSpc>
              <a:spcBef>
                <a:spcPts val="0"/>
              </a:spcBef>
              <a:spcAft>
                <a:spcPts val="0"/>
              </a:spcAft>
              <a:buClrTx/>
              <a:buSzTx/>
              <a:tabLst/>
              <a:defRPr/>
            </a:pPr>
            <a:r>
              <a:rPr kumimoji="0" lang="ru-RU" sz="2800" b="1" i="0" u="sng" strike="noStrike" kern="1200" cap="none" spc="0" normalizeH="0" baseline="0" noProof="0" dirty="0">
                <a:ln>
                  <a:noFill/>
                </a:ln>
                <a:solidFill>
                  <a:prstClr val="black"/>
                </a:solidFill>
                <a:effectLst/>
                <a:uLnTx/>
                <a:uFillTx/>
                <a:latin typeface="Arial"/>
                <a:ea typeface="+mn-ea"/>
                <a:cs typeface="+mn-cs"/>
              </a:rPr>
              <a:t>Распорядительный способ создания субъектов </a:t>
            </a:r>
            <a:r>
              <a:rPr kumimoji="0" lang="ru-RU" sz="2800" b="1" i="0" u="none" strike="noStrike" kern="1200" cap="none" spc="0" normalizeH="0" baseline="0" noProof="0" dirty="0">
                <a:ln>
                  <a:noFill/>
                </a:ln>
                <a:solidFill>
                  <a:prstClr val="black"/>
                </a:solidFill>
                <a:effectLst/>
                <a:uLnTx/>
                <a:uFillTx/>
                <a:latin typeface="Arial"/>
                <a:ea typeface="+mn-ea"/>
                <a:cs typeface="+mn-cs"/>
              </a:rPr>
              <a:t>предпринимательства предусматривает обязанность получения субъектами распоряжения учредителя. Применялся данный способ в СССР при создании государственных предприятий и учреждений, в настоящее время он актуален для таких организационно-правовых форм, как государственные унитарные предприятия и муниципальные унитарные предприятия, а также публично-правовых компаний.</a:t>
            </a:r>
          </a:p>
          <a:p>
            <a:pPr marR="0" lvl="0" algn="ctr" defTabSz="914400" rtl="0" eaLnBrk="1" fontAlgn="auto" latinLnBrk="0" hangingPunct="1">
              <a:lnSpc>
                <a:spcPct val="100000"/>
              </a:lnSpc>
              <a:spcBef>
                <a:spcPts val="0"/>
              </a:spcBef>
              <a:spcAft>
                <a:spcPts val="0"/>
              </a:spcAft>
              <a:buClrTx/>
              <a:buSzTx/>
              <a:tabLst/>
              <a:defRPr/>
            </a:pPr>
            <a:endParaRPr kumimoji="0" lang="ru-RU" sz="2800" b="1" i="0" u="none" strike="noStrike" kern="1200" cap="none" spc="0" normalizeH="0" baseline="0" noProof="0" dirty="0">
              <a:ln>
                <a:noFill/>
              </a:ln>
              <a:solidFill>
                <a:prstClr val="black"/>
              </a:solidFill>
              <a:effectLst/>
              <a:uLnTx/>
              <a:uFillTx/>
              <a:latin typeface="Arial"/>
              <a:ea typeface="+mn-ea"/>
              <a:cs typeface="+mn-cs"/>
            </a:endParaRPr>
          </a:p>
          <a:p>
            <a:endParaRPr lang="ru-RU" dirty="0"/>
          </a:p>
        </p:txBody>
      </p:sp>
    </p:spTree>
    <p:extLst>
      <p:ext uri="{BB962C8B-B14F-4D97-AF65-F5344CB8AC3E}">
        <p14:creationId xmlns:p14="http://schemas.microsoft.com/office/powerpoint/2010/main" val="183716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D2794DD-691B-785A-1058-D947A951092F}"/>
              </a:ext>
            </a:extLst>
          </p:cNvPr>
          <p:cNvSpPr>
            <a:spLocks noGrp="1"/>
          </p:cNvSpPr>
          <p:nvPr>
            <p:ph idx="1"/>
          </p:nvPr>
        </p:nvSpPr>
        <p:spPr>
          <a:xfrm>
            <a:off x="838200" y="895739"/>
            <a:ext cx="10515600" cy="5281224"/>
          </a:xfrm>
        </p:spPr>
        <p:txBody>
          <a:bodyPr>
            <a:normAutofit fontScale="85000" lnSpcReduction="10000"/>
          </a:bodyPr>
          <a:lstStyle/>
          <a:p>
            <a:pPr marR="0" lvl="0" algn="ctr" defTabSz="914400" rtl="0" eaLnBrk="1" fontAlgn="auto" latinLnBrk="0" hangingPunct="1">
              <a:lnSpc>
                <a:spcPct val="100000"/>
              </a:lnSpc>
              <a:spcBef>
                <a:spcPts val="0"/>
              </a:spcBef>
              <a:spcAft>
                <a:spcPts val="0"/>
              </a:spcAft>
              <a:buClrTx/>
              <a:buSzTx/>
              <a:tabLst/>
              <a:defRPr/>
            </a:pPr>
            <a:r>
              <a:rPr kumimoji="0" lang="ru-RU" sz="2800" b="1" i="0" u="sng" strike="noStrike" kern="1200" cap="none" spc="0" normalizeH="0" baseline="0" noProof="0" dirty="0">
                <a:ln>
                  <a:noFill/>
                </a:ln>
                <a:solidFill>
                  <a:prstClr val="black"/>
                </a:solidFill>
                <a:effectLst/>
                <a:uLnTx/>
                <a:uFillTx/>
                <a:latin typeface="Arial"/>
                <a:ea typeface="+mn-ea"/>
                <a:cs typeface="+mn-cs"/>
              </a:rPr>
              <a:t>Явочно-нормативный способ создания </a:t>
            </a:r>
            <a:r>
              <a:rPr kumimoji="0" lang="ru-RU" sz="2800" b="1" i="0" u="none" strike="noStrike" kern="1200" cap="none" spc="0" normalizeH="0" baseline="0" noProof="0" dirty="0">
                <a:ln>
                  <a:noFill/>
                </a:ln>
                <a:solidFill>
                  <a:prstClr val="black"/>
                </a:solidFill>
                <a:effectLst/>
                <a:uLnTx/>
                <a:uFillTx/>
                <a:latin typeface="Arial"/>
                <a:ea typeface="+mn-ea"/>
                <a:cs typeface="+mn-cs"/>
              </a:rPr>
              <a:t>субъектов, главным образом, отличается тем, что регистрирующий орган при регистрации субъекта должен проверить представленные им документы, в том числе на их соответствие закону. Хотя данный подход исследователи оценивают и описывают по-разному.</a:t>
            </a:r>
          </a:p>
          <a:p>
            <a:pPr marR="0" lvl="0" algn="ctr" defTabSz="914400" rtl="0" eaLnBrk="1" fontAlgn="auto" latinLnBrk="0" hangingPunct="1">
              <a:lnSpc>
                <a:spcPct val="100000"/>
              </a:lnSpc>
              <a:spcBef>
                <a:spcPts val="0"/>
              </a:spcBef>
              <a:spcAft>
                <a:spcPts val="0"/>
              </a:spcAft>
              <a:buClrTx/>
              <a:buSzTx/>
              <a:tabLst/>
              <a:defRPr/>
            </a:pPr>
            <a:r>
              <a:rPr kumimoji="0" lang="ru-RU" sz="2800" b="1" i="0" u="none" strike="noStrike" kern="1200" cap="none" spc="0" normalizeH="0" baseline="0" noProof="0" dirty="0">
                <a:ln>
                  <a:noFill/>
                </a:ln>
                <a:solidFill>
                  <a:prstClr val="black"/>
                </a:solidFill>
                <a:effectLst/>
                <a:uLnTx/>
                <a:uFillTx/>
                <a:latin typeface="Arial"/>
                <a:ea typeface="+mn-ea"/>
                <a:cs typeface="+mn-cs"/>
              </a:rPr>
              <a:t>Так, корпоративная организация создается явочно-нормативным способом, посредством принятия учредителями соответствующего решения о создании, утверждения уставных документов и обращения в налоговый орган с заявлением о регистрации юридического лица. При этом, в зависимости от воли лиц, участвующих в создании корпоративной организации, выделяются </a:t>
            </a:r>
            <a:r>
              <a:rPr kumimoji="0" lang="ru-RU" sz="2800" b="1" i="0" u="none" strike="noStrike" kern="1200" cap="none" spc="0" normalizeH="0" baseline="0" noProof="0" dirty="0" err="1">
                <a:ln>
                  <a:noFill/>
                </a:ln>
                <a:solidFill>
                  <a:prstClr val="black"/>
                </a:solidFill>
                <a:effectLst/>
                <a:uLnTx/>
                <a:uFillTx/>
                <a:latin typeface="Arial"/>
                <a:ea typeface="+mn-ea"/>
                <a:cs typeface="+mn-cs"/>
              </a:rPr>
              <a:t>учредительно</a:t>
            </a:r>
            <a:r>
              <a:rPr kumimoji="0" lang="ru-RU" sz="2800" b="1" i="0" u="none" strike="noStrike" kern="1200" cap="none" spc="0" normalizeH="0" baseline="0" noProof="0" dirty="0">
                <a:ln>
                  <a:noFill/>
                </a:ln>
                <a:solidFill>
                  <a:prstClr val="black"/>
                </a:solidFill>
                <a:effectLst/>
                <a:uLnTx/>
                <a:uFillTx/>
                <a:latin typeface="Arial"/>
                <a:ea typeface="+mn-ea"/>
                <a:cs typeface="+mn-cs"/>
              </a:rPr>
              <a:t>-распорядительный, учредительный, договорно-учредительный и дозволительно-учредительный способы создания хозяйствующего субъекта.</a:t>
            </a:r>
          </a:p>
          <a:p>
            <a:endParaRPr lang="ru-RU" dirty="0"/>
          </a:p>
        </p:txBody>
      </p:sp>
    </p:spTree>
    <p:extLst>
      <p:ext uri="{BB962C8B-B14F-4D97-AF65-F5344CB8AC3E}">
        <p14:creationId xmlns:p14="http://schemas.microsoft.com/office/powerpoint/2010/main" val="150834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076FDA-BA0F-C020-DDB0-77C6ECB94AB5}"/>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Организационно-экономический тип отношений</a:t>
            </a:r>
            <a:endParaRPr lang="ru-RU" sz="4000" dirty="0"/>
          </a:p>
        </p:txBody>
      </p:sp>
      <p:sp>
        <p:nvSpPr>
          <p:cNvPr id="3" name="Объект 2">
            <a:extLst>
              <a:ext uri="{FF2B5EF4-FFF2-40B4-BE49-F238E27FC236}">
                <a16:creationId xmlns:a16="http://schemas.microsoft.com/office/drawing/2014/main" id="{8330321B-F09F-1FF3-DD01-6B8FC252B130}"/>
              </a:ext>
            </a:extLst>
          </p:cNvPr>
          <p:cNvSpPr>
            <a:spLocks noGrp="1"/>
          </p:cNvSpPr>
          <p:nvPr>
            <p:ph idx="1"/>
          </p:nvPr>
        </p:nvSpPr>
        <p:spPr>
          <a:xfrm>
            <a:off x="838200" y="1825625"/>
            <a:ext cx="10515600" cy="4667250"/>
          </a:xfrm>
        </p:spPr>
        <p:txBody>
          <a:bodyPr>
            <a:normAutofit fontScale="92500"/>
          </a:bodyPr>
          <a:lstStyle/>
          <a:p>
            <a:pPr marL="0" indent="0" algn="just">
              <a:buNone/>
            </a:pPr>
            <a:r>
              <a:rPr lang="ru-RU" sz="2400" dirty="0">
                <a:solidFill>
                  <a:schemeClr val="accent1">
                    <a:lumMod val="75000"/>
                  </a:schemeClr>
                </a:solidFill>
                <a:latin typeface="Georgia" panose="02040502050405020303" pitchFamily="18" charset="0"/>
              </a:rPr>
              <a:t>Организационно-экономические отношения характеризуются необходимостью определенной организации для распределения, обмена и потребления благ при осуществлении совместной человеческой деятельности. </a:t>
            </a:r>
          </a:p>
          <a:p>
            <a:pPr algn="just"/>
            <a:r>
              <a:rPr lang="ru-RU" sz="2400" dirty="0">
                <a:solidFill>
                  <a:schemeClr val="accent1">
                    <a:lumMod val="75000"/>
                  </a:schemeClr>
                </a:solidFill>
                <a:latin typeface="Georgia" panose="02040502050405020303" pitchFamily="18" charset="0"/>
              </a:rPr>
              <a:t>Организационно-экономические отношения классифицируются на три составляющие: </a:t>
            </a:r>
          </a:p>
          <a:p>
            <a:pPr algn="just"/>
            <a:r>
              <a:rPr lang="ru-RU" sz="2400" dirty="0">
                <a:solidFill>
                  <a:schemeClr val="accent1">
                    <a:lumMod val="75000"/>
                  </a:schemeClr>
                </a:solidFill>
                <a:latin typeface="Georgia" panose="02040502050405020303" pitchFamily="18" charset="0"/>
              </a:rPr>
              <a:t>разделение труда и производство, </a:t>
            </a:r>
          </a:p>
          <a:p>
            <a:pPr algn="just"/>
            <a:r>
              <a:rPr lang="ru-RU" sz="2400" dirty="0">
                <a:solidFill>
                  <a:schemeClr val="accent1">
                    <a:lumMod val="75000"/>
                  </a:schemeClr>
                </a:solidFill>
                <a:latin typeface="Georgia" panose="02040502050405020303" pitchFamily="18" charset="0"/>
              </a:rPr>
              <a:t>организация хозяйственной деятельности, </a:t>
            </a:r>
          </a:p>
          <a:p>
            <a:pPr algn="just"/>
            <a:r>
              <a:rPr lang="ru-RU" sz="2400" dirty="0">
                <a:solidFill>
                  <a:schemeClr val="accent1">
                    <a:lumMod val="75000"/>
                  </a:schemeClr>
                </a:solidFill>
                <a:latin typeface="Georgia" panose="02040502050405020303" pitchFamily="18" charset="0"/>
              </a:rPr>
              <a:t>экономическое управление. </a:t>
            </a:r>
          </a:p>
          <a:p>
            <a:pPr marL="0" indent="0" algn="just">
              <a:buNone/>
            </a:pPr>
            <a:r>
              <a:rPr lang="ru-RU" sz="2400" dirty="0">
                <a:solidFill>
                  <a:schemeClr val="accent1">
                    <a:lumMod val="75000"/>
                  </a:schemeClr>
                </a:solidFill>
                <a:latin typeface="Georgia" panose="02040502050405020303" pitchFamily="18" charset="0"/>
              </a:rPr>
              <a:t>Такой тип отношений появляется по причине совместной деятельности рабочих предприятий. Работники объединяются по различным причинам для ведения хозяйства и управления производства. Основные типы экономических отношений значительно отличаются друг от друга.</a:t>
            </a:r>
            <a:endParaRPr lang="ru-RU" sz="36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851231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A0FB4B2-D1B2-96A8-3C3B-5BC9B9F8839F}"/>
              </a:ext>
            </a:extLst>
          </p:cNvPr>
          <p:cNvSpPr>
            <a:spLocks noGrp="1"/>
          </p:cNvSpPr>
          <p:nvPr>
            <p:ph idx="1"/>
          </p:nvPr>
        </p:nvSpPr>
        <p:spPr>
          <a:xfrm>
            <a:off x="838200" y="933061"/>
            <a:ext cx="10515600" cy="5243902"/>
          </a:xfrm>
        </p:spPr>
        <p:txBody>
          <a:bodyPr>
            <a:normAutofit fontScale="92500"/>
          </a:bodyPr>
          <a:lstStyle/>
          <a:p>
            <a:pPr marR="0" lvl="0" algn="ctr" defTabSz="914400" rtl="0" eaLnBrk="1" fontAlgn="auto" latinLnBrk="0" hangingPunct="1">
              <a:lnSpc>
                <a:spcPct val="100000"/>
              </a:lnSpc>
              <a:spcBef>
                <a:spcPts val="0"/>
              </a:spcBef>
              <a:spcAft>
                <a:spcPts val="0"/>
              </a:spcAft>
              <a:buClrTx/>
              <a:buSzTx/>
              <a:tabLst/>
              <a:defRPr/>
            </a:pPr>
            <a:r>
              <a:rPr lang="ru-RU" sz="2800" b="1" dirty="0">
                <a:solidFill>
                  <a:prstClr val="black"/>
                </a:solidFill>
                <a:latin typeface="Arial"/>
              </a:rPr>
              <a:t>Что же касается </a:t>
            </a:r>
            <a:r>
              <a:rPr lang="ru-RU" sz="2800" b="1" u="sng" dirty="0">
                <a:solidFill>
                  <a:prstClr val="black"/>
                </a:solidFill>
                <a:latin typeface="Arial"/>
              </a:rPr>
              <a:t>явочного или уведомительного порядка, </a:t>
            </a:r>
            <a:r>
              <a:rPr lang="ru-RU" sz="2800" b="1" dirty="0">
                <a:solidFill>
                  <a:prstClr val="black"/>
                </a:solidFill>
                <a:latin typeface="Arial"/>
              </a:rPr>
              <a:t>то он характерен для таких стран как США, Великобритания. Однако о нем можно говорить и в России.</a:t>
            </a:r>
          </a:p>
          <a:p>
            <a:pPr marR="0" lvl="0" algn="ctr" defTabSz="914400" rtl="0" eaLnBrk="1" fontAlgn="auto" latinLnBrk="0" hangingPunct="1">
              <a:lnSpc>
                <a:spcPct val="100000"/>
              </a:lnSpc>
              <a:spcBef>
                <a:spcPts val="0"/>
              </a:spcBef>
              <a:spcAft>
                <a:spcPts val="0"/>
              </a:spcAft>
              <a:buClrTx/>
              <a:buSzTx/>
              <a:tabLst/>
              <a:defRPr/>
            </a:pPr>
            <a:r>
              <a:rPr lang="ru-RU" sz="2800" b="1" dirty="0">
                <a:solidFill>
                  <a:prstClr val="black"/>
                </a:solidFill>
                <a:latin typeface="Arial"/>
              </a:rPr>
              <a:t>Согласно статье 8 Федерального закона от 12.01.1996 № 10-ФЗ «О профессиональных союзах, их правах и гарантиях деятельности»  правоспособность профсоюза, объединения организаций профсоюзов в качестве юридического лица возникает с момента внесения в единый государственный реестр юридических лиц сведений об их создании. </a:t>
            </a:r>
          </a:p>
          <a:p>
            <a:pPr marR="0" lvl="0" algn="ctr" defTabSz="914400" rtl="0" eaLnBrk="1" fontAlgn="auto" latinLnBrk="0" hangingPunct="1">
              <a:lnSpc>
                <a:spcPct val="100000"/>
              </a:lnSpc>
              <a:spcBef>
                <a:spcPts val="0"/>
              </a:spcBef>
              <a:spcAft>
                <a:spcPts val="0"/>
              </a:spcAft>
              <a:buClrTx/>
              <a:buSzTx/>
              <a:tabLst/>
              <a:defRPr/>
            </a:pPr>
            <a:r>
              <a:rPr lang="ru-RU" sz="2800" b="1" dirty="0">
                <a:solidFill>
                  <a:prstClr val="black"/>
                </a:solidFill>
                <a:latin typeface="Arial"/>
              </a:rPr>
              <a:t>Государственная регистрация профсоюза, как прямо указано в законе, в качестве юридического лица осуществляется в уведомительном порядке.</a:t>
            </a:r>
          </a:p>
          <a:p>
            <a:pPr marR="0" lvl="0" algn="ctr" defTabSz="914400" rtl="0" eaLnBrk="1" fontAlgn="auto" latinLnBrk="0" hangingPunct="1">
              <a:lnSpc>
                <a:spcPct val="100000"/>
              </a:lnSpc>
              <a:spcBef>
                <a:spcPts val="0"/>
              </a:spcBef>
              <a:spcAft>
                <a:spcPts val="0"/>
              </a:spcAft>
              <a:buClrTx/>
              <a:buSzTx/>
              <a:tabLst/>
              <a:defRPr/>
            </a:pPr>
            <a:endParaRPr lang="ru-RU" sz="2800" b="1" dirty="0">
              <a:solidFill>
                <a:prstClr val="black"/>
              </a:solidFill>
              <a:latin typeface="Arial"/>
            </a:endParaRPr>
          </a:p>
          <a:p>
            <a:pPr marR="0" lvl="0" algn="ctr" defTabSz="914400" rtl="0" eaLnBrk="1" fontAlgn="auto" latinLnBrk="0" hangingPunct="1">
              <a:lnSpc>
                <a:spcPct val="100000"/>
              </a:lnSpc>
              <a:spcBef>
                <a:spcPts val="0"/>
              </a:spcBef>
              <a:spcAft>
                <a:spcPts val="0"/>
              </a:spcAft>
              <a:buClrTx/>
              <a:buSzTx/>
              <a:tabLst/>
              <a:defRPr/>
            </a:pPr>
            <a:endParaRPr kumimoji="0" lang="ru-RU" sz="2800" b="1" i="0" u="none" strike="noStrike" kern="1200" cap="none" spc="0" normalizeH="0" baseline="0" noProof="0" dirty="0">
              <a:ln>
                <a:noFill/>
              </a:ln>
              <a:solidFill>
                <a:prstClr val="black"/>
              </a:solidFill>
              <a:effectLst/>
              <a:uLnTx/>
              <a:uFillTx/>
              <a:latin typeface="Arial"/>
              <a:ea typeface="+mn-ea"/>
              <a:cs typeface="+mn-cs"/>
            </a:endParaRPr>
          </a:p>
          <a:p>
            <a:endParaRPr lang="ru-RU" dirty="0"/>
          </a:p>
        </p:txBody>
      </p:sp>
    </p:spTree>
    <p:extLst>
      <p:ext uri="{BB962C8B-B14F-4D97-AF65-F5344CB8AC3E}">
        <p14:creationId xmlns:p14="http://schemas.microsoft.com/office/powerpoint/2010/main" val="1981549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514" y="0"/>
            <a:ext cx="8204447" cy="6283552"/>
          </a:xfrm>
        </p:spPr>
        <p:txBody>
          <a:bodyPr>
            <a:normAutofit/>
          </a:bodyPr>
          <a:lstStyle/>
          <a:p>
            <a:pPr marL="0" indent="0">
              <a:spcBef>
                <a:spcPts val="0"/>
              </a:spcBef>
              <a:buNone/>
            </a:pPr>
            <a:r>
              <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endParaRPr lang="ru-RU" sz="3200" b="1" i="1" u="sng" dirty="0">
              <a:solidFill>
                <a:prstClr val="white"/>
              </a:solidFill>
            </a:endParaRPr>
          </a:p>
        </p:txBody>
      </p:sp>
      <p:sp>
        <p:nvSpPr>
          <p:cNvPr id="2" name="Прямоугольник 1"/>
          <p:cNvSpPr/>
          <p:nvPr/>
        </p:nvSpPr>
        <p:spPr>
          <a:xfrm>
            <a:off x="3575721" y="476672"/>
            <a:ext cx="6588223" cy="496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lgn="ctr">
              <a:lnSpc>
                <a:spcPct val="150000"/>
              </a:lnSpc>
              <a:buFont typeface="Arial" panose="020B0604020202020204" pitchFamily="34" charset="0"/>
              <a:buChar char="•"/>
              <a:defRPr/>
            </a:pPr>
            <a:r>
              <a:rPr lang="ru-RU"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В настоящее время государственная регистрация юридических лиц осуществляется в порядке, предусмотренном Законом </a:t>
            </a:r>
          </a:p>
          <a:p>
            <a:pPr algn="ctr">
              <a:lnSpc>
                <a:spcPct val="150000"/>
              </a:lnSpc>
              <a:defRPr/>
            </a:pPr>
            <a:r>
              <a:rPr lang="ru-RU"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от 8 августа 2001 г. № 129-ФЗ «О государственной регистрации юридических лиц и ИП».</a:t>
            </a:r>
          </a:p>
        </p:txBody>
      </p:sp>
      <p:pic>
        <p:nvPicPr>
          <p:cNvPr id="4" name="Рисунок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1283998">
            <a:off x="760353" y="1600483"/>
            <a:ext cx="2027941" cy="3082588"/>
          </a:xfrm>
          <a:prstGeom prst="rect">
            <a:avLst/>
          </a:prstGeom>
        </p:spPr>
      </p:pic>
    </p:spTree>
    <p:extLst>
      <p:ext uri="{BB962C8B-B14F-4D97-AF65-F5344CB8AC3E}">
        <p14:creationId xmlns:p14="http://schemas.microsoft.com/office/powerpoint/2010/main" val="2547415775"/>
      </p:ext>
    </p:extLst>
  </p:cSld>
  <p:clrMapOvr>
    <a:masterClrMapping/>
  </p:clrMapOvr>
  <p:transition spd="slow">
    <p:strips dir="l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514" y="0"/>
            <a:ext cx="8204447" cy="6283552"/>
          </a:xfrm>
        </p:spPr>
        <p:txBody>
          <a:bodyPr>
            <a:normAutofit/>
          </a:bodyPr>
          <a:lstStyle/>
          <a:p>
            <a:pPr marL="0" indent="0">
              <a:spcBef>
                <a:spcPts val="0"/>
              </a:spcBef>
              <a:buNone/>
            </a:pPr>
            <a:r>
              <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endParaRPr lang="ru-RU" sz="3200" b="1" i="1" u="sng" dirty="0">
              <a:solidFill>
                <a:prstClr val="white"/>
              </a:solidFill>
            </a:endParaRPr>
          </a:p>
        </p:txBody>
      </p:sp>
      <p:sp>
        <p:nvSpPr>
          <p:cNvPr id="2" name="Прямоугольник 1"/>
          <p:cNvSpPr/>
          <p:nvPr/>
        </p:nvSpPr>
        <p:spPr>
          <a:xfrm>
            <a:off x="3594382" y="439349"/>
            <a:ext cx="8003569" cy="6036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lgn="ctr">
              <a:lnSpc>
                <a:spcPct val="150000"/>
              </a:lnSpc>
              <a:buFont typeface="Arial" panose="020B0604020202020204" pitchFamily="34" charset="0"/>
              <a:buChar char="•"/>
              <a:defRPr/>
            </a:pPr>
            <a:r>
              <a:rPr lang="ru-RU"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Государственная регистрация юридического лица осуществляется </a:t>
            </a:r>
            <a:r>
              <a:rPr lang="ru-RU" sz="2000" b="1" u="sng"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по месту нахождения его постоянно действующего исполнительного органа</a:t>
            </a:r>
            <a:r>
              <a:rPr lang="ru-RU"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а в случае отсутствия постоянно действующего исполнительного органа - </a:t>
            </a:r>
            <a:r>
              <a:rPr lang="ru-RU" sz="2000" b="1" u="sng"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иного органа или лица, уполномоченных выступать от имени юридического лица в силу закона, иного правового акта или учредительного документа, </a:t>
            </a:r>
            <a:r>
              <a:rPr lang="ru-RU"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если иное не предусмотрено Федеральным законом.</a:t>
            </a:r>
          </a:p>
          <a:p>
            <a:pPr marL="457200" indent="-457200" algn="ctr">
              <a:lnSpc>
                <a:spcPct val="150000"/>
              </a:lnSpc>
              <a:buFont typeface="Arial" panose="020B0604020202020204" pitchFamily="34" charset="0"/>
              <a:buChar char="•"/>
              <a:defRPr/>
            </a:pPr>
            <a:r>
              <a:rPr lang="ru-RU"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Государственная регистрация индивидуального предпринимателя осуществляется </a:t>
            </a:r>
            <a:r>
              <a:rPr lang="ru-RU" sz="2000" b="1" u="sng"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по месту его жительства</a:t>
            </a:r>
            <a:r>
              <a:rPr lang="ru-RU"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Рисунок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1283998">
            <a:off x="557918" y="1447057"/>
            <a:ext cx="2291191" cy="3482743"/>
          </a:xfrm>
          <a:prstGeom prst="rect">
            <a:avLst/>
          </a:prstGeom>
        </p:spPr>
      </p:pic>
    </p:spTree>
    <p:extLst>
      <p:ext uri="{BB962C8B-B14F-4D97-AF65-F5344CB8AC3E}">
        <p14:creationId xmlns:p14="http://schemas.microsoft.com/office/powerpoint/2010/main" val="866723045"/>
      </p:ext>
    </p:extLst>
  </p:cSld>
  <p:clrMapOvr>
    <a:masterClrMapping/>
  </p:clrMapOvr>
  <p:transition spd="slow">
    <p:strips dir="l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40971" y="630019"/>
            <a:ext cx="9442580" cy="6004046"/>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b="1" u="sng" dirty="0"/>
              <a:t>При государственной регистрации юридического лица заявителями могут быть следующие физические лица:</a:t>
            </a:r>
          </a:p>
          <a:p>
            <a:pPr algn="ctr"/>
            <a:r>
              <a:rPr lang="ru-RU" sz="2000" dirty="0"/>
              <a:t>а) руководитель постоянно действующего исполнительного органа регистрируемого юридического лица или иное лицо, имеющие право без доверенности действовать от имени этого юридического лица;</a:t>
            </a:r>
          </a:p>
          <a:p>
            <a:pPr algn="ctr"/>
            <a:r>
              <a:rPr lang="ru-RU" sz="2000" dirty="0"/>
              <a:t>б) учредитель или учредители юридического лица при его создании;</a:t>
            </a:r>
          </a:p>
          <a:p>
            <a:pPr algn="ctr"/>
            <a:r>
              <a:rPr lang="ru-RU" sz="2000" dirty="0"/>
              <a:t>в) руководитель юридического лица, выступающего учредителем регистрируемого юридического лица;</a:t>
            </a:r>
          </a:p>
          <a:p>
            <a:pPr algn="ctr"/>
            <a:r>
              <a:rPr lang="ru-RU" sz="2000" dirty="0"/>
              <a:t>г) конкурсный управляющий или руководитель ликвидационной комиссии (ликвидатор) при ликвидации юридического лица;</a:t>
            </a:r>
          </a:p>
          <a:p>
            <a:pPr algn="ctr"/>
            <a:r>
              <a:rPr lang="ru-RU" sz="2000" dirty="0"/>
              <a:t>д) иное лицо, действующее на основании полномочия, предусмотренного федеральным законом, актом специально уполномоченного на то государственного органа или актом органа местного самоуправления.</a:t>
            </a:r>
          </a:p>
        </p:txBody>
      </p:sp>
    </p:spTree>
    <p:extLst>
      <p:ext uri="{BB962C8B-B14F-4D97-AF65-F5344CB8AC3E}">
        <p14:creationId xmlns:p14="http://schemas.microsoft.com/office/powerpoint/2010/main" val="3382037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138335" y="746449"/>
            <a:ext cx="9731828" cy="56263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300" b="1" dirty="0"/>
              <a:t>При государственной регистрации индивидуального предпринимателя заявителем может быть </a:t>
            </a:r>
            <a:r>
              <a:rPr lang="ru-RU" sz="2300" b="1" u="sng" dirty="0"/>
              <a:t>физическое лицо, обращающееся за государственной регистрацией или зарегистрированное в качестве индивидуального предпринимателя</a:t>
            </a:r>
            <a:r>
              <a:rPr lang="ru-RU" sz="2300" b="1" dirty="0"/>
              <a:t>.</a:t>
            </a:r>
          </a:p>
        </p:txBody>
      </p:sp>
    </p:spTree>
    <p:extLst>
      <p:ext uri="{BB962C8B-B14F-4D97-AF65-F5344CB8AC3E}">
        <p14:creationId xmlns:p14="http://schemas.microsoft.com/office/powerpoint/2010/main" val="187818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96955" y="620688"/>
            <a:ext cx="9517225" cy="5901410"/>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2000" b="1" u="sng" dirty="0">
                <a:solidFill>
                  <a:prstClr val="black"/>
                </a:solidFill>
                <a:latin typeface="Arial"/>
              </a:rPr>
              <a:t>При государственной регистрации создаваемого юридического лица в регистрирующий орган представляются:</a:t>
            </a:r>
          </a:p>
          <a:p>
            <a:pPr algn="ctr">
              <a:defRPr/>
            </a:pPr>
            <a:r>
              <a:rPr lang="ru-RU" sz="2000" dirty="0">
                <a:solidFill>
                  <a:prstClr val="black"/>
                </a:solidFill>
                <a:latin typeface="Arial"/>
              </a:rPr>
              <a:t>а) подписанное заявителем заявление о государственной регистрации по форме, утвержденной уполномоченным Правительством Российской Федерации федеральным органом исполнительной власти. </a:t>
            </a:r>
          </a:p>
          <a:p>
            <a:pPr algn="ctr">
              <a:defRPr/>
            </a:pPr>
            <a:r>
              <a:rPr lang="ru-RU" sz="2000" dirty="0">
                <a:solidFill>
                  <a:prstClr val="black"/>
                </a:solidFill>
                <a:latin typeface="Arial"/>
              </a:rPr>
              <a:t>б) решение о создании юридического лица в виде протокола, договора или иного документа в соответствии с законодательством Российской Федерации.</a:t>
            </a:r>
          </a:p>
          <a:p>
            <a:pPr algn="ctr">
              <a:defRPr/>
            </a:pPr>
            <a:r>
              <a:rPr lang="ru-RU" sz="2000" dirty="0">
                <a:solidFill>
                  <a:prstClr val="black"/>
                </a:solidFill>
                <a:latin typeface="Arial"/>
              </a:rPr>
              <a:t>в) учредительный документ юридического лица, за исключением случая, если юридическое лицо будет действовать на основании типового устава.</a:t>
            </a:r>
          </a:p>
          <a:p>
            <a:pPr algn="ctr">
              <a:defRPr/>
            </a:pPr>
            <a:r>
              <a:rPr lang="ru-RU" sz="2000" dirty="0">
                <a:solidFill>
                  <a:prstClr val="black"/>
                </a:solidFill>
                <a:latin typeface="Arial"/>
              </a:rPr>
              <a:t>г) выписка из реестра иностранных юридических лиц соответствующей страны происхождения или иное равное по юридической силе доказательство юридического статуса иностранного юридического лица – учредителя.</a:t>
            </a:r>
          </a:p>
          <a:p>
            <a:pPr algn="ctr">
              <a:defRPr/>
            </a:pPr>
            <a:r>
              <a:rPr lang="ru-RU" sz="2000" dirty="0">
                <a:solidFill>
                  <a:prstClr val="black"/>
                </a:solidFill>
                <a:latin typeface="Arial"/>
              </a:rPr>
              <a:t>д) документ об уплате государственной пошлины.</a:t>
            </a:r>
          </a:p>
        </p:txBody>
      </p:sp>
    </p:spTree>
    <p:extLst>
      <p:ext uri="{BB962C8B-B14F-4D97-AF65-F5344CB8AC3E}">
        <p14:creationId xmlns:p14="http://schemas.microsoft.com/office/powerpoint/2010/main" val="3434620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агетная рамка 3"/>
          <p:cNvSpPr/>
          <p:nvPr/>
        </p:nvSpPr>
        <p:spPr>
          <a:xfrm>
            <a:off x="886408" y="429208"/>
            <a:ext cx="10450286" cy="6036906"/>
          </a:xfrm>
          <a:prstGeom prst="bevel">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b="1" dirty="0">
                <a:solidFill>
                  <a:prstClr val="black"/>
                </a:solidFill>
                <a:latin typeface="Arial"/>
              </a:rPr>
              <a:t>Исключение недействующих коммерческих организаций из единого государственного реестра юридических лиц.</a:t>
            </a:r>
          </a:p>
          <a:p>
            <a:pPr algn="ctr">
              <a:defRPr/>
            </a:pPr>
            <a:endParaRPr lang="ru-RU" b="1" dirty="0">
              <a:solidFill>
                <a:prstClr val="black"/>
              </a:solidFill>
              <a:latin typeface="Arial"/>
            </a:endParaRPr>
          </a:p>
          <a:p>
            <a:pPr algn="ctr">
              <a:defRPr/>
            </a:pPr>
            <a:endParaRPr lang="ru-RU" b="1" dirty="0">
              <a:solidFill>
                <a:prstClr val="black"/>
              </a:solidFill>
              <a:latin typeface="Arial"/>
            </a:endParaRPr>
          </a:p>
          <a:p>
            <a:pPr marL="285750" indent="-285750" algn="ctr">
              <a:buFont typeface="Wingdings" panose="05000000000000000000" pitchFamily="2" charset="2"/>
              <a:buChar char="q"/>
              <a:defRPr/>
            </a:pPr>
            <a:r>
              <a:rPr lang="ru-RU" b="1" dirty="0">
                <a:solidFill>
                  <a:prstClr val="black"/>
                </a:solidFill>
                <a:latin typeface="Arial"/>
              </a:rPr>
              <a:t>Юридическое лицо, которое в течение последних </a:t>
            </a:r>
            <a:r>
              <a:rPr lang="ru-RU" b="1" u="sng" dirty="0">
                <a:solidFill>
                  <a:prstClr val="black"/>
                </a:solidFill>
                <a:latin typeface="Arial"/>
              </a:rPr>
              <a:t>12 месяцев, предшествующих моменту принятия регистрирующим органом соответствующего решения, не представляло документы отчетности, и не осуществляло операций хотя бы по одному банковскому счету, признается фактически прекратившим свою деятельность. </a:t>
            </a:r>
          </a:p>
          <a:p>
            <a:pPr marL="285750" indent="-285750" algn="ctr">
              <a:buFont typeface="Wingdings" panose="05000000000000000000" pitchFamily="2" charset="2"/>
              <a:buChar char="ü"/>
              <a:defRPr/>
            </a:pPr>
            <a:r>
              <a:rPr lang="ru-RU" b="1" dirty="0">
                <a:solidFill>
                  <a:prstClr val="black"/>
                </a:solidFill>
                <a:latin typeface="Arial"/>
              </a:rPr>
              <a:t>Такое юридическое лицо может быть исключено из единого государственного реестра юридических лиц.</a:t>
            </a:r>
          </a:p>
        </p:txBody>
      </p:sp>
    </p:spTree>
    <p:extLst>
      <p:ext uri="{BB962C8B-B14F-4D97-AF65-F5344CB8AC3E}">
        <p14:creationId xmlns:p14="http://schemas.microsoft.com/office/powerpoint/2010/main" val="33419085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77077" y="274638"/>
            <a:ext cx="10543591" cy="6394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defRPr/>
            </a:pPr>
            <a:r>
              <a:rPr lang="ru-RU" sz="1400" b="1" u="sng" dirty="0">
                <a:solidFill>
                  <a:prstClr val="black"/>
                </a:solidFill>
                <a:latin typeface="Arial"/>
              </a:rPr>
              <a:t>Решение о предстоящем исключении должно быть опубликовано в органах печати, в которых публикуются данные о государственной регистрации юридического лица, в течение трех дней с момента принятия такого решения. </a:t>
            </a:r>
          </a:p>
          <a:p>
            <a:pPr algn="ctr">
              <a:defRPr/>
            </a:pPr>
            <a:endParaRPr lang="ru-RU" sz="1400" b="1" u="sng" dirty="0">
              <a:solidFill>
                <a:prstClr val="black"/>
              </a:solidFill>
              <a:latin typeface="Arial"/>
            </a:endParaRPr>
          </a:p>
          <a:p>
            <a:pPr algn="ctr">
              <a:defRPr/>
            </a:pPr>
            <a:r>
              <a:rPr lang="ru-RU" sz="1400" dirty="0">
                <a:solidFill>
                  <a:prstClr val="black"/>
                </a:solidFill>
                <a:latin typeface="Arial"/>
              </a:rPr>
              <a:t>Одновременно с решением о предстоящем исключении должны быть опубликованы сведения о порядке и сроках направления заявлений недействующим юридическим лицом, кредиторами или иными лицами, чьи права и законные интересы затрагиваются в связи с исключением недействующего юридического лица из единого государственного реестра юридических лиц, с указанием адреса, по которому могут быть направлены заявления.</a:t>
            </a:r>
          </a:p>
          <a:p>
            <a:pPr algn="ctr">
              <a:defRPr/>
            </a:pPr>
            <a:endParaRPr lang="ru-RU" sz="1400" dirty="0">
              <a:solidFill>
                <a:prstClr val="black"/>
              </a:solidFill>
              <a:latin typeface="Arial"/>
            </a:endParaRPr>
          </a:p>
          <a:p>
            <a:pPr algn="ctr">
              <a:defRPr/>
            </a:pPr>
            <a:r>
              <a:rPr lang="ru-RU" sz="1400" dirty="0">
                <a:solidFill>
                  <a:prstClr val="black"/>
                </a:solidFill>
                <a:latin typeface="Arial"/>
              </a:rPr>
              <a:t>Заявления должны быть мотивированными и могут быть направлены или представлены по форме, утвержденной уполномоченным Правительством Российской Федерации федеральным органом исполнительной власти, в срок не позднее чем три месяца со дня опубликования решения о предстоящем исключении. </a:t>
            </a:r>
          </a:p>
          <a:p>
            <a:pPr algn="ctr">
              <a:defRPr/>
            </a:pPr>
            <a:endParaRPr lang="ru-RU" sz="1400" b="1" u="sng" dirty="0">
              <a:solidFill>
                <a:prstClr val="black"/>
              </a:solidFill>
              <a:latin typeface="Arial"/>
            </a:endParaRPr>
          </a:p>
          <a:p>
            <a:pPr marL="285750" indent="-285750" algn="ctr">
              <a:buFont typeface="Wingdings" panose="05000000000000000000" pitchFamily="2" charset="2"/>
              <a:buChar char="ü"/>
              <a:defRPr/>
            </a:pPr>
            <a:r>
              <a:rPr lang="ru-RU" sz="1400" b="1" u="sng" dirty="0">
                <a:solidFill>
                  <a:prstClr val="black"/>
                </a:solidFill>
                <a:latin typeface="Arial"/>
              </a:rPr>
              <a:t>Предусмотренный порядок исключения юридического лица из единого государственного реестра юридических лиц применяется также в случаях:</a:t>
            </a:r>
          </a:p>
          <a:p>
            <a:pPr algn="ctr">
              <a:defRPr/>
            </a:pPr>
            <a:endParaRPr lang="ru-RU" sz="1400" dirty="0">
              <a:solidFill>
                <a:prstClr val="black"/>
              </a:solidFill>
              <a:latin typeface="Arial"/>
            </a:endParaRPr>
          </a:p>
          <a:p>
            <a:pPr algn="ctr">
              <a:defRPr/>
            </a:pPr>
            <a:r>
              <a:rPr lang="ru-RU" sz="1400" dirty="0">
                <a:solidFill>
                  <a:prstClr val="black"/>
                </a:solidFill>
                <a:latin typeface="Arial"/>
              </a:rPr>
              <a:t>а) невозможности ликвидации юридического лица ввиду отсутствия средств на расходы, необходимые для его ликвидации, и невозможности возложить эти расходы на его учредителей (участников);</a:t>
            </a:r>
          </a:p>
          <a:p>
            <a:pPr algn="ctr">
              <a:defRPr/>
            </a:pPr>
            <a:r>
              <a:rPr lang="ru-RU" sz="1400" dirty="0">
                <a:solidFill>
                  <a:prstClr val="black"/>
                </a:solidFill>
                <a:latin typeface="Arial"/>
              </a:rPr>
              <a:t>б) наличия в едином государственном реестре юридических лиц сведений, в отношении которых внесена запись об их недостоверности, в течение более чем 6 месяцев с момента внесения такой записи.</a:t>
            </a:r>
          </a:p>
        </p:txBody>
      </p:sp>
    </p:spTree>
    <p:extLst>
      <p:ext uri="{BB962C8B-B14F-4D97-AF65-F5344CB8AC3E}">
        <p14:creationId xmlns:p14="http://schemas.microsoft.com/office/powerpoint/2010/main" val="3766803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33061" y="260648"/>
            <a:ext cx="10235682" cy="6408712"/>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1600" b="1" u="sng" dirty="0">
                <a:solidFill>
                  <a:prstClr val="black"/>
                </a:solidFill>
                <a:latin typeface="Georgia" panose="02040502050405020303" pitchFamily="18" charset="0"/>
              </a:rPr>
              <a:t>При государственной регистрации физического лица в качестве индивидуального предпринимателя в регистрирующий орган представляются:</a:t>
            </a:r>
          </a:p>
          <a:p>
            <a:pPr algn="ctr">
              <a:defRPr/>
            </a:pPr>
            <a:endParaRPr lang="ru-RU" sz="1200" b="1" u="sng" dirty="0">
              <a:solidFill>
                <a:prstClr val="black"/>
              </a:solidFill>
              <a:latin typeface="Arial"/>
            </a:endParaRPr>
          </a:p>
          <a:p>
            <a:pPr algn="ctr">
              <a:defRPr/>
            </a:pPr>
            <a:r>
              <a:rPr lang="ru-RU" sz="1600" dirty="0">
                <a:solidFill>
                  <a:prstClr val="black"/>
                </a:solidFill>
                <a:latin typeface="Georgia" panose="02040502050405020303" pitchFamily="18" charset="0"/>
              </a:rPr>
              <a:t>1) подписанное заявителем заявление о государственной регистрации по форме, утвержденной уполномоченным Правительством Российской Федерации</a:t>
            </a:r>
          </a:p>
          <a:p>
            <a:pPr algn="ctr">
              <a:defRPr/>
            </a:pPr>
            <a:r>
              <a:rPr lang="ru-RU" sz="1600" dirty="0">
                <a:solidFill>
                  <a:prstClr val="black"/>
                </a:solidFill>
                <a:latin typeface="Georgia" panose="02040502050405020303" pitchFamily="18" charset="0"/>
              </a:rPr>
              <a:t>2) копия документа, удостоверяющего личность гражданина, регистрируемого в качестве индивидуального предпринимателя</a:t>
            </a:r>
          </a:p>
          <a:p>
            <a:pPr algn="ctr">
              <a:defRPr/>
            </a:pPr>
            <a:r>
              <a:rPr lang="ru-RU" sz="1600" dirty="0">
                <a:solidFill>
                  <a:prstClr val="black"/>
                </a:solidFill>
                <a:latin typeface="Georgia" panose="02040502050405020303" pitchFamily="18" charset="0"/>
              </a:rPr>
              <a:t> 3) копия документа, подтверждающего право физического лица, регистрируемого в качестве индивидуального предпринимателя, временно или постоянно проживать в Российской Федерации</a:t>
            </a:r>
          </a:p>
          <a:p>
            <a:pPr algn="ctr">
              <a:defRPr/>
            </a:pPr>
            <a:r>
              <a:rPr lang="ru-RU" sz="1600" dirty="0">
                <a:solidFill>
                  <a:prstClr val="black"/>
                </a:solidFill>
                <a:latin typeface="Georgia" panose="02040502050405020303" pitchFamily="18" charset="0"/>
              </a:rPr>
              <a:t>4) подлинник или копия документа, подтверждающего в установленном законодательством Российской Федерации порядке адрес места жительства физического лица, регистрируемого в качестве индивидуального предпринимателя</a:t>
            </a:r>
          </a:p>
          <a:p>
            <a:pPr algn="ctr">
              <a:defRPr/>
            </a:pPr>
            <a:r>
              <a:rPr lang="ru-RU" sz="1600" dirty="0">
                <a:solidFill>
                  <a:prstClr val="black"/>
                </a:solidFill>
                <a:latin typeface="Georgia" panose="02040502050405020303" pitchFamily="18" charset="0"/>
              </a:rPr>
              <a:t>5) нотариально удостоверенное согласие родителей, усыновителей или попечителя на осуществление предпринимательской деятельности физическим лицом, регистрируемым в качестве индивидуального предпринимателя, либо копия свидетельства о заключении брака физическим лицом</a:t>
            </a:r>
          </a:p>
          <a:p>
            <a:pPr algn="ctr">
              <a:defRPr/>
            </a:pPr>
            <a:r>
              <a:rPr lang="ru-RU" sz="1600" dirty="0">
                <a:solidFill>
                  <a:prstClr val="black"/>
                </a:solidFill>
                <a:latin typeface="Georgia" panose="02040502050405020303" pitchFamily="18" charset="0"/>
              </a:rPr>
              <a:t>6) документ об уплате государственной пошлины;</a:t>
            </a:r>
          </a:p>
          <a:p>
            <a:pPr algn="ctr">
              <a:defRPr/>
            </a:pPr>
            <a:r>
              <a:rPr lang="ru-RU" sz="1600" dirty="0">
                <a:solidFill>
                  <a:prstClr val="black"/>
                </a:solidFill>
                <a:latin typeface="Georgia" panose="02040502050405020303" pitchFamily="18" charset="0"/>
              </a:rPr>
              <a:t>7) справка о наличии (отсутствии) судимости и (или) факта уголовного преследования либо о прекращении уголовного преследования по реабилитирующим основаниям, выданная в отношении физического лица, регистрируемого в качестве индивидуального предпринимателя</a:t>
            </a:r>
          </a:p>
        </p:txBody>
      </p:sp>
    </p:spTree>
    <p:extLst>
      <p:ext uri="{BB962C8B-B14F-4D97-AF65-F5344CB8AC3E}">
        <p14:creationId xmlns:p14="http://schemas.microsoft.com/office/powerpoint/2010/main" val="2216945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35560" y="224644"/>
            <a:ext cx="7920880" cy="6408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b="1" u="sng" dirty="0">
                <a:solidFill>
                  <a:prstClr val="black"/>
                </a:solidFill>
                <a:latin typeface="Arial"/>
              </a:rPr>
              <a:t>Отказ в государственной регистрации допускается в случае:</a:t>
            </a:r>
          </a:p>
          <a:p>
            <a:pPr algn="ctr">
              <a:defRPr/>
            </a:pPr>
            <a:r>
              <a:rPr lang="ru-RU" dirty="0">
                <a:solidFill>
                  <a:prstClr val="black"/>
                </a:solidFill>
                <a:latin typeface="Arial"/>
              </a:rPr>
              <a:t>- непредставления заявителем определенных законом необходимых для государственной регистрации документов, </a:t>
            </a:r>
          </a:p>
          <a:p>
            <a:pPr algn="ctr">
              <a:defRPr/>
            </a:pPr>
            <a:r>
              <a:rPr lang="ru-RU" dirty="0">
                <a:solidFill>
                  <a:prstClr val="black"/>
                </a:solidFill>
                <a:latin typeface="Arial"/>
              </a:rPr>
              <a:t>- представления документов в ненадлежащий регистрирующий орган;</a:t>
            </a:r>
          </a:p>
          <a:p>
            <a:pPr algn="ctr">
              <a:defRPr/>
            </a:pPr>
            <a:r>
              <a:rPr lang="ru-RU" dirty="0">
                <a:solidFill>
                  <a:prstClr val="black"/>
                </a:solidFill>
                <a:latin typeface="Arial"/>
              </a:rPr>
              <a:t>- при наличии у регистрирующего органа подтвержденной информации о недостоверности содержащихся в представленных в регистрирующий орган документах сведений;</a:t>
            </a:r>
          </a:p>
          <a:p>
            <a:pPr algn="ctr">
              <a:defRPr/>
            </a:pPr>
            <a:r>
              <a:rPr lang="ru-RU" dirty="0">
                <a:solidFill>
                  <a:prstClr val="black"/>
                </a:solidFill>
                <a:latin typeface="Arial"/>
              </a:rPr>
              <a:t>- несоблюдения нотариальной формы представляемых документов в случаях, если такая форма обязательна в соответствии с федеральными законами;</a:t>
            </a:r>
          </a:p>
          <a:p>
            <a:pPr algn="ctr">
              <a:defRPr/>
            </a:pPr>
            <a:r>
              <a:rPr lang="ru-RU" dirty="0">
                <a:solidFill>
                  <a:prstClr val="black"/>
                </a:solidFill>
                <a:latin typeface="Arial"/>
              </a:rPr>
              <a:t>- подписания неуполномоченным лицом заявления о государственной регистрации или заявления о внесении изменений в сведения о юридическом лице, содержащиеся в едином государственном реестре юридических лиц;</a:t>
            </a:r>
          </a:p>
          <a:p>
            <a:pPr algn="ctr">
              <a:defRPr/>
            </a:pPr>
            <a:r>
              <a:rPr lang="ru-RU" dirty="0">
                <a:solidFill>
                  <a:prstClr val="black"/>
                </a:solidFill>
                <a:latin typeface="Arial"/>
              </a:rPr>
              <a:t>- выхода участников общества с ограниченной ответственностью из общества, в результате которого в обществе не остается ни одного участника, а также выхода единственного участника общества с ограниченной ответственностью из общества;</a:t>
            </a:r>
          </a:p>
          <a:p>
            <a:pPr algn="ctr">
              <a:defRPr/>
            </a:pPr>
            <a:r>
              <a:rPr lang="ru-RU" dirty="0">
                <a:solidFill>
                  <a:prstClr val="black"/>
                </a:solidFill>
                <a:latin typeface="Arial"/>
              </a:rPr>
              <a:t>- несоответствия наименования юридического лица требованиям федерального закона и др.</a:t>
            </a:r>
          </a:p>
        </p:txBody>
      </p:sp>
    </p:spTree>
    <p:extLst>
      <p:ext uri="{BB962C8B-B14F-4D97-AF65-F5344CB8AC3E}">
        <p14:creationId xmlns:p14="http://schemas.microsoft.com/office/powerpoint/2010/main" val="373978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ED465E8-7F43-FE0A-8F3F-4507B90DDCFC}"/>
              </a:ext>
            </a:extLst>
          </p:cNvPr>
          <p:cNvSpPr>
            <a:spLocks noGrp="1"/>
          </p:cNvSpPr>
          <p:nvPr>
            <p:ph idx="1"/>
          </p:nvPr>
        </p:nvSpPr>
        <p:spPr>
          <a:xfrm>
            <a:off x="838200" y="643812"/>
            <a:ext cx="10515600" cy="5533151"/>
          </a:xfrm>
        </p:spPr>
        <p:txBody>
          <a:bodyPr>
            <a:normAutofit/>
          </a:bodyPr>
          <a:lstStyle/>
          <a:p>
            <a:pPr algn="just"/>
            <a:r>
              <a:rPr lang="ru-RU" dirty="0">
                <a:solidFill>
                  <a:schemeClr val="accent1">
                    <a:lumMod val="75000"/>
                  </a:schemeClr>
                </a:solidFill>
                <a:latin typeface="Georgia" panose="02040502050405020303" pitchFamily="18" charset="0"/>
              </a:rPr>
              <a:t>Особенностью организационно-экономических отношений является связь между людьми, которая обеспечивает совместную деятельность. Данная связь осуществляется в процессе кругооборота, который требует определенной организации. </a:t>
            </a:r>
          </a:p>
          <a:p>
            <a:pPr algn="just"/>
            <a:r>
              <a:rPr lang="ru-RU" dirty="0">
                <a:solidFill>
                  <a:schemeClr val="accent1">
                    <a:lumMod val="75000"/>
                  </a:schemeClr>
                </a:solidFill>
                <a:latin typeface="Georgia" panose="02040502050405020303" pitchFamily="18" charset="0"/>
              </a:rPr>
              <a:t>Именно организационно-экономические отношения позволяют регулировать вопросы: какие товары создавать, как лучше их произвести и обменять, кто будет управлять производственным процессом. </a:t>
            </a:r>
          </a:p>
          <a:p>
            <a:pPr algn="just"/>
            <a:r>
              <a:rPr lang="ru-RU" dirty="0">
                <a:solidFill>
                  <a:schemeClr val="accent1">
                    <a:lumMod val="75000"/>
                  </a:schemeClr>
                </a:solidFill>
                <a:latin typeface="Georgia" panose="02040502050405020303" pitchFamily="18" charset="0"/>
              </a:rPr>
              <a:t>Кооперация соединяет людей в совместной работе, увеличивает масштабы производства. Она экономит материальные затраты и характеризует рост эффективности хозяйственной деятельности. </a:t>
            </a:r>
          </a:p>
        </p:txBody>
      </p:sp>
    </p:spTree>
    <p:extLst>
      <p:ext uri="{BB962C8B-B14F-4D97-AF65-F5344CB8AC3E}">
        <p14:creationId xmlns:p14="http://schemas.microsoft.com/office/powerpoint/2010/main" val="1348155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7EF94-389F-4C87-938A-7767CA85C1EC}"/>
              </a:ext>
            </a:extLst>
          </p:cNvPr>
          <p:cNvSpPr>
            <a:spLocks noGrp="1"/>
          </p:cNvSpPr>
          <p:nvPr>
            <p:ph type="title"/>
          </p:nvPr>
        </p:nvSpPr>
        <p:spPr/>
        <p:txBody>
          <a:bodyPr/>
          <a:lstStyle/>
          <a:p>
            <a:pPr algn="ctr"/>
            <a:r>
              <a:rPr lang="ru-RU" b="1" i="0" dirty="0">
                <a:solidFill>
                  <a:schemeClr val="accent1">
                    <a:lumMod val="75000"/>
                  </a:schemeClr>
                </a:solidFill>
                <a:effectLst/>
                <a:highlight>
                  <a:srgbClr val="FFFFFF"/>
                </a:highlight>
                <a:latin typeface="Georgia" panose="02040502050405020303" pitchFamily="18" charset="0"/>
              </a:rPr>
              <a:t>Пошаговая инструкция:</a:t>
            </a:r>
            <a:endParaRPr lang="ru-RU" b="1" dirty="0">
              <a:solidFill>
                <a:schemeClr val="accent1">
                  <a:lumMod val="75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E9BA649F-F75C-F39F-0C31-9632BCF8CEA5}"/>
              </a:ext>
            </a:extLst>
          </p:cNvPr>
          <p:cNvSpPr txBox="1"/>
          <p:nvPr/>
        </p:nvSpPr>
        <p:spPr>
          <a:xfrm>
            <a:off x="436207" y="2176581"/>
            <a:ext cx="6097554" cy="4154984"/>
          </a:xfrm>
          <a:prstGeom prst="rect">
            <a:avLst/>
          </a:prstGeom>
          <a:noFill/>
        </p:spPr>
        <p:txBody>
          <a:bodyPr wrap="square">
            <a:spAutoFit/>
          </a:bodyPr>
          <a:lstStyle/>
          <a:p>
            <a:pPr algn="just"/>
            <a:r>
              <a:rPr lang="ru-RU" sz="2200" b="1" i="0" dirty="0">
                <a:solidFill>
                  <a:schemeClr val="accent1">
                    <a:lumMod val="75000"/>
                  </a:schemeClr>
                </a:solidFill>
                <a:effectLst/>
                <a:latin typeface="Georgia" panose="02040502050405020303" pitchFamily="18" charset="0"/>
              </a:rPr>
              <a:t>Формируем пакет документов</a:t>
            </a:r>
            <a:endParaRPr lang="ru-RU" sz="2200" b="0" i="0" dirty="0">
              <a:solidFill>
                <a:schemeClr val="accent1">
                  <a:lumMod val="75000"/>
                </a:schemeClr>
              </a:solidFill>
              <a:effectLst/>
              <a:latin typeface="Georgia" panose="02040502050405020303" pitchFamily="18" charset="0"/>
            </a:endParaRPr>
          </a:p>
          <a:p>
            <a:pPr algn="just"/>
            <a:r>
              <a:rPr lang="ru-RU" sz="2200" b="0" i="0" dirty="0">
                <a:solidFill>
                  <a:schemeClr val="accent1">
                    <a:lumMod val="75000"/>
                  </a:schemeClr>
                </a:solidFill>
                <a:effectLst/>
                <a:latin typeface="Georgia" panose="02040502050405020303" pitchFamily="18" charset="0"/>
              </a:rPr>
              <a:t>Если вы совершеннолетний гражданин Российской Федерации, для регистрации вам потребуются следующие документы:</a:t>
            </a:r>
          </a:p>
          <a:p>
            <a:pPr algn="just">
              <a:buFont typeface="Arial" panose="020B0604020202020204" pitchFamily="34" charset="0"/>
              <a:buChar char="•"/>
            </a:pPr>
            <a:r>
              <a:rPr lang="ru-RU" sz="2200" b="0" i="0" dirty="0">
                <a:solidFill>
                  <a:schemeClr val="accent1">
                    <a:lumMod val="75000"/>
                  </a:schemeClr>
                </a:solidFill>
                <a:effectLst/>
                <a:latin typeface="Georgia" panose="02040502050405020303" pitchFamily="18" charset="0"/>
              </a:rPr>
              <a:t>заявление о государственной регистрации физического лица в качестве индивидуального предпринимателя (</a:t>
            </a:r>
            <a:r>
              <a:rPr lang="ru-RU" sz="2200" b="0" i="0" u="none" strike="noStrike" dirty="0">
                <a:solidFill>
                  <a:schemeClr val="accent1">
                    <a:lumMod val="75000"/>
                  </a:schemeClr>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форма № Р21001</a:t>
            </a:r>
            <a:r>
              <a:rPr lang="ru-RU" sz="2200" b="0" i="0" dirty="0">
                <a:solidFill>
                  <a:schemeClr val="accent1">
                    <a:lumMod val="75000"/>
                  </a:schemeClr>
                </a:solidFill>
                <a:effectLst/>
                <a:latin typeface="Georgia" panose="02040502050405020303" pitchFamily="18" charset="0"/>
              </a:rPr>
              <a:t>);</a:t>
            </a:r>
          </a:p>
          <a:p>
            <a:pPr algn="just">
              <a:buFont typeface="Arial" panose="020B0604020202020204" pitchFamily="34" charset="0"/>
              <a:buChar char="•"/>
            </a:pPr>
            <a:r>
              <a:rPr lang="ru-RU" sz="2200" b="0" i="0" dirty="0">
                <a:solidFill>
                  <a:schemeClr val="accent1">
                    <a:lumMod val="75000"/>
                  </a:schemeClr>
                </a:solidFill>
                <a:effectLst/>
                <a:latin typeface="Georgia" panose="02040502050405020303" pitchFamily="18" charset="0"/>
              </a:rPr>
              <a:t>квитанция об уплате госпошлины в размере 800 руб. Сформировать квитанцию на уплату госпошлины можно с помощью сервиса </a:t>
            </a:r>
            <a:r>
              <a:rPr lang="ru-RU" sz="2200" b="0" i="0" u="none" strike="noStrike" dirty="0">
                <a:solidFill>
                  <a:schemeClr val="accent1">
                    <a:lumMod val="75000"/>
                  </a:schemeClr>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«Уплата госпошлины»</a:t>
            </a:r>
            <a:r>
              <a:rPr lang="ru-RU" sz="2200" b="0" i="0" dirty="0">
                <a:solidFill>
                  <a:schemeClr val="accent1">
                    <a:lumMod val="75000"/>
                  </a:schemeClr>
                </a:solidFill>
                <a:effectLst/>
                <a:latin typeface="Georgia" panose="02040502050405020303" pitchFamily="18" charset="0"/>
              </a:rPr>
              <a:t>.</a:t>
            </a:r>
          </a:p>
        </p:txBody>
      </p:sp>
      <p:pic>
        <p:nvPicPr>
          <p:cNvPr id="2050" name="Picture 2" descr="Форма Р21001: бланк заявления о государственной регистрации ИП, скачать  бесплатно новый бланк и образец заполнения">
            <a:extLst>
              <a:ext uri="{FF2B5EF4-FFF2-40B4-BE49-F238E27FC236}">
                <a16:creationId xmlns:a16="http://schemas.microsoft.com/office/drawing/2014/main" id="{69187217-8933-B9EA-FCB4-DFCFB7FA8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980" y="1492898"/>
            <a:ext cx="3684813" cy="520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94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5FF93B-B828-15B7-B625-349A91A1539C}"/>
              </a:ext>
            </a:extLst>
          </p:cNvPr>
          <p:cNvSpPr txBox="1"/>
          <p:nvPr/>
        </p:nvSpPr>
        <p:spPr>
          <a:xfrm>
            <a:off x="401217" y="525950"/>
            <a:ext cx="7464490" cy="6186309"/>
          </a:xfrm>
          <a:prstGeom prst="rect">
            <a:avLst/>
          </a:prstGeom>
          <a:noFill/>
        </p:spPr>
        <p:txBody>
          <a:bodyPr wrap="square">
            <a:spAutoFit/>
          </a:bodyPr>
          <a:lstStyle/>
          <a:p>
            <a:pPr algn="just"/>
            <a:r>
              <a:rPr lang="ru-RU" sz="2200" b="1" i="0" dirty="0">
                <a:solidFill>
                  <a:schemeClr val="accent1">
                    <a:lumMod val="75000"/>
                  </a:schemeClr>
                </a:solidFill>
                <a:effectLst/>
                <a:latin typeface="Georgia" panose="02040502050405020303" pitchFamily="18" charset="0"/>
              </a:rPr>
              <a:t>Определяем, в какой налоговый орган подать документы</a:t>
            </a:r>
            <a:endParaRPr lang="ru-RU" sz="2200" b="0" i="0" dirty="0">
              <a:solidFill>
                <a:schemeClr val="accent1">
                  <a:lumMod val="75000"/>
                </a:schemeClr>
              </a:solidFill>
              <a:effectLst/>
              <a:latin typeface="Georgia" panose="02040502050405020303" pitchFamily="18" charset="0"/>
            </a:endParaRPr>
          </a:p>
          <a:p>
            <a:pPr algn="just"/>
            <a:r>
              <a:rPr lang="ru-RU" sz="2200" b="0" i="0" dirty="0">
                <a:solidFill>
                  <a:schemeClr val="accent1">
                    <a:lumMod val="75000"/>
                  </a:schemeClr>
                </a:solidFill>
                <a:effectLst/>
                <a:latin typeface="Georgia" panose="02040502050405020303" pitchFamily="18" charset="0"/>
              </a:rPr>
              <a:t>Государственная регистрация физического лица в качестве индивидуального предпринимателя осуществляется в специально уполномоченном на регистрацию предпринимателей налоговом органе по месту его жительства, то есть по месту регистрации, указанному в паспорте.</a:t>
            </a:r>
          </a:p>
          <a:p>
            <a:pPr algn="just"/>
            <a:r>
              <a:rPr lang="ru-RU" sz="2200" b="0" i="0" dirty="0">
                <a:solidFill>
                  <a:schemeClr val="accent1">
                    <a:lumMod val="75000"/>
                  </a:schemeClr>
                </a:solidFill>
                <a:effectLst/>
                <a:latin typeface="Georgia" panose="02040502050405020303" pitchFamily="18" charset="0"/>
              </a:rPr>
              <a:t>В случае, если в паспорте отсутствует место регистрации, то государственная регистрация индивидуального предпринимателя может быть осуществлена в специально уполномоченном на регистрацию предпринимателей налоговом органе по месту пребывания.</a:t>
            </a:r>
          </a:p>
          <a:p>
            <a:pPr algn="just"/>
            <a:r>
              <a:rPr lang="ru-RU" sz="2200" b="0" i="0" dirty="0">
                <a:solidFill>
                  <a:schemeClr val="accent1">
                    <a:lumMod val="75000"/>
                  </a:schemeClr>
                </a:solidFill>
                <a:effectLst/>
                <a:highlight>
                  <a:srgbClr val="FBFBFB"/>
                </a:highlight>
                <a:latin typeface="Georgia" panose="02040502050405020303" pitchFamily="18" charset="0"/>
              </a:rPr>
              <a:t>Узнать номер, адрес и реквизиты налоговой инспекции можно с помощью сервиса:</a:t>
            </a:r>
            <a:br>
              <a:rPr lang="ru-RU" sz="2200" b="0" i="0" dirty="0">
                <a:solidFill>
                  <a:schemeClr val="accent1">
                    <a:lumMod val="75000"/>
                  </a:schemeClr>
                </a:solidFill>
                <a:effectLst/>
                <a:highlight>
                  <a:srgbClr val="FBFBFB"/>
                </a:highlight>
                <a:latin typeface="Georgia" panose="02040502050405020303" pitchFamily="18" charset="0"/>
              </a:rPr>
            </a:br>
            <a:r>
              <a:rPr lang="ru-RU" sz="2200" b="1" i="0" dirty="0">
                <a:solidFill>
                  <a:schemeClr val="accent1">
                    <a:lumMod val="75000"/>
                  </a:schemeClr>
                </a:solidFill>
                <a:effectLst/>
                <a:highlight>
                  <a:srgbClr val="FBFBFB"/>
                </a:highlight>
                <a:latin typeface="Georgia" panose="02040502050405020303" pitchFamily="18" charset="0"/>
              </a:rPr>
              <a:t>«Адрес и платежные реквизиты Вашей инспекции»</a:t>
            </a:r>
            <a:endParaRPr lang="ru-RU" sz="2200" b="0" i="0" dirty="0">
              <a:solidFill>
                <a:schemeClr val="accent1">
                  <a:lumMod val="75000"/>
                </a:schemeClr>
              </a:solidFill>
              <a:effectLst/>
              <a:highlight>
                <a:srgbClr val="FBFBFB"/>
              </a:highlight>
              <a:latin typeface="Georgia" panose="02040502050405020303" pitchFamily="18" charset="0"/>
            </a:endParaRPr>
          </a:p>
        </p:txBody>
      </p:sp>
      <p:pic>
        <p:nvPicPr>
          <p:cNvPr id="3074" name="Picture 2" descr="Электронные сервисы ФНС России для начинающих предпринимателей - Новости,  объявления - Федеральная налоговая служба - Государственные организации  информируют - Гаринский городской округ">
            <a:extLst>
              <a:ext uri="{FF2B5EF4-FFF2-40B4-BE49-F238E27FC236}">
                <a16:creationId xmlns:a16="http://schemas.microsoft.com/office/drawing/2014/main" id="{754239B0-07DC-0AD5-4E66-3071083DB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955" y="2229220"/>
            <a:ext cx="3877774" cy="258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7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3E4F60-192F-5ACC-1D19-A2334A36353E}"/>
              </a:ext>
            </a:extLst>
          </p:cNvPr>
          <p:cNvSpPr>
            <a:spLocks noGrp="1"/>
          </p:cNvSpPr>
          <p:nvPr>
            <p:ph type="title"/>
          </p:nvPr>
        </p:nvSpPr>
        <p:spPr/>
        <p:txBody>
          <a:bodyPr>
            <a:normAutofit/>
          </a:bodyPr>
          <a:lstStyle/>
          <a:p>
            <a:pPr algn="ctr"/>
            <a:r>
              <a:rPr lang="ru-RU" sz="4000" b="1" i="0" dirty="0">
                <a:solidFill>
                  <a:schemeClr val="accent1">
                    <a:lumMod val="75000"/>
                  </a:schemeClr>
                </a:solidFill>
                <a:effectLst/>
                <a:highlight>
                  <a:srgbClr val="FFFFFF"/>
                </a:highlight>
                <a:latin typeface="Georgia" panose="02040502050405020303" pitchFamily="18" charset="0"/>
              </a:rPr>
              <a:t>Представляем документы</a:t>
            </a:r>
            <a:endParaRPr lang="ru-RU" sz="40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57232509-C2B8-555F-3237-AFF3C5109537}"/>
              </a:ext>
            </a:extLst>
          </p:cNvPr>
          <p:cNvSpPr>
            <a:spLocks noGrp="1"/>
          </p:cNvSpPr>
          <p:nvPr>
            <p:ph idx="1"/>
          </p:nvPr>
        </p:nvSpPr>
        <p:spPr>
          <a:xfrm>
            <a:off x="175726" y="2002907"/>
            <a:ext cx="6421016" cy="4351338"/>
          </a:xfrm>
        </p:spPr>
        <p:txBody>
          <a:bodyPr/>
          <a:lstStyle/>
          <a:p>
            <a:pPr marL="0" indent="0" algn="ctr">
              <a:buNone/>
            </a:pPr>
            <a:r>
              <a:rPr lang="ru-RU" b="1" i="1" dirty="0">
                <a:solidFill>
                  <a:schemeClr val="accent1">
                    <a:lumMod val="75000"/>
                  </a:schemeClr>
                </a:solidFill>
                <a:highlight>
                  <a:srgbClr val="FFFFFF"/>
                </a:highlight>
                <a:latin typeface="Georgia" panose="02040502050405020303" pitchFamily="18" charset="0"/>
              </a:rPr>
              <a:t>Лично</a:t>
            </a:r>
            <a:endParaRPr lang="ru-RU" b="1" i="1" dirty="0">
              <a:solidFill>
                <a:schemeClr val="accent1">
                  <a:lumMod val="75000"/>
                </a:schemeClr>
              </a:solidFill>
              <a:effectLst/>
              <a:highlight>
                <a:srgbClr val="FFFFFF"/>
              </a:highlight>
              <a:latin typeface="Georgia" panose="02040502050405020303" pitchFamily="18" charset="0"/>
            </a:endParaRP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непосредственно в инспекцию - лично.</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в многофункциональный центр - лично. Информацию об оказании данной услуги в Вашем МФЦ необходимо уточнить на сайте МФЦ.</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обратиться к нотариусу.</a:t>
            </a:r>
          </a:p>
          <a:p>
            <a:pPr algn="just"/>
            <a:endParaRPr lang="ru-RU" dirty="0">
              <a:solidFill>
                <a:schemeClr val="accent1">
                  <a:lumMod val="75000"/>
                </a:schemeClr>
              </a:solidFill>
              <a:latin typeface="Georgia" panose="02040502050405020303" pitchFamily="18" charset="0"/>
            </a:endParaRPr>
          </a:p>
        </p:txBody>
      </p:sp>
      <p:pic>
        <p:nvPicPr>
          <p:cNvPr id="4098" name="Picture 2" descr="В ФНС больше не надо записываться - legal.report">
            <a:extLst>
              <a:ext uri="{FF2B5EF4-FFF2-40B4-BE49-F238E27FC236}">
                <a16:creationId xmlns:a16="http://schemas.microsoft.com/office/drawing/2014/main" id="{F11F5EDC-10B4-4194-AEE8-931525D10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847" y="2500603"/>
            <a:ext cx="5086427" cy="317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966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A955745-FAB0-54B7-C650-99E1C1E1EF79}"/>
              </a:ext>
            </a:extLst>
          </p:cNvPr>
          <p:cNvSpPr>
            <a:spLocks noGrp="1"/>
          </p:cNvSpPr>
          <p:nvPr>
            <p:ph idx="1"/>
          </p:nvPr>
        </p:nvSpPr>
        <p:spPr>
          <a:xfrm>
            <a:off x="838200" y="1639013"/>
            <a:ext cx="10515600" cy="4351338"/>
          </a:xfrm>
        </p:spPr>
        <p:txBody>
          <a:bodyPr/>
          <a:lstStyle/>
          <a:p>
            <a:pPr marL="0" indent="0" algn="ctr">
              <a:buNone/>
            </a:pPr>
            <a:r>
              <a:rPr lang="ru-RU" b="1" i="1" dirty="0">
                <a:solidFill>
                  <a:schemeClr val="accent1">
                    <a:lumMod val="75000"/>
                  </a:schemeClr>
                </a:solidFill>
                <a:effectLst/>
                <a:highlight>
                  <a:srgbClr val="FFFFFF"/>
                </a:highlight>
                <a:latin typeface="Georgia" panose="02040502050405020303" pitchFamily="18" charset="0"/>
              </a:rPr>
              <a:t>Удаленно</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по почте с объявленной ценностью и описью вложения;</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В пределах территории Москвы документы можно направить и получить также через DHL Express и </a:t>
            </a:r>
            <a:r>
              <a:rPr lang="ru-RU" b="0" i="0" dirty="0" err="1">
                <a:solidFill>
                  <a:schemeClr val="accent1">
                    <a:lumMod val="75000"/>
                  </a:schemeClr>
                </a:solidFill>
                <a:effectLst/>
                <a:highlight>
                  <a:srgbClr val="FFFFFF"/>
                </a:highlight>
                <a:latin typeface="Georgia" panose="02040502050405020303" pitchFamily="18" charset="0"/>
              </a:rPr>
              <a:t>Pony</a:t>
            </a:r>
            <a:r>
              <a:rPr lang="ru-RU" b="0" i="0" dirty="0">
                <a:solidFill>
                  <a:schemeClr val="accent1">
                    <a:lumMod val="75000"/>
                  </a:schemeClr>
                </a:solidFill>
                <a:effectLst/>
                <a:highlight>
                  <a:srgbClr val="FFFFFF"/>
                </a:highlight>
                <a:latin typeface="Georgia" panose="02040502050405020303" pitchFamily="18" charset="0"/>
              </a:rPr>
              <a:t> Express.</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в электронном виде.</a:t>
            </a:r>
            <a:r>
              <a:rPr lang="ru-RU" dirty="0">
                <a:solidFill>
                  <a:schemeClr val="accent1">
                    <a:lumMod val="75000"/>
                  </a:schemeClr>
                </a:solidFill>
                <a:highlight>
                  <a:srgbClr val="FFFFFF"/>
                </a:highlight>
                <a:latin typeface="Georgia" panose="02040502050405020303" pitchFamily="18" charset="0"/>
              </a:rPr>
              <a:t> </a:t>
            </a:r>
            <a:r>
              <a:rPr lang="ru-RU" b="0" i="0" dirty="0">
                <a:solidFill>
                  <a:schemeClr val="accent1">
                    <a:lumMod val="75000"/>
                  </a:schemeClr>
                </a:solidFill>
                <a:effectLst/>
                <a:highlight>
                  <a:srgbClr val="FBFBFB"/>
                </a:highlight>
                <a:latin typeface="Georgia" panose="02040502050405020303" pitchFamily="18" charset="0"/>
              </a:rPr>
              <a:t>Подать документы с помощью сервиса: </a:t>
            </a:r>
            <a:r>
              <a:rPr lang="ru-RU" b="1" i="0" dirty="0">
                <a:solidFill>
                  <a:schemeClr val="accent1">
                    <a:lumMod val="75000"/>
                  </a:schemeClr>
                </a:solidFill>
                <a:effectLst/>
                <a:highlight>
                  <a:srgbClr val="FBFBFB"/>
                </a:highlight>
                <a:latin typeface="Georgia" panose="02040502050405020303" pitchFamily="18" charset="0"/>
              </a:rPr>
              <a:t>«Государственная онлайн-регистрация бизнеса»</a:t>
            </a:r>
            <a:endParaRPr lang="ru-RU" b="0" i="0" dirty="0">
              <a:solidFill>
                <a:schemeClr val="accent1">
                  <a:lumMod val="75000"/>
                </a:schemeClr>
              </a:solidFill>
              <a:effectLst/>
              <a:highlight>
                <a:srgbClr val="FBFBFB"/>
              </a:highlight>
              <a:latin typeface="Georgia" panose="02040502050405020303" pitchFamily="18" charset="0"/>
            </a:endParaRP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954220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D06614-F2A1-2870-EE8C-6ED34CCB88BF}"/>
              </a:ext>
            </a:extLst>
          </p:cNvPr>
          <p:cNvSpPr txBox="1"/>
          <p:nvPr/>
        </p:nvSpPr>
        <p:spPr>
          <a:xfrm>
            <a:off x="242596" y="1819469"/>
            <a:ext cx="7728079" cy="2677656"/>
          </a:xfrm>
          <a:prstGeom prst="rect">
            <a:avLst/>
          </a:prstGeom>
          <a:noFill/>
        </p:spPr>
        <p:txBody>
          <a:bodyPr wrap="square">
            <a:spAutoFit/>
          </a:bodyPr>
          <a:lstStyle/>
          <a:p>
            <a:pPr algn="ctr"/>
            <a:r>
              <a:rPr lang="ru-RU" sz="2800" b="1" i="0" dirty="0">
                <a:solidFill>
                  <a:schemeClr val="accent1">
                    <a:lumMod val="75000"/>
                  </a:schemeClr>
                </a:solidFill>
                <a:effectLst/>
                <a:latin typeface="Georgia" panose="02040502050405020303" pitchFamily="18" charset="0"/>
              </a:rPr>
              <a:t>Получаем документы о государственной регистрации</a:t>
            </a:r>
          </a:p>
          <a:p>
            <a:pPr algn="ctr"/>
            <a:endParaRPr lang="ru-RU" sz="2800" b="0" i="0" dirty="0">
              <a:solidFill>
                <a:schemeClr val="accent1">
                  <a:lumMod val="75000"/>
                </a:schemeClr>
              </a:solidFill>
              <a:effectLst/>
              <a:latin typeface="Georgia" panose="02040502050405020303" pitchFamily="18" charset="0"/>
            </a:endParaRPr>
          </a:p>
          <a:p>
            <a:pPr algn="ctr"/>
            <a:r>
              <a:rPr lang="ru-RU" sz="2800" b="0" i="0" dirty="0">
                <a:solidFill>
                  <a:schemeClr val="accent1">
                    <a:lumMod val="75000"/>
                  </a:schemeClr>
                </a:solidFill>
                <a:effectLst/>
                <a:latin typeface="Georgia" panose="02040502050405020303" pitchFamily="18" charset="0"/>
              </a:rPr>
              <a:t>Если все документы в порядке, через </a:t>
            </a:r>
            <a:r>
              <a:rPr lang="ru-RU" sz="2800" b="1" i="0" u="sng" dirty="0">
                <a:solidFill>
                  <a:schemeClr val="accent1">
                    <a:lumMod val="75000"/>
                  </a:schemeClr>
                </a:solidFill>
                <a:effectLst/>
                <a:latin typeface="Georgia" panose="02040502050405020303" pitchFamily="18" charset="0"/>
              </a:rPr>
              <a:t>3 рабочих дня </a:t>
            </a:r>
            <a:r>
              <a:rPr lang="ru-RU" sz="2800" b="0" i="0" dirty="0">
                <a:solidFill>
                  <a:schemeClr val="accent1">
                    <a:lumMod val="75000"/>
                  </a:schemeClr>
                </a:solidFill>
                <a:effectLst/>
                <a:latin typeface="Georgia" panose="02040502050405020303" pitchFamily="18" charset="0"/>
              </a:rPr>
              <a:t>в налоговой инспекции вы можете получить:</a:t>
            </a:r>
            <a:r>
              <a:rPr lang="ru-RU" sz="2800" dirty="0">
                <a:solidFill>
                  <a:schemeClr val="accent1">
                    <a:lumMod val="75000"/>
                  </a:schemeClr>
                </a:solidFill>
                <a:latin typeface="Georgia" panose="02040502050405020303" pitchFamily="18" charset="0"/>
              </a:rPr>
              <a:t> </a:t>
            </a:r>
            <a:r>
              <a:rPr lang="ru-RU" sz="2800" b="0" i="0" dirty="0">
                <a:solidFill>
                  <a:schemeClr val="accent1">
                    <a:lumMod val="75000"/>
                  </a:schemeClr>
                </a:solidFill>
                <a:effectLst/>
                <a:latin typeface="Georgia" panose="02040502050405020303" pitchFamily="18" charset="0"/>
              </a:rPr>
              <a:t>лист записи ЕГРИП.</a:t>
            </a:r>
          </a:p>
        </p:txBody>
      </p:sp>
      <p:pic>
        <p:nvPicPr>
          <p:cNvPr id="6" name="Рисунок 5">
            <a:extLst>
              <a:ext uri="{FF2B5EF4-FFF2-40B4-BE49-F238E27FC236}">
                <a16:creationId xmlns:a16="http://schemas.microsoft.com/office/drawing/2014/main" id="{33A4EF78-1C3F-986C-2CE1-CF26D48C00E7}"/>
              </a:ext>
            </a:extLst>
          </p:cNvPr>
          <p:cNvPicPr>
            <a:picLocks noChangeAspect="1"/>
          </p:cNvPicPr>
          <p:nvPr/>
        </p:nvPicPr>
        <p:blipFill>
          <a:blip r:embed="rId2"/>
          <a:stretch>
            <a:fillRect/>
          </a:stretch>
        </p:blipFill>
        <p:spPr>
          <a:xfrm>
            <a:off x="8279364" y="1170877"/>
            <a:ext cx="3486450" cy="4693298"/>
          </a:xfrm>
          <a:prstGeom prst="rect">
            <a:avLst/>
          </a:prstGeom>
        </p:spPr>
      </p:pic>
    </p:spTree>
    <p:extLst>
      <p:ext uri="{BB962C8B-B14F-4D97-AF65-F5344CB8AC3E}">
        <p14:creationId xmlns:p14="http://schemas.microsoft.com/office/powerpoint/2010/main" val="1892765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агетная рамка 3"/>
          <p:cNvSpPr/>
          <p:nvPr/>
        </p:nvSpPr>
        <p:spPr>
          <a:xfrm>
            <a:off x="1045029" y="265922"/>
            <a:ext cx="10431624" cy="6480720"/>
          </a:xfrm>
          <a:prstGeom prst="bevel">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1600" b="1" dirty="0">
                <a:solidFill>
                  <a:prstClr val="black"/>
                </a:solidFill>
                <a:latin typeface="Arial"/>
              </a:rPr>
              <a:t>Индивидуальный предприниматель признается фактически прекратившим свою деятельность в случаях, если к моменту принятия регистрирующим органом соответствующего решения одновременно соблюдаются следующие условия:</a:t>
            </a:r>
          </a:p>
          <a:p>
            <a:pPr algn="ctr">
              <a:defRPr/>
            </a:pPr>
            <a:endParaRPr lang="ru-RU" sz="1600" b="1" dirty="0">
              <a:solidFill>
                <a:prstClr val="black"/>
              </a:solidFill>
              <a:latin typeface="Arial"/>
            </a:endParaRPr>
          </a:p>
          <a:p>
            <a:pPr algn="ctr">
              <a:defRPr/>
            </a:pPr>
            <a:r>
              <a:rPr lang="ru-RU" sz="1600" b="1" dirty="0">
                <a:solidFill>
                  <a:prstClr val="black"/>
                </a:solidFill>
                <a:latin typeface="Arial"/>
              </a:rPr>
              <a:t>- истекло пятнадцать месяцев с даты окончания действия патента или индивидуальный предприниматель в течение последних пятнадцати месяцев не представлял документы отчетности, сведения о расчетах, предусмотренные законодательством Российской Федерации о налогах и сборах;</a:t>
            </a:r>
          </a:p>
          <a:p>
            <a:pPr algn="ctr">
              <a:defRPr/>
            </a:pPr>
            <a:endParaRPr lang="ru-RU" sz="1600" b="1" dirty="0">
              <a:solidFill>
                <a:prstClr val="black"/>
              </a:solidFill>
              <a:latin typeface="Arial"/>
            </a:endParaRPr>
          </a:p>
          <a:p>
            <a:pPr algn="ctr">
              <a:defRPr/>
            </a:pPr>
            <a:r>
              <a:rPr lang="ru-RU" sz="1600" b="1" dirty="0">
                <a:solidFill>
                  <a:prstClr val="black"/>
                </a:solidFill>
                <a:latin typeface="Arial"/>
              </a:rPr>
              <a:t>- индивидуальный предприниматель имеет недоимку и задолженность в соответствии с законодательством Российской Федерации о налогах и сборах.</a:t>
            </a:r>
          </a:p>
          <a:p>
            <a:pPr algn="ctr">
              <a:defRPr/>
            </a:pPr>
            <a:endParaRPr lang="ru-RU" sz="1600" b="1" dirty="0">
              <a:solidFill>
                <a:prstClr val="black"/>
              </a:solidFill>
              <a:latin typeface="Arial"/>
            </a:endParaRPr>
          </a:p>
          <a:p>
            <a:pPr algn="ctr">
              <a:defRPr/>
            </a:pPr>
            <a:r>
              <a:rPr lang="ru-RU" sz="1600" b="1" dirty="0">
                <a:solidFill>
                  <a:prstClr val="black"/>
                </a:solidFill>
                <a:latin typeface="Arial"/>
              </a:rPr>
              <a:t>Недействующий индивидуальный предприниматель может быть исключен из единого государственного реестра индивидуальных предпринимателей в порядке, установленном настоящим Федеральным законом.</a:t>
            </a:r>
          </a:p>
        </p:txBody>
      </p:sp>
    </p:spTree>
    <p:extLst>
      <p:ext uri="{BB962C8B-B14F-4D97-AF65-F5344CB8AC3E}">
        <p14:creationId xmlns:p14="http://schemas.microsoft.com/office/powerpoint/2010/main" val="1071311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37118" y="231639"/>
            <a:ext cx="10571584" cy="6394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defRPr/>
            </a:pPr>
            <a:r>
              <a:rPr lang="ru-RU" sz="1400" b="1" u="sng" dirty="0">
                <a:solidFill>
                  <a:prstClr val="black"/>
                </a:solidFill>
                <a:latin typeface="Arial"/>
              </a:rPr>
              <a:t>Решение о предстоящем исключении недействующего индивидуального предпринимателя из единого государственного реестра индивидуальных предпринимателей должно быть опубликовано. </a:t>
            </a:r>
          </a:p>
          <a:p>
            <a:pPr marL="285750" indent="-285750" algn="ctr">
              <a:buFont typeface="Wingdings" panose="05000000000000000000" pitchFamily="2" charset="2"/>
              <a:buChar char="q"/>
              <a:defRPr/>
            </a:pPr>
            <a:endParaRPr lang="ru-RU" sz="1400" dirty="0">
              <a:solidFill>
                <a:prstClr val="black"/>
              </a:solidFill>
              <a:latin typeface="Arial"/>
            </a:endParaRPr>
          </a:p>
          <a:p>
            <a:pPr marL="285750" indent="-285750" algn="ctr">
              <a:buFont typeface="Wingdings" panose="05000000000000000000" pitchFamily="2" charset="2"/>
              <a:buChar char="q"/>
              <a:defRPr/>
            </a:pPr>
            <a:r>
              <a:rPr lang="ru-RU" sz="1400" dirty="0">
                <a:solidFill>
                  <a:prstClr val="black"/>
                </a:solidFill>
                <a:latin typeface="Arial"/>
              </a:rPr>
              <a:t>Одновременно с решением о предстоящем исключении недействующего индивидуального предпринимателя из единого государственного реестра индивидуальных предпринимателей должны быть опубликованы сведения о порядке и сроках направления заявлений недействующим индивидуальным предпринимателем, кредиторами или иными лицами, чьи права и законные интересы затрагиваются в связи с исключением недействующего индивидуального предпринимателя из единого государственного реестра индивидуальных предпринимателей, с указанием адреса, по которому могут быть направлены заявления.</a:t>
            </a:r>
          </a:p>
          <a:p>
            <a:pPr marL="285750" indent="-285750" algn="ctr">
              <a:buFont typeface="Wingdings" panose="05000000000000000000" pitchFamily="2" charset="2"/>
              <a:buChar char="q"/>
              <a:defRPr/>
            </a:pPr>
            <a:endParaRPr lang="ru-RU" sz="1400" dirty="0">
              <a:solidFill>
                <a:prstClr val="black"/>
              </a:solidFill>
              <a:latin typeface="Arial"/>
            </a:endParaRPr>
          </a:p>
          <a:p>
            <a:pPr marL="285750" indent="-285750" algn="ctr">
              <a:buFont typeface="Wingdings" panose="05000000000000000000" pitchFamily="2" charset="2"/>
              <a:buChar char="q"/>
              <a:defRPr/>
            </a:pPr>
            <a:r>
              <a:rPr lang="ru-RU" sz="1400" b="1" u="sng" dirty="0">
                <a:solidFill>
                  <a:prstClr val="black"/>
                </a:solidFill>
                <a:latin typeface="Arial"/>
              </a:rPr>
              <a:t>Заявления должны быть мотивированными и могут быть направлены или представлены в регистрирующий орган в срок не позднее чем один месяц </a:t>
            </a:r>
            <a:r>
              <a:rPr lang="ru-RU" sz="1400" dirty="0">
                <a:solidFill>
                  <a:prstClr val="black"/>
                </a:solidFill>
                <a:latin typeface="Arial"/>
              </a:rPr>
              <a:t>со дня опубликования решения о предстоящем исключении недействующего индивидуального предпринимателя из единого государственного реестра индивидуальных предпринимателей. </a:t>
            </a:r>
          </a:p>
          <a:p>
            <a:pPr marL="285750" indent="-285750" algn="ctr">
              <a:buFont typeface="Wingdings" panose="05000000000000000000" pitchFamily="2" charset="2"/>
              <a:buChar char="q"/>
              <a:defRPr/>
            </a:pPr>
            <a:endParaRPr lang="ru-RU" sz="1400" dirty="0">
              <a:solidFill>
                <a:prstClr val="black"/>
              </a:solidFill>
              <a:latin typeface="Arial"/>
            </a:endParaRPr>
          </a:p>
          <a:p>
            <a:pPr marL="285750" indent="-285750" algn="ctr">
              <a:buFont typeface="Wingdings" panose="05000000000000000000" pitchFamily="2" charset="2"/>
              <a:buChar char="q"/>
              <a:defRPr/>
            </a:pPr>
            <a:endParaRPr lang="ru-RU" sz="1400" dirty="0">
              <a:solidFill>
                <a:prstClr val="black"/>
              </a:solidFill>
              <a:latin typeface="Arial"/>
            </a:endParaRPr>
          </a:p>
          <a:p>
            <a:pPr marL="285750" indent="-285750" algn="ctr">
              <a:buFont typeface="Wingdings" panose="05000000000000000000" pitchFamily="2" charset="2"/>
              <a:buChar char="Ø"/>
              <a:defRPr/>
            </a:pPr>
            <a:r>
              <a:rPr lang="ru-RU" sz="1400" dirty="0">
                <a:solidFill>
                  <a:prstClr val="black"/>
                </a:solidFill>
                <a:latin typeface="Arial"/>
              </a:rPr>
              <a:t>В таком случае решение об исключении недействующего индивидуального предпринимателя из единого государственного реестра индивидуальных предпринимателей не принимается.</a:t>
            </a:r>
          </a:p>
        </p:txBody>
      </p:sp>
    </p:spTree>
    <p:extLst>
      <p:ext uri="{BB962C8B-B14F-4D97-AF65-F5344CB8AC3E}">
        <p14:creationId xmlns:p14="http://schemas.microsoft.com/office/powerpoint/2010/main" val="3618221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1412777"/>
            <a:ext cx="8147248" cy="4713387"/>
          </a:xfrm>
        </p:spPr>
        <p:txBody>
          <a:bodyPr>
            <a:normAutofit fontScale="55000" lnSpcReduction="20000"/>
          </a:bodyPr>
          <a:lstStyle/>
          <a:p>
            <a:pPr marL="36576" indent="0">
              <a:buNone/>
            </a:pPr>
            <a:endParaRPr lang="ru-RU" dirty="0">
              <a:solidFill>
                <a:schemeClr val="tx1">
                  <a:lumMod val="95000"/>
                </a:schemeClr>
              </a:solidFill>
              <a:latin typeface="Times New Roman" pitchFamily="18" charset="0"/>
              <a:cs typeface="Times New Roman" pitchFamily="18" charset="0"/>
            </a:endParaRPr>
          </a:p>
          <a:p>
            <a:pPr marL="68580" indent="0" algn="ctr">
              <a:buNone/>
            </a:pPr>
            <a:r>
              <a:rPr lang="ru-RU" sz="8000" b="1" u="sng" dirty="0"/>
              <a:t>Лицензирование</a:t>
            </a:r>
            <a:r>
              <a:rPr lang="ru-RU" sz="4900" b="1" dirty="0"/>
              <a:t> - деятельность лицензирующих органов по предоставлению, переоформлению лицензий, продлению срока действия лицензий в случае, если ограничение срока действия лицензий предусмотрено федеральными законами, осуществлению лицензионного контроля, приостановлению, возобновлению, прекращению действия и аннулированию лицензий, формированию и ведению реестра лицензий, формированию государственного информационного ресурса, а также по предоставлению в установленном порядке информации по вопросам лицензирования.</a:t>
            </a:r>
            <a:endParaRPr lang="ru-RU" sz="4900" b="1" u="sng" dirty="0"/>
          </a:p>
          <a:p>
            <a:pPr marL="68580" indent="0">
              <a:buNone/>
            </a:pPr>
            <a:endParaRPr lang="ru-RU" sz="4900" dirty="0"/>
          </a:p>
        </p:txBody>
      </p:sp>
      <p:sp>
        <p:nvSpPr>
          <p:cNvPr id="7" name="Стрелка вниз 6"/>
          <p:cNvSpPr/>
          <p:nvPr/>
        </p:nvSpPr>
        <p:spPr>
          <a:xfrm>
            <a:off x="4454860" y="116632"/>
            <a:ext cx="252028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06725538"/>
      </p:ext>
    </p:extLst>
  </p:cSld>
  <p:clrMapOvr>
    <a:masterClrMapping/>
  </p:clrMapOvr>
  <p:transition spd="slow">
    <p:circl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1200" y="1412777"/>
            <a:ext cx="8147248" cy="4713387"/>
          </a:xfrm>
        </p:spPr>
        <p:txBody>
          <a:bodyPr>
            <a:normAutofit fontScale="55000" lnSpcReduction="20000"/>
          </a:bodyPr>
          <a:lstStyle/>
          <a:p>
            <a:pPr marL="36576" indent="0">
              <a:buNone/>
            </a:pPr>
            <a:endParaRPr lang="ru-RU" dirty="0">
              <a:solidFill>
                <a:schemeClr val="tx1">
                  <a:lumMod val="95000"/>
                </a:schemeClr>
              </a:solidFill>
              <a:latin typeface="Times New Roman" pitchFamily="18" charset="0"/>
              <a:cs typeface="Times New Roman" pitchFamily="18" charset="0"/>
            </a:endParaRPr>
          </a:p>
          <a:p>
            <a:pPr marL="68580" indent="0">
              <a:buNone/>
            </a:pPr>
            <a:endParaRPr lang="ru-RU" sz="4900" b="1" u="sng" dirty="0"/>
          </a:p>
          <a:p>
            <a:pPr marL="68580" indent="0" algn="ctr">
              <a:buNone/>
            </a:pPr>
            <a:r>
              <a:rPr lang="ru-RU" sz="6300" b="1" u="sng" dirty="0"/>
              <a:t>Лицензия (от лат. разрешение, право</a:t>
            </a:r>
            <a:r>
              <a:rPr lang="ru-RU" sz="6300" b="1" dirty="0"/>
              <a:t>)</a:t>
            </a:r>
            <a:r>
              <a:rPr lang="ru-RU" sz="4900" b="1" dirty="0"/>
              <a:t> - специальное разрешение на право осуществления юридическим лицом или индивидуальным предпринимателем конкретного вида деятельности (выполнения работ, оказания услуг, составляющих лицензируемый вид деятельности), которое подтверждается документом, выданным лицензирующим органом на бумажном носителе или в форме электронного документа, подписанного электронной подписью, в случае, если в заявлении о предоставлении лицензии указывалось на необходимость выдачи такого документа в форме электронного документа.</a:t>
            </a:r>
          </a:p>
        </p:txBody>
      </p:sp>
      <p:sp>
        <p:nvSpPr>
          <p:cNvPr id="7" name="Стрелка вниз 6"/>
          <p:cNvSpPr/>
          <p:nvPr/>
        </p:nvSpPr>
        <p:spPr>
          <a:xfrm>
            <a:off x="4454860" y="116632"/>
            <a:ext cx="252028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prstClr val="white"/>
              </a:solidFill>
              <a:latin typeface="Arial"/>
            </a:endParaRPr>
          </a:p>
        </p:txBody>
      </p:sp>
    </p:spTree>
    <p:extLst>
      <p:ext uri="{BB962C8B-B14F-4D97-AF65-F5344CB8AC3E}">
        <p14:creationId xmlns:p14="http://schemas.microsoft.com/office/powerpoint/2010/main" val="3121963206"/>
      </p:ext>
    </p:extLst>
  </p:cSld>
  <p:clrMapOvr>
    <a:masterClrMapping/>
  </p:clrMapOvr>
  <p:transition spd="slow">
    <p:circl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лок-схема: процесс 3"/>
          <p:cNvSpPr/>
          <p:nvPr/>
        </p:nvSpPr>
        <p:spPr>
          <a:xfrm>
            <a:off x="1625528" y="116633"/>
            <a:ext cx="8862961" cy="6644799"/>
          </a:xfrm>
          <a:prstGeom prst="flowChartProcess">
            <a:avLst/>
          </a:prstGeom>
          <a:solidFill>
            <a:schemeClr val="bg1"/>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2000" b="1" u="sng" dirty="0">
                <a:solidFill>
                  <a:schemeClr val="tx1"/>
                </a:solidFill>
              </a:rPr>
              <a:t>Основными принципами осуществления лицензирования являются:</a:t>
            </a:r>
          </a:p>
          <a:p>
            <a:pPr algn="ctr"/>
            <a:r>
              <a:rPr lang="ru-RU" b="1" dirty="0">
                <a:solidFill>
                  <a:schemeClr val="tx1"/>
                </a:solidFill>
              </a:rPr>
              <a:t>1) обеспечение единства экономического пространства на территории Российской Федерации;</a:t>
            </a:r>
          </a:p>
          <a:p>
            <a:pPr algn="ctr"/>
            <a:r>
              <a:rPr lang="ru-RU" b="1" dirty="0">
                <a:solidFill>
                  <a:schemeClr val="tx1"/>
                </a:solidFill>
              </a:rPr>
              <a:t>2) установление лицензируемых видов деятельности федеральным законом;</a:t>
            </a:r>
          </a:p>
          <a:p>
            <a:pPr algn="ctr"/>
            <a:r>
              <a:rPr lang="ru-RU" b="1" dirty="0">
                <a:solidFill>
                  <a:schemeClr val="tx1"/>
                </a:solidFill>
              </a:rPr>
              <a:t>3) установление федеральными законами единого порядка лицензирования отдельных видов деятельности на территории Российской Федерации;</a:t>
            </a:r>
          </a:p>
          <a:p>
            <a:pPr algn="ctr"/>
            <a:r>
              <a:rPr lang="ru-RU" b="1" dirty="0">
                <a:solidFill>
                  <a:schemeClr val="tx1"/>
                </a:solidFill>
              </a:rPr>
              <a:t>4) установление исчерпывающих перечней лицензионных требований в отношении лицензируемых видов деятельности положениями о лицензировании конкретных видов деятельности;</a:t>
            </a:r>
          </a:p>
          <a:p>
            <a:pPr algn="ctr"/>
            <a:r>
              <a:rPr lang="ru-RU" b="1" dirty="0">
                <a:solidFill>
                  <a:schemeClr val="tx1"/>
                </a:solidFill>
              </a:rPr>
              <a:t>5) открытость и доступность информации о лицензировании, за исключением информации, распространение которой запрещено или ограничено в соответствии с законодательством Российской Федерации;</a:t>
            </a:r>
          </a:p>
          <a:p>
            <a:pPr algn="ctr"/>
            <a:r>
              <a:rPr lang="ru-RU" b="1" dirty="0">
                <a:solidFill>
                  <a:schemeClr val="tx1"/>
                </a:solidFill>
              </a:rPr>
              <a:t>6) недопустимость взимания с соискателей лицензий и лицензиатов платы за осуществление лицензирования, за исключением уплаты государственной пошлины в размерах и в порядке, которые установлены законодательством Российской Федерации о налогах и сборах;</a:t>
            </a:r>
          </a:p>
          <a:p>
            <a:pPr algn="ctr"/>
            <a:r>
              <a:rPr lang="ru-RU" b="1" dirty="0">
                <a:solidFill>
                  <a:schemeClr val="tx1"/>
                </a:solidFill>
              </a:rPr>
              <a:t>7) соблюдение законности при осуществлении лицензирования.</a:t>
            </a:r>
          </a:p>
        </p:txBody>
      </p:sp>
    </p:spTree>
    <p:extLst>
      <p:ext uri="{BB962C8B-B14F-4D97-AF65-F5344CB8AC3E}">
        <p14:creationId xmlns:p14="http://schemas.microsoft.com/office/powerpoint/2010/main" val="22922349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C59A0F-7335-3F4B-EB78-AEFC8D8013C9}"/>
              </a:ext>
            </a:extLst>
          </p:cNvPr>
          <p:cNvSpPr>
            <a:spLocks noGrp="1"/>
          </p:cNvSpPr>
          <p:nvPr>
            <p:ph idx="1"/>
          </p:nvPr>
        </p:nvSpPr>
        <p:spPr>
          <a:xfrm>
            <a:off x="838200" y="802433"/>
            <a:ext cx="10515600" cy="5421085"/>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С помощью разделения труда осуществление трудовой деятельности происходит в определенном порядке. Разделение труда способствует увеличению такого показателя, как производительность труда. Производительность труда отражает, сколько выпускается продукции по отношению к работнику или использованному времени. </a:t>
            </a:r>
          </a:p>
          <a:p>
            <a:pPr algn="just"/>
            <a:r>
              <a:rPr lang="ru-RU" dirty="0">
                <a:solidFill>
                  <a:schemeClr val="accent1">
                    <a:lumMod val="75000"/>
                  </a:schemeClr>
                </a:solidFill>
                <a:latin typeface="Georgia" panose="02040502050405020303" pitchFamily="18" charset="0"/>
              </a:rPr>
              <a:t>Социальные и экономические связи представляют собой специфические связи, характерные только для одной исторической эпохи или общественного строя. При этом переход от одной определенной формы собственности к другой означает замену экономической власти, по причине чего происходит изменение отношений между людьми в области распределения, обмена и потребления.</a:t>
            </a:r>
          </a:p>
          <a:p>
            <a:pPr algn="just"/>
            <a:r>
              <a:rPr lang="ru-RU" dirty="0">
                <a:solidFill>
                  <a:schemeClr val="accent1">
                    <a:lumMod val="75000"/>
                  </a:schemeClr>
                </a:solidFill>
                <a:latin typeface="Georgia" panose="02040502050405020303" pitchFamily="18" charset="0"/>
              </a:rPr>
              <a:t>В противовес этому организационные и экономические связи обладают независимостью от социально-экономического строя, являются общим элементом экономики любого государства. К примеру, с одинаковой успешностью используется одна и та же организация торговли, достижения научной организации труда и управления и др.</a:t>
            </a:r>
          </a:p>
        </p:txBody>
      </p:sp>
    </p:spTree>
    <p:extLst>
      <p:ext uri="{BB962C8B-B14F-4D97-AF65-F5344CB8AC3E}">
        <p14:creationId xmlns:p14="http://schemas.microsoft.com/office/powerpoint/2010/main" val="24719095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35560" y="1417638"/>
            <a:ext cx="7848872" cy="4819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3000" b="1" dirty="0"/>
              <a:t>Перечень лицензируемых видов деятельности содержится в ч. 1 ст. 12 Закона «О лицензировании отдельных видов деятельности» (фармацевтическая деятельность, частая детективная деятельность, частная охранная деятельность, услуги связи, пр-во лекарственных средств и т.д.). </a:t>
            </a:r>
          </a:p>
        </p:txBody>
      </p:sp>
      <p:sp>
        <p:nvSpPr>
          <p:cNvPr id="5" name="Овал 4"/>
          <p:cNvSpPr/>
          <p:nvPr/>
        </p:nvSpPr>
        <p:spPr>
          <a:xfrm>
            <a:off x="2870448" y="153340"/>
            <a:ext cx="623312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ОБЩИЙ РЕЖИМ</a:t>
            </a:r>
          </a:p>
        </p:txBody>
      </p:sp>
    </p:spTree>
    <p:extLst>
      <p:ext uri="{BB962C8B-B14F-4D97-AF65-F5344CB8AC3E}">
        <p14:creationId xmlns:p14="http://schemas.microsoft.com/office/powerpoint/2010/main" val="2534299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35560" y="1417638"/>
            <a:ext cx="7848872" cy="5107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ru-RU" sz="3000" b="1" dirty="0">
              <a:solidFill>
                <a:prstClr val="black"/>
              </a:solidFill>
              <a:latin typeface="Arial"/>
            </a:endParaRPr>
          </a:p>
          <a:p>
            <a:pPr algn="ctr">
              <a:defRPr/>
            </a:pPr>
            <a:endParaRPr lang="ru-RU" sz="3000" b="1" dirty="0">
              <a:solidFill>
                <a:prstClr val="black"/>
              </a:solidFill>
              <a:latin typeface="Arial"/>
            </a:endParaRPr>
          </a:p>
          <a:p>
            <a:pPr algn="ctr">
              <a:defRPr/>
            </a:pPr>
            <a:r>
              <a:rPr lang="ru-RU" sz="3000" b="1" dirty="0">
                <a:solidFill>
                  <a:prstClr val="black"/>
                </a:solidFill>
                <a:latin typeface="Arial"/>
              </a:rPr>
              <a:t>Ст. 1 Закона «О лицензировании отдельных видов деятельности» (определен специальными ФЗ, например, оборот этилового спирта, деятельность кредитных организаций и т.д.). </a:t>
            </a:r>
          </a:p>
          <a:p>
            <a:pPr marL="342900" indent="-342900" algn="ctr">
              <a:buFont typeface="Wingdings" panose="05000000000000000000" pitchFamily="2" charset="2"/>
              <a:buChar char="v"/>
              <a:defRPr/>
            </a:pPr>
            <a:r>
              <a:rPr lang="ru-RU" sz="2000" b="1" dirty="0">
                <a:solidFill>
                  <a:prstClr val="black"/>
                </a:solidFill>
                <a:latin typeface="Arial"/>
              </a:rPr>
              <a:t>Лицензия действует бессрочно.</a:t>
            </a:r>
          </a:p>
          <a:p>
            <a:pPr algn="ctr">
              <a:defRPr/>
            </a:pPr>
            <a:endParaRPr lang="ru-RU" sz="2000" b="1" dirty="0">
              <a:solidFill>
                <a:prstClr val="black"/>
              </a:solidFill>
              <a:latin typeface="Arial"/>
            </a:endParaRPr>
          </a:p>
          <a:p>
            <a:pPr marL="342900" indent="-342900" algn="ctr">
              <a:buFont typeface="Wingdings" panose="05000000000000000000" pitchFamily="2" charset="2"/>
              <a:buChar char="v"/>
              <a:defRPr/>
            </a:pPr>
            <a:r>
              <a:rPr lang="ru-RU" sz="2000" b="1" dirty="0">
                <a:solidFill>
                  <a:prstClr val="black"/>
                </a:solidFill>
                <a:latin typeface="Arial"/>
              </a:rPr>
              <a:t>За предоставление лицензии, переоформление лицензии, выдачу дубликата лицензии уплачивается государственная пошлина в размерах и в порядке, которые установлены Налоговым кодексом РФ.</a:t>
            </a:r>
          </a:p>
          <a:p>
            <a:pPr algn="ctr">
              <a:defRPr/>
            </a:pPr>
            <a:endParaRPr lang="ru-RU" sz="3000" b="1" dirty="0">
              <a:solidFill>
                <a:prstClr val="black"/>
              </a:solidFill>
              <a:latin typeface="Arial"/>
            </a:endParaRPr>
          </a:p>
          <a:p>
            <a:pPr algn="ctr">
              <a:defRPr/>
            </a:pPr>
            <a:endParaRPr lang="ru-RU" sz="3000" b="1" dirty="0">
              <a:solidFill>
                <a:prstClr val="black"/>
              </a:solidFill>
              <a:latin typeface="Arial"/>
            </a:endParaRPr>
          </a:p>
        </p:txBody>
      </p:sp>
      <p:sp>
        <p:nvSpPr>
          <p:cNvPr id="5" name="Овал 4"/>
          <p:cNvSpPr/>
          <p:nvPr/>
        </p:nvSpPr>
        <p:spPr>
          <a:xfrm>
            <a:off x="2943436" y="144009"/>
            <a:ext cx="623312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3000" dirty="0">
                <a:solidFill>
                  <a:prstClr val="white"/>
                </a:solidFill>
                <a:latin typeface="Arial"/>
              </a:rPr>
              <a:t>СПЕЦИАЛЬНЫЙ РЕЖИМ</a:t>
            </a:r>
          </a:p>
        </p:txBody>
      </p:sp>
    </p:spTree>
    <p:extLst>
      <p:ext uri="{BB962C8B-B14F-4D97-AF65-F5344CB8AC3E}">
        <p14:creationId xmlns:p14="http://schemas.microsoft.com/office/powerpoint/2010/main" val="4020738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35560" y="1417638"/>
            <a:ext cx="7848872" cy="5107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2000" b="1" dirty="0">
                <a:solidFill>
                  <a:prstClr val="black"/>
                </a:solidFill>
                <a:latin typeface="Arial"/>
              </a:rPr>
              <a:t>В срок, не превышающий </a:t>
            </a:r>
            <a:r>
              <a:rPr lang="ru-RU" sz="2000" b="1" u="sng" dirty="0">
                <a:solidFill>
                  <a:prstClr val="black"/>
                </a:solidFill>
                <a:latin typeface="Arial"/>
              </a:rPr>
              <a:t>сорока пяти рабочих дней </a:t>
            </a:r>
            <a:r>
              <a:rPr lang="ru-RU" sz="2000" b="1" dirty="0">
                <a:solidFill>
                  <a:prstClr val="black"/>
                </a:solidFill>
                <a:latin typeface="Arial"/>
              </a:rPr>
              <a:t>со дня приема заявления о предоставлении лицензии и прилагаемых к нему документов, лицензирующий орган осуществляет проверку полноты и достоверности содержащихся в указанных заявлении и документах сведений, в том числе проверку соответствия соискателя лицензии лицензионным требованиям, в порядке, установленном статьей 19 Федерального закона, и принимает решение о предоставлении лицензии или об отказе в ее предоставлении.</a:t>
            </a:r>
          </a:p>
        </p:txBody>
      </p:sp>
      <p:sp>
        <p:nvSpPr>
          <p:cNvPr id="5" name="Овал 4"/>
          <p:cNvSpPr/>
          <p:nvPr/>
        </p:nvSpPr>
        <p:spPr>
          <a:xfrm>
            <a:off x="2558277" y="106687"/>
            <a:ext cx="6809184"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3000" dirty="0">
                <a:solidFill>
                  <a:prstClr val="white"/>
                </a:solidFill>
                <a:latin typeface="Arial"/>
              </a:rPr>
              <a:t>СРОКИ</a:t>
            </a:r>
          </a:p>
        </p:txBody>
      </p:sp>
    </p:spTree>
    <p:extLst>
      <p:ext uri="{BB962C8B-B14F-4D97-AF65-F5344CB8AC3E}">
        <p14:creationId xmlns:p14="http://schemas.microsoft.com/office/powerpoint/2010/main" val="3029050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88910" y="940770"/>
            <a:ext cx="5688632" cy="5361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r>
              <a:rPr lang="ru-RU" sz="2200" b="1" dirty="0"/>
              <a:t>Юридические лица, индивидуальные предприниматели </a:t>
            </a:r>
            <a:r>
              <a:rPr lang="ru-RU" sz="2200" b="1" u="sng" dirty="0"/>
              <a:t>обязаны уведомить о начале осуществления отдельных видов предпринимательской деятельности </a:t>
            </a:r>
            <a:r>
              <a:rPr lang="ru-RU" sz="2200" b="1" dirty="0"/>
              <a:t>уполномоченный или уполномоченные в соответствующей сфере деятельности орган (органы) государственного контроля (надзора).</a:t>
            </a:r>
          </a:p>
          <a:p>
            <a:pPr algn="ctr"/>
            <a:endParaRPr lang="ru-RU" sz="1400" b="1" dirty="0"/>
          </a:p>
          <a:p>
            <a:pPr algn="ctr"/>
            <a:r>
              <a:rPr lang="ru-RU" sz="1400" b="1" dirty="0"/>
              <a:t>Федеральный закон от 26.12.2008 № 294-ФЗ «О защите прав юридических лиц и индивидуальных предпринимателей при осуществлении государственного контроля (надзора) и муниципального контроля»</a:t>
            </a:r>
          </a:p>
          <a:p>
            <a:pPr algn="ctr"/>
            <a:endParaRPr lang="ru-RU" sz="1400" b="1" dirty="0"/>
          </a:p>
          <a:p>
            <a:pPr algn="ctr"/>
            <a:r>
              <a:rPr lang="ru-RU" sz="1400" b="1" dirty="0"/>
              <a:t>СРОК – 10 ДНЕЙ!</a:t>
            </a:r>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a:p>
            <a:pPr algn="ctr"/>
            <a:endParaRPr lang="ru-RU" sz="2200" b="1" dirty="0"/>
          </a:p>
        </p:txBody>
      </p:sp>
      <p:pic>
        <p:nvPicPr>
          <p:cNvPr id="5122" name="Picture 2" descr="Как отключить уведомления в iPhone и iPad | Блог Касперского">
            <a:extLst>
              <a:ext uri="{FF2B5EF4-FFF2-40B4-BE49-F238E27FC236}">
                <a16:creationId xmlns:a16="http://schemas.microsoft.com/office/drawing/2014/main" id="{90A41F1E-672E-3715-8FF0-A6ED59073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460" y="1912776"/>
            <a:ext cx="4072618" cy="267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312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73225" y="830425"/>
            <a:ext cx="6013648" cy="5530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1400" b="1" u="sng" dirty="0">
                <a:solidFill>
                  <a:prstClr val="black"/>
                </a:solidFill>
                <a:latin typeface="Arial"/>
              </a:rPr>
              <a:t>Уведомление о начале осуществления отдельных видов предпринимательской деятельности представляется юридическими лицами, индивидуальными предпринимателями, осуществляющими выполнение работ и услуг в соответствии с утвержденным Правительством Российской Федерации перечнем работ и услуг в составе следующих видов деятельности:</a:t>
            </a:r>
          </a:p>
          <a:p>
            <a:pPr algn="ctr">
              <a:defRPr/>
            </a:pPr>
            <a:endParaRPr lang="ru-RU" sz="1400" b="1" u="sng" dirty="0">
              <a:solidFill>
                <a:prstClr val="black"/>
              </a:solidFill>
              <a:latin typeface="Arial"/>
            </a:endParaRPr>
          </a:p>
          <a:p>
            <a:pPr algn="ctr">
              <a:defRPr/>
            </a:pPr>
            <a:r>
              <a:rPr lang="ru-RU" sz="1400" b="1" dirty="0">
                <a:solidFill>
                  <a:prstClr val="black"/>
                </a:solidFill>
                <a:latin typeface="Arial"/>
              </a:rPr>
              <a:t>1) предоставление гостиничных услуг, а также услуг по временному размещению и обеспечению временного проживания;</a:t>
            </a:r>
          </a:p>
          <a:p>
            <a:pPr algn="ctr">
              <a:defRPr/>
            </a:pPr>
            <a:r>
              <a:rPr lang="ru-RU" sz="1400" b="1" dirty="0">
                <a:solidFill>
                  <a:prstClr val="black"/>
                </a:solidFill>
                <a:latin typeface="Arial"/>
              </a:rPr>
              <a:t>2) предоставление бытовых услуг;</a:t>
            </a:r>
          </a:p>
          <a:p>
            <a:pPr algn="ctr">
              <a:defRPr/>
            </a:pPr>
            <a:r>
              <a:rPr lang="ru-RU" sz="1400" b="1" dirty="0">
                <a:solidFill>
                  <a:prstClr val="black"/>
                </a:solidFill>
                <a:latin typeface="Arial"/>
              </a:rPr>
              <a:t>3) предоставление услуг общественного питания организациями общественного питания;</a:t>
            </a:r>
          </a:p>
          <a:p>
            <a:pPr algn="ctr">
              <a:defRPr/>
            </a:pPr>
            <a:r>
              <a:rPr lang="ru-RU" sz="1400" b="1" dirty="0">
                <a:solidFill>
                  <a:prstClr val="black"/>
                </a:solidFill>
                <a:latin typeface="Arial"/>
              </a:rPr>
              <a:t>4) розничная торговля (за исключением розничной торговли товарами, оборот которых ограничен в соответствии с федеральными законами);</a:t>
            </a:r>
          </a:p>
          <a:p>
            <a:pPr algn="ctr">
              <a:defRPr/>
            </a:pPr>
            <a:r>
              <a:rPr lang="ru-RU" sz="1400" b="1" dirty="0">
                <a:solidFill>
                  <a:prstClr val="black"/>
                </a:solidFill>
                <a:latin typeface="Arial"/>
              </a:rPr>
              <a:t>5) оптовая торговля (за исключением оптовой торговли товарами, оборот которых ограничен в соответствии с федеральными законами);</a:t>
            </a:r>
          </a:p>
          <a:p>
            <a:pPr algn="ctr">
              <a:defRPr/>
            </a:pPr>
            <a:r>
              <a:rPr lang="ru-RU" sz="1400" b="1" dirty="0">
                <a:solidFill>
                  <a:prstClr val="black"/>
                </a:solidFill>
                <a:latin typeface="Arial"/>
              </a:rPr>
              <a:t>6) предоставление услуг по перевозкам пассажиров и багажа по заказам автомобильным транспортом (за исключением осуществления таких перевозок по маршрутам регулярных перевозок, а также для обеспечения собственных нужд юридических лиц, индивидуальных предпринимателей) и др.</a:t>
            </a:r>
          </a:p>
        </p:txBody>
      </p:sp>
      <p:pic>
        <p:nvPicPr>
          <p:cNvPr id="8" name="Picture 2" descr="Как отключить уведомления в iPhone и iPad | Блог Касперского">
            <a:extLst>
              <a:ext uri="{FF2B5EF4-FFF2-40B4-BE49-F238E27FC236}">
                <a16:creationId xmlns:a16="http://schemas.microsoft.com/office/drawing/2014/main" id="{B68CB40B-9775-1775-8BAC-50DEC9C05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460" y="1912776"/>
            <a:ext cx="4072618" cy="267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251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marL="36576" indent="0">
              <a:buNone/>
            </a:pPr>
            <a:endParaRPr lang="ru-RU" dirty="0">
              <a:solidFill>
                <a:schemeClr val="tx1">
                  <a:lumMod val="95000"/>
                </a:schemeClr>
              </a:solidFill>
              <a:latin typeface="Times New Roman" pitchFamily="18" charset="0"/>
              <a:cs typeface="Times New Roman" pitchFamily="18" charset="0"/>
            </a:endParaRPr>
          </a:p>
          <a:p>
            <a:pPr marL="68580" indent="0" algn="ctr">
              <a:buNone/>
            </a:pPr>
            <a:r>
              <a:rPr lang="ru-RU" sz="4900" dirty="0"/>
              <a:t>Под организационной правовой формой ЮЛ понимают </a:t>
            </a:r>
          </a:p>
          <a:p>
            <a:pPr marL="68580" indent="0" algn="ctr">
              <a:buNone/>
            </a:pPr>
            <a:r>
              <a:rPr lang="ru-RU" sz="4900" b="1" i="1" u="sng" dirty="0"/>
              <a:t>совокупность имущественных и организационных отличий, способов формирования имущественной базы, особенностей взаимодействия собственников, участников, их ответственности.</a:t>
            </a:r>
          </a:p>
        </p:txBody>
      </p:sp>
      <p:sp>
        <p:nvSpPr>
          <p:cNvPr id="7" name="Стрелка вниз 6"/>
          <p:cNvSpPr/>
          <p:nvPr/>
        </p:nvSpPr>
        <p:spPr>
          <a:xfrm>
            <a:off x="4439816" y="332656"/>
            <a:ext cx="252028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prstClr val="white"/>
              </a:solidFill>
              <a:latin typeface="Arial"/>
            </a:endParaRPr>
          </a:p>
        </p:txBody>
      </p:sp>
    </p:spTree>
    <p:extLst>
      <p:ext uri="{BB962C8B-B14F-4D97-AF65-F5344CB8AC3E}">
        <p14:creationId xmlns:p14="http://schemas.microsoft.com/office/powerpoint/2010/main" val="2157256005"/>
      </p:ext>
    </p:extLst>
  </p:cSld>
  <p:clrMapOvr>
    <a:masterClrMapping/>
  </p:clrMapOvr>
  <p:transition spd="slow">
    <p:circl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274638"/>
            <a:ext cx="8363272" cy="6322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ru-RU" b="1" dirty="0"/>
              <a:t>Юридические лица, учредители (участники) которых обладают правом участия (членства) в них и формируют их высший орган в соответствии с пунктом 1 статьи 65.3 ГК РФ, являются корпоративными юридическими лицами (корпорациями). </a:t>
            </a:r>
          </a:p>
          <a:p>
            <a:pPr algn="ctr"/>
            <a:endParaRPr lang="ru-RU" b="1" dirty="0"/>
          </a:p>
          <a:p>
            <a:pPr marL="285750" indent="-285750" algn="ctr">
              <a:buFont typeface="Wingdings" panose="05000000000000000000" pitchFamily="2" charset="2"/>
              <a:buChar char="ü"/>
            </a:pPr>
            <a:r>
              <a:rPr lang="ru-RU" b="1" i="1" u="sng" dirty="0"/>
              <a:t>К ним относятся:</a:t>
            </a:r>
          </a:p>
          <a:p>
            <a:pPr algn="ctr"/>
            <a:r>
              <a:rPr lang="ru-RU" dirty="0"/>
              <a:t>- хозяйственные товарищества и общества, </a:t>
            </a:r>
          </a:p>
          <a:p>
            <a:pPr algn="ctr"/>
            <a:r>
              <a:rPr lang="ru-RU" dirty="0"/>
              <a:t>- крестьянские (фермерские) хозяйства, </a:t>
            </a:r>
          </a:p>
          <a:p>
            <a:pPr algn="ctr"/>
            <a:r>
              <a:rPr lang="ru-RU" dirty="0"/>
              <a:t>- хозяйственные партнерства, </a:t>
            </a:r>
          </a:p>
          <a:p>
            <a:pPr algn="ctr"/>
            <a:r>
              <a:rPr lang="ru-RU" dirty="0"/>
              <a:t>- производственные и потребительские кооперативы, </a:t>
            </a:r>
          </a:p>
          <a:p>
            <a:pPr algn="ctr"/>
            <a:r>
              <a:rPr lang="ru-RU" dirty="0"/>
              <a:t>- общественные организации, </a:t>
            </a:r>
          </a:p>
          <a:p>
            <a:pPr algn="ctr"/>
            <a:r>
              <a:rPr lang="ru-RU" dirty="0"/>
              <a:t>- общественные движения, </a:t>
            </a:r>
          </a:p>
          <a:p>
            <a:pPr algn="ctr"/>
            <a:r>
              <a:rPr lang="ru-RU" dirty="0"/>
              <a:t>- ассоциации (союзы), </a:t>
            </a:r>
          </a:p>
          <a:p>
            <a:pPr algn="ctr"/>
            <a:r>
              <a:rPr lang="ru-RU" dirty="0"/>
              <a:t> - нотариальные палаты, </a:t>
            </a:r>
          </a:p>
          <a:p>
            <a:pPr algn="ctr"/>
            <a:r>
              <a:rPr lang="ru-RU" dirty="0"/>
              <a:t>- товарищества собственников недвижимости, </a:t>
            </a:r>
          </a:p>
          <a:p>
            <a:pPr algn="ctr"/>
            <a:r>
              <a:rPr lang="ru-RU" dirty="0"/>
              <a:t>- казачьи общества, внесенные в государственный реестр казачьих обществ в Российской Федерации, </a:t>
            </a:r>
          </a:p>
          <a:p>
            <a:pPr algn="ctr"/>
            <a:r>
              <a:rPr lang="ru-RU" dirty="0"/>
              <a:t>- общины коренных малочисленных народов Российской Федерации.</a:t>
            </a:r>
          </a:p>
        </p:txBody>
      </p:sp>
    </p:spTree>
    <p:extLst>
      <p:ext uri="{BB962C8B-B14F-4D97-AF65-F5344CB8AC3E}">
        <p14:creationId xmlns:p14="http://schemas.microsoft.com/office/powerpoint/2010/main" val="10832242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274638"/>
            <a:ext cx="8363272" cy="6106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ru-RU" b="1" dirty="0">
                <a:solidFill>
                  <a:prstClr val="black"/>
                </a:solidFill>
              </a:rPr>
              <a:t>Юридические лица, учредители которых не становятся их участниками и не приобретают в них прав членства, являются унитарными юридическими лицами. </a:t>
            </a:r>
          </a:p>
          <a:p>
            <a:pPr lvl="0" algn="ctr"/>
            <a:endParaRPr lang="ru-RU" b="1" dirty="0">
              <a:solidFill>
                <a:prstClr val="black"/>
              </a:solidFill>
            </a:endParaRPr>
          </a:p>
          <a:p>
            <a:pPr lvl="0" algn="ctr"/>
            <a:r>
              <a:rPr lang="ru-RU" b="1" i="1" u="sng" dirty="0">
                <a:solidFill>
                  <a:prstClr val="black"/>
                </a:solidFill>
              </a:rPr>
              <a:t>К ним относятся:</a:t>
            </a:r>
          </a:p>
          <a:p>
            <a:pPr lvl="0" algn="ctr"/>
            <a:endParaRPr lang="ru-RU" b="1" i="1" u="sng" dirty="0">
              <a:solidFill>
                <a:prstClr val="black"/>
              </a:solidFill>
            </a:endParaRPr>
          </a:p>
          <a:p>
            <a:pPr lvl="0" algn="ctr"/>
            <a:r>
              <a:rPr lang="ru-RU" b="1" dirty="0">
                <a:solidFill>
                  <a:prstClr val="black"/>
                </a:solidFill>
              </a:rPr>
              <a:t>-  государственные и муниципальные унитарные предприятия, </a:t>
            </a:r>
          </a:p>
          <a:p>
            <a:pPr lvl="0" algn="ctr"/>
            <a:r>
              <a:rPr lang="ru-RU" b="1" dirty="0">
                <a:solidFill>
                  <a:prstClr val="black"/>
                </a:solidFill>
              </a:rPr>
              <a:t>- фонды, </a:t>
            </a:r>
          </a:p>
          <a:p>
            <a:pPr lvl="0" algn="ctr"/>
            <a:r>
              <a:rPr lang="ru-RU" b="1" dirty="0">
                <a:solidFill>
                  <a:prstClr val="black"/>
                </a:solidFill>
              </a:rPr>
              <a:t>- учреждения,</a:t>
            </a:r>
          </a:p>
          <a:p>
            <a:pPr lvl="0" algn="ctr"/>
            <a:r>
              <a:rPr lang="ru-RU" b="1" dirty="0">
                <a:solidFill>
                  <a:prstClr val="black"/>
                </a:solidFill>
              </a:rPr>
              <a:t>- автономные некоммерческие организации, </a:t>
            </a:r>
          </a:p>
          <a:p>
            <a:pPr lvl="0" algn="ctr"/>
            <a:r>
              <a:rPr lang="ru-RU" b="1" dirty="0">
                <a:solidFill>
                  <a:prstClr val="black"/>
                </a:solidFill>
              </a:rPr>
              <a:t>- религиозные организации.</a:t>
            </a:r>
          </a:p>
        </p:txBody>
      </p:sp>
    </p:spTree>
    <p:extLst>
      <p:ext uri="{BB962C8B-B14F-4D97-AF65-F5344CB8AC3E}">
        <p14:creationId xmlns:p14="http://schemas.microsoft.com/office/powerpoint/2010/main" val="2562309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274638"/>
            <a:ext cx="8363272" cy="6394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ru-RU" b="1" i="1" u="sng" dirty="0">
                <a:solidFill>
                  <a:prstClr val="black"/>
                </a:solidFill>
              </a:rPr>
              <a:t>Формы коммерческих корпоративных ЮЛ следующие:</a:t>
            </a:r>
          </a:p>
          <a:p>
            <a:pPr lvl="0" algn="ctr"/>
            <a:endParaRPr lang="ru-RU" b="1" i="1" u="sng" dirty="0">
              <a:solidFill>
                <a:prstClr val="black"/>
              </a:solidFill>
            </a:endParaRPr>
          </a:p>
          <a:p>
            <a:pPr marL="285750" indent="-285750" algn="ctr">
              <a:buFont typeface="Arial" panose="020B0604020202020204" pitchFamily="34" charset="0"/>
              <a:buChar char="•"/>
            </a:pPr>
            <a:r>
              <a:rPr lang="ru-RU" b="1" dirty="0">
                <a:solidFill>
                  <a:prstClr val="black"/>
                </a:solidFill>
              </a:rPr>
              <a:t>Хоз. Товарищества (полные и неполные) – на основе объединения лиц,</a:t>
            </a:r>
          </a:p>
          <a:p>
            <a:pPr marL="285750" indent="-285750" algn="ctr">
              <a:buFont typeface="Arial" panose="020B0604020202020204" pitchFamily="34" charset="0"/>
              <a:buChar char="•"/>
            </a:pPr>
            <a:r>
              <a:rPr lang="ru-RU" b="1" dirty="0">
                <a:solidFill>
                  <a:prstClr val="black"/>
                </a:solidFill>
              </a:rPr>
              <a:t>Хоз. Общества (акционерное общество или общество с ограниченной ответственностью) – на основе объединения капиталов,</a:t>
            </a:r>
          </a:p>
          <a:p>
            <a:pPr marL="285750" indent="-285750" algn="ctr">
              <a:buFont typeface="Arial" panose="020B0604020202020204" pitchFamily="34" charset="0"/>
              <a:buChar char="•"/>
            </a:pPr>
            <a:r>
              <a:rPr lang="ru-RU" b="1" dirty="0">
                <a:solidFill>
                  <a:prstClr val="black"/>
                </a:solidFill>
              </a:rPr>
              <a:t>Хоз. Партнерства, </a:t>
            </a:r>
          </a:p>
          <a:p>
            <a:pPr marL="285750" indent="-285750" algn="ctr">
              <a:buFont typeface="Arial" panose="020B0604020202020204" pitchFamily="34" charset="0"/>
              <a:buChar char="•"/>
            </a:pPr>
            <a:r>
              <a:rPr lang="ru-RU" b="1" dirty="0">
                <a:solidFill>
                  <a:prstClr val="black"/>
                </a:solidFill>
              </a:rPr>
              <a:t>Производственные кооперативы – для совместной хозяйственной деятельности.</a:t>
            </a:r>
          </a:p>
          <a:p>
            <a:pPr marL="285750" indent="-285750" algn="ctr">
              <a:buFont typeface="Arial" panose="020B0604020202020204" pitchFamily="34" charset="0"/>
              <a:buChar char="•"/>
            </a:pPr>
            <a:r>
              <a:rPr lang="ru-RU" b="1" dirty="0">
                <a:solidFill>
                  <a:prstClr val="black"/>
                </a:solidFill>
              </a:rPr>
              <a:t>КФХ.</a:t>
            </a:r>
          </a:p>
          <a:p>
            <a:pPr lvl="0" algn="ctr"/>
            <a:endParaRPr lang="ru-RU" b="1" dirty="0">
              <a:solidFill>
                <a:prstClr val="black"/>
              </a:solidFill>
            </a:endParaRPr>
          </a:p>
          <a:p>
            <a:pPr marL="285750" indent="-285750" algn="ctr">
              <a:buFont typeface="Wingdings" panose="05000000000000000000" pitchFamily="2" charset="2"/>
              <a:buChar char="q"/>
            </a:pPr>
            <a:r>
              <a:rPr lang="ru-RU" b="1" i="1" u="sng" dirty="0">
                <a:solidFill>
                  <a:prstClr val="black"/>
                </a:solidFill>
              </a:rPr>
              <a:t>Формы коммерческих унитарных ЮЛ следующие:</a:t>
            </a:r>
          </a:p>
          <a:p>
            <a:pPr lvl="0" algn="ctr"/>
            <a:endParaRPr lang="ru-RU" b="1" i="1" u="sng" dirty="0">
              <a:solidFill>
                <a:prstClr val="black"/>
              </a:solidFill>
            </a:endParaRPr>
          </a:p>
          <a:p>
            <a:pPr lvl="0" algn="ctr"/>
            <a:r>
              <a:rPr lang="ru-RU" b="1" dirty="0">
                <a:solidFill>
                  <a:prstClr val="black"/>
                </a:solidFill>
              </a:rPr>
              <a:t>- ГУП и МУП (создаются на основе государственного или муниципального имущества, передаваемого на праве хоз. ведения или оперативного управления).</a:t>
            </a:r>
          </a:p>
        </p:txBody>
      </p:sp>
    </p:spTree>
    <p:extLst>
      <p:ext uri="{BB962C8B-B14F-4D97-AF65-F5344CB8AC3E}">
        <p14:creationId xmlns:p14="http://schemas.microsoft.com/office/powerpoint/2010/main" val="10287454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274638"/>
            <a:ext cx="8363272" cy="6394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ru-RU" b="1" i="1" u="sng" dirty="0">
                <a:solidFill>
                  <a:prstClr val="black"/>
                </a:solidFill>
              </a:rPr>
              <a:t>Некоммерческие юридические лица</a:t>
            </a:r>
          </a:p>
          <a:p>
            <a:pPr lvl="0" algn="ctr"/>
            <a:r>
              <a:rPr lang="ru-RU" b="1" i="1" u="sng" dirty="0">
                <a:solidFill>
                  <a:prstClr val="black"/>
                </a:solidFill>
              </a:rPr>
              <a:t> НЕ имеют извлечение прибыли в качестве основной цели и </a:t>
            </a:r>
          </a:p>
          <a:p>
            <a:pPr lvl="0" algn="ctr"/>
            <a:r>
              <a:rPr lang="ru-RU" b="1" i="1" u="sng" dirty="0">
                <a:solidFill>
                  <a:prstClr val="black"/>
                </a:solidFill>
              </a:rPr>
              <a:t>НЕ разделяют полученную прибыль между участниками.</a:t>
            </a:r>
          </a:p>
          <a:p>
            <a:pPr lvl="0" algn="ctr"/>
            <a:endParaRPr lang="ru-RU" b="1" i="1" u="sng" dirty="0">
              <a:solidFill>
                <a:prstClr val="black"/>
              </a:solidFill>
              <a:latin typeface="Arial"/>
            </a:endParaRPr>
          </a:p>
          <a:p>
            <a:pPr algn="ctr">
              <a:lnSpc>
                <a:spcPct val="150000"/>
              </a:lnSpc>
              <a:tabLst>
                <a:tab pos="630555" algn="l"/>
              </a:tabLst>
            </a:pPr>
            <a:r>
              <a:rPr lang="ru-RU" b="1" dirty="0">
                <a:latin typeface="Times New Roman" panose="02020603050405020304" pitchFamily="18" charset="0"/>
                <a:ea typeface="Times New Roman" panose="02020603050405020304" pitchFamily="18" charset="0"/>
                <a:cs typeface="Times New Roman" panose="02020603050405020304" pitchFamily="18" charset="0"/>
              </a:rPr>
              <a:t>Отличаются от коммерческих СЛЕДУЮЩИМ: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цели, ради которой создаются – социальные, культурные и т.д.</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характеру правоспособности – специальная,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наименованию – включает характер деятельности – МГЮА,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особенностям формирования имущества – нет УК,</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характеру отношений между учредителями – нет имущественных прав,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объему ответственности перед кредиторами – субсидиарная ответственность собственника имущества учреждения,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50000"/>
              </a:lnSpc>
              <a:buFont typeface="+mj-lt"/>
              <a:buAutoNum type="arabicParenR"/>
              <a:tabLst>
                <a:tab pos="630555" algn="l"/>
              </a:tabLs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способу установления организационно-правовых форм.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lvl="0" algn="ctr"/>
            <a:endParaRPr lang="ru-RU" b="1" i="1" u="sng" dirty="0">
              <a:solidFill>
                <a:prstClr val="black"/>
              </a:solidFill>
              <a:latin typeface="Arial"/>
            </a:endParaRPr>
          </a:p>
          <a:p>
            <a:pPr lvl="0" algn="ctr"/>
            <a:endParaRPr lang="ru-RU" b="1" dirty="0">
              <a:solidFill>
                <a:prstClr val="black"/>
              </a:solidFill>
              <a:latin typeface="Arial"/>
            </a:endParaRPr>
          </a:p>
        </p:txBody>
      </p:sp>
    </p:spTree>
    <p:extLst>
      <p:ext uri="{BB962C8B-B14F-4D97-AF65-F5344CB8AC3E}">
        <p14:creationId xmlns:p14="http://schemas.microsoft.com/office/powerpoint/2010/main" val="167872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F5418-3DC9-4934-47A2-AD3A0118515E}"/>
              </a:ext>
            </a:extLst>
          </p:cNvPr>
          <p:cNvSpPr>
            <a:spLocks noGrp="1"/>
          </p:cNvSpPr>
          <p:nvPr>
            <p:ph type="title"/>
          </p:nvPr>
        </p:nvSpPr>
        <p:spPr/>
        <p:txBody>
          <a:bodyPr>
            <a:normAutofit/>
          </a:bodyPr>
          <a:lstStyle/>
          <a:p>
            <a:pPr algn="ctr"/>
            <a:r>
              <a:rPr lang="ru-RU" sz="3600" b="1" i="0" dirty="0">
                <a:solidFill>
                  <a:schemeClr val="accent1">
                    <a:lumMod val="75000"/>
                  </a:schemeClr>
                </a:solidFill>
                <a:effectLst/>
                <a:latin typeface="Georgia" panose="02040502050405020303" pitchFamily="18" charset="0"/>
              </a:rPr>
              <a:t>Социально-экономические отношения</a:t>
            </a:r>
            <a:endParaRPr lang="ru-RU" sz="36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DFA99D99-5EE0-19BE-C014-58A184F8D149}"/>
              </a:ext>
            </a:extLst>
          </p:cNvPr>
          <p:cNvSpPr>
            <a:spLocks noGrp="1"/>
          </p:cNvSpPr>
          <p:nvPr>
            <p:ph idx="1"/>
          </p:nvPr>
        </p:nvSpPr>
        <p:spPr>
          <a:xfrm>
            <a:off x="838200" y="2040229"/>
            <a:ext cx="10515600" cy="4351338"/>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Социально-экономические отношения включают в себя отношения по поводу собственности. Они могут заключаться в связях между людьми по присвоению факторов и результатов производства, которые представляют собой средства производства (фабрики, заводы, недвижимость, земля и полезные ископаемые). </a:t>
            </a:r>
          </a:p>
          <a:p>
            <a:pPr algn="just"/>
            <a:r>
              <a:rPr lang="ru-RU" dirty="0">
                <a:solidFill>
                  <a:schemeClr val="accent1">
                    <a:lumMod val="75000"/>
                  </a:schemeClr>
                </a:solidFill>
                <a:latin typeface="Georgia" panose="02040502050405020303" pitchFamily="18" charset="0"/>
              </a:rPr>
              <a:t>В этих отношениях происходит распределение доходов, которые получены от использования различных средств производства. Распределение доходов осуществляется в виде заработной платы наемным работникам, в виде премий и заработной платы управляющему персоналу и в форме прибыли собственникам предприятий. </a:t>
            </a:r>
          </a:p>
          <a:p>
            <a:pPr algn="just"/>
            <a:r>
              <a:rPr lang="ru-RU" dirty="0">
                <a:solidFill>
                  <a:schemeClr val="accent1">
                    <a:lumMod val="75000"/>
                  </a:schemeClr>
                </a:solidFill>
                <a:latin typeface="Georgia" panose="02040502050405020303" pitchFamily="18" charset="0"/>
              </a:rPr>
              <a:t>Социальный тип экономических отношений представляет собой систему устойчивых и упорядоченных связей отдельных личностей и групп людей, которые объединены определенными общественными, национальными и политическими нормами. </a:t>
            </a:r>
          </a:p>
        </p:txBody>
      </p:sp>
    </p:spTree>
    <p:extLst>
      <p:ext uri="{BB962C8B-B14F-4D97-AF65-F5344CB8AC3E}">
        <p14:creationId xmlns:p14="http://schemas.microsoft.com/office/powerpoint/2010/main" val="1695639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81200" y="274638"/>
            <a:ext cx="8363272" cy="6394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ru-RU" b="1" i="1" u="sng" dirty="0">
                <a:solidFill>
                  <a:prstClr val="black"/>
                </a:solidFill>
              </a:rPr>
              <a:t>Выделяют корпоративные некоммерческие ЮЛ в форме:</a:t>
            </a:r>
          </a:p>
          <a:p>
            <a:pPr lvl="0" algn="ctr"/>
            <a:r>
              <a:rPr lang="ru-RU" b="1" dirty="0">
                <a:solidFill>
                  <a:prstClr val="black"/>
                </a:solidFill>
              </a:rPr>
              <a:t>- потребительских кооперативов, </a:t>
            </a:r>
          </a:p>
          <a:p>
            <a:pPr lvl="0" algn="ctr"/>
            <a:r>
              <a:rPr lang="ru-RU" b="1" dirty="0">
                <a:solidFill>
                  <a:prstClr val="black"/>
                </a:solidFill>
              </a:rPr>
              <a:t>- общественных организаций, </a:t>
            </a:r>
          </a:p>
          <a:p>
            <a:pPr lvl="0" algn="ctr"/>
            <a:r>
              <a:rPr lang="ru-RU" b="1" dirty="0">
                <a:solidFill>
                  <a:prstClr val="black"/>
                </a:solidFill>
              </a:rPr>
              <a:t>- ассоциаций (союзов), </a:t>
            </a:r>
          </a:p>
          <a:p>
            <a:pPr lvl="0" algn="ctr"/>
            <a:r>
              <a:rPr lang="ru-RU" b="1" dirty="0">
                <a:solidFill>
                  <a:prstClr val="black"/>
                </a:solidFill>
              </a:rPr>
              <a:t>- нотариальных палат, адвокатских образований,</a:t>
            </a:r>
          </a:p>
          <a:p>
            <a:pPr lvl="0" algn="ctr"/>
            <a:r>
              <a:rPr lang="ru-RU" b="1" dirty="0">
                <a:solidFill>
                  <a:prstClr val="black"/>
                </a:solidFill>
              </a:rPr>
              <a:t>- товариществ собственников недвижимости,</a:t>
            </a:r>
          </a:p>
          <a:p>
            <a:pPr lvl="0" algn="ctr"/>
            <a:r>
              <a:rPr lang="ru-RU" b="1" dirty="0">
                <a:solidFill>
                  <a:prstClr val="black"/>
                </a:solidFill>
              </a:rPr>
              <a:t>- казачьих обществ, внесенных в государственный реестр казачьих обществ в Российской Федерации, </a:t>
            </a:r>
          </a:p>
          <a:p>
            <a:pPr lvl="0" algn="ctr"/>
            <a:r>
              <a:rPr lang="ru-RU" b="1" dirty="0">
                <a:solidFill>
                  <a:prstClr val="black"/>
                </a:solidFill>
              </a:rPr>
              <a:t>- общин коренных малочисленных народов Российской Федерации</a:t>
            </a:r>
          </a:p>
          <a:p>
            <a:pPr lvl="0" algn="ctr"/>
            <a:r>
              <a:rPr lang="ru-RU" b="1" dirty="0">
                <a:solidFill>
                  <a:prstClr val="black"/>
                </a:solidFill>
              </a:rPr>
              <a:t>Федерации.</a:t>
            </a:r>
          </a:p>
          <a:p>
            <a:pPr lvl="0" algn="ctr"/>
            <a:endParaRPr lang="ru-RU" b="1" i="1" u="sng" dirty="0">
              <a:solidFill>
                <a:prstClr val="black"/>
              </a:solidFill>
            </a:endParaRPr>
          </a:p>
          <a:p>
            <a:pPr marL="285750" indent="-285750" algn="ctr">
              <a:buFont typeface="Wingdings" panose="05000000000000000000" pitchFamily="2" charset="2"/>
              <a:buChar char="q"/>
            </a:pPr>
            <a:r>
              <a:rPr lang="ru-RU" b="1" i="1" u="sng" dirty="0">
                <a:solidFill>
                  <a:prstClr val="black"/>
                </a:solidFill>
              </a:rPr>
              <a:t>Унитарные некоммерческие лица в форме:</a:t>
            </a:r>
          </a:p>
          <a:p>
            <a:pPr lvl="0" algn="ctr"/>
            <a:r>
              <a:rPr lang="ru-RU" b="1" dirty="0">
                <a:solidFill>
                  <a:prstClr val="black"/>
                </a:solidFill>
              </a:rPr>
              <a:t>- фондов, </a:t>
            </a:r>
          </a:p>
          <a:p>
            <a:pPr lvl="0" algn="ctr"/>
            <a:r>
              <a:rPr lang="ru-RU" b="1" dirty="0">
                <a:solidFill>
                  <a:prstClr val="black"/>
                </a:solidFill>
              </a:rPr>
              <a:t>- учреждений, </a:t>
            </a:r>
          </a:p>
          <a:p>
            <a:pPr lvl="0" algn="ctr"/>
            <a:r>
              <a:rPr lang="ru-RU" b="1" dirty="0">
                <a:solidFill>
                  <a:prstClr val="black"/>
                </a:solidFill>
              </a:rPr>
              <a:t>- автономных некоммерческих организаций,</a:t>
            </a:r>
          </a:p>
          <a:p>
            <a:pPr lvl="0" algn="ctr"/>
            <a:r>
              <a:rPr lang="ru-RU" b="1" dirty="0">
                <a:solidFill>
                  <a:prstClr val="black"/>
                </a:solidFill>
              </a:rPr>
              <a:t>- религиозных организаций.</a:t>
            </a:r>
          </a:p>
        </p:txBody>
      </p:sp>
    </p:spTree>
    <p:extLst>
      <p:ext uri="{BB962C8B-B14F-4D97-AF65-F5344CB8AC3E}">
        <p14:creationId xmlns:p14="http://schemas.microsoft.com/office/powerpoint/2010/main" val="6123215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br>
              <a:rPr lang="ru-RU"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br>
              <a:rPr lang="ru-RU"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ru-RU"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br>
              <a:rPr lang="ru-RU" dirty="0"/>
            </a:br>
            <a:endParaRPr lang="ru-RU" dirty="0"/>
          </a:p>
        </p:txBody>
      </p:sp>
      <p:sp>
        <p:nvSpPr>
          <p:cNvPr id="5" name="Овал 4"/>
          <p:cNvSpPr/>
          <p:nvPr/>
        </p:nvSpPr>
        <p:spPr>
          <a:xfrm>
            <a:off x="2135560" y="1578961"/>
            <a:ext cx="8280920" cy="5162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3000" b="1" dirty="0">
                <a:ln w="50800"/>
                <a:solidFill>
                  <a:prstClr val="black">
                    <a:shade val="50000"/>
                  </a:prstClr>
                </a:solidFill>
                <a:latin typeface="Times New Roman" pitchFamily="18" charset="0"/>
                <a:cs typeface="Times New Roman" pitchFamily="18" charset="0"/>
              </a:rPr>
              <a:t>Реорганизация – правопреемство (добровольная и принудительная).</a:t>
            </a:r>
          </a:p>
          <a:p>
            <a:pPr algn="ctr">
              <a:defRPr/>
            </a:pPr>
            <a:r>
              <a:rPr lang="ru-RU" sz="3000" b="1" dirty="0">
                <a:ln w="50800"/>
                <a:solidFill>
                  <a:prstClr val="black">
                    <a:shade val="50000"/>
                  </a:prstClr>
                </a:solidFill>
                <a:latin typeface="Times New Roman" pitchFamily="18" charset="0"/>
                <a:cs typeface="Times New Roman" pitchFamily="18" charset="0"/>
              </a:rPr>
              <a:t>1.	Субъектом реорганизации может быть только юридическое лицо</a:t>
            </a:r>
          </a:p>
          <a:p>
            <a:pPr algn="ctr">
              <a:defRPr/>
            </a:pPr>
            <a:r>
              <a:rPr lang="ru-RU" sz="3000" b="1" dirty="0">
                <a:ln w="50800"/>
                <a:solidFill>
                  <a:prstClr val="black">
                    <a:shade val="50000"/>
                  </a:prstClr>
                </a:solidFill>
                <a:latin typeface="Times New Roman" pitchFamily="18" charset="0"/>
                <a:cs typeface="Times New Roman" pitchFamily="18" charset="0"/>
              </a:rPr>
              <a:t>2.	Формы: слияние, присоединение, разделение, выделение, преобразование.</a:t>
            </a:r>
          </a:p>
        </p:txBody>
      </p:sp>
      <p:sp>
        <p:nvSpPr>
          <p:cNvPr id="6" name="Скругленный прямоугольник 5"/>
          <p:cNvSpPr/>
          <p:nvPr/>
        </p:nvSpPr>
        <p:spPr>
          <a:xfrm>
            <a:off x="2135560" y="404664"/>
            <a:ext cx="8136904" cy="1012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Arial" panose="020B0604020202020204" pitchFamily="34" charset="0"/>
              <a:buChar char="•"/>
              <a:defRPr/>
            </a:pPr>
            <a:r>
              <a:rPr lang="ru-RU" sz="3200" b="1" dirty="0">
                <a:solidFill>
                  <a:prstClr val="white">
                    <a:lumMod val="95000"/>
                  </a:prstClr>
                </a:solidFill>
                <a:latin typeface="Times New Roman" pitchFamily="18" charset="0"/>
                <a:cs typeface="Times New Roman" pitchFamily="18" charset="0"/>
              </a:rPr>
              <a:t>рассмотрим реорганизацию субъектов ПД</a:t>
            </a:r>
            <a:endParaRPr lang="ru-RU" sz="3200" dirty="0">
              <a:solidFill>
                <a:prstClr val="white">
                  <a:lumMod val="9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791213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static2.balsas.lt/usi/662x442/3/57/a8/a6/57a8a64d7580fba145919cd351ca8322.jpg?v=4.0.2.62&amp;t=cr&amp;s=662x442&amp;m=3&amp;f=/Uploads/datawww/03/01/padidinimo_stiklas_px6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176" y="5530410"/>
            <a:ext cx="2448272"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775520" y="179432"/>
            <a:ext cx="8568952" cy="504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2000" b="1" i="1" u="sng" dirty="0">
                <a:solidFill>
                  <a:prstClr val="white"/>
                </a:solidFill>
                <a:latin typeface="Arial"/>
              </a:rPr>
              <a:t>Этапы реорганизации на примере слияние АО:</a:t>
            </a:r>
          </a:p>
          <a:p>
            <a:pPr algn="ctr">
              <a:defRPr/>
            </a:pPr>
            <a:endParaRPr lang="ru-RU" sz="2000" b="1" i="1" u="sng" dirty="0">
              <a:solidFill>
                <a:prstClr val="white"/>
              </a:solidFill>
              <a:latin typeface="Arial"/>
            </a:endParaRPr>
          </a:p>
          <a:p>
            <a:pPr algn="ctr">
              <a:defRPr/>
            </a:pPr>
            <a:r>
              <a:rPr lang="ru-RU" sz="2000" b="1" dirty="0">
                <a:solidFill>
                  <a:prstClr val="white"/>
                </a:solidFill>
                <a:latin typeface="Arial"/>
              </a:rPr>
              <a:t>1.	Разработка необходимых документов</a:t>
            </a:r>
          </a:p>
          <a:p>
            <a:pPr algn="ctr">
              <a:defRPr/>
            </a:pPr>
            <a:r>
              <a:rPr lang="ru-RU" sz="2000" b="1" dirty="0">
                <a:solidFill>
                  <a:prstClr val="white"/>
                </a:solidFill>
                <a:latin typeface="Arial"/>
              </a:rPr>
              <a:t>2.	Вынесение советом директоров каждого из сливающихся обществ на решение общего собрания акционеров вопросов о реорганизации в форме слияния, об избрании членов совета директоров</a:t>
            </a:r>
          </a:p>
          <a:p>
            <a:pPr algn="ctr">
              <a:defRPr/>
            </a:pPr>
            <a:r>
              <a:rPr lang="ru-RU" sz="2000" b="1" dirty="0">
                <a:solidFill>
                  <a:prstClr val="white"/>
                </a:solidFill>
                <a:latin typeface="Arial"/>
              </a:rPr>
              <a:t>3.	Принятие решения о реорганизации, включающего утверждение договора о слиянии, передаточного акта, устава создаваемого общества</a:t>
            </a:r>
          </a:p>
          <a:p>
            <a:pPr algn="ctr">
              <a:defRPr/>
            </a:pPr>
            <a:r>
              <a:rPr lang="ru-RU" sz="2000" b="1" dirty="0">
                <a:solidFill>
                  <a:prstClr val="white"/>
                </a:solidFill>
                <a:latin typeface="Arial"/>
              </a:rPr>
              <a:t>4.	Эмиссия акций и их распределение между акционерами.</a:t>
            </a:r>
          </a:p>
          <a:p>
            <a:pPr algn="ctr">
              <a:defRPr/>
            </a:pPr>
            <a:endParaRPr lang="ru-RU" sz="2000" dirty="0">
              <a:solidFill>
                <a:prstClr val="white"/>
              </a:solidFill>
              <a:latin typeface="Arial"/>
            </a:endParaRPr>
          </a:p>
        </p:txBody>
      </p:sp>
    </p:spTree>
    <p:extLst>
      <p:ext uri="{BB962C8B-B14F-4D97-AF65-F5344CB8AC3E}">
        <p14:creationId xmlns:p14="http://schemas.microsoft.com/office/powerpoint/2010/main" val="38707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p:cNvSpPr/>
          <p:nvPr/>
        </p:nvSpPr>
        <p:spPr>
          <a:xfrm>
            <a:off x="1775520" y="274638"/>
            <a:ext cx="8568952" cy="61786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ru-RU" sz="2500" b="1" dirty="0">
                <a:solidFill>
                  <a:prstClr val="black"/>
                </a:solidFill>
                <a:latin typeface="Arial"/>
              </a:rPr>
              <a:t>Ликвидация юридического лица влечет его прекращение без перехода в порядке универсального правопреемства его прав и обязанностей к другим лицам.</a:t>
            </a:r>
          </a:p>
          <a:p>
            <a:pPr marL="285750" indent="-285750" algn="ctr">
              <a:buFont typeface="Wingdings" panose="05000000000000000000" pitchFamily="2" charset="2"/>
              <a:buChar char="q"/>
              <a:defRPr/>
            </a:pPr>
            <a:r>
              <a:rPr lang="ru-RU" b="1" u="sng" dirty="0">
                <a:solidFill>
                  <a:prstClr val="black"/>
                </a:solidFill>
                <a:latin typeface="Arial"/>
              </a:rPr>
              <a:t>Добровольная ликвидация. </a:t>
            </a:r>
            <a:r>
              <a:rPr lang="ru-RU" b="1" dirty="0">
                <a:solidFill>
                  <a:prstClr val="black"/>
                </a:solidFill>
                <a:latin typeface="Arial"/>
              </a:rPr>
              <a:t>Юридическое лицо ликвидируется по решению его учредителей (участников) или органа юридического лица, уполномоченного на то учредительным документом, в том числе в связи с истечением срока, на который создано юридическое лицо, с достижением цели, ради которой оно создано.</a:t>
            </a:r>
          </a:p>
        </p:txBody>
      </p:sp>
    </p:spTree>
    <p:extLst>
      <p:ext uri="{BB962C8B-B14F-4D97-AF65-F5344CB8AC3E}">
        <p14:creationId xmlns:p14="http://schemas.microsoft.com/office/powerpoint/2010/main" val="38158026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188640"/>
            <a:ext cx="8784976" cy="6480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defRPr/>
            </a:pPr>
            <a:r>
              <a:rPr lang="ru-RU" sz="1500" b="1" u="sng" dirty="0">
                <a:solidFill>
                  <a:prstClr val="black"/>
                </a:solidFill>
              </a:rPr>
              <a:t>Юридическое лицо ликвидируется по решению суда:</a:t>
            </a:r>
          </a:p>
          <a:p>
            <a:pPr lvl="0" algn="ctr">
              <a:defRPr/>
            </a:pPr>
            <a:endParaRPr lang="ru-RU" sz="1500" b="1" u="sng" dirty="0">
              <a:solidFill>
                <a:prstClr val="black"/>
              </a:solidFill>
            </a:endParaRPr>
          </a:p>
          <a:p>
            <a:pPr lvl="0" algn="ctr">
              <a:defRPr/>
            </a:pPr>
            <a:r>
              <a:rPr lang="ru-RU" sz="1500" b="1" dirty="0">
                <a:solidFill>
                  <a:prstClr val="black"/>
                </a:solidFill>
              </a:rPr>
              <a:t>1) по иску государственного органа или органа местного самоуправления, в случае признания государственной регистрации юридического лица недействительной, в том числе в связи с допущенными при его создании грубыми нарушениями закона, если эти нарушения носят неустранимый характер;</a:t>
            </a:r>
          </a:p>
          <a:p>
            <a:pPr lvl="0" algn="ctr">
              <a:defRPr/>
            </a:pPr>
            <a:r>
              <a:rPr lang="ru-RU" sz="1500" b="1" dirty="0">
                <a:solidFill>
                  <a:prstClr val="black"/>
                </a:solidFill>
              </a:rPr>
              <a:t>2) по иску государственного органа или органа местного самоуправления, в случае осуществления юридическим лицом деятельности без надлежащего разрешения (лицензии) либо при отсутствии обязательного членства в саморегулируемой организации или необходимого в силу закона свидетельства о допуске к определенному виду работ, выданного саморегулируемой организацией;</a:t>
            </a:r>
          </a:p>
          <a:p>
            <a:pPr lvl="0" algn="ctr">
              <a:defRPr/>
            </a:pPr>
            <a:r>
              <a:rPr lang="ru-RU" sz="1500" b="1" dirty="0">
                <a:solidFill>
                  <a:prstClr val="black"/>
                </a:solidFill>
              </a:rPr>
              <a:t>3) по иску государственного органа или органа местного самоуправления, в случае осуществления юридическим лицом деятельности, запрещенной законом, либо с нарушением Конституции Российской Федерации, либо с другими неоднократными или грубыми нарушениями закона или иных правовых актов;</a:t>
            </a:r>
          </a:p>
          <a:p>
            <a:pPr lvl="0" algn="ctr">
              <a:defRPr/>
            </a:pPr>
            <a:r>
              <a:rPr lang="ru-RU" sz="1500" b="1" dirty="0">
                <a:solidFill>
                  <a:prstClr val="black"/>
                </a:solidFill>
              </a:rPr>
              <a:t>4) по иску государственного органа или органа местного самоуправления, в случае систематического осуществления общественной организацией, общественным движением, благотворительным и иным фондом, религиозной организацией деятельности, противоречащей уставным целям таких организаций;</a:t>
            </a:r>
          </a:p>
          <a:p>
            <a:pPr lvl="0" algn="ctr">
              <a:defRPr/>
            </a:pPr>
            <a:r>
              <a:rPr lang="ru-RU" sz="1500" b="1" dirty="0">
                <a:solidFill>
                  <a:prstClr val="black"/>
                </a:solidFill>
              </a:rPr>
              <a:t>5) по иску учредителя (участника) юридического лица в случае невозможности достижения целей, ради которых оно создано, в том числе в случае, если осуществление деятельности юридического лица становится невозможным или существенно затрудняется;</a:t>
            </a:r>
          </a:p>
          <a:p>
            <a:pPr lvl="0" algn="ctr">
              <a:defRPr/>
            </a:pPr>
            <a:r>
              <a:rPr lang="ru-RU" sz="1500" b="1" dirty="0">
                <a:solidFill>
                  <a:prstClr val="black"/>
                </a:solidFill>
              </a:rPr>
              <a:t>6) в иных случаях, предусмотренных законом.</a:t>
            </a:r>
          </a:p>
        </p:txBody>
      </p:sp>
    </p:spTree>
    <p:extLst>
      <p:ext uri="{BB962C8B-B14F-4D97-AF65-F5344CB8AC3E}">
        <p14:creationId xmlns:p14="http://schemas.microsoft.com/office/powerpoint/2010/main" val="38203098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br>
              <a:rPr lang="ru-RU" b="1" dirty="0">
                <a:solidFill>
                  <a:schemeClr val="tx1">
                    <a:lumMod val="95000"/>
                  </a:schemeClr>
                </a:solidFill>
                <a:latin typeface="Times New Roman" pitchFamily="18" charset="0"/>
                <a:cs typeface="Times New Roman" pitchFamily="18" charset="0"/>
              </a:rPr>
            </a:br>
            <a:br>
              <a:rPr lang="ru-RU" b="1" dirty="0">
                <a:solidFill>
                  <a:schemeClr val="tx1">
                    <a:lumMod val="95000"/>
                  </a:schemeClr>
                </a:solidFill>
                <a:latin typeface="Times New Roman" pitchFamily="18" charset="0"/>
                <a:cs typeface="Times New Roman" pitchFamily="18" charset="0"/>
              </a:rPr>
            </a:br>
            <a:endParaRPr lang="ru-RU" dirty="0">
              <a:effectLst>
                <a:outerShdw blurRad="63500" dir="3600000" algn="tl" rotWithShape="0">
                  <a:srgbClr val="000000">
                    <a:alpha val="70000"/>
                  </a:srgbClr>
                </a:outerShdw>
              </a:effectLst>
            </a:endParaRPr>
          </a:p>
        </p:txBody>
      </p:sp>
      <p:sp>
        <p:nvSpPr>
          <p:cNvPr id="3" name="Объект 2"/>
          <p:cNvSpPr>
            <a:spLocks noGrp="1"/>
          </p:cNvSpPr>
          <p:nvPr>
            <p:ph idx="1"/>
          </p:nvPr>
        </p:nvSpPr>
        <p:spPr/>
        <p:txBody>
          <a:bodyPr/>
          <a:lstStyle/>
          <a:p>
            <a:pPr>
              <a:buFontTx/>
              <a:buChar char="-"/>
            </a:pPr>
            <a:endParaRPr lang="ru-RU" dirty="0">
              <a:solidFill>
                <a:schemeClr val="tx1">
                  <a:lumMod val="95000"/>
                </a:schemeClr>
              </a:solidFill>
              <a:latin typeface="Times New Roman" pitchFamily="18" charset="0"/>
              <a:cs typeface="Times New Roman" pitchFamily="18" charset="0"/>
            </a:endParaRPr>
          </a:p>
          <a:p>
            <a:pPr marL="68580" indent="0">
              <a:buNone/>
            </a:pPr>
            <a:endParaRPr lang="ru-RU" dirty="0"/>
          </a:p>
        </p:txBody>
      </p:sp>
      <p:pic>
        <p:nvPicPr>
          <p:cNvPr id="4" name="Рисунок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1283998">
            <a:off x="9096943" y="2235150"/>
            <a:ext cx="1398829" cy="2126301"/>
          </a:xfrm>
          <a:prstGeom prst="rect">
            <a:avLst/>
          </a:prstGeom>
        </p:spPr>
      </p:pic>
      <p:sp>
        <p:nvSpPr>
          <p:cNvPr id="6" name="Скругленный прямоугольник 5"/>
          <p:cNvSpPr/>
          <p:nvPr/>
        </p:nvSpPr>
        <p:spPr>
          <a:xfrm>
            <a:off x="1887960" y="356377"/>
            <a:ext cx="7560840" cy="17624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ru-RU" sz="3200" u="sng"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Принудительная </a:t>
            </a:r>
            <a:r>
              <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ликвидация является формой ответственности</a:t>
            </a:r>
            <a:endParaRPr lang="ru-RU" sz="3200" dirty="0">
              <a:solidFill>
                <a:prstClr val="white"/>
              </a:solidFill>
              <a:latin typeface="Arial"/>
            </a:endParaRPr>
          </a:p>
        </p:txBody>
      </p:sp>
      <p:sp>
        <p:nvSpPr>
          <p:cNvPr id="10" name="Овал 9"/>
          <p:cNvSpPr/>
          <p:nvPr/>
        </p:nvSpPr>
        <p:spPr>
          <a:xfrm>
            <a:off x="1858470" y="2226180"/>
            <a:ext cx="7097216" cy="4641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2400" b="1" u="sng" dirty="0">
                <a:solidFill>
                  <a:prstClr val="white"/>
                </a:solidFill>
                <a:latin typeface="Arial"/>
              </a:rPr>
              <a:t>Этапы ликвидации:</a:t>
            </a:r>
          </a:p>
          <a:p>
            <a:pPr algn="ctr">
              <a:defRPr/>
            </a:pPr>
            <a:r>
              <a:rPr lang="ru-RU" sz="2400" dirty="0">
                <a:solidFill>
                  <a:prstClr val="white"/>
                </a:solidFill>
                <a:latin typeface="Arial"/>
              </a:rPr>
              <a:t>1.	Принятие решения о ликвидации и назначение ликвидатора</a:t>
            </a:r>
          </a:p>
          <a:p>
            <a:pPr algn="ctr">
              <a:defRPr/>
            </a:pPr>
            <a:r>
              <a:rPr lang="ru-RU" sz="2400" dirty="0">
                <a:solidFill>
                  <a:prstClr val="white"/>
                </a:solidFill>
                <a:latin typeface="Arial"/>
              </a:rPr>
              <a:t>2.	Подготовка промежуточного ликвидационного баланса</a:t>
            </a:r>
          </a:p>
          <a:p>
            <a:pPr algn="ctr">
              <a:defRPr/>
            </a:pPr>
            <a:r>
              <a:rPr lang="ru-RU" sz="2400" dirty="0">
                <a:solidFill>
                  <a:prstClr val="white"/>
                </a:solidFill>
                <a:latin typeface="Arial"/>
              </a:rPr>
              <a:t>3.	Расчет с кредиторами</a:t>
            </a:r>
          </a:p>
          <a:p>
            <a:pPr algn="ctr">
              <a:defRPr/>
            </a:pPr>
            <a:r>
              <a:rPr lang="ru-RU" sz="2400" dirty="0">
                <a:solidFill>
                  <a:prstClr val="white"/>
                </a:solidFill>
                <a:latin typeface="Arial"/>
              </a:rPr>
              <a:t>4.	Государственная регистрация факта ликвидации юридического лица</a:t>
            </a:r>
          </a:p>
        </p:txBody>
      </p:sp>
    </p:spTree>
    <p:extLst>
      <p:ext uri="{BB962C8B-B14F-4D97-AF65-F5344CB8AC3E}">
        <p14:creationId xmlns:p14="http://schemas.microsoft.com/office/powerpoint/2010/main" val="103214710"/>
      </p:ext>
    </p:extLst>
  </p:cSld>
  <p:clrMapOvr>
    <a:masterClrMapping/>
  </p:clrMapOvr>
  <p:transition spd="slow">
    <p:split dir="in"/>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55277" y="503307"/>
            <a:ext cx="7632848" cy="604867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marL="457200" algn="just">
              <a:lnSpc>
                <a:spcPct val="150000"/>
              </a:lnSpc>
              <a:defRPr/>
            </a:pPr>
            <a:endParaRPr lang="ru-RU" sz="1400" b="1"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1283998">
            <a:off x="618781" y="1979182"/>
            <a:ext cx="1398829" cy="2126301"/>
          </a:xfrm>
          <a:prstGeom prst="rect">
            <a:avLst/>
          </a:prstGeom>
        </p:spPr>
      </p:pic>
      <p:sp>
        <p:nvSpPr>
          <p:cNvPr id="6" name="Прямоугольник 5"/>
          <p:cNvSpPr/>
          <p:nvPr/>
        </p:nvSpPr>
        <p:spPr>
          <a:xfrm>
            <a:off x="2571262" y="656692"/>
            <a:ext cx="363426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sz="3000" b="1" dirty="0">
                <a:solidFill>
                  <a:prstClr val="white"/>
                </a:solidFill>
                <a:latin typeface="Arial"/>
              </a:rPr>
              <a:t>Прекращение деятельности ИП</a:t>
            </a:r>
          </a:p>
        </p:txBody>
      </p:sp>
      <p:sp>
        <p:nvSpPr>
          <p:cNvPr id="7" name="Овал 6"/>
          <p:cNvSpPr/>
          <p:nvPr/>
        </p:nvSpPr>
        <p:spPr>
          <a:xfrm>
            <a:off x="3557314" y="1655162"/>
            <a:ext cx="5976485" cy="487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Tx/>
              <a:buAutoNum type="arabicPeriod"/>
              <a:defRPr/>
            </a:pPr>
            <a:r>
              <a:rPr lang="ru-RU" sz="3000" dirty="0">
                <a:solidFill>
                  <a:prstClr val="white"/>
                </a:solidFill>
                <a:latin typeface="Arial"/>
              </a:rPr>
              <a:t>Заявление</a:t>
            </a:r>
          </a:p>
          <a:p>
            <a:pPr marL="457200" indent="-457200" algn="ctr">
              <a:buFontTx/>
              <a:buAutoNum type="arabicPeriod"/>
              <a:defRPr/>
            </a:pPr>
            <a:r>
              <a:rPr lang="ru-RU" sz="3000" dirty="0">
                <a:solidFill>
                  <a:prstClr val="white"/>
                </a:solidFill>
                <a:latin typeface="Arial"/>
              </a:rPr>
              <a:t>Решение суда (банкротство, принудительный порядок)</a:t>
            </a:r>
          </a:p>
          <a:p>
            <a:pPr marL="457200" indent="-457200" algn="ctr">
              <a:buFontTx/>
              <a:buAutoNum type="arabicPeriod"/>
              <a:defRPr/>
            </a:pPr>
            <a:r>
              <a:rPr lang="ru-RU" sz="3000" dirty="0">
                <a:solidFill>
                  <a:prstClr val="white"/>
                </a:solidFill>
                <a:latin typeface="Arial"/>
              </a:rPr>
              <a:t>Смерть</a:t>
            </a:r>
          </a:p>
          <a:p>
            <a:pPr marL="457200" indent="-457200" algn="ctr">
              <a:buFontTx/>
              <a:buAutoNum type="arabicPeriod"/>
              <a:defRPr/>
            </a:pPr>
            <a:r>
              <a:rPr lang="ru-RU" sz="3000" dirty="0">
                <a:solidFill>
                  <a:prstClr val="white"/>
                </a:solidFill>
                <a:latin typeface="Arial"/>
              </a:rPr>
              <a:t>Приговор суда</a:t>
            </a:r>
          </a:p>
          <a:p>
            <a:pPr marL="457200" indent="-457200" algn="ctr">
              <a:buFontTx/>
              <a:buAutoNum type="arabicPeriod"/>
              <a:defRPr/>
            </a:pPr>
            <a:r>
              <a:rPr lang="ru-RU" sz="3000" dirty="0">
                <a:solidFill>
                  <a:prstClr val="white"/>
                </a:solidFill>
                <a:latin typeface="Arial"/>
              </a:rPr>
              <a:t>Аннулирование документа на проживание</a:t>
            </a:r>
          </a:p>
        </p:txBody>
      </p:sp>
    </p:spTree>
    <p:extLst>
      <p:ext uri="{BB962C8B-B14F-4D97-AF65-F5344CB8AC3E}">
        <p14:creationId xmlns:p14="http://schemas.microsoft.com/office/powerpoint/2010/main" val="1933707062"/>
      </p:ext>
    </p:extLst>
  </p:cSld>
  <p:clrMapOvr>
    <a:masterClrMapping/>
  </p:clrMapOvr>
  <p:transition spd="slow">
    <p:strips dir="l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спасибо-за-просмотр-17">
            <a:extLst>
              <a:ext uri="{FF2B5EF4-FFF2-40B4-BE49-F238E27FC236}">
                <a16:creationId xmlns:a16="http://schemas.microsoft.com/office/drawing/2014/main" id="{9769A4B4-06AE-E8C0-B7B7-B9EF104CF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380" y="725454"/>
            <a:ext cx="7539135" cy="565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1552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3065</TotalTime>
  <Words>7781</Words>
  <Application>Microsoft Office PowerPoint</Application>
  <PresentationFormat>Широкоэкранный</PresentationFormat>
  <Paragraphs>459</Paragraphs>
  <Slides>97</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97</vt:i4>
      </vt:variant>
    </vt:vector>
  </HeadingPairs>
  <TitlesOfParts>
    <vt:vector size="104" baseType="lpstr">
      <vt:lpstr>Arial</vt:lpstr>
      <vt:lpstr>Calibri</vt:lpstr>
      <vt:lpstr>Calibri Light</vt:lpstr>
      <vt:lpstr>Georgia</vt:lpstr>
      <vt:lpstr>Times New Roman</vt:lpstr>
      <vt:lpstr>Wingdings</vt:lpstr>
      <vt:lpstr>Тема Office</vt:lpstr>
      <vt:lpstr>Презентация PowerPoint</vt:lpstr>
      <vt:lpstr>Экономические отношения</vt:lpstr>
      <vt:lpstr>Презентация PowerPoint</vt:lpstr>
      <vt:lpstr>Виды экономических отношений</vt:lpstr>
      <vt:lpstr>Организационно-экономический тип отношений</vt:lpstr>
      <vt:lpstr>Организационно-экономический тип отношений</vt:lpstr>
      <vt:lpstr>Презентация PowerPoint</vt:lpstr>
      <vt:lpstr>Презентация PowerPoint</vt:lpstr>
      <vt:lpstr>Социально-экономические отношения</vt:lpstr>
      <vt:lpstr>Презентация PowerPoint</vt:lpstr>
      <vt:lpstr>Предпринимательство – это…?</vt:lpstr>
      <vt:lpstr>Предпринимательская деятельность</vt:lpstr>
      <vt:lpstr>Признаки предпринимательской деятельности</vt:lpstr>
      <vt:lpstr>Принципы предпринимательской деятельности</vt:lpstr>
      <vt:lpstr>Принципы предпринимательской деятельности</vt:lpstr>
      <vt:lpstr>Презентация PowerPoint</vt:lpstr>
      <vt:lpstr>Презентация PowerPoint</vt:lpstr>
      <vt:lpstr>Презентация PowerPoint</vt:lpstr>
      <vt:lpstr>Значение предпринимательской деятельности</vt:lpstr>
      <vt:lpstr>Презентация PowerPoint</vt:lpstr>
      <vt:lpstr>Виды и формы предпринимательства </vt:lpstr>
      <vt:lpstr>Презентация PowerPoint</vt:lpstr>
      <vt:lpstr>Предпринимательские отношения как предмет правового регулирования</vt:lpstr>
      <vt:lpstr>Предмет предпринимательского права</vt:lpstr>
      <vt:lpstr>Презентация PowerPoint</vt:lpstr>
      <vt:lpstr>Презентация PowerPoint</vt:lpstr>
      <vt:lpstr>Метод предпринимательского права</vt:lpstr>
      <vt:lpstr>Предпринимательские правоотношения</vt:lpstr>
      <vt:lpstr>Принципы предпринимательского права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Источники права, регулирующие предпринимательскую деятельность в РФ</vt:lpstr>
      <vt:lpstr>Презентация PowerPoint</vt:lpstr>
      <vt:lpstr>Презентация PowerPoint</vt:lpstr>
      <vt:lpstr>Презентация PowerPoint</vt:lpstr>
      <vt:lpstr>Презентация PowerPoint</vt:lpstr>
      <vt:lpstr>Презентация PowerPoint</vt:lpstr>
      <vt:lpstr>Понятие и структура предпринимательских правоотношений </vt:lpstr>
      <vt:lpstr>Презентация PowerPoint</vt:lpstr>
      <vt:lpstr>Презентация PowerPoint</vt:lpstr>
      <vt:lpstr>Субъекты предпринимательской деятельности, их признаки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Граждане как субъекты предпринимательской деятельности</vt:lpstr>
      <vt:lpstr>Презентация PowerPoint</vt:lpstr>
      <vt:lpstr>Презентация PowerPoint</vt:lpstr>
      <vt:lpstr>Ведение государственных реестров осуществляется регистрирующим органом в порядке, установленном уполномоченным Правительством Российской Федерации федеральным органом исполнительной власти.</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Пошаговая инструкция:</vt:lpstr>
      <vt:lpstr>Презентация PowerPoint</vt:lpstr>
      <vt:lpstr>Представляем документы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vt:lpstr>
      <vt:lpstr>Презентация PowerPoint</vt:lpstr>
      <vt:lpstr>Презентация PowerPoint</vt:lpstr>
      <vt:lpstr>Презентация PowerPoint</vt:lpstr>
      <vt:lpstr>  </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3</cp:revision>
  <dcterms:created xsi:type="dcterms:W3CDTF">2024-03-26T19:13:06Z</dcterms:created>
  <dcterms:modified xsi:type="dcterms:W3CDTF">2024-04-09T14:13:22Z</dcterms:modified>
</cp:coreProperties>
</file>