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3113E4-1842-409F-8233-F9468DC1C3DD}" type="datetimeFigureOut">
              <a:rPr lang="ru-RU" smtClean="0"/>
              <a:t>04.06.2024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AA1AD-FE38-4DBC-8065-DAC05CBDA030}" type="slidenum">
              <a:rPr lang="ru-RU" smtClean="0"/>
              <a:t>‹#›</a:t>
            </a:fld>
            <a:endParaRPr lang="ru-RU"/>
          </a:p>
        </p:txBody>
      </p:sp>
    </p:spTree>
    <p:extLst>
      <p:ext uri="{BB962C8B-B14F-4D97-AF65-F5344CB8AC3E}">
        <p14:creationId xmlns:p14="http://schemas.microsoft.com/office/powerpoint/2010/main" val="1198040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192AA1AD-FE38-4DBC-8065-DAC05CBDA030}" type="slidenum">
              <a:rPr lang="ru-RU" smtClean="0"/>
              <a:t>1</a:t>
            </a:fld>
            <a:endParaRPr lang="ru-RU"/>
          </a:p>
        </p:txBody>
      </p:sp>
    </p:spTree>
    <p:extLst>
      <p:ext uri="{BB962C8B-B14F-4D97-AF65-F5344CB8AC3E}">
        <p14:creationId xmlns:p14="http://schemas.microsoft.com/office/powerpoint/2010/main" val="4020413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192AA1AD-FE38-4DBC-8065-DAC05CBDA030}" type="slidenum">
              <a:rPr lang="ru-RU" smtClean="0"/>
              <a:t>21</a:t>
            </a:fld>
            <a:endParaRPr lang="ru-RU"/>
          </a:p>
        </p:txBody>
      </p:sp>
    </p:spTree>
    <p:extLst>
      <p:ext uri="{BB962C8B-B14F-4D97-AF65-F5344CB8AC3E}">
        <p14:creationId xmlns:p14="http://schemas.microsoft.com/office/powerpoint/2010/main" val="3999887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192AA1AD-FE38-4DBC-8065-DAC05CBDA030}" type="slidenum">
              <a:rPr lang="ru-RU" smtClean="0"/>
              <a:t>26</a:t>
            </a:fld>
            <a:endParaRPr lang="ru-RU"/>
          </a:p>
        </p:txBody>
      </p:sp>
    </p:spTree>
    <p:extLst>
      <p:ext uri="{BB962C8B-B14F-4D97-AF65-F5344CB8AC3E}">
        <p14:creationId xmlns:p14="http://schemas.microsoft.com/office/powerpoint/2010/main" val="3691852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9A6A6-58FF-7685-EC30-51CBC42A239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1994B1E-BEA7-8B08-6F0C-EAF868E792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E49A191C-7495-5030-A6AC-2F0263A0126E}"/>
              </a:ext>
            </a:extLst>
          </p:cNvPr>
          <p:cNvSpPr>
            <a:spLocks noGrp="1"/>
          </p:cNvSpPr>
          <p:nvPr>
            <p:ph type="dt" sz="half" idx="10"/>
          </p:nvPr>
        </p:nvSpPr>
        <p:spPr/>
        <p:txBody>
          <a:bodyPr/>
          <a:lstStyle/>
          <a:p>
            <a:fld id="{43DC6831-F0AD-4BAB-8EF6-117CEB9B5942}" type="datetimeFigureOut">
              <a:rPr lang="ru-RU" smtClean="0"/>
              <a:t>04.06.2024</a:t>
            </a:fld>
            <a:endParaRPr lang="ru-RU"/>
          </a:p>
        </p:txBody>
      </p:sp>
      <p:sp>
        <p:nvSpPr>
          <p:cNvPr id="5" name="Нижний колонтитул 4">
            <a:extLst>
              <a:ext uri="{FF2B5EF4-FFF2-40B4-BE49-F238E27FC236}">
                <a16:creationId xmlns:a16="http://schemas.microsoft.com/office/drawing/2014/main" id="{84DD3175-A5FA-30C9-8290-1FC02A5815F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CE9C160-5AB2-E005-6C05-572311344F11}"/>
              </a:ext>
            </a:extLst>
          </p:cNvPr>
          <p:cNvSpPr>
            <a:spLocks noGrp="1"/>
          </p:cNvSpPr>
          <p:nvPr>
            <p:ph type="sldNum" sz="quarter" idx="12"/>
          </p:nvPr>
        </p:nvSpPr>
        <p:spPr/>
        <p:txBody>
          <a:bodyPr/>
          <a:lstStyle/>
          <a:p>
            <a:fld id="{5956E813-F8ED-4A60-8504-B8AB03DC6C6B}" type="slidenum">
              <a:rPr lang="ru-RU" smtClean="0"/>
              <a:t>‹#›</a:t>
            </a:fld>
            <a:endParaRPr lang="ru-RU"/>
          </a:p>
        </p:txBody>
      </p:sp>
    </p:spTree>
    <p:extLst>
      <p:ext uri="{BB962C8B-B14F-4D97-AF65-F5344CB8AC3E}">
        <p14:creationId xmlns:p14="http://schemas.microsoft.com/office/powerpoint/2010/main" val="62669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431F51-7582-1831-0481-47D5D3AD8D16}"/>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B74E0FC7-D279-5A31-FB2A-AD7BB585227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22B41E1-AF52-B693-B180-4449BF37F529}"/>
              </a:ext>
            </a:extLst>
          </p:cNvPr>
          <p:cNvSpPr>
            <a:spLocks noGrp="1"/>
          </p:cNvSpPr>
          <p:nvPr>
            <p:ph type="dt" sz="half" idx="10"/>
          </p:nvPr>
        </p:nvSpPr>
        <p:spPr/>
        <p:txBody>
          <a:bodyPr/>
          <a:lstStyle/>
          <a:p>
            <a:fld id="{43DC6831-F0AD-4BAB-8EF6-117CEB9B5942}" type="datetimeFigureOut">
              <a:rPr lang="ru-RU" smtClean="0"/>
              <a:t>04.06.2024</a:t>
            </a:fld>
            <a:endParaRPr lang="ru-RU"/>
          </a:p>
        </p:txBody>
      </p:sp>
      <p:sp>
        <p:nvSpPr>
          <p:cNvPr id="5" name="Нижний колонтитул 4">
            <a:extLst>
              <a:ext uri="{FF2B5EF4-FFF2-40B4-BE49-F238E27FC236}">
                <a16:creationId xmlns:a16="http://schemas.microsoft.com/office/drawing/2014/main" id="{7BB03D0E-5B4D-DF86-9E83-F1FFF7A2959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34F7FDD-917E-E7B9-F9AD-BF0B79A2A4C9}"/>
              </a:ext>
            </a:extLst>
          </p:cNvPr>
          <p:cNvSpPr>
            <a:spLocks noGrp="1"/>
          </p:cNvSpPr>
          <p:nvPr>
            <p:ph type="sldNum" sz="quarter" idx="12"/>
          </p:nvPr>
        </p:nvSpPr>
        <p:spPr/>
        <p:txBody>
          <a:bodyPr/>
          <a:lstStyle/>
          <a:p>
            <a:fld id="{5956E813-F8ED-4A60-8504-B8AB03DC6C6B}" type="slidenum">
              <a:rPr lang="ru-RU" smtClean="0"/>
              <a:t>‹#›</a:t>
            </a:fld>
            <a:endParaRPr lang="ru-RU"/>
          </a:p>
        </p:txBody>
      </p:sp>
    </p:spTree>
    <p:extLst>
      <p:ext uri="{BB962C8B-B14F-4D97-AF65-F5344CB8AC3E}">
        <p14:creationId xmlns:p14="http://schemas.microsoft.com/office/powerpoint/2010/main" val="3697596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2CAAC2B-9DE2-8641-06BE-84454728A359}"/>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3F1A0F79-E0AA-6E2A-94D9-C5B6E83BF65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F4BC0AA-FBC5-0209-406A-6277910AD153}"/>
              </a:ext>
            </a:extLst>
          </p:cNvPr>
          <p:cNvSpPr>
            <a:spLocks noGrp="1"/>
          </p:cNvSpPr>
          <p:nvPr>
            <p:ph type="dt" sz="half" idx="10"/>
          </p:nvPr>
        </p:nvSpPr>
        <p:spPr/>
        <p:txBody>
          <a:bodyPr/>
          <a:lstStyle/>
          <a:p>
            <a:fld id="{43DC6831-F0AD-4BAB-8EF6-117CEB9B5942}" type="datetimeFigureOut">
              <a:rPr lang="ru-RU" smtClean="0"/>
              <a:t>04.06.2024</a:t>
            </a:fld>
            <a:endParaRPr lang="ru-RU"/>
          </a:p>
        </p:txBody>
      </p:sp>
      <p:sp>
        <p:nvSpPr>
          <p:cNvPr id="5" name="Нижний колонтитул 4">
            <a:extLst>
              <a:ext uri="{FF2B5EF4-FFF2-40B4-BE49-F238E27FC236}">
                <a16:creationId xmlns:a16="http://schemas.microsoft.com/office/drawing/2014/main" id="{484B652D-B152-ECC7-6DED-344CFD04585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9E829A-A3A5-3D0A-7265-156E27E32DCE}"/>
              </a:ext>
            </a:extLst>
          </p:cNvPr>
          <p:cNvSpPr>
            <a:spLocks noGrp="1"/>
          </p:cNvSpPr>
          <p:nvPr>
            <p:ph type="sldNum" sz="quarter" idx="12"/>
          </p:nvPr>
        </p:nvSpPr>
        <p:spPr/>
        <p:txBody>
          <a:bodyPr/>
          <a:lstStyle/>
          <a:p>
            <a:fld id="{5956E813-F8ED-4A60-8504-B8AB03DC6C6B}" type="slidenum">
              <a:rPr lang="ru-RU" smtClean="0"/>
              <a:t>‹#›</a:t>
            </a:fld>
            <a:endParaRPr lang="ru-RU"/>
          </a:p>
        </p:txBody>
      </p:sp>
    </p:spTree>
    <p:extLst>
      <p:ext uri="{BB962C8B-B14F-4D97-AF65-F5344CB8AC3E}">
        <p14:creationId xmlns:p14="http://schemas.microsoft.com/office/powerpoint/2010/main" val="1437012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6ABD4D-4D5E-73E3-D947-85B4DCD6AB2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D23AB96-EE30-CC1B-8A0D-4600499E7FD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A9D0FB2-9CF6-4141-E2AD-DC4485232A26}"/>
              </a:ext>
            </a:extLst>
          </p:cNvPr>
          <p:cNvSpPr>
            <a:spLocks noGrp="1"/>
          </p:cNvSpPr>
          <p:nvPr>
            <p:ph type="dt" sz="half" idx="10"/>
          </p:nvPr>
        </p:nvSpPr>
        <p:spPr/>
        <p:txBody>
          <a:bodyPr/>
          <a:lstStyle/>
          <a:p>
            <a:fld id="{43DC6831-F0AD-4BAB-8EF6-117CEB9B5942}" type="datetimeFigureOut">
              <a:rPr lang="ru-RU" smtClean="0"/>
              <a:t>04.06.2024</a:t>
            </a:fld>
            <a:endParaRPr lang="ru-RU"/>
          </a:p>
        </p:txBody>
      </p:sp>
      <p:sp>
        <p:nvSpPr>
          <p:cNvPr id="5" name="Нижний колонтитул 4">
            <a:extLst>
              <a:ext uri="{FF2B5EF4-FFF2-40B4-BE49-F238E27FC236}">
                <a16:creationId xmlns:a16="http://schemas.microsoft.com/office/drawing/2014/main" id="{CBB9E39B-2EB3-DA2F-AECD-AEA4E8F62B1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FD8CDF9-8803-9AD5-A811-2BCC52DC2EF9}"/>
              </a:ext>
            </a:extLst>
          </p:cNvPr>
          <p:cNvSpPr>
            <a:spLocks noGrp="1"/>
          </p:cNvSpPr>
          <p:nvPr>
            <p:ph type="sldNum" sz="quarter" idx="12"/>
          </p:nvPr>
        </p:nvSpPr>
        <p:spPr/>
        <p:txBody>
          <a:bodyPr/>
          <a:lstStyle/>
          <a:p>
            <a:fld id="{5956E813-F8ED-4A60-8504-B8AB03DC6C6B}" type="slidenum">
              <a:rPr lang="ru-RU" smtClean="0"/>
              <a:t>‹#›</a:t>
            </a:fld>
            <a:endParaRPr lang="ru-RU"/>
          </a:p>
        </p:txBody>
      </p:sp>
    </p:spTree>
    <p:extLst>
      <p:ext uri="{BB962C8B-B14F-4D97-AF65-F5344CB8AC3E}">
        <p14:creationId xmlns:p14="http://schemas.microsoft.com/office/powerpoint/2010/main" val="2035863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36A4BE-C827-D756-909E-2375ED8807E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DD4AD765-E6DF-8B80-A929-C4AA5B3277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33DF119C-9677-A054-AB26-4196ADDA3E86}"/>
              </a:ext>
            </a:extLst>
          </p:cNvPr>
          <p:cNvSpPr>
            <a:spLocks noGrp="1"/>
          </p:cNvSpPr>
          <p:nvPr>
            <p:ph type="dt" sz="half" idx="10"/>
          </p:nvPr>
        </p:nvSpPr>
        <p:spPr/>
        <p:txBody>
          <a:bodyPr/>
          <a:lstStyle/>
          <a:p>
            <a:fld id="{43DC6831-F0AD-4BAB-8EF6-117CEB9B5942}" type="datetimeFigureOut">
              <a:rPr lang="ru-RU" smtClean="0"/>
              <a:t>04.06.2024</a:t>
            </a:fld>
            <a:endParaRPr lang="ru-RU"/>
          </a:p>
        </p:txBody>
      </p:sp>
      <p:sp>
        <p:nvSpPr>
          <p:cNvPr id="5" name="Нижний колонтитул 4">
            <a:extLst>
              <a:ext uri="{FF2B5EF4-FFF2-40B4-BE49-F238E27FC236}">
                <a16:creationId xmlns:a16="http://schemas.microsoft.com/office/drawing/2014/main" id="{892E5985-4DB7-E497-08A6-B15CF7EE60B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F9018A9-7FA2-621E-180B-4D4DFA8029BD}"/>
              </a:ext>
            </a:extLst>
          </p:cNvPr>
          <p:cNvSpPr>
            <a:spLocks noGrp="1"/>
          </p:cNvSpPr>
          <p:nvPr>
            <p:ph type="sldNum" sz="quarter" idx="12"/>
          </p:nvPr>
        </p:nvSpPr>
        <p:spPr/>
        <p:txBody>
          <a:bodyPr/>
          <a:lstStyle/>
          <a:p>
            <a:fld id="{5956E813-F8ED-4A60-8504-B8AB03DC6C6B}" type="slidenum">
              <a:rPr lang="ru-RU" smtClean="0"/>
              <a:t>‹#›</a:t>
            </a:fld>
            <a:endParaRPr lang="ru-RU"/>
          </a:p>
        </p:txBody>
      </p:sp>
    </p:spTree>
    <p:extLst>
      <p:ext uri="{BB962C8B-B14F-4D97-AF65-F5344CB8AC3E}">
        <p14:creationId xmlns:p14="http://schemas.microsoft.com/office/powerpoint/2010/main" val="113105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9D7A0A-D871-07BA-C112-453748457FB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3A04306A-7CB3-B085-5252-5F1517CBB0A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63797170-EBBC-255F-FAAF-D74F2793398B}"/>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E67ED3DE-2C5F-CECB-8DE3-9C900DB5E257}"/>
              </a:ext>
            </a:extLst>
          </p:cNvPr>
          <p:cNvSpPr>
            <a:spLocks noGrp="1"/>
          </p:cNvSpPr>
          <p:nvPr>
            <p:ph type="dt" sz="half" idx="10"/>
          </p:nvPr>
        </p:nvSpPr>
        <p:spPr/>
        <p:txBody>
          <a:bodyPr/>
          <a:lstStyle/>
          <a:p>
            <a:fld id="{43DC6831-F0AD-4BAB-8EF6-117CEB9B5942}" type="datetimeFigureOut">
              <a:rPr lang="ru-RU" smtClean="0"/>
              <a:t>04.06.2024</a:t>
            </a:fld>
            <a:endParaRPr lang="ru-RU"/>
          </a:p>
        </p:txBody>
      </p:sp>
      <p:sp>
        <p:nvSpPr>
          <p:cNvPr id="6" name="Нижний колонтитул 5">
            <a:extLst>
              <a:ext uri="{FF2B5EF4-FFF2-40B4-BE49-F238E27FC236}">
                <a16:creationId xmlns:a16="http://schemas.microsoft.com/office/drawing/2014/main" id="{8A900509-8121-425D-2AD1-82F9D298837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C96E03D-9F91-5C3B-47D9-E5C84FC6D6F1}"/>
              </a:ext>
            </a:extLst>
          </p:cNvPr>
          <p:cNvSpPr>
            <a:spLocks noGrp="1"/>
          </p:cNvSpPr>
          <p:nvPr>
            <p:ph type="sldNum" sz="quarter" idx="12"/>
          </p:nvPr>
        </p:nvSpPr>
        <p:spPr/>
        <p:txBody>
          <a:bodyPr/>
          <a:lstStyle/>
          <a:p>
            <a:fld id="{5956E813-F8ED-4A60-8504-B8AB03DC6C6B}" type="slidenum">
              <a:rPr lang="ru-RU" smtClean="0"/>
              <a:t>‹#›</a:t>
            </a:fld>
            <a:endParaRPr lang="ru-RU"/>
          </a:p>
        </p:txBody>
      </p:sp>
    </p:spTree>
    <p:extLst>
      <p:ext uri="{BB962C8B-B14F-4D97-AF65-F5344CB8AC3E}">
        <p14:creationId xmlns:p14="http://schemas.microsoft.com/office/powerpoint/2010/main" val="1983476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D68F1F-DCE3-4162-4D2A-9903165EC1C5}"/>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B3B190E-0836-650A-50D9-0CB3F0764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81DDD56-F237-3C86-95C4-6FDB759E3A8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54995C2D-FB7B-143D-B518-A3F483BF3D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5C3FCDEE-F89B-C5EB-088E-9A826E1C725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5AAAF7E-AD63-D0DA-A05F-AFF4F6B23174}"/>
              </a:ext>
            </a:extLst>
          </p:cNvPr>
          <p:cNvSpPr>
            <a:spLocks noGrp="1"/>
          </p:cNvSpPr>
          <p:nvPr>
            <p:ph type="dt" sz="half" idx="10"/>
          </p:nvPr>
        </p:nvSpPr>
        <p:spPr/>
        <p:txBody>
          <a:bodyPr/>
          <a:lstStyle/>
          <a:p>
            <a:fld id="{43DC6831-F0AD-4BAB-8EF6-117CEB9B5942}" type="datetimeFigureOut">
              <a:rPr lang="ru-RU" smtClean="0"/>
              <a:t>04.06.2024</a:t>
            </a:fld>
            <a:endParaRPr lang="ru-RU"/>
          </a:p>
        </p:txBody>
      </p:sp>
      <p:sp>
        <p:nvSpPr>
          <p:cNvPr id="8" name="Нижний колонтитул 7">
            <a:extLst>
              <a:ext uri="{FF2B5EF4-FFF2-40B4-BE49-F238E27FC236}">
                <a16:creationId xmlns:a16="http://schemas.microsoft.com/office/drawing/2014/main" id="{E68D857D-96BD-015A-C84A-4DABCC250CC4}"/>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7C85035D-2B65-792E-A727-05C5A7EE09D1}"/>
              </a:ext>
            </a:extLst>
          </p:cNvPr>
          <p:cNvSpPr>
            <a:spLocks noGrp="1"/>
          </p:cNvSpPr>
          <p:nvPr>
            <p:ph type="sldNum" sz="quarter" idx="12"/>
          </p:nvPr>
        </p:nvSpPr>
        <p:spPr/>
        <p:txBody>
          <a:bodyPr/>
          <a:lstStyle/>
          <a:p>
            <a:fld id="{5956E813-F8ED-4A60-8504-B8AB03DC6C6B}" type="slidenum">
              <a:rPr lang="ru-RU" smtClean="0"/>
              <a:t>‹#›</a:t>
            </a:fld>
            <a:endParaRPr lang="ru-RU"/>
          </a:p>
        </p:txBody>
      </p:sp>
    </p:spTree>
    <p:extLst>
      <p:ext uri="{BB962C8B-B14F-4D97-AF65-F5344CB8AC3E}">
        <p14:creationId xmlns:p14="http://schemas.microsoft.com/office/powerpoint/2010/main" val="1738574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15C52B-147B-E26C-4302-A9E510E54A4D}"/>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09BBF720-423A-107D-2EE6-8AC78991123C}"/>
              </a:ext>
            </a:extLst>
          </p:cNvPr>
          <p:cNvSpPr>
            <a:spLocks noGrp="1"/>
          </p:cNvSpPr>
          <p:nvPr>
            <p:ph type="dt" sz="half" idx="10"/>
          </p:nvPr>
        </p:nvSpPr>
        <p:spPr/>
        <p:txBody>
          <a:bodyPr/>
          <a:lstStyle/>
          <a:p>
            <a:fld id="{43DC6831-F0AD-4BAB-8EF6-117CEB9B5942}" type="datetimeFigureOut">
              <a:rPr lang="ru-RU" smtClean="0"/>
              <a:t>04.06.2024</a:t>
            </a:fld>
            <a:endParaRPr lang="ru-RU"/>
          </a:p>
        </p:txBody>
      </p:sp>
      <p:sp>
        <p:nvSpPr>
          <p:cNvPr id="4" name="Нижний колонтитул 3">
            <a:extLst>
              <a:ext uri="{FF2B5EF4-FFF2-40B4-BE49-F238E27FC236}">
                <a16:creationId xmlns:a16="http://schemas.microsoft.com/office/drawing/2014/main" id="{A03FF061-2C58-2B73-5867-44248CE19A9A}"/>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75DAD4C9-0E93-6105-4728-8942689A51DB}"/>
              </a:ext>
            </a:extLst>
          </p:cNvPr>
          <p:cNvSpPr>
            <a:spLocks noGrp="1"/>
          </p:cNvSpPr>
          <p:nvPr>
            <p:ph type="sldNum" sz="quarter" idx="12"/>
          </p:nvPr>
        </p:nvSpPr>
        <p:spPr/>
        <p:txBody>
          <a:bodyPr/>
          <a:lstStyle/>
          <a:p>
            <a:fld id="{5956E813-F8ED-4A60-8504-B8AB03DC6C6B}" type="slidenum">
              <a:rPr lang="ru-RU" smtClean="0"/>
              <a:t>‹#›</a:t>
            </a:fld>
            <a:endParaRPr lang="ru-RU"/>
          </a:p>
        </p:txBody>
      </p:sp>
    </p:spTree>
    <p:extLst>
      <p:ext uri="{BB962C8B-B14F-4D97-AF65-F5344CB8AC3E}">
        <p14:creationId xmlns:p14="http://schemas.microsoft.com/office/powerpoint/2010/main" val="2542845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2AFDA5A-3C53-0DC6-5C4B-0A5751A0D27F}"/>
              </a:ext>
            </a:extLst>
          </p:cNvPr>
          <p:cNvSpPr>
            <a:spLocks noGrp="1"/>
          </p:cNvSpPr>
          <p:nvPr>
            <p:ph type="dt" sz="half" idx="10"/>
          </p:nvPr>
        </p:nvSpPr>
        <p:spPr/>
        <p:txBody>
          <a:bodyPr/>
          <a:lstStyle/>
          <a:p>
            <a:fld id="{43DC6831-F0AD-4BAB-8EF6-117CEB9B5942}" type="datetimeFigureOut">
              <a:rPr lang="ru-RU" smtClean="0"/>
              <a:t>04.06.2024</a:t>
            </a:fld>
            <a:endParaRPr lang="ru-RU"/>
          </a:p>
        </p:txBody>
      </p:sp>
      <p:sp>
        <p:nvSpPr>
          <p:cNvPr id="3" name="Нижний колонтитул 2">
            <a:extLst>
              <a:ext uri="{FF2B5EF4-FFF2-40B4-BE49-F238E27FC236}">
                <a16:creationId xmlns:a16="http://schemas.microsoft.com/office/drawing/2014/main" id="{7E6F2063-642C-9B31-C523-C14E400D18FF}"/>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61B571B-3743-4EDF-11CF-DE8559D8B0F6}"/>
              </a:ext>
            </a:extLst>
          </p:cNvPr>
          <p:cNvSpPr>
            <a:spLocks noGrp="1"/>
          </p:cNvSpPr>
          <p:nvPr>
            <p:ph type="sldNum" sz="quarter" idx="12"/>
          </p:nvPr>
        </p:nvSpPr>
        <p:spPr/>
        <p:txBody>
          <a:bodyPr/>
          <a:lstStyle/>
          <a:p>
            <a:fld id="{5956E813-F8ED-4A60-8504-B8AB03DC6C6B}" type="slidenum">
              <a:rPr lang="ru-RU" smtClean="0"/>
              <a:t>‹#›</a:t>
            </a:fld>
            <a:endParaRPr lang="ru-RU"/>
          </a:p>
        </p:txBody>
      </p:sp>
    </p:spTree>
    <p:extLst>
      <p:ext uri="{BB962C8B-B14F-4D97-AF65-F5344CB8AC3E}">
        <p14:creationId xmlns:p14="http://schemas.microsoft.com/office/powerpoint/2010/main" val="186037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C5D901-E468-21BC-6FA9-5ACB0FE9674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79D45BE-B057-E0AE-4201-439067C4B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D7806B0-F46D-C2B5-9BC0-8D0BFE7DC3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4CAF8340-387A-6C4D-65AE-7A0735838F6B}"/>
              </a:ext>
            </a:extLst>
          </p:cNvPr>
          <p:cNvSpPr>
            <a:spLocks noGrp="1"/>
          </p:cNvSpPr>
          <p:nvPr>
            <p:ph type="dt" sz="half" idx="10"/>
          </p:nvPr>
        </p:nvSpPr>
        <p:spPr/>
        <p:txBody>
          <a:bodyPr/>
          <a:lstStyle/>
          <a:p>
            <a:fld id="{43DC6831-F0AD-4BAB-8EF6-117CEB9B5942}" type="datetimeFigureOut">
              <a:rPr lang="ru-RU" smtClean="0"/>
              <a:t>04.06.2024</a:t>
            </a:fld>
            <a:endParaRPr lang="ru-RU"/>
          </a:p>
        </p:txBody>
      </p:sp>
      <p:sp>
        <p:nvSpPr>
          <p:cNvPr id="6" name="Нижний колонтитул 5">
            <a:extLst>
              <a:ext uri="{FF2B5EF4-FFF2-40B4-BE49-F238E27FC236}">
                <a16:creationId xmlns:a16="http://schemas.microsoft.com/office/drawing/2014/main" id="{7279F39A-7B25-86BF-F3F2-17D8F2BF303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179D555-D078-80E3-DCA1-F7A1C006C04F}"/>
              </a:ext>
            </a:extLst>
          </p:cNvPr>
          <p:cNvSpPr>
            <a:spLocks noGrp="1"/>
          </p:cNvSpPr>
          <p:nvPr>
            <p:ph type="sldNum" sz="quarter" idx="12"/>
          </p:nvPr>
        </p:nvSpPr>
        <p:spPr/>
        <p:txBody>
          <a:bodyPr/>
          <a:lstStyle/>
          <a:p>
            <a:fld id="{5956E813-F8ED-4A60-8504-B8AB03DC6C6B}" type="slidenum">
              <a:rPr lang="ru-RU" smtClean="0"/>
              <a:t>‹#›</a:t>
            </a:fld>
            <a:endParaRPr lang="ru-RU"/>
          </a:p>
        </p:txBody>
      </p:sp>
    </p:spTree>
    <p:extLst>
      <p:ext uri="{BB962C8B-B14F-4D97-AF65-F5344CB8AC3E}">
        <p14:creationId xmlns:p14="http://schemas.microsoft.com/office/powerpoint/2010/main" val="5271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BD0CDA-D3A5-B787-1F5F-02C85F0DE65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37F3398E-66FF-5E71-7649-98026698E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75531C7F-CD91-F53E-4DE2-9166ADBCF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5472A96-2441-11BD-B766-79EE73E67AAB}"/>
              </a:ext>
            </a:extLst>
          </p:cNvPr>
          <p:cNvSpPr>
            <a:spLocks noGrp="1"/>
          </p:cNvSpPr>
          <p:nvPr>
            <p:ph type="dt" sz="half" idx="10"/>
          </p:nvPr>
        </p:nvSpPr>
        <p:spPr/>
        <p:txBody>
          <a:bodyPr/>
          <a:lstStyle/>
          <a:p>
            <a:fld id="{43DC6831-F0AD-4BAB-8EF6-117CEB9B5942}" type="datetimeFigureOut">
              <a:rPr lang="ru-RU" smtClean="0"/>
              <a:t>04.06.2024</a:t>
            </a:fld>
            <a:endParaRPr lang="ru-RU"/>
          </a:p>
        </p:txBody>
      </p:sp>
      <p:sp>
        <p:nvSpPr>
          <p:cNvPr id="6" name="Нижний колонтитул 5">
            <a:extLst>
              <a:ext uri="{FF2B5EF4-FFF2-40B4-BE49-F238E27FC236}">
                <a16:creationId xmlns:a16="http://schemas.microsoft.com/office/drawing/2014/main" id="{D086CA45-4DD0-D052-95B1-3CD19C91CAE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D883FCC-8B68-B651-E732-25B2D06C820A}"/>
              </a:ext>
            </a:extLst>
          </p:cNvPr>
          <p:cNvSpPr>
            <a:spLocks noGrp="1"/>
          </p:cNvSpPr>
          <p:nvPr>
            <p:ph type="sldNum" sz="quarter" idx="12"/>
          </p:nvPr>
        </p:nvSpPr>
        <p:spPr/>
        <p:txBody>
          <a:bodyPr/>
          <a:lstStyle/>
          <a:p>
            <a:fld id="{5956E813-F8ED-4A60-8504-B8AB03DC6C6B}" type="slidenum">
              <a:rPr lang="ru-RU" smtClean="0"/>
              <a:t>‹#›</a:t>
            </a:fld>
            <a:endParaRPr lang="ru-RU"/>
          </a:p>
        </p:txBody>
      </p:sp>
    </p:spTree>
    <p:extLst>
      <p:ext uri="{BB962C8B-B14F-4D97-AF65-F5344CB8AC3E}">
        <p14:creationId xmlns:p14="http://schemas.microsoft.com/office/powerpoint/2010/main" val="135160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54F6ED-6AFC-5883-D3A1-5C93646D4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D1E79008-30CE-E0B9-D803-B6B035CAAF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FF9DBD3-C082-0C8C-233F-B94955F2BB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C6831-F0AD-4BAB-8EF6-117CEB9B5942}" type="datetimeFigureOut">
              <a:rPr lang="ru-RU" smtClean="0"/>
              <a:t>04.06.2024</a:t>
            </a:fld>
            <a:endParaRPr lang="ru-RU"/>
          </a:p>
        </p:txBody>
      </p:sp>
      <p:sp>
        <p:nvSpPr>
          <p:cNvPr id="5" name="Нижний колонтитул 4">
            <a:extLst>
              <a:ext uri="{FF2B5EF4-FFF2-40B4-BE49-F238E27FC236}">
                <a16:creationId xmlns:a16="http://schemas.microsoft.com/office/drawing/2014/main" id="{D1E0770E-D3C8-DF46-48FD-7D6B2D81FA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42355E8F-704C-3F04-F533-831A6EAE2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56E813-F8ED-4A60-8504-B8AB03DC6C6B}" type="slidenum">
              <a:rPr lang="ru-RU" smtClean="0"/>
              <a:t>‹#›</a:t>
            </a:fld>
            <a:endParaRPr lang="ru-RU"/>
          </a:p>
        </p:txBody>
      </p:sp>
    </p:spTree>
    <p:extLst>
      <p:ext uri="{BB962C8B-B14F-4D97-AF65-F5344CB8AC3E}">
        <p14:creationId xmlns:p14="http://schemas.microsoft.com/office/powerpoint/2010/main" val="23466179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consultant.ru/document/cons_doc_LAW_474024/66167366e75c9c27b0549e3a2d9ed00c123a4dbc/#dst1102" TargetMode="External"/><Relationship Id="rId2" Type="http://schemas.openxmlformats.org/officeDocument/2006/relationships/hyperlink" Target="https://www.consultant.ru/document/cons_doc_LAW_34683/a462b0f18cb5c73ceb2ea1ff71ae88aed4d67e84/"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onsultant.ru/document/cons_doc_LAW_453988/f4cc41d2893fe6ead84452c23d414752fb119bbe/#dst100136" TargetMode="External"/><Relationship Id="rId2" Type="http://schemas.openxmlformats.org/officeDocument/2006/relationships/hyperlink" Target="https://www.consultant.ru/document/cons_doc_LAW_464093/df548aee2bf30324ab607e011008a7895997f218/#dst100429" TargetMode="External"/><Relationship Id="rId1" Type="http://schemas.openxmlformats.org/officeDocument/2006/relationships/slideLayout" Target="../slideLayouts/slideLayout2.xml"/><Relationship Id="rId4" Type="http://schemas.openxmlformats.org/officeDocument/2006/relationships/hyperlink" Target="https://www.consultant.ru/document/cons_doc_LAW_34683/a462b0f18cb5c73ceb2ea1ff71ae88aed4d67e84/"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consultant.ru/document/cons_doc_LAW_400590/e788b562f3605f55218e820d2f43b5b725a1adbf/#dst100028" TargetMode="External"/><Relationship Id="rId2" Type="http://schemas.openxmlformats.org/officeDocument/2006/relationships/hyperlink" Target="https://www.consultant.ru/document/cons_doc_LAW_34683/a462b0f18cb5c73ceb2ea1ff71ae88aed4d67e84/" TargetMode="External"/><Relationship Id="rId1" Type="http://schemas.openxmlformats.org/officeDocument/2006/relationships/slideLayout" Target="../slideLayouts/slideLayout2.xml"/><Relationship Id="rId4" Type="http://schemas.openxmlformats.org/officeDocument/2006/relationships/hyperlink" Target="https://www.consultant.ru/document/cons_doc_LAW_451496/6dbb049aa2a6720f6cae2007ee735cf98e0ca4ca/#dst10000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consultant.ru/document/cons_doc_LAW_464093/00dee6f5eb135cbf4be827f8b8ae2db79677ad16/#dst100420" TargetMode="External"/><Relationship Id="rId2" Type="http://schemas.openxmlformats.org/officeDocument/2006/relationships/hyperlink" Target="https://www.consultant.ru/document/cons_doc_LAW_474024/bac9b021a8ebb30fb12f7cd16b5c98cd528ff24a/#dst395"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942728-3655-F7A1-6836-E413C8AD3D08}"/>
              </a:ext>
            </a:extLst>
          </p:cNvPr>
          <p:cNvSpPr>
            <a:spLocks noGrp="1"/>
          </p:cNvSpPr>
          <p:nvPr>
            <p:ph type="ctrTitle"/>
          </p:nvPr>
        </p:nvSpPr>
        <p:spPr/>
        <p:txBody>
          <a:bodyPr/>
          <a:lstStyle/>
          <a:p>
            <a:endParaRPr lang="ru-RU" dirty="0"/>
          </a:p>
        </p:txBody>
      </p:sp>
      <p:sp>
        <p:nvSpPr>
          <p:cNvPr id="3" name="Подзаголовок 2">
            <a:extLst>
              <a:ext uri="{FF2B5EF4-FFF2-40B4-BE49-F238E27FC236}">
                <a16:creationId xmlns:a16="http://schemas.microsoft.com/office/drawing/2014/main" id="{3F74408A-F79D-3EDD-79C7-41D0288E5E13}"/>
              </a:ext>
            </a:extLst>
          </p:cNvPr>
          <p:cNvSpPr>
            <a:spLocks noGrp="1"/>
          </p:cNvSpPr>
          <p:nvPr>
            <p:ph type="subTitle" idx="1"/>
          </p:nvPr>
        </p:nvSpPr>
        <p:spPr/>
        <p:txBody>
          <a:bodyPr/>
          <a:lstStyle/>
          <a:p>
            <a:endParaRPr lang="ru-RU"/>
          </a:p>
        </p:txBody>
      </p:sp>
      <p:grpSp>
        <p:nvGrpSpPr>
          <p:cNvPr id="4" name="object 2">
            <a:extLst>
              <a:ext uri="{FF2B5EF4-FFF2-40B4-BE49-F238E27FC236}">
                <a16:creationId xmlns:a16="http://schemas.microsoft.com/office/drawing/2014/main" id="{A4764E0B-4D70-A99B-53AE-751EE24EF8A1}"/>
              </a:ext>
            </a:extLst>
          </p:cNvPr>
          <p:cNvGrpSpPr/>
          <p:nvPr/>
        </p:nvGrpSpPr>
        <p:grpSpPr>
          <a:xfrm>
            <a:off x="0" y="7550"/>
            <a:ext cx="12192000" cy="6842900"/>
            <a:chOff x="775597" y="350519"/>
            <a:chExt cx="9144000" cy="6858000"/>
          </a:xfrm>
        </p:grpSpPr>
        <p:pic>
          <p:nvPicPr>
            <p:cNvPr id="5" name="object 3">
              <a:extLst>
                <a:ext uri="{FF2B5EF4-FFF2-40B4-BE49-F238E27FC236}">
                  <a16:creationId xmlns:a16="http://schemas.microsoft.com/office/drawing/2014/main" id="{12F43834-6254-D3FE-E987-358AF183F1D7}"/>
                </a:ext>
              </a:extLst>
            </p:cNvPr>
            <p:cNvPicPr/>
            <p:nvPr/>
          </p:nvPicPr>
          <p:blipFill>
            <a:blip r:embed="rId3" cstate="print"/>
            <a:stretch>
              <a:fillRect/>
            </a:stretch>
          </p:blipFill>
          <p:spPr>
            <a:xfrm>
              <a:off x="775597" y="350519"/>
              <a:ext cx="9143996" cy="6857999"/>
            </a:xfrm>
            <a:prstGeom prst="rect">
              <a:avLst/>
            </a:prstGeom>
          </p:spPr>
        </p:pic>
        <p:sp>
          <p:nvSpPr>
            <p:cNvPr id="6" name="object 4">
              <a:extLst>
                <a:ext uri="{FF2B5EF4-FFF2-40B4-BE49-F238E27FC236}">
                  <a16:creationId xmlns:a16="http://schemas.microsoft.com/office/drawing/2014/main" id="{7FBE3384-65AD-4B6E-3A61-2F5BF01986F9}"/>
                </a:ext>
              </a:extLst>
            </p:cNvPr>
            <p:cNvSpPr/>
            <p:nvPr/>
          </p:nvSpPr>
          <p:spPr>
            <a:xfrm>
              <a:off x="9233794" y="350519"/>
              <a:ext cx="685800" cy="6858000"/>
            </a:xfrm>
            <a:custGeom>
              <a:avLst/>
              <a:gdLst/>
              <a:ahLst/>
              <a:cxnLst/>
              <a:rect l="l" t="t" r="r" b="b"/>
              <a:pathLst>
                <a:path w="685800" h="6858000">
                  <a:moveTo>
                    <a:pt x="685799" y="6857999"/>
                  </a:moveTo>
                  <a:lnTo>
                    <a:pt x="685799" y="0"/>
                  </a:lnTo>
                  <a:lnTo>
                    <a:pt x="0" y="0"/>
                  </a:lnTo>
                  <a:lnTo>
                    <a:pt x="0" y="6857999"/>
                  </a:lnTo>
                  <a:lnTo>
                    <a:pt x="685799" y="6857999"/>
                  </a:lnTo>
                  <a:close/>
                </a:path>
              </a:pathLst>
            </a:custGeom>
            <a:solidFill>
              <a:srgbClr val="1F487C"/>
            </a:solidFill>
          </p:spPr>
          <p:txBody>
            <a:bodyPr wrap="square" lIns="0" tIns="0" rIns="0" bIns="0" rtlCol="0"/>
            <a:lstStyle/>
            <a:p>
              <a:endParaRPr/>
            </a:p>
          </p:txBody>
        </p:sp>
      </p:grpSp>
      <p:sp>
        <p:nvSpPr>
          <p:cNvPr id="7" name="TextBox 6">
            <a:extLst>
              <a:ext uri="{FF2B5EF4-FFF2-40B4-BE49-F238E27FC236}">
                <a16:creationId xmlns:a16="http://schemas.microsoft.com/office/drawing/2014/main" id="{76188FB2-B8D6-B50E-3318-28B718B29A68}"/>
              </a:ext>
            </a:extLst>
          </p:cNvPr>
          <p:cNvSpPr txBox="1"/>
          <p:nvPr/>
        </p:nvSpPr>
        <p:spPr>
          <a:xfrm>
            <a:off x="1024034" y="582857"/>
            <a:ext cx="9584871" cy="1751762"/>
          </a:xfrm>
          <a:prstGeom prst="rect">
            <a:avLst/>
          </a:prstGeom>
          <a:noFill/>
        </p:spPr>
        <p:txBody>
          <a:bodyPr wrap="square">
            <a:spAutoFit/>
          </a:bodyPr>
          <a:lstStyle/>
          <a:p>
            <a:pPr algn="ctr">
              <a:lnSpc>
                <a:spcPct val="100000"/>
              </a:lnSpc>
              <a:spcBef>
                <a:spcPts val="285"/>
              </a:spcBef>
            </a:pPr>
            <a:r>
              <a:rPr lang="ru-RU" sz="1600" dirty="0">
                <a:solidFill>
                  <a:srgbClr val="1E487C"/>
                </a:solidFill>
                <a:latin typeface="Times New Roman"/>
                <a:cs typeface="Times New Roman"/>
              </a:rPr>
              <a:t>МИНИСТЕРСТВО</a:t>
            </a:r>
            <a:r>
              <a:rPr lang="ru-RU" sz="1600" spc="-60" dirty="0">
                <a:solidFill>
                  <a:srgbClr val="1E487C"/>
                </a:solidFill>
                <a:latin typeface="Times New Roman"/>
                <a:cs typeface="Times New Roman"/>
              </a:rPr>
              <a:t> </a:t>
            </a:r>
            <a:r>
              <a:rPr lang="ru-RU" sz="1600" spc="-20" dirty="0">
                <a:solidFill>
                  <a:srgbClr val="1E487C"/>
                </a:solidFill>
                <a:latin typeface="Times New Roman"/>
                <a:cs typeface="Times New Roman"/>
              </a:rPr>
              <a:t>НАУКИ</a:t>
            </a:r>
            <a:r>
              <a:rPr lang="ru-RU" sz="1600" spc="5" dirty="0">
                <a:solidFill>
                  <a:srgbClr val="1E487C"/>
                </a:solidFill>
                <a:latin typeface="Times New Roman"/>
                <a:cs typeface="Times New Roman"/>
              </a:rPr>
              <a:t> </a:t>
            </a:r>
            <a:r>
              <a:rPr lang="ru-RU" sz="1600" dirty="0">
                <a:solidFill>
                  <a:srgbClr val="1E487C"/>
                </a:solidFill>
                <a:latin typeface="Times New Roman"/>
                <a:cs typeface="Times New Roman"/>
              </a:rPr>
              <a:t>И</a:t>
            </a:r>
            <a:r>
              <a:rPr lang="ru-RU" sz="1600" spc="-40" dirty="0">
                <a:solidFill>
                  <a:srgbClr val="1E487C"/>
                </a:solidFill>
                <a:latin typeface="Times New Roman"/>
                <a:cs typeface="Times New Roman"/>
              </a:rPr>
              <a:t> </a:t>
            </a:r>
            <a:r>
              <a:rPr lang="ru-RU" sz="1600" spc="-10" dirty="0">
                <a:solidFill>
                  <a:srgbClr val="1E487C"/>
                </a:solidFill>
                <a:latin typeface="Times New Roman"/>
                <a:cs typeface="Times New Roman"/>
              </a:rPr>
              <a:t>ВЫСШЕГО</a:t>
            </a:r>
            <a:r>
              <a:rPr lang="ru-RU" sz="1600" spc="-15" dirty="0">
                <a:solidFill>
                  <a:srgbClr val="1E487C"/>
                </a:solidFill>
                <a:latin typeface="Times New Roman"/>
                <a:cs typeface="Times New Roman"/>
              </a:rPr>
              <a:t> </a:t>
            </a:r>
            <a:r>
              <a:rPr lang="ru-RU" sz="1600" spc="-30" dirty="0">
                <a:solidFill>
                  <a:srgbClr val="1E487C"/>
                </a:solidFill>
                <a:latin typeface="Times New Roman"/>
                <a:cs typeface="Times New Roman"/>
              </a:rPr>
              <a:t>ОБРАЗОВАНИЯ</a:t>
            </a:r>
            <a:r>
              <a:rPr lang="ru-RU" sz="1600" spc="-25" dirty="0">
                <a:solidFill>
                  <a:srgbClr val="1E487C"/>
                </a:solidFill>
                <a:latin typeface="Times New Roman"/>
                <a:cs typeface="Times New Roman"/>
              </a:rPr>
              <a:t> </a:t>
            </a:r>
            <a:r>
              <a:rPr lang="ru-RU" sz="1600" dirty="0">
                <a:solidFill>
                  <a:srgbClr val="1E487C"/>
                </a:solidFill>
                <a:latin typeface="Times New Roman"/>
                <a:cs typeface="Times New Roman"/>
              </a:rPr>
              <a:t>РОССИЙСКОЙ</a:t>
            </a:r>
            <a:r>
              <a:rPr lang="ru-RU" sz="1600" spc="-35" dirty="0">
                <a:solidFill>
                  <a:srgbClr val="1E487C"/>
                </a:solidFill>
                <a:latin typeface="Times New Roman"/>
                <a:cs typeface="Times New Roman"/>
              </a:rPr>
              <a:t> </a:t>
            </a:r>
            <a:r>
              <a:rPr lang="ru-RU" sz="1600" spc="-10" dirty="0">
                <a:solidFill>
                  <a:srgbClr val="1E487C"/>
                </a:solidFill>
                <a:latin typeface="Times New Roman"/>
                <a:cs typeface="Times New Roman"/>
              </a:rPr>
              <a:t>ФЕДЕРАЦИИ</a:t>
            </a:r>
            <a:endParaRPr lang="ru-RU" sz="1600" dirty="0">
              <a:latin typeface="Times New Roman"/>
              <a:cs typeface="Times New Roman"/>
            </a:endParaRPr>
          </a:p>
          <a:p>
            <a:pPr marL="256540" marR="246379" algn="ctr">
              <a:lnSpc>
                <a:spcPts val="1939"/>
              </a:lnSpc>
              <a:spcBef>
                <a:spcPts val="55"/>
              </a:spcBef>
            </a:pPr>
            <a:r>
              <a:rPr lang="ru-RU" sz="1800" spc="-10" dirty="0">
                <a:solidFill>
                  <a:srgbClr val="1E487C"/>
                </a:solidFill>
                <a:latin typeface="Times New Roman"/>
                <a:cs typeface="Times New Roman"/>
              </a:rPr>
              <a:t>Федеральное</a:t>
            </a:r>
            <a:r>
              <a:rPr lang="ru-RU" sz="1800" spc="-55" dirty="0">
                <a:solidFill>
                  <a:srgbClr val="1E487C"/>
                </a:solidFill>
                <a:latin typeface="Times New Roman"/>
                <a:cs typeface="Times New Roman"/>
              </a:rPr>
              <a:t> </a:t>
            </a:r>
            <a:r>
              <a:rPr lang="ru-RU" sz="1800" spc="-10" dirty="0">
                <a:solidFill>
                  <a:srgbClr val="1E487C"/>
                </a:solidFill>
                <a:latin typeface="Times New Roman"/>
                <a:cs typeface="Times New Roman"/>
              </a:rPr>
              <a:t>государственное</a:t>
            </a:r>
            <a:r>
              <a:rPr lang="ru-RU" sz="1800" spc="30" dirty="0">
                <a:solidFill>
                  <a:srgbClr val="1E487C"/>
                </a:solidFill>
                <a:latin typeface="Times New Roman"/>
                <a:cs typeface="Times New Roman"/>
              </a:rPr>
              <a:t> </a:t>
            </a:r>
            <a:r>
              <a:rPr lang="ru-RU" sz="1800" spc="-10" dirty="0">
                <a:solidFill>
                  <a:srgbClr val="1E487C"/>
                </a:solidFill>
                <a:latin typeface="Times New Roman"/>
                <a:cs typeface="Times New Roman"/>
              </a:rPr>
              <a:t>бюджетное</a:t>
            </a:r>
            <a:r>
              <a:rPr lang="ru-RU" sz="1800" spc="-5" dirty="0">
                <a:solidFill>
                  <a:srgbClr val="1E487C"/>
                </a:solidFill>
                <a:latin typeface="Times New Roman"/>
                <a:cs typeface="Times New Roman"/>
              </a:rPr>
              <a:t> </a:t>
            </a:r>
            <a:r>
              <a:rPr lang="ru-RU" sz="1800" spc="-10" dirty="0">
                <a:solidFill>
                  <a:srgbClr val="1E487C"/>
                </a:solidFill>
                <a:latin typeface="Times New Roman"/>
                <a:cs typeface="Times New Roman"/>
              </a:rPr>
              <a:t>образовательное</a:t>
            </a:r>
            <a:r>
              <a:rPr lang="ru-RU" sz="1800" spc="10" dirty="0">
                <a:solidFill>
                  <a:srgbClr val="1E487C"/>
                </a:solidFill>
                <a:latin typeface="Times New Roman"/>
                <a:cs typeface="Times New Roman"/>
              </a:rPr>
              <a:t> </a:t>
            </a:r>
            <a:r>
              <a:rPr lang="ru-RU" sz="1800" spc="-10" dirty="0">
                <a:solidFill>
                  <a:srgbClr val="1E487C"/>
                </a:solidFill>
                <a:latin typeface="Times New Roman"/>
                <a:cs typeface="Times New Roman"/>
              </a:rPr>
              <a:t>учреждение высшего</a:t>
            </a:r>
            <a:r>
              <a:rPr lang="ru-RU" sz="1800" spc="-25" dirty="0">
                <a:solidFill>
                  <a:srgbClr val="1E487C"/>
                </a:solidFill>
                <a:latin typeface="Times New Roman"/>
                <a:cs typeface="Times New Roman"/>
              </a:rPr>
              <a:t> </a:t>
            </a:r>
            <a:r>
              <a:rPr lang="ru-RU" sz="1800" spc="-10" dirty="0">
                <a:solidFill>
                  <a:srgbClr val="1E487C"/>
                </a:solidFill>
                <a:latin typeface="Times New Roman"/>
                <a:cs typeface="Times New Roman"/>
              </a:rPr>
              <a:t>образования</a:t>
            </a:r>
            <a:endParaRPr lang="ru-RU" sz="1800" dirty="0">
              <a:latin typeface="Times New Roman"/>
              <a:cs typeface="Times New Roman"/>
            </a:endParaRPr>
          </a:p>
          <a:p>
            <a:pPr marL="1051560" marR="1042669" algn="ctr">
              <a:lnSpc>
                <a:spcPct val="114999"/>
              </a:lnSpc>
              <a:spcBef>
                <a:spcPts val="825"/>
              </a:spcBef>
            </a:pPr>
            <a:r>
              <a:rPr lang="ru-RU" sz="2000" b="1" dirty="0">
                <a:solidFill>
                  <a:srgbClr val="1E487C"/>
                </a:solidFill>
                <a:latin typeface="Times New Roman"/>
                <a:cs typeface="Times New Roman"/>
              </a:rPr>
              <a:t>«Вятский</a:t>
            </a:r>
            <a:r>
              <a:rPr lang="ru-RU" sz="2000" spc="-95" dirty="0">
                <a:solidFill>
                  <a:srgbClr val="1E487C"/>
                </a:solidFill>
                <a:latin typeface="Times New Roman"/>
                <a:cs typeface="Times New Roman"/>
              </a:rPr>
              <a:t> </a:t>
            </a:r>
            <a:r>
              <a:rPr lang="ru-RU" sz="2000" b="1" spc="-10" dirty="0">
                <a:solidFill>
                  <a:srgbClr val="1E487C"/>
                </a:solidFill>
                <a:latin typeface="Times New Roman"/>
                <a:cs typeface="Times New Roman"/>
              </a:rPr>
              <a:t>государственный</a:t>
            </a:r>
            <a:r>
              <a:rPr lang="ru-RU" sz="2000" spc="-55" dirty="0">
                <a:solidFill>
                  <a:srgbClr val="1E487C"/>
                </a:solidFill>
                <a:latin typeface="Times New Roman"/>
                <a:cs typeface="Times New Roman"/>
              </a:rPr>
              <a:t> </a:t>
            </a:r>
            <a:r>
              <a:rPr lang="ru-RU" sz="2000" b="1" spc="-10" dirty="0">
                <a:solidFill>
                  <a:srgbClr val="1E487C"/>
                </a:solidFill>
                <a:latin typeface="Times New Roman"/>
                <a:cs typeface="Times New Roman"/>
              </a:rPr>
              <a:t>университет»</a:t>
            </a:r>
            <a:r>
              <a:rPr lang="ru-RU" sz="2000" spc="-10" dirty="0">
                <a:solidFill>
                  <a:srgbClr val="1E487C"/>
                </a:solidFill>
                <a:latin typeface="Times New Roman"/>
                <a:cs typeface="Times New Roman"/>
              </a:rPr>
              <a:t> </a:t>
            </a:r>
            <a:r>
              <a:rPr lang="ru-RU" sz="2000" b="1" spc="-10" dirty="0">
                <a:solidFill>
                  <a:srgbClr val="1E487C"/>
                </a:solidFill>
                <a:latin typeface="Times New Roman"/>
                <a:cs typeface="Times New Roman"/>
              </a:rPr>
              <a:t>(</a:t>
            </a:r>
            <a:r>
              <a:rPr lang="ru-RU" sz="2000" b="1" spc="-10" dirty="0" err="1">
                <a:solidFill>
                  <a:srgbClr val="1E487C"/>
                </a:solidFill>
                <a:latin typeface="Times New Roman"/>
                <a:cs typeface="Times New Roman"/>
              </a:rPr>
              <a:t>ВятГУ</a:t>
            </a:r>
            <a:r>
              <a:rPr lang="ru-RU" sz="2000" b="1" spc="-10" dirty="0">
                <a:solidFill>
                  <a:srgbClr val="1E487C"/>
                </a:solidFill>
                <a:latin typeface="Times New Roman"/>
                <a:cs typeface="Times New Roman"/>
              </a:rPr>
              <a:t>)</a:t>
            </a:r>
            <a:endParaRPr lang="ru-RU" sz="2000" dirty="0">
              <a:latin typeface="Times New Roman"/>
              <a:cs typeface="Times New Roman"/>
            </a:endParaRPr>
          </a:p>
          <a:p>
            <a:pPr algn="ctr">
              <a:lnSpc>
                <a:spcPct val="100000"/>
              </a:lnSpc>
              <a:spcBef>
                <a:spcPts val="1400"/>
              </a:spcBef>
            </a:pPr>
            <a:r>
              <a:rPr lang="ru-RU" sz="1800" b="1" spc="-20" dirty="0">
                <a:solidFill>
                  <a:srgbClr val="1E487C"/>
                </a:solidFill>
                <a:latin typeface="Times New Roman"/>
                <a:cs typeface="Times New Roman"/>
              </a:rPr>
              <a:t>Колледж</a:t>
            </a:r>
            <a:r>
              <a:rPr lang="ru-RU" sz="1800" spc="-35" dirty="0">
                <a:solidFill>
                  <a:srgbClr val="1E487C"/>
                </a:solidFill>
                <a:latin typeface="Times New Roman"/>
                <a:cs typeface="Times New Roman"/>
              </a:rPr>
              <a:t> </a:t>
            </a:r>
            <a:r>
              <a:rPr lang="ru-RU" sz="1800" b="1" spc="-20" dirty="0" err="1">
                <a:solidFill>
                  <a:srgbClr val="1E487C"/>
                </a:solidFill>
                <a:latin typeface="Times New Roman"/>
                <a:cs typeface="Times New Roman"/>
              </a:rPr>
              <a:t>ВятГУ</a:t>
            </a:r>
            <a:endParaRPr lang="ru-RU" sz="1800" dirty="0">
              <a:latin typeface="Times New Roman"/>
              <a:cs typeface="Times New Roman"/>
            </a:endParaRPr>
          </a:p>
        </p:txBody>
      </p:sp>
      <p:sp>
        <p:nvSpPr>
          <p:cNvPr id="8" name="TextBox 7">
            <a:extLst>
              <a:ext uri="{FF2B5EF4-FFF2-40B4-BE49-F238E27FC236}">
                <a16:creationId xmlns:a16="http://schemas.microsoft.com/office/drawing/2014/main" id="{3904A7D9-7019-F985-D006-F3B928871575}"/>
              </a:ext>
            </a:extLst>
          </p:cNvPr>
          <p:cNvSpPr txBox="1"/>
          <p:nvPr/>
        </p:nvSpPr>
        <p:spPr>
          <a:xfrm>
            <a:off x="1968759" y="2691909"/>
            <a:ext cx="7176018" cy="1815882"/>
          </a:xfrm>
          <a:prstGeom prst="rect">
            <a:avLst/>
          </a:prstGeom>
          <a:noFill/>
        </p:spPr>
        <p:txBody>
          <a:bodyPr wrap="square">
            <a:spAutoFit/>
          </a:bodyPr>
          <a:lstStyle/>
          <a:p>
            <a:pPr marL="12700" algn="ctr">
              <a:lnSpc>
                <a:spcPct val="100000"/>
              </a:lnSpc>
            </a:pPr>
            <a:r>
              <a:rPr lang="ru-RU" sz="2000" b="1" dirty="0">
                <a:solidFill>
                  <a:srgbClr val="1E487C"/>
                </a:solidFill>
                <a:latin typeface="Times New Roman"/>
                <a:cs typeface="Times New Roman"/>
              </a:rPr>
              <a:t>Правовое обеспечение профессиональной деятельности (ПОПД)</a:t>
            </a:r>
          </a:p>
          <a:p>
            <a:pPr marL="12700">
              <a:lnSpc>
                <a:spcPct val="100000"/>
              </a:lnSpc>
            </a:pPr>
            <a:endParaRPr lang="ru-RU" b="1" dirty="0">
              <a:solidFill>
                <a:srgbClr val="1E487C"/>
              </a:solidFill>
              <a:latin typeface="Times New Roman"/>
              <a:cs typeface="Times New Roman"/>
            </a:endParaRPr>
          </a:p>
          <a:p>
            <a:pPr marL="12700" algn="ctr">
              <a:lnSpc>
                <a:spcPct val="100000"/>
              </a:lnSpc>
            </a:pPr>
            <a:r>
              <a:rPr lang="ru-RU" sz="1800" b="1" dirty="0">
                <a:solidFill>
                  <a:srgbClr val="1E487C"/>
                </a:solidFill>
                <a:latin typeface="Times New Roman"/>
                <a:cs typeface="Times New Roman"/>
              </a:rPr>
              <a:t>Лекция</a:t>
            </a:r>
            <a:r>
              <a:rPr lang="ru-RU" sz="1800" spc="-105" dirty="0">
                <a:solidFill>
                  <a:srgbClr val="1E487C"/>
                </a:solidFill>
                <a:latin typeface="Times New Roman"/>
                <a:cs typeface="Times New Roman"/>
              </a:rPr>
              <a:t> </a:t>
            </a:r>
            <a:r>
              <a:rPr lang="ru-RU" b="1" spc="-105" dirty="0">
                <a:solidFill>
                  <a:srgbClr val="1E487C"/>
                </a:solidFill>
                <a:latin typeface="Times New Roman"/>
                <a:cs typeface="Times New Roman"/>
              </a:rPr>
              <a:t>№</a:t>
            </a:r>
            <a:r>
              <a:rPr lang="ru-RU" sz="1800" b="1" dirty="0">
                <a:solidFill>
                  <a:srgbClr val="1E487C"/>
                </a:solidFill>
                <a:latin typeface="Times New Roman"/>
                <a:cs typeface="Times New Roman"/>
              </a:rPr>
              <a:t>:5 </a:t>
            </a:r>
            <a:endParaRPr lang="ru-RU" sz="1800" spc="-100" dirty="0">
              <a:solidFill>
                <a:srgbClr val="1E487C"/>
              </a:solidFill>
              <a:latin typeface="Times New Roman"/>
              <a:cs typeface="Times New Roman"/>
            </a:endParaRPr>
          </a:p>
          <a:p>
            <a:pPr marL="12700" algn="ctr">
              <a:lnSpc>
                <a:spcPct val="100000"/>
              </a:lnSpc>
            </a:pPr>
            <a:r>
              <a:rPr lang="ru-RU" sz="1800" b="1" dirty="0">
                <a:solidFill>
                  <a:srgbClr val="1E487C"/>
                </a:solidFill>
                <a:latin typeface="Times New Roman"/>
                <a:cs typeface="Times New Roman"/>
              </a:rPr>
              <a:t>«Трудовые правоотношения</a:t>
            </a:r>
            <a:r>
              <a:rPr lang="ru-RU" sz="1800" b="1" spc="-10" dirty="0">
                <a:solidFill>
                  <a:srgbClr val="1E487C"/>
                </a:solidFill>
                <a:latin typeface="Times New Roman"/>
                <a:cs typeface="Times New Roman"/>
              </a:rPr>
              <a:t>»</a:t>
            </a:r>
          </a:p>
          <a:p>
            <a:pPr marL="12700" algn="ctr">
              <a:lnSpc>
                <a:spcPct val="100000"/>
              </a:lnSpc>
            </a:pPr>
            <a:endParaRPr lang="ru-RU" sz="1800" b="1" dirty="0">
              <a:latin typeface="Times New Roman"/>
              <a:cs typeface="Times New Roman"/>
            </a:endParaRPr>
          </a:p>
        </p:txBody>
      </p:sp>
      <p:sp>
        <p:nvSpPr>
          <p:cNvPr id="9" name="TextBox 8">
            <a:extLst>
              <a:ext uri="{FF2B5EF4-FFF2-40B4-BE49-F238E27FC236}">
                <a16:creationId xmlns:a16="http://schemas.microsoft.com/office/drawing/2014/main" id="{2891F0C1-DA11-7080-584A-6929643B4FF8}"/>
              </a:ext>
            </a:extLst>
          </p:cNvPr>
          <p:cNvSpPr txBox="1"/>
          <p:nvPr/>
        </p:nvSpPr>
        <p:spPr>
          <a:xfrm>
            <a:off x="3047223" y="5329727"/>
            <a:ext cx="6097554" cy="369332"/>
          </a:xfrm>
          <a:prstGeom prst="rect">
            <a:avLst/>
          </a:prstGeom>
          <a:noFill/>
        </p:spPr>
        <p:txBody>
          <a:bodyPr wrap="square">
            <a:spAutoFit/>
          </a:bodyPr>
          <a:lstStyle/>
          <a:p>
            <a:pPr marL="12700">
              <a:lnSpc>
                <a:spcPct val="100000"/>
              </a:lnSpc>
              <a:spcBef>
                <a:spcPts val="100"/>
              </a:spcBef>
            </a:pPr>
            <a:r>
              <a:rPr lang="ru-RU" sz="1800" b="1" spc="-10" dirty="0">
                <a:solidFill>
                  <a:srgbClr val="1E487C"/>
                </a:solidFill>
                <a:latin typeface="Times New Roman"/>
                <a:cs typeface="Times New Roman"/>
              </a:rPr>
              <a:t>Преподаватель:</a:t>
            </a:r>
            <a:r>
              <a:rPr lang="ru-RU" b="1" spc="-10" dirty="0">
                <a:solidFill>
                  <a:srgbClr val="1E487C"/>
                </a:solidFill>
                <a:latin typeface="Times New Roman"/>
                <a:cs typeface="Times New Roman"/>
              </a:rPr>
              <a:t> Тетерина Анна Леонидовна</a:t>
            </a:r>
            <a:endParaRPr lang="ru-RU" sz="1800" dirty="0">
              <a:latin typeface="Times New Roman"/>
              <a:cs typeface="Times New Roman"/>
            </a:endParaRPr>
          </a:p>
        </p:txBody>
      </p:sp>
      <p:grpSp>
        <p:nvGrpSpPr>
          <p:cNvPr id="10" name="object 8">
            <a:extLst>
              <a:ext uri="{FF2B5EF4-FFF2-40B4-BE49-F238E27FC236}">
                <a16:creationId xmlns:a16="http://schemas.microsoft.com/office/drawing/2014/main" id="{C6B9F4F2-C374-684C-56AA-A3D610E19669}"/>
              </a:ext>
            </a:extLst>
          </p:cNvPr>
          <p:cNvGrpSpPr/>
          <p:nvPr/>
        </p:nvGrpSpPr>
        <p:grpSpPr>
          <a:xfrm>
            <a:off x="9762933" y="-882476"/>
            <a:ext cx="1810134" cy="3163077"/>
            <a:chOff x="6764788" y="470915"/>
            <a:chExt cx="2078736" cy="3729079"/>
          </a:xfrm>
        </p:grpSpPr>
        <p:sp>
          <p:nvSpPr>
            <p:cNvPr id="11" name="object 9">
              <a:extLst>
                <a:ext uri="{FF2B5EF4-FFF2-40B4-BE49-F238E27FC236}">
                  <a16:creationId xmlns:a16="http://schemas.microsoft.com/office/drawing/2014/main" id="{E682AA9F-9ABE-4E4B-BDED-5E100A37A850}"/>
                </a:ext>
              </a:extLst>
            </p:cNvPr>
            <p:cNvSpPr/>
            <p:nvPr/>
          </p:nvSpPr>
          <p:spPr>
            <a:xfrm>
              <a:off x="7871337" y="470915"/>
              <a:ext cx="182880" cy="3175"/>
            </a:xfrm>
            <a:custGeom>
              <a:avLst/>
              <a:gdLst/>
              <a:ahLst/>
              <a:cxnLst/>
              <a:rect l="l" t="t" r="r" b="b"/>
              <a:pathLst>
                <a:path w="182879" h="3175">
                  <a:moveTo>
                    <a:pt x="0" y="0"/>
                  </a:moveTo>
                  <a:lnTo>
                    <a:pt x="182879" y="0"/>
                  </a:lnTo>
                </a:path>
                <a:path w="182879" h="3175">
                  <a:moveTo>
                    <a:pt x="0" y="3048"/>
                  </a:moveTo>
                  <a:lnTo>
                    <a:pt x="182879" y="3048"/>
                  </a:lnTo>
                </a:path>
              </a:pathLst>
            </a:custGeom>
            <a:ln w="3175">
              <a:solidFill>
                <a:srgbClr val="FDFDFD"/>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2" name="object 10">
              <a:extLst>
                <a:ext uri="{FF2B5EF4-FFF2-40B4-BE49-F238E27FC236}">
                  <a16:creationId xmlns:a16="http://schemas.microsoft.com/office/drawing/2014/main" id="{2996322C-17BA-0D46-82A6-0C2510FB0728}"/>
                </a:ext>
              </a:extLst>
            </p:cNvPr>
            <p:cNvPicPr/>
            <p:nvPr/>
          </p:nvPicPr>
          <p:blipFill>
            <a:blip r:embed="rId4" cstate="print"/>
            <a:stretch>
              <a:fillRect/>
            </a:stretch>
          </p:blipFill>
          <p:spPr>
            <a:xfrm>
              <a:off x="6764788" y="2334619"/>
              <a:ext cx="2078736" cy="1865375"/>
            </a:xfrm>
            <a:prstGeom prst="rect">
              <a:avLst/>
            </a:prstGeom>
          </p:spPr>
        </p:pic>
      </p:grpSp>
    </p:spTree>
    <p:extLst>
      <p:ext uri="{BB962C8B-B14F-4D97-AF65-F5344CB8AC3E}">
        <p14:creationId xmlns:p14="http://schemas.microsoft.com/office/powerpoint/2010/main" val="1750254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AEF14B6-64C8-064D-C939-050DD430A36D}"/>
              </a:ext>
            </a:extLst>
          </p:cNvPr>
          <p:cNvSpPr>
            <a:spLocks noGrp="1"/>
          </p:cNvSpPr>
          <p:nvPr>
            <p:ph idx="1"/>
          </p:nvPr>
        </p:nvSpPr>
        <p:spPr>
          <a:xfrm>
            <a:off x="838200" y="1063690"/>
            <a:ext cx="10515600" cy="5113273"/>
          </a:xfrm>
        </p:spPr>
        <p:txBody>
          <a:bodyPr>
            <a:normAutofit fontScale="92500" lnSpcReduction="10000"/>
          </a:bodyPr>
          <a:lstStyle/>
          <a:p>
            <a:pPr algn="just"/>
            <a:r>
              <a:rPr lang="ru-RU" dirty="0">
                <a:solidFill>
                  <a:schemeClr val="accent1">
                    <a:lumMod val="75000"/>
                  </a:schemeClr>
                </a:solidFill>
                <a:latin typeface="Georgia" panose="02040502050405020303" pitchFamily="18" charset="0"/>
              </a:rPr>
              <a:t>Следующую ступень в иерархии источников трудового права занимают </a:t>
            </a:r>
            <a:r>
              <a:rPr lang="ru-RU" b="1" dirty="0">
                <a:solidFill>
                  <a:schemeClr val="accent1">
                    <a:lumMod val="75000"/>
                  </a:schemeClr>
                </a:solidFill>
                <a:latin typeface="Georgia" panose="02040502050405020303" pitchFamily="18" charset="0"/>
              </a:rPr>
              <a:t>подзаконные акты</a:t>
            </a:r>
            <a:r>
              <a:rPr lang="ru-RU" dirty="0">
                <a:solidFill>
                  <a:schemeClr val="accent1">
                    <a:lumMod val="75000"/>
                  </a:schemeClr>
                </a:solidFill>
                <a:latin typeface="Georgia" panose="02040502050405020303" pitchFamily="18" charset="0"/>
              </a:rPr>
              <a:t>, среди которых главенствующее место занимают </a:t>
            </a:r>
            <a:r>
              <a:rPr lang="ru-RU" i="1" dirty="0">
                <a:solidFill>
                  <a:schemeClr val="accent1">
                    <a:lumMod val="75000"/>
                  </a:schemeClr>
                </a:solidFill>
                <a:latin typeface="Georgia" panose="02040502050405020303" pitchFamily="18" charset="0"/>
              </a:rPr>
              <a:t>указы Президента РФ, </a:t>
            </a:r>
            <a:r>
              <a:rPr lang="ru-RU" dirty="0">
                <a:solidFill>
                  <a:schemeClr val="accent1">
                    <a:lumMod val="75000"/>
                  </a:schemeClr>
                </a:solidFill>
                <a:latin typeface="Georgia" panose="02040502050405020303" pitchFamily="18" charset="0"/>
              </a:rPr>
              <a:t>регулирующие общественные отношения в сфере труда.</a:t>
            </a:r>
          </a:p>
          <a:p>
            <a:pPr algn="just"/>
            <a:r>
              <a:rPr lang="ru-RU" dirty="0">
                <a:solidFill>
                  <a:schemeClr val="accent1">
                    <a:lumMod val="75000"/>
                  </a:schemeClr>
                </a:solidFill>
                <a:latin typeface="Georgia" panose="02040502050405020303" pitchFamily="18" charset="0"/>
              </a:rPr>
              <a:t>Также к подзаконным актам как источникам трудового права относятся и </a:t>
            </a:r>
            <a:r>
              <a:rPr lang="ru-RU" i="1" dirty="0">
                <a:solidFill>
                  <a:schemeClr val="accent1">
                    <a:lumMod val="75000"/>
                  </a:schemeClr>
                </a:solidFill>
                <a:latin typeface="Georgia" panose="02040502050405020303" pitchFamily="18" charset="0"/>
              </a:rPr>
              <a:t>постановления Правительства РФ</a:t>
            </a:r>
            <a:r>
              <a:rPr lang="ru-RU" dirty="0">
                <a:solidFill>
                  <a:schemeClr val="accent1">
                    <a:lumMod val="75000"/>
                  </a:schemeClr>
                </a:solidFill>
                <a:latin typeface="Georgia" panose="02040502050405020303" pitchFamily="18" charset="0"/>
              </a:rPr>
              <a:t>. Постановления Правительства РФ, содержащие нормы трудового права, не должны противоречить Трудовому кодексу РФ, иным федеральным законам и указам Президента РФ. </a:t>
            </a:r>
          </a:p>
          <a:p>
            <a:pPr algn="just"/>
            <a:r>
              <a:rPr lang="ru-RU" dirty="0">
                <a:solidFill>
                  <a:schemeClr val="accent1">
                    <a:lumMod val="75000"/>
                  </a:schemeClr>
                </a:solidFill>
                <a:latin typeface="Georgia" panose="02040502050405020303" pitchFamily="18" charset="0"/>
              </a:rPr>
              <a:t>(Например: Постановление Правительства РФ от 11.12.2002 </a:t>
            </a:r>
            <a:br>
              <a:rPr lang="ru-RU" dirty="0">
                <a:solidFill>
                  <a:schemeClr val="accent1">
                    <a:lumMod val="75000"/>
                  </a:schemeClr>
                </a:solidFill>
                <a:latin typeface="Georgia" panose="02040502050405020303" pitchFamily="18" charset="0"/>
              </a:rPr>
            </a:br>
            <a:r>
              <a:rPr lang="ru-RU" dirty="0">
                <a:solidFill>
                  <a:schemeClr val="accent1">
                    <a:lumMod val="75000"/>
                  </a:schemeClr>
                </a:solidFill>
                <a:latin typeface="Georgia" panose="02040502050405020303" pitchFamily="18" charset="0"/>
              </a:rPr>
              <a:t>N 884 "Об утверждении Правил предоставления ежегодного дополнительного оплачиваемого отпуска работникам с ненормированным рабочим днем в федеральных государственных учреждениях«) </a:t>
            </a:r>
          </a:p>
        </p:txBody>
      </p:sp>
    </p:spTree>
    <p:extLst>
      <p:ext uri="{BB962C8B-B14F-4D97-AF65-F5344CB8AC3E}">
        <p14:creationId xmlns:p14="http://schemas.microsoft.com/office/powerpoint/2010/main" val="3034750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EC3E4F7-D655-F5E9-6780-F1325A86AD64}"/>
              </a:ext>
            </a:extLst>
          </p:cNvPr>
          <p:cNvSpPr>
            <a:spLocks noGrp="1"/>
          </p:cNvSpPr>
          <p:nvPr>
            <p:ph idx="1"/>
          </p:nvPr>
        </p:nvSpPr>
        <p:spPr>
          <a:xfrm>
            <a:off x="454665" y="979714"/>
            <a:ext cx="6756918" cy="5505159"/>
          </a:xfrm>
        </p:spPr>
        <p:txBody>
          <a:bodyPr>
            <a:normAutofit lnSpcReduction="10000"/>
          </a:bodyPr>
          <a:lstStyle/>
          <a:p>
            <a:pPr algn="just"/>
            <a:r>
              <a:rPr lang="ru-RU" b="1" dirty="0">
                <a:solidFill>
                  <a:schemeClr val="accent1">
                    <a:lumMod val="75000"/>
                  </a:schemeClr>
                </a:solidFill>
                <a:latin typeface="Georgia" panose="02040502050405020303" pitchFamily="18" charset="0"/>
              </a:rPr>
              <a:t>Постановления, инструкции и разъяснения Министерства здравоохранения и социального развития РФ </a:t>
            </a:r>
            <a:r>
              <a:rPr lang="ru-RU" dirty="0">
                <a:solidFill>
                  <a:schemeClr val="accent1">
                    <a:lumMod val="75000"/>
                  </a:schemeClr>
                </a:solidFill>
                <a:latin typeface="Georgia" panose="02040502050405020303" pitchFamily="18" charset="0"/>
              </a:rPr>
              <a:t>(ранее — Федеральной службы по труду и занятости РФ, а еще ранее — Минтруда РФ) — следующие источники трудового права. Эти акты, как правило, издаются, чтобы дать основу для закрепления соответствующих положений на локальном уровне, обеспечения правильного, единообразного толкования и применения, разъяснения трудового законодательства. </a:t>
            </a:r>
          </a:p>
        </p:txBody>
      </p:sp>
      <p:pic>
        <p:nvPicPr>
          <p:cNvPr id="4098" name="Picture 2" descr="Приказ Минтруда Российской Федерации от 19.05.2021 г. № 320н «Об  утверждении формы, порядка ведения и хранения трудовых книжек»">
            <a:extLst>
              <a:ext uri="{FF2B5EF4-FFF2-40B4-BE49-F238E27FC236}">
                <a16:creationId xmlns:a16="http://schemas.microsoft.com/office/drawing/2014/main" id="{F736C5C7-9BC0-2303-EEBB-B5DD0C1B3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1328" y="606587"/>
            <a:ext cx="3976007" cy="5878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911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B3488D7-345B-AAD1-BBE5-454DD1AB1F7F}"/>
              </a:ext>
            </a:extLst>
          </p:cNvPr>
          <p:cNvSpPr>
            <a:spLocks noGrp="1"/>
          </p:cNvSpPr>
          <p:nvPr>
            <p:ph idx="1"/>
          </p:nvPr>
        </p:nvSpPr>
        <p:spPr>
          <a:xfrm>
            <a:off x="838200" y="765110"/>
            <a:ext cx="10515600" cy="5411853"/>
          </a:xfrm>
        </p:spPr>
        <p:txBody>
          <a:bodyPr>
            <a:normAutofit fontScale="92500" lnSpcReduction="20000"/>
          </a:bodyPr>
          <a:lstStyle/>
          <a:p>
            <a:pPr algn="just"/>
            <a:r>
              <a:rPr lang="ru-RU" dirty="0">
                <a:solidFill>
                  <a:schemeClr val="accent1">
                    <a:lumMod val="75000"/>
                  </a:schemeClr>
                </a:solidFill>
                <a:latin typeface="Georgia" panose="02040502050405020303" pitchFamily="18" charset="0"/>
              </a:rPr>
              <a:t>Другие министерства и федеральные органы исполнительной власти могут издавать акты, содержащие нормы трудового права в пределах, предусмотренных федеральными законами, указами Президента РФ, постановлениями Правительства РФ.</a:t>
            </a:r>
          </a:p>
          <a:p>
            <a:pPr algn="just"/>
            <a:r>
              <a:rPr lang="ru-RU" dirty="0">
                <a:solidFill>
                  <a:schemeClr val="accent1">
                    <a:lumMod val="75000"/>
                  </a:schemeClr>
                </a:solidFill>
                <a:latin typeface="Georgia" panose="02040502050405020303" pitchFamily="18" charset="0"/>
              </a:rPr>
              <a:t>Нормативные правовые акты Министерства здравоохранения и социального развития РФ не должны противоречить ТК РФ, иным федеральным законам, указам Президента РФ и постановлениям Правительства РФ.</a:t>
            </a:r>
          </a:p>
          <a:p>
            <a:pPr algn="just"/>
            <a:r>
              <a:rPr lang="ru-RU" dirty="0">
                <a:solidFill>
                  <a:schemeClr val="accent1">
                    <a:lumMod val="75000"/>
                  </a:schemeClr>
                </a:solidFill>
                <a:latin typeface="Georgia" panose="02040502050405020303" pitchFamily="18" charset="0"/>
              </a:rPr>
              <a:t>Законы и иные нормативно-правовые акты субъектов РФ также могут быть источниками трудового права. Они выстраиваются по такой же схеме, как и указанные выше федеральные нормативные правовые акты. Законы и иные нормативные правовые акты субъектов РФ, содержащие нормы трудового права, не должны противоречить ТК РФ, иным федеральным законам, указам Президента РФ, постановлениям Правительства РФ и нормативным правовым актам федеральных органов исполнительной власти.</a:t>
            </a:r>
          </a:p>
        </p:txBody>
      </p:sp>
    </p:spTree>
    <p:extLst>
      <p:ext uri="{BB962C8B-B14F-4D97-AF65-F5344CB8AC3E}">
        <p14:creationId xmlns:p14="http://schemas.microsoft.com/office/powerpoint/2010/main" val="77615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8E737C4-49B0-C3E4-A8B0-13ABCB317664}"/>
              </a:ext>
            </a:extLst>
          </p:cNvPr>
          <p:cNvSpPr>
            <a:spLocks noGrp="1"/>
          </p:cNvSpPr>
          <p:nvPr>
            <p:ph idx="1"/>
          </p:nvPr>
        </p:nvSpPr>
        <p:spPr>
          <a:xfrm>
            <a:off x="455645" y="998376"/>
            <a:ext cx="8455090" cy="5626457"/>
          </a:xfrm>
        </p:spPr>
        <p:txBody>
          <a:bodyPr>
            <a:normAutofit fontScale="85000" lnSpcReduction="20000"/>
          </a:bodyPr>
          <a:lstStyle/>
          <a:p>
            <a:pPr algn="just"/>
            <a:r>
              <a:rPr lang="ru-RU" dirty="0">
                <a:solidFill>
                  <a:schemeClr val="accent1">
                    <a:lumMod val="75000"/>
                  </a:schemeClr>
                </a:solidFill>
                <a:latin typeface="Georgia" panose="02040502050405020303" pitchFamily="18" charset="0"/>
              </a:rPr>
              <a:t>В пределах своей компетенции документы, содержащие нормы права, могут принимать также органы местного самоуправления (городские думы, администрации, мэрии, сельсоветы и т.п.). Такие источники трудового права действуют только на территории соответствующего муниципалитета. </a:t>
            </a:r>
          </a:p>
          <a:p>
            <a:pPr algn="just"/>
            <a:r>
              <a:rPr lang="ru-RU" dirty="0">
                <a:solidFill>
                  <a:schemeClr val="accent1">
                    <a:lumMod val="75000"/>
                  </a:schemeClr>
                </a:solidFill>
                <a:latin typeface="Georgia" panose="02040502050405020303" pitchFamily="18" charset="0"/>
              </a:rPr>
              <a:t>Широкое распространение в настоящее время получили заключаемые на различном уровне акты-соглашения между работниками (в лице их представителей) и работодателями. Эти акты представляют собой результат договоренностей сторон, участвовавших в переговорах на равноправной основе. Они могут быть как двух- (представители работников и представители работодателя), так и трехсторонними (третья сторона — представители государства). Участники соглашений на основе двустороннего и трехстороннего сотрудничества уполномочиваются государством на соответствующее нормотворчество в сфере применения труда.</a:t>
            </a:r>
          </a:p>
        </p:txBody>
      </p:sp>
      <p:pic>
        <p:nvPicPr>
          <p:cNvPr id="5122" name="Picture 2" descr="Зарегистрирован приказ Минтруда Чувашии | Государственная служба Чувашской  Республики по делам юстиции">
            <a:extLst>
              <a:ext uri="{FF2B5EF4-FFF2-40B4-BE49-F238E27FC236}">
                <a16:creationId xmlns:a16="http://schemas.microsoft.com/office/drawing/2014/main" id="{4654CD07-6E8D-4CCC-5E01-71428D2963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3760" y="2491273"/>
            <a:ext cx="3112343" cy="2074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53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5E62DC2-061D-1938-3110-2EFD7E53B555}"/>
              </a:ext>
            </a:extLst>
          </p:cNvPr>
          <p:cNvSpPr>
            <a:spLocks noGrp="1"/>
          </p:cNvSpPr>
          <p:nvPr>
            <p:ph idx="1"/>
          </p:nvPr>
        </p:nvSpPr>
        <p:spPr>
          <a:xfrm>
            <a:off x="838200" y="755780"/>
            <a:ext cx="10515600" cy="5607795"/>
          </a:xfrm>
        </p:spPr>
        <p:txBody>
          <a:bodyPr>
            <a:normAutofit fontScale="77500" lnSpcReduction="20000"/>
          </a:bodyPr>
          <a:lstStyle/>
          <a:p>
            <a:pPr algn="just"/>
            <a:r>
              <a:rPr lang="ru-RU" dirty="0">
                <a:solidFill>
                  <a:schemeClr val="accent1">
                    <a:lumMod val="75000"/>
                  </a:schemeClr>
                </a:solidFill>
                <a:latin typeface="Georgia" panose="02040502050405020303" pitchFamily="18" charset="0"/>
              </a:rPr>
              <a:t>Наконец, специфическим источником трудового права являются </a:t>
            </a:r>
            <a:r>
              <a:rPr lang="ru-RU" b="1" dirty="0">
                <a:solidFill>
                  <a:schemeClr val="accent1">
                    <a:lumMod val="75000"/>
                  </a:schemeClr>
                </a:solidFill>
                <a:latin typeface="Georgia" panose="02040502050405020303" pitchFamily="18" charset="0"/>
              </a:rPr>
              <a:t>локальные</a:t>
            </a:r>
            <a:r>
              <a:rPr lang="ru-RU" dirty="0">
                <a:solidFill>
                  <a:schemeClr val="accent1">
                    <a:lumMod val="75000"/>
                  </a:schemeClr>
                </a:solidFill>
                <a:latin typeface="Georgia" panose="02040502050405020303" pitchFamily="18" charset="0"/>
              </a:rPr>
              <a:t> нормативные акты, т. е. акты, действующие в пределах только той организации, в которой они были приняты (от лат. </a:t>
            </a:r>
            <a:r>
              <a:rPr lang="ru-RU" dirty="0" err="1">
                <a:solidFill>
                  <a:schemeClr val="accent1">
                    <a:lumMod val="75000"/>
                  </a:schemeClr>
                </a:solidFill>
                <a:latin typeface="Georgia" panose="02040502050405020303" pitchFamily="18" charset="0"/>
              </a:rPr>
              <a:t>locus</a:t>
            </a:r>
            <a:r>
              <a:rPr lang="ru-RU" dirty="0">
                <a:solidFill>
                  <a:schemeClr val="accent1">
                    <a:lumMod val="75000"/>
                  </a:schemeClr>
                </a:solidFill>
                <a:latin typeface="Georgia" panose="02040502050405020303" pitchFamily="18" charset="0"/>
              </a:rPr>
              <a:t> — место). Локально-нормативные акты, содержащие нормы трудового права, принимаются работодателем в пределах своей компетенции в соответствии с законами и иными нормативными правовыми актами, коллективным договором, соглашениями. </a:t>
            </a:r>
          </a:p>
          <a:p>
            <a:pPr algn="just"/>
            <a:r>
              <a:rPr lang="ru-RU" dirty="0">
                <a:solidFill>
                  <a:schemeClr val="accent1">
                    <a:lumMod val="75000"/>
                  </a:schemeClr>
                </a:solidFill>
                <a:latin typeface="Georgia" panose="02040502050405020303" pitchFamily="18" charset="0"/>
              </a:rPr>
              <a:t>Можно выделить следующие отличия этого вида источника трудового права:</a:t>
            </a:r>
          </a:p>
          <a:p>
            <a:pPr algn="just"/>
            <a:r>
              <a:rPr lang="ru-RU" dirty="0">
                <a:solidFill>
                  <a:schemeClr val="accent1">
                    <a:lumMod val="75000"/>
                  </a:schemeClr>
                </a:solidFill>
                <a:latin typeface="Georgia" panose="02040502050405020303" pitchFamily="18" charset="0"/>
              </a:rPr>
              <a:t>1) они действуют в пределах конкретной организации (включая филиалы и представительства); </a:t>
            </a:r>
          </a:p>
          <a:p>
            <a:pPr algn="just"/>
            <a:r>
              <a:rPr lang="ru-RU" dirty="0">
                <a:solidFill>
                  <a:schemeClr val="accent1">
                    <a:lumMod val="75000"/>
                  </a:schemeClr>
                </a:solidFill>
                <a:latin typeface="Georgia" panose="02040502050405020303" pitchFamily="18" charset="0"/>
              </a:rPr>
              <a:t>2) в основном действие их ограничено по времени; </a:t>
            </a:r>
          </a:p>
          <a:p>
            <a:pPr algn="just"/>
            <a:r>
              <a:rPr lang="ru-RU" dirty="0">
                <a:solidFill>
                  <a:schemeClr val="accent1">
                    <a:lumMod val="75000"/>
                  </a:schemeClr>
                </a:solidFill>
                <a:latin typeface="Georgia" panose="02040502050405020303" pitchFamily="18" charset="0"/>
              </a:rPr>
              <a:t>3) они не должны противоречить указанным выше нормативным правовым актам, снижать установленный там уровень правовых и социальных гарантий работников; </a:t>
            </a:r>
          </a:p>
          <a:p>
            <a:pPr algn="just"/>
            <a:r>
              <a:rPr lang="ru-RU" dirty="0">
                <a:solidFill>
                  <a:schemeClr val="accent1">
                    <a:lumMod val="75000"/>
                  </a:schemeClr>
                </a:solidFill>
                <a:latin typeface="Georgia" panose="02040502050405020303" pitchFamily="18" charset="0"/>
              </a:rPr>
              <a:t>4) локальные акты отражают специфику производства, характер и профиль деятельности организаций и учитывают их экономические возможности. Примером локальных нормативных актов могут служить правила внутреннего трудового распорядка, положение о премировании или положение организации о вознаграждении по итогам работы за год и т.д.</a:t>
            </a:r>
          </a:p>
        </p:txBody>
      </p:sp>
    </p:spTree>
    <p:extLst>
      <p:ext uri="{BB962C8B-B14F-4D97-AF65-F5344CB8AC3E}">
        <p14:creationId xmlns:p14="http://schemas.microsoft.com/office/powerpoint/2010/main" val="188196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FCC80F-21A4-0D8B-BB46-D0FCAE80E8F7}"/>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Трудовые правоотношения</a:t>
            </a:r>
          </a:p>
        </p:txBody>
      </p:sp>
      <p:sp>
        <p:nvSpPr>
          <p:cNvPr id="3" name="Объект 2">
            <a:extLst>
              <a:ext uri="{FF2B5EF4-FFF2-40B4-BE49-F238E27FC236}">
                <a16:creationId xmlns:a16="http://schemas.microsoft.com/office/drawing/2014/main" id="{CA951A91-5908-782D-856F-FAA72D17A482}"/>
              </a:ext>
            </a:extLst>
          </p:cNvPr>
          <p:cNvSpPr>
            <a:spLocks noGrp="1"/>
          </p:cNvSpPr>
          <p:nvPr>
            <p:ph idx="1"/>
          </p:nvPr>
        </p:nvSpPr>
        <p:spPr>
          <a:xfrm>
            <a:off x="838200" y="1862947"/>
            <a:ext cx="10515600" cy="4351338"/>
          </a:xfrm>
        </p:spPr>
        <p:txBody>
          <a:bodyPr/>
          <a:lstStyle/>
          <a:p>
            <a:pPr algn="just"/>
            <a:r>
              <a:rPr lang="ru-RU" b="1" dirty="0">
                <a:solidFill>
                  <a:schemeClr val="accent1">
                    <a:lumMod val="75000"/>
                  </a:schemeClr>
                </a:solidFill>
                <a:latin typeface="Georgia" panose="02040502050405020303" pitchFamily="18" charset="0"/>
              </a:rPr>
              <a:t>Трудовое правоотношение </a:t>
            </a:r>
            <a:r>
              <a:rPr lang="ru-RU" dirty="0">
                <a:solidFill>
                  <a:schemeClr val="accent1">
                    <a:lumMod val="75000"/>
                  </a:schemeClr>
                </a:solidFill>
                <a:latin typeface="Georgia" panose="02040502050405020303" pitchFamily="18" charset="0"/>
              </a:rPr>
              <a:t>— это основанное на соглашении между работником и работодателем правовое отношение, по которому одна сторона (работник) обязуется лично выполнять определенную трудовую функцию (работу по определенной специальности, квалификации или должности), подчиняясь установленным работодателем правилам внутреннего трудового распорядка, а другая сторона (работодатель) обязуется предоставить работнику предусмотренную трудовым договором работу, обеспечить надлежащие условия его труда, а также своевременно оплачивать труд работника.</a:t>
            </a:r>
          </a:p>
        </p:txBody>
      </p:sp>
    </p:spTree>
    <p:extLst>
      <p:ext uri="{BB962C8B-B14F-4D97-AF65-F5344CB8AC3E}">
        <p14:creationId xmlns:p14="http://schemas.microsoft.com/office/powerpoint/2010/main" val="2976373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58290A-D7BF-6D6C-805D-809A88E5DA76}"/>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Объект, субъект и содержание</a:t>
            </a:r>
          </a:p>
        </p:txBody>
      </p:sp>
      <p:sp>
        <p:nvSpPr>
          <p:cNvPr id="3" name="Объект 2">
            <a:extLst>
              <a:ext uri="{FF2B5EF4-FFF2-40B4-BE49-F238E27FC236}">
                <a16:creationId xmlns:a16="http://schemas.microsoft.com/office/drawing/2014/main" id="{F429E67E-A213-8375-760B-D957374021C5}"/>
              </a:ext>
            </a:extLst>
          </p:cNvPr>
          <p:cNvSpPr>
            <a:spLocks noGrp="1"/>
          </p:cNvSpPr>
          <p:nvPr>
            <p:ph idx="1"/>
          </p:nvPr>
        </p:nvSpPr>
        <p:spPr>
          <a:xfrm>
            <a:off x="838200" y="2002905"/>
            <a:ext cx="10515600" cy="4489970"/>
          </a:xfrm>
        </p:spPr>
        <p:txBody>
          <a:bodyPr>
            <a:normAutofit fontScale="92500" lnSpcReduction="10000"/>
          </a:bodyPr>
          <a:lstStyle/>
          <a:p>
            <a:pPr algn="just"/>
            <a:r>
              <a:rPr lang="ru-RU" sz="2400" b="1" dirty="0">
                <a:solidFill>
                  <a:schemeClr val="accent1">
                    <a:lumMod val="75000"/>
                  </a:schemeClr>
                </a:solidFill>
                <a:latin typeface="Georgia" panose="02040502050405020303" pitchFamily="18" charset="0"/>
              </a:rPr>
              <a:t>Объектом</a:t>
            </a:r>
            <a:r>
              <a:rPr lang="ru-RU" sz="2400" dirty="0">
                <a:solidFill>
                  <a:schemeClr val="accent1">
                    <a:lumMod val="75000"/>
                  </a:schemeClr>
                </a:solidFill>
                <a:latin typeface="Georgia" panose="02040502050405020303" pitchFamily="18" charset="0"/>
              </a:rPr>
              <a:t> трудового правоотношения является выполняемая работником трудовая функция, оплачиваемая работодателем. </a:t>
            </a:r>
          </a:p>
          <a:p>
            <a:pPr algn="just"/>
            <a:r>
              <a:rPr lang="ru-RU" sz="2400" b="1" dirty="0">
                <a:solidFill>
                  <a:schemeClr val="accent1">
                    <a:lumMod val="75000"/>
                  </a:schemeClr>
                </a:solidFill>
                <a:latin typeface="Georgia" panose="02040502050405020303" pitchFamily="18" charset="0"/>
              </a:rPr>
              <a:t>Субъекты</a:t>
            </a:r>
            <a:r>
              <a:rPr lang="ru-RU" sz="2400" dirty="0">
                <a:solidFill>
                  <a:schemeClr val="accent1">
                    <a:lumMod val="75000"/>
                  </a:schemeClr>
                </a:solidFill>
                <a:latin typeface="Georgia" panose="02040502050405020303" pitchFamily="18" charset="0"/>
              </a:rPr>
              <a:t> трудового правоотношения — это работник и работодатель. </a:t>
            </a:r>
          </a:p>
          <a:p>
            <a:pPr algn="just"/>
            <a:r>
              <a:rPr lang="ru-RU" sz="2400" b="1" dirty="0">
                <a:solidFill>
                  <a:schemeClr val="accent1">
                    <a:lumMod val="75000"/>
                  </a:schemeClr>
                </a:solidFill>
                <a:latin typeface="Georgia" panose="02040502050405020303" pitchFamily="18" charset="0"/>
              </a:rPr>
              <a:t>Работник</a:t>
            </a:r>
            <a:r>
              <a:rPr lang="ru-RU" sz="2400" dirty="0">
                <a:solidFill>
                  <a:schemeClr val="accent1">
                    <a:lumMod val="75000"/>
                  </a:schemeClr>
                </a:solidFill>
                <a:latin typeface="Georgia" panose="02040502050405020303" pitchFamily="18" charset="0"/>
              </a:rPr>
              <a:t> — физическое лицо, вступившее в трудовые отношения с работодателем. </a:t>
            </a:r>
          </a:p>
          <a:p>
            <a:pPr algn="just"/>
            <a:r>
              <a:rPr lang="ru-RU" sz="2400" b="1" dirty="0">
                <a:solidFill>
                  <a:schemeClr val="accent1">
                    <a:lumMod val="75000"/>
                  </a:schemeClr>
                </a:solidFill>
                <a:latin typeface="Georgia" panose="02040502050405020303" pitchFamily="18" charset="0"/>
              </a:rPr>
              <a:t>Работодатель</a:t>
            </a:r>
            <a:r>
              <a:rPr lang="ru-RU" sz="2400" dirty="0">
                <a:solidFill>
                  <a:schemeClr val="accent1">
                    <a:lumMod val="75000"/>
                  </a:schemeClr>
                </a:solidFill>
                <a:latin typeface="Georgia" panose="02040502050405020303" pitchFamily="18" charset="0"/>
              </a:rPr>
              <a:t> — физическое лицо либо юридическое лицо (организация), вступившее в трудовые отношения с работником. В случаях, установленных федеральными законами, в качестве работодателя может выступать иной субъект, наделенный правом заключать трудовые договоры. </a:t>
            </a:r>
          </a:p>
          <a:p>
            <a:pPr algn="just"/>
            <a:r>
              <a:rPr lang="ru-RU" sz="2400" dirty="0">
                <a:solidFill>
                  <a:schemeClr val="accent1">
                    <a:lumMod val="75000"/>
                  </a:schemeClr>
                </a:solidFill>
                <a:latin typeface="Georgia" panose="02040502050405020303" pitchFamily="18" charset="0"/>
              </a:rPr>
              <a:t>В качестве работников могут выступать как граждане Российской Федерации, так и иностранные граждане, а также лица без гражданства (апатриды). На стороне работодателя в трудовых правоотношениях участвуют физические или юридические лица (организации).</a:t>
            </a:r>
          </a:p>
        </p:txBody>
      </p:sp>
    </p:spTree>
    <p:extLst>
      <p:ext uri="{BB962C8B-B14F-4D97-AF65-F5344CB8AC3E}">
        <p14:creationId xmlns:p14="http://schemas.microsoft.com/office/powerpoint/2010/main" val="1054040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7DEF72-EB95-044E-A4EA-77A9F4B44F0F}"/>
              </a:ext>
            </a:extLst>
          </p:cNvPr>
          <p:cNvSpPr>
            <a:spLocks noGrp="1"/>
          </p:cNvSpPr>
          <p:nvPr>
            <p:ph type="title"/>
          </p:nvPr>
        </p:nvSpPr>
        <p:spPr/>
        <p:txBody>
          <a:bodyPr>
            <a:noAutofit/>
          </a:bodyPr>
          <a:lstStyle/>
          <a:p>
            <a:pPr algn="ctr"/>
            <a:r>
              <a:rPr lang="ru-RU" sz="3200" b="1" dirty="0">
                <a:solidFill>
                  <a:schemeClr val="accent1">
                    <a:lumMod val="75000"/>
                  </a:schemeClr>
                </a:solidFill>
                <a:latin typeface="Georgia" panose="02040502050405020303" pitchFamily="18" charset="0"/>
              </a:rPr>
              <a:t>Основание трудовых правоотношений.</a:t>
            </a:r>
            <a:br>
              <a:rPr lang="ru-RU" sz="3200" b="1" dirty="0">
                <a:solidFill>
                  <a:schemeClr val="accent1">
                    <a:lumMod val="75000"/>
                  </a:schemeClr>
                </a:solidFill>
                <a:latin typeface="Georgia" panose="02040502050405020303" pitchFamily="18" charset="0"/>
              </a:rPr>
            </a:br>
            <a:r>
              <a:rPr lang="ru-RU" sz="3200" b="1" dirty="0">
                <a:solidFill>
                  <a:schemeClr val="accent1">
                    <a:lumMod val="75000"/>
                  </a:schemeClr>
                </a:solidFill>
                <a:latin typeface="Georgia" panose="02040502050405020303" pitchFamily="18" charset="0"/>
              </a:rPr>
              <a:t>Юридический факт. </a:t>
            </a:r>
          </a:p>
        </p:txBody>
      </p:sp>
      <p:sp>
        <p:nvSpPr>
          <p:cNvPr id="3" name="Объект 2">
            <a:extLst>
              <a:ext uri="{FF2B5EF4-FFF2-40B4-BE49-F238E27FC236}">
                <a16:creationId xmlns:a16="http://schemas.microsoft.com/office/drawing/2014/main" id="{D4A4B7DE-CFF8-F525-FA14-88673A39B664}"/>
              </a:ext>
            </a:extLst>
          </p:cNvPr>
          <p:cNvSpPr>
            <a:spLocks noGrp="1"/>
          </p:cNvSpPr>
          <p:nvPr>
            <p:ph idx="1"/>
          </p:nvPr>
        </p:nvSpPr>
        <p:spPr/>
        <p:txBody>
          <a:bodyPr>
            <a:normAutofit fontScale="92500" lnSpcReduction="10000"/>
          </a:bodyPr>
          <a:lstStyle/>
          <a:p>
            <a:pPr algn="just"/>
            <a:r>
              <a:rPr lang="ru-RU" b="1" dirty="0">
                <a:solidFill>
                  <a:schemeClr val="accent1">
                    <a:lumMod val="75000"/>
                  </a:schemeClr>
                </a:solidFill>
                <a:latin typeface="Georgia" panose="02040502050405020303" pitchFamily="18" charset="0"/>
              </a:rPr>
              <a:t>Содержание</a:t>
            </a:r>
            <a:r>
              <a:rPr lang="ru-RU" dirty="0">
                <a:solidFill>
                  <a:schemeClr val="accent1">
                    <a:lumMod val="75000"/>
                  </a:schemeClr>
                </a:solidFill>
                <a:latin typeface="Georgia" panose="02040502050405020303" pitchFamily="18" charset="0"/>
              </a:rPr>
              <a:t> правоотношения составляют субъективные права и обязанности сторон. Субъективным правом называется обеспеченная правом мера возможного поведения субъекта права. Обязанность сторон представляет собой меру должного поведения субъекта права. </a:t>
            </a:r>
          </a:p>
          <a:p>
            <a:pPr algn="just"/>
            <a:r>
              <a:rPr lang="ru-RU" i="1" dirty="0">
                <a:solidFill>
                  <a:schemeClr val="accent1">
                    <a:lumMod val="75000"/>
                  </a:schemeClr>
                </a:solidFill>
                <a:latin typeface="Georgia" panose="02040502050405020303" pitchFamily="18" charset="0"/>
              </a:rPr>
              <a:t>Основанием возникновения трудовых правоотношений </a:t>
            </a:r>
            <a:r>
              <a:rPr lang="ru-RU" dirty="0">
                <a:solidFill>
                  <a:schemeClr val="accent1">
                    <a:lumMod val="75000"/>
                  </a:schemeClr>
                </a:solidFill>
                <a:latin typeface="Georgia" panose="02040502050405020303" pitchFamily="18" charset="0"/>
              </a:rPr>
              <a:t>являются нормы, содержащиеся в источниках трудового права, и юридические факты. </a:t>
            </a:r>
          </a:p>
          <a:p>
            <a:pPr algn="just"/>
            <a:r>
              <a:rPr lang="ru-RU" b="1" dirty="0">
                <a:solidFill>
                  <a:schemeClr val="accent1">
                    <a:lumMod val="75000"/>
                  </a:schemeClr>
                </a:solidFill>
                <a:latin typeface="Georgia" panose="02040502050405020303" pitchFamily="18" charset="0"/>
              </a:rPr>
              <a:t>Юридические факты </a:t>
            </a:r>
            <a:r>
              <a:rPr lang="ru-RU" dirty="0">
                <a:solidFill>
                  <a:schemeClr val="accent1">
                    <a:lumMod val="75000"/>
                  </a:schemeClr>
                </a:solidFill>
                <a:latin typeface="Georgia" panose="02040502050405020303" pitchFamily="18" charset="0"/>
              </a:rPr>
              <a:t>— это реальные жизненные обстоятельства, с которыми нормы объективного права связывают установление, изменение или прекращение субъективных прав и обязанностей (правоотношений).</a:t>
            </a:r>
          </a:p>
        </p:txBody>
      </p:sp>
    </p:spTree>
    <p:extLst>
      <p:ext uri="{BB962C8B-B14F-4D97-AF65-F5344CB8AC3E}">
        <p14:creationId xmlns:p14="http://schemas.microsoft.com/office/powerpoint/2010/main" val="910167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0363E37-FE9E-681A-9804-CB9AB5E55379}"/>
              </a:ext>
            </a:extLst>
          </p:cNvPr>
          <p:cNvSpPr>
            <a:spLocks noGrp="1"/>
          </p:cNvSpPr>
          <p:nvPr>
            <p:ph idx="1"/>
          </p:nvPr>
        </p:nvSpPr>
        <p:spPr>
          <a:xfrm>
            <a:off x="838200" y="877077"/>
            <a:ext cx="10515600" cy="5514490"/>
          </a:xfrm>
        </p:spPr>
        <p:txBody>
          <a:bodyPr>
            <a:normAutofit fontScale="85000" lnSpcReduction="10000"/>
          </a:bodyPr>
          <a:lstStyle/>
          <a:p>
            <a:pPr algn="just"/>
            <a:r>
              <a:rPr lang="ru-RU" dirty="0">
                <a:solidFill>
                  <a:schemeClr val="accent1">
                    <a:lumMod val="75000"/>
                  </a:schemeClr>
                </a:solidFill>
                <a:latin typeface="Georgia" panose="02040502050405020303" pitchFamily="18" charset="0"/>
              </a:rPr>
              <a:t>Самым распространенным основанием возникновения трудовых правоотношений является </a:t>
            </a:r>
            <a:r>
              <a:rPr lang="ru-RU" b="1" dirty="0">
                <a:solidFill>
                  <a:schemeClr val="accent1">
                    <a:lumMod val="75000"/>
                  </a:schemeClr>
                </a:solidFill>
                <a:latin typeface="Georgia" panose="02040502050405020303" pitchFamily="18" charset="0"/>
              </a:rPr>
              <a:t>трудовой договор</a:t>
            </a:r>
            <a:r>
              <a:rPr lang="ru-RU" dirty="0">
                <a:solidFill>
                  <a:schemeClr val="accent1">
                    <a:lumMod val="75000"/>
                  </a:schemeClr>
                </a:solidFill>
                <a:latin typeface="Georgia" panose="02040502050405020303" pitchFamily="18" charset="0"/>
              </a:rPr>
              <a:t>. Но иногда необходимо наличие некоторых других фактов, т. е. необходим юридический состав, элементами которого выступают трудовой договор и иные факты, служащие основаниями для его заключения. </a:t>
            </a:r>
          </a:p>
          <a:p>
            <a:pPr algn="just"/>
            <a:r>
              <a:rPr lang="ru-RU" dirty="0">
                <a:solidFill>
                  <a:schemeClr val="accent1">
                    <a:lumMod val="75000"/>
                  </a:schemeClr>
                </a:solidFill>
                <a:latin typeface="Georgia" panose="02040502050405020303" pitchFamily="18" charset="0"/>
              </a:rPr>
              <a:t>К таким юридическим фактам Трудовой кодекс РФ относит: </a:t>
            </a:r>
          </a:p>
          <a:p>
            <a:pPr algn="just"/>
            <a:r>
              <a:rPr lang="ru-RU" dirty="0">
                <a:solidFill>
                  <a:schemeClr val="accent1">
                    <a:lumMod val="75000"/>
                  </a:schemeClr>
                </a:solidFill>
                <a:latin typeface="Georgia" panose="02040502050405020303" pitchFamily="18" charset="0"/>
              </a:rPr>
              <a:t>1) избрание (выборы) на должность; </a:t>
            </a:r>
          </a:p>
          <a:p>
            <a:pPr algn="just"/>
            <a:r>
              <a:rPr lang="ru-RU" dirty="0">
                <a:solidFill>
                  <a:schemeClr val="accent1">
                    <a:lumMod val="75000"/>
                  </a:schemeClr>
                </a:solidFill>
                <a:latin typeface="Georgia" panose="02040502050405020303" pitchFamily="18" charset="0"/>
              </a:rPr>
              <a:t>2) избрание по конкурсу на замещение соответствующей должности; </a:t>
            </a:r>
          </a:p>
          <a:p>
            <a:pPr algn="just"/>
            <a:r>
              <a:rPr lang="ru-RU" dirty="0">
                <a:solidFill>
                  <a:schemeClr val="accent1">
                    <a:lumMod val="75000"/>
                  </a:schemeClr>
                </a:solidFill>
                <a:latin typeface="Georgia" panose="02040502050405020303" pitchFamily="18" charset="0"/>
              </a:rPr>
              <a:t>3) назначение на должность или утверждение в должности; </a:t>
            </a:r>
          </a:p>
          <a:p>
            <a:pPr algn="just"/>
            <a:r>
              <a:rPr lang="ru-RU" dirty="0">
                <a:solidFill>
                  <a:schemeClr val="accent1">
                    <a:lumMod val="75000"/>
                  </a:schemeClr>
                </a:solidFill>
                <a:latin typeface="Georgia" panose="02040502050405020303" pitchFamily="18" charset="0"/>
              </a:rPr>
              <a:t>4) направление на работу уполномоченными законом органами в счет установленной квоты (такие квоты могут быть установлены для приема на работу инвалидов, а также несовершеннолетних детей-сирот и детей, оставшихся без попечения родителей); </a:t>
            </a:r>
          </a:p>
          <a:p>
            <a:pPr algn="just"/>
            <a:r>
              <a:rPr lang="ru-RU" dirty="0">
                <a:solidFill>
                  <a:schemeClr val="accent1">
                    <a:lumMod val="75000"/>
                  </a:schemeClr>
                </a:solidFill>
                <a:latin typeface="Georgia" panose="02040502050405020303" pitchFamily="18" charset="0"/>
              </a:rPr>
              <a:t>5) судебное решение о заключении трудового договора.</a:t>
            </a:r>
          </a:p>
        </p:txBody>
      </p:sp>
    </p:spTree>
    <p:extLst>
      <p:ext uri="{BB962C8B-B14F-4D97-AF65-F5344CB8AC3E}">
        <p14:creationId xmlns:p14="http://schemas.microsoft.com/office/powerpoint/2010/main" val="3184805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91BDFD-281E-5E1F-7BFA-340037BE7316}"/>
              </a:ext>
            </a:extLst>
          </p:cNvPr>
          <p:cNvSpPr>
            <a:spLocks noGrp="1"/>
          </p:cNvSpPr>
          <p:nvPr>
            <p:ph type="title"/>
          </p:nvPr>
        </p:nvSpPr>
        <p:spPr/>
        <p:txBody>
          <a:bodyPr>
            <a:normAutofit/>
          </a:bodyPr>
          <a:lstStyle/>
          <a:p>
            <a:pPr algn="ctr"/>
            <a:r>
              <a:rPr lang="ru-RU" sz="4000" b="1" dirty="0">
                <a:solidFill>
                  <a:schemeClr val="accent1">
                    <a:lumMod val="75000"/>
                  </a:schemeClr>
                </a:solidFill>
                <a:latin typeface="Georgia" panose="02040502050405020303" pitchFamily="18" charset="0"/>
              </a:rPr>
              <a:t>Трудовая правоспособность и дееспособность</a:t>
            </a:r>
          </a:p>
        </p:txBody>
      </p:sp>
      <p:sp>
        <p:nvSpPr>
          <p:cNvPr id="3" name="Объект 2">
            <a:extLst>
              <a:ext uri="{FF2B5EF4-FFF2-40B4-BE49-F238E27FC236}">
                <a16:creationId xmlns:a16="http://schemas.microsoft.com/office/drawing/2014/main" id="{01302449-C8F5-1149-31D0-69D7CEB60BFF}"/>
              </a:ext>
            </a:extLst>
          </p:cNvPr>
          <p:cNvSpPr>
            <a:spLocks noGrp="1"/>
          </p:cNvSpPr>
          <p:nvPr>
            <p:ph idx="1"/>
          </p:nvPr>
        </p:nvSpPr>
        <p:spPr>
          <a:xfrm>
            <a:off x="838200" y="2481943"/>
            <a:ext cx="10515600" cy="3695020"/>
          </a:xfrm>
        </p:spPr>
        <p:txBody>
          <a:bodyPr/>
          <a:lstStyle/>
          <a:p>
            <a:pPr algn="just"/>
            <a:r>
              <a:rPr lang="ru-RU" dirty="0">
                <a:solidFill>
                  <a:schemeClr val="accent1">
                    <a:lumMod val="75000"/>
                  </a:schemeClr>
                </a:solidFill>
                <a:latin typeface="Georgia" panose="02040502050405020303" pitchFamily="18" charset="0"/>
              </a:rPr>
              <a:t>Обязательной предпосылкой возникновения трудовых правоотношений является наличие у его субъектов трудовой право- и дееспособности (трудовой правосубъектности). </a:t>
            </a:r>
          </a:p>
          <a:p>
            <a:pPr algn="just"/>
            <a:r>
              <a:rPr lang="ru-RU" dirty="0">
                <a:solidFill>
                  <a:schemeClr val="accent1">
                    <a:lumMod val="75000"/>
                  </a:schemeClr>
                </a:solidFill>
                <a:latin typeface="Georgia" panose="02040502050405020303" pitchFamily="18" charset="0"/>
              </a:rPr>
              <a:t>В отличие от гражданской правоспособности, возникающей с момента рождения, трудовая право- и дееспособность возникает у граждан при достижении определенного возраста. Она делится на общую, полную, ограниченную и специальную.</a:t>
            </a:r>
          </a:p>
        </p:txBody>
      </p:sp>
    </p:spTree>
    <p:extLst>
      <p:ext uri="{BB962C8B-B14F-4D97-AF65-F5344CB8AC3E}">
        <p14:creationId xmlns:p14="http://schemas.microsoft.com/office/powerpoint/2010/main" val="575151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802445-937B-3231-38BE-F716ECE346BA}"/>
              </a:ext>
            </a:extLst>
          </p:cNvPr>
          <p:cNvSpPr>
            <a:spLocks noGrp="1"/>
          </p:cNvSpPr>
          <p:nvPr>
            <p:ph type="title"/>
          </p:nvPr>
        </p:nvSpPr>
        <p:spPr>
          <a:xfrm>
            <a:off x="838200" y="149290"/>
            <a:ext cx="10515600" cy="1325563"/>
          </a:xfrm>
        </p:spPr>
        <p:txBody>
          <a:bodyPr/>
          <a:lstStyle/>
          <a:p>
            <a:pPr algn="ctr"/>
            <a:r>
              <a:rPr lang="ru-RU" b="1" dirty="0">
                <a:solidFill>
                  <a:schemeClr val="accent1">
                    <a:lumMod val="75000"/>
                  </a:schemeClr>
                </a:solidFill>
                <a:latin typeface="Georgia" panose="02040502050405020303" pitchFamily="18" charset="0"/>
              </a:rPr>
              <a:t>Трудовое право – это???</a:t>
            </a:r>
          </a:p>
        </p:txBody>
      </p:sp>
      <p:pic>
        <p:nvPicPr>
          <p:cNvPr id="1026" name="Picture 2" descr="Трудовое право">
            <a:extLst>
              <a:ext uri="{FF2B5EF4-FFF2-40B4-BE49-F238E27FC236}">
                <a16:creationId xmlns:a16="http://schemas.microsoft.com/office/drawing/2014/main" id="{2C84E317-E4BE-BD28-62FA-B445AE899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2375" y="1581538"/>
            <a:ext cx="6836229" cy="5127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477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63D2B55-3A27-4631-E923-30FCD96F2A73}"/>
              </a:ext>
            </a:extLst>
          </p:cNvPr>
          <p:cNvSpPr>
            <a:spLocks noGrp="1"/>
          </p:cNvSpPr>
          <p:nvPr>
            <p:ph idx="1"/>
          </p:nvPr>
        </p:nvSpPr>
        <p:spPr>
          <a:xfrm>
            <a:off x="492968" y="827249"/>
            <a:ext cx="7092820" cy="5648196"/>
          </a:xfrm>
        </p:spPr>
        <p:txBody>
          <a:bodyPr>
            <a:normAutofit fontScale="92500" lnSpcReduction="10000"/>
          </a:bodyPr>
          <a:lstStyle/>
          <a:p>
            <a:pPr algn="just"/>
            <a:r>
              <a:rPr lang="ru-RU" b="1" i="1" dirty="0">
                <a:solidFill>
                  <a:schemeClr val="accent1">
                    <a:lumMod val="75000"/>
                  </a:schemeClr>
                </a:solidFill>
                <a:latin typeface="Georgia" panose="02040502050405020303" pitchFamily="18" charset="0"/>
              </a:rPr>
              <a:t>Ограниченная трудовая </a:t>
            </a:r>
            <a:r>
              <a:rPr lang="ru-RU" dirty="0">
                <a:solidFill>
                  <a:schemeClr val="accent1">
                    <a:lumMod val="75000"/>
                  </a:schemeClr>
                </a:solidFill>
                <a:latin typeface="Georgia" panose="02040502050405020303" pitchFamily="18" charset="0"/>
              </a:rPr>
              <a:t>право- и дееспособность у работника возникает с 14 лет и продолжается до достижения им 16 лет. </a:t>
            </a:r>
          </a:p>
          <a:p>
            <a:pPr algn="just"/>
            <a:r>
              <a:rPr lang="ru-RU" dirty="0">
                <a:solidFill>
                  <a:schemeClr val="accent1">
                    <a:lumMod val="75000"/>
                  </a:schemeClr>
                </a:solidFill>
                <a:latin typeface="Georgia" panose="02040502050405020303" pitchFamily="18" charset="0"/>
              </a:rPr>
              <a:t>Лица, достигшие возраста 14 лет, могут заключать трудовой договор только: </a:t>
            </a:r>
          </a:p>
          <a:p>
            <a:pPr algn="just"/>
            <a:r>
              <a:rPr lang="ru-RU" dirty="0">
                <a:solidFill>
                  <a:schemeClr val="accent1">
                    <a:lumMod val="75000"/>
                  </a:schemeClr>
                </a:solidFill>
                <a:latin typeface="Georgia" panose="02040502050405020303" pitchFamily="18" charset="0"/>
              </a:rPr>
              <a:t>1) с согласия одного из родителей (опекуна, попечителя) и органа опеки и попечительства; </a:t>
            </a:r>
          </a:p>
          <a:p>
            <a:pPr algn="just"/>
            <a:r>
              <a:rPr lang="ru-RU" dirty="0">
                <a:solidFill>
                  <a:schemeClr val="accent1">
                    <a:lumMod val="75000"/>
                  </a:schemeClr>
                </a:solidFill>
                <a:latin typeface="Georgia" panose="02040502050405020303" pitchFamily="18" charset="0"/>
              </a:rPr>
              <a:t>2) если они учатся, получая общее среднее образование; </a:t>
            </a:r>
          </a:p>
          <a:p>
            <a:pPr algn="just"/>
            <a:r>
              <a:rPr lang="ru-RU" dirty="0">
                <a:solidFill>
                  <a:schemeClr val="accent1">
                    <a:lumMod val="75000"/>
                  </a:schemeClr>
                </a:solidFill>
                <a:latin typeface="Georgia" panose="02040502050405020303" pitchFamily="18" charset="0"/>
              </a:rPr>
              <a:t>3) для выполнения в свободное от учебы время легкого труда, не причиняющего вреда их здоровью и не нарушающего процесса обучения</a:t>
            </a:r>
          </a:p>
        </p:txBody>
      </p:sp>
      <p:pic>
        <p:nvPicPr>
          <p:cNvPr id="6146" name="Picture 2" descr="Работают ли наши подростки? | Между тем | Дзен">
            <a:extLst>
              <a:ext uri="{FF2B5EF4-FFF2-40B4-BE49-F238E27FC236}">
                <a16:creationId xmlns:a16="http://schemas.microsoft.com/office/drawing/2014/main" id="{CE1BE740-5969-39B7-A670-FEE015EFC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9012" y="2104427"/>
            <a:ext cx="3971731" cy="264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927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E451A26-759A-C986-8E7C-5EF5AECD0931}"/>
              </a:ext>
            </a:extLst>
          </p:cNvPr>
          <p:cNvSpPr>
            <a:spLocks noGrp="1"/>
          </p:cNvSpPr>
          <p:nvPr>
            <p:ph idx="1"/>
          </p:nvPr>
        </p:nvSpPr>
        <p:spPr>
          <a:xfrm>
            <a:off x="838200" y="914400"/>
            <a:ext cx="10515600" cy="5383861"/>
          </a:xfrm>
        </p:spPr>
        <p:txBody>
          <a:bodyPr>
            <a:normAutofit lnSpcReduction="10000"/>
          </a:bodyPr>
          <a:lstStyle/>
          <a:p>
            <a:pPr algn="just"/>
            <a:r>
              <a:rPr lang="ru-RU" b="1" dirty="0">
                <a:solidFill>
                  <a:schemeClr val="accent1">
                    <a:lumMod val="75000"/>
                  </a:schemeClr>
                </a:solidFill>
                <a:latin typeface="Georgia" panose="02040502050405020303" pitchFamily="18" charset="0"/>
              </a:rPr>
              <a:t>Общая трудовая </a:t>
            </a:r>
            <a:r>
              <a:rPr lang="ru-RU" b="1" dirty="0" err="1">
                <a:solidFill>
                  <a:schemeClr val="accent1">
                    <a:lumMod val="75000"/>
                  </a:schemeClr>
                </a:solidFill>
                <a:latin typeface="Georgia" panose="02040502050405020303" pitchFamily="18" charset="0"/>
              </a:rPr>
              <a:t>праводееспособность</a:t>
            </a:r>
            <a:r>
              <a:rPr lang="ru-RU" dirty="0">
                <a:solidFill>
                  <a:schemeClr val="accent1">
                    <a:lumMod val="75000"/>
                  </a:schemeClr>
                </a:solidFill>
                <a:latin typeface="Georgia" panose="02040502050405020303" pitchFamily="18" charset="0"/>
              </a:rPr>
              <a:t> возникает с 16 лет. Законодатель не связывает заключение трудового договора в этом возрасте с какими-либо дополнительными условиями. Но в законодательстве существуют ограничения на заключение трудовых договоров с лицами до 18 лет. Поэтому полная трудовая </a:t>
            </a:r>
            <a:r>
              <a:rPr lang="ru-RU" dirty="0" err="1">
                <a:solidFill>
                  <a:schemeClr val="accent1">
                    <a:lumMod val="75000"/>
                  </a:schemeClr>
                </a:solidFill>
                <a:latin typeface="Georgia" panose="02040502050405020303" pitchFamily="18" charset="0"/>
              </a:rPr>
              <a:t>праводееспособность</a:t>
            </a:r>
            <a:r>
              <a:rPr lang="ru-RU" dirty="0">
                <a:solidFill>
                  <a:schemeClr val="accent1">
                    <a:lumMod val="75000"/>
                  </a:schemeClr>
                </a:solidFill>
                <a:latin typeface="Georgia" panose="02040502050405020303" pitchFamily="18" charset="0"/>
              </a:rPr>
              <a:t> возникает с момента совершеннолетия, т.е. с 18 лет. </a:t>
            </a:r>
          </a:p>
          <a:p>
            <a:pPr algn="just"/>
            <a:r>
              <a:rPr lang="ru-RU" dirty="0">
                <a:solidFill>
                  <a:schemeClr val="accent1">
                    <a:lumMod val="75000"/>
                  </a:schemeClr>
                </a:solidFill>
                <a:latin typeface="Georgia" panose="02040502050405020303" pitchFamily="18" charset="0"/>
              </a:rPr>
              <a:t>Трудовая правосубъектность принадлежит человеку на протяжении всей его жизни и не ограничивается моментом выхода на пенсию. Однако в некоторых случаях федеральный закон ограничивает возможность человека заключать трудовой договор после достижения какого-либо возраста (например, для государственных служащих — 65 лет и т. д.).</a:t>
            </a:r>
          </a:p>
        </p:txBody>
      </p:sp>
    </p:spTree>
    <p:extLst>
      <p:ext uri="{BB962C8B-B14F-4D97-AF65-F5344CB8AC3E}">
        <p14:creationId xmlns:p14="http://schemas.microsoft.com/office/powerpoint/2010/main" val="156924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83E8A67-79D0-2145-6C53-EE3356B7FDAB}"/>
              </a:ext>
            </a:extLst>
          </p:cNvPr>
          <p:cNvSpPr>
            <a:spLocks noGrp="1"/>
          </p:cNvSpPr>
          <p:nvPr>
            <p:ph idx="1"/>
          </p:nvPr>
        </p:nvSpPr>
        <p:spPr>
          <a:xfrm>
            <a:off x="838200" y="765111"/>
            <a:ext cx="10515600" cy="5505159"/>
          </a:xfrm>
        </p:spPr>
        <p:txBody>
          <a:bodyPr>
            <a:normAutofit fontScale="92500" lnSpcReduction="20000"/>
          </a:bodyPr>
          <a:lstStyle/>
          <a:p>
            <a:pPr algn="just"/>
            <a:r>
              <a:rPr lang="ru-RU" dirty="0">
                <a:solidFill>
                  <a:schemeClr val="accent1">
                    <a:lumMod val="75000"/>
                  </a:schemeClr>
                </a:solidFill>
                <a:latin typeface="Georgia" panose="02040502050405020303" pitchFamily="18" charset="0"/>
              </a:rPr>
              <a:t>Все граждане Российской Федерации обладают равной трудовой правосубъектностью. Законодательством о труде запрещается какое бы то ни было прямое или косвенное ограничение прав или установление прямых или косвенных преимуществ при приеме на работу в зависимости от пола, расы, национальности, языка, социального происхождения, имущественного положения, места жительства, отношения к религии, убеждений, принадлежности к общественным объединениям, а также других обстоятельств, не связанных с деловыми качествами работников (ст. 3, 64 ТК РФ). </a:t>
            </a:r>
          </a:p>
          <a:p>
            <a:pPr algn="just"/>
            <a:r>
              <a:rPr lang="ru-RU" dirty="0">
                <a:solidFill>
                  <a:schemeClr val="accent1">
                    <a:lumMod val="75000"/>
                  </a:schemeClr>
                </a:solidFill>
                <a:latin typeface="Georgia" panose="02040502050405020303" pitchFamily="18" charset="0"/>
              </a:rPr>
              <a:t>Равная трудовая правосубъектность может быть ограничена только в силу закона. Например, вступивший в силу приговор суда в качестве меры наказания может установить лишение права занимать определенные должности или заниматься определенной деятельностью (ст. 47 УК РФ). </a:t>
            </a:r>
          </a:p>
          <a:p>
            <a:pPr algn="just"/>
            <a:r>
              <a:rPr lang="ru-RU" dirty="0">
                <a:solidFill>
                  <a:schemeClr val="accent1">
                    <a:lumMod val="75000"/>
                  </a:schemeClr>
                </a:solidFill>
                <a:latin typeface="Georgia" panose="02040502050405020303" pitchFamily="18" charset="0"/>
              </a:rPr>
              <a:t>Ограничение трудовой правосубъектности возможно в отношении иностранных граждан или лиц без гражданства на основании закона.</a:t>
            </a:r>
          </a:p>
        </p:txBody>
      </p:sp>
    </p:spTree>
    <p:extLst>
      <p:ext uri="{BB962C8B-B14F-4D97-AF65-F5344CB8AC3E}">
        <p14:creationId xmlns:p14="http://schemas.microsoft.com/office/powerpoint/2010/main" val="349882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6B12A1D-3026-7258-BB76-981E97945E20}"/>
              </a:ext>
            </a:extLst>
          </p:cNvPr>
          <p:cNvSpPr>
            <a:spLocks noGrp="1"/>
          </p:cNvSpPr>
          <p:nvPr>
            <p:ph idx="1"/>
          </p:nvPr>
        </p:nvSpPr>
        <p:spPr>
          <a:xfrm>
            <a:off x="838200" y="839755"/>
            <a:ext cx="10515600" cy="5486400"/>
          </a:xfrm>
        </p:spPr>
        <p:txBody>
          <a:bodyPr>
            <a:normAutofit fontScale="77500" lnSpcReduction="20000"/>
          </a:bodyPr>
          <a:lstStyle/>
          <a:p>
            <a:pPr algn="just"/>
            <a:r>
              <a:rPr lang="ru-RU" dirty="0">
                <a:solidFill>
                  <a:schemeClr val="accent1">
                    <a:lumMod val="75000"/>
                  </a:schemeClr>
                </a:solidFill>
                <a:latin typeface="Georgia" panose="02040502050405020303" pitchFamily="18" charset="0"/>
              </a:rPr>
              <a:t>Работодатель как субъект трудового правоотношения должен обладать специальной трудовой правоспособностью, которую организация (индивидуальный предприниматель) приобретает с момента государственной регистрации, а физическое лицо по общему правилу с 18 лет. </a:t>
            </a:r>
          </a:p>
          <a:p>
            <a:pPr algn="just"/>
            <a:r>
              <a:rPr lang="ru-RU" dirty="0">
                <a:solidFill>
                  <a:schemeClr val="accent1">
                    <a:lumMod val="75000"/>
                  </a:schemeClr>
                </a:solidFill>
                <a:latin typeface="Georgia" panose="02040502050405020303" pitchFamily="18" charset="0"/>
              </a:rPr>
              <a:t>Содержание специальной </a:t>
            </a:r>
            <a:r>
              <a:rPr lang="ru-RU" b="1" dirty="0">
                <a:solidFill>
                  <a:schemeClr val="accent1">
                    <a:lumMod val="75000"/>
                  </a:schemeClr>
                </a:solidFill>
                <a:latin typeface="Georgia" panose="02040502050405020303" pitchFamily="18" charset="0"/>
              </a:rPr>
              <a:t>трудовой правоспособности </a:t>
            </a:r>
            <a:r>
              <a:rPr lang="ru-RU" b="1" u="sng" dirty="0">
                <a:solidFill>
                  <a:schemeClr val="accent1">
                    <a:lumMod val="75000"/>
                  </a:schemeClr>
                </a:solidFill>
                <a:latin typeface="Georgia" panose="02040502050405020303" pitchFamily="18" charset="0"/>
              </a:rPr>
              <a:t>работодателя</a:t>
            </a:r>
            <a:r>
              <a:rPr lang="ru-RU" b="1" dirty="0">
                <a:solidFill>
                  <a:schemeClr val="accent1">
                    <a:lumMod val="75000"/>
                  </a:schemeClr>
                </a:solidFill>
                <a:latin typeface="Georgia" panose="02040502050405020303" pitchFamily="18" charset="0"/>
              </a:rPr>
              <a:t> </a:t>
            </a:r>
            <a:r>
              <a:rPr lang="ru-RU" dirty="0">
                <a:solidFill>
                  <a:schemeClr val="accent1">
                    <a:lumMod val="75000"/>
                  </a:schemeClr>
                </a:solidFill>
                <a:latin typeface="Georgia" panose="02040502050405020303" pitchFamily="18" charset="0"/>
              </a:rPr>
              <a:t>включает в себя: </a:t>
            </a:r>
          </a:p>
          <a:p>
            <a:pPr algn="just"/>
            <a:r>
              <a:rPr lang="ru-RU" dirty="0">
                <a:solidFill>
                  <a:schemeClr val="accent1">
                    <a:lumMod val="75000"/>
                  </a:schemeClr>
                </a:solidFill>
                <a:latin typeface="Georgia" panose="02040502050405020303" pitchFamily="18" charset="0"/>
              </a:rPr>
              <a:t>1) право найма и увольнения работников; </a:t>
            </a:r>
          </a:p>
          <a:p>
            <a:pPr algn="just"/>
            <a:r>
              <a:rPr lang="ru-RU" dirty="0">
                <a:solidFill>
                  <a:schemeClr val="accent1">
                    <a:lumMod val="75000"/>
                  </a:schemeClr>
                </a:solidFill>
                <a:latin typeface="Georgia" panose="02040502050405020303" pitchFamily="18" charset="0"/>
              </a:rPr>
              <a:t>2) дисциплинарную власть работодателя; </a:t>
            </a:r>
          </a:p>
          <a:p>
            <a:pPr algn="just"/>
            <a:r>
              <a:rPr lang="ru-RU" dirty="0">
                <a:solidFill>
                  <a:schemeClr val="accent1">
                    <a:lumMod val="75000"/>
                  </a:schemeClr>
                </a:solidFill>
                <a:latin typeface="Georgia" panose="02040502050405020303" pitchFamily="18" charset="0"/>
              </a:rPr>
              <a:t>3) право расстановки и перемещения работника по своему усмотрению в производственном процессе. </a:t>
            </a:r>
          </a:p>
          <a:p>
            <a:pPr algn="just"/>
            <a:r>
              <a:rPr lang="ru-RU" dirty="0">
                <a:solidFill>
                  <a:schemeClr val="accent1">
                    <a:lumMod val="75000"/>
                  </a:schemeClr>
                </a:solidFill>
                <a:latin typeface="Georgia" panose="02040502050405020303" pitchFamily="18" charset="0"/>
              </a:rPr>
              <a:t>Специальная трудовая правоспособность должна соответствовать указанным в уставе (учредительных документах) целям и задачам деятельности организации. Юридические лица реализуют специальную трудовую правоспособность через свои органы, действующие на основании закона, иных правовых актов и учредительных документов. Так, право на заключение трудового договора может быть передано руководителем по доверенности своему представителю, например, начальнику отдела кадров.</a:t>
            </a:r>
          </a:p>
        </p:txBody>
      </p:sp>
    </p:spTree>
    <p:extLst>
      <p:ext uri="{BB962C8B-B14F-4D97-AF65-F5344CB8AC3E}">
        <p14:creationId xmlns:p14="http://schemas.microsoft.com/office/powerpoint/2010/main" val="70875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0C9F90-2C02-1318-45AB-A2E2BA0012DC}"/>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Понятие трудового договора и его виды </a:t>
            </a:r>
          </a:p>
        </p:txBody>
      </p:sp>
      <p:sp>
        <p:nvSpPr>
          <p:cNvPr id="3" name="Объект 2">
            <a:extLst>
              <a:ext uri="{FF2B5EF4-FFF2-40B4-BE49-F238E27FC236}">
                <a16:creationId xmlns:a16="http://schemas.microsoft.com/office/drawing/2014/main" id="{CD3AF0AB-27F2-C2B3-AD80-57B435DF1D62}"/>
              </a:ext>
            </a:extLst>
          </p:cNvPr>
          <p:cNvSpPr>
            <a:spLocks noGrp="1"/>
          </p:cNvSpPr>
          <p:nvPr>
            <p:ph idx="1"/>
          </p:nvPr>
        </p:nvSpPr>
        <p:spPr>
          <a:xfrm>
            <a:off x="838200" y="2329478"/>
            <a:ext cx="10515600" cy="4351338"/>
          </a:xfrm>
        </p:spPr>
        <p:txBody>
          <a:bodyPr>
            <a:normAutofit fontScale="85000" lnSpcReduction="10000"/>
          </a:bodyPr>
          <a:lstStyle/>
          <a:p>
            <a:pPr algn="just"/>
            <a:r>
              <a:rPr lang="ru-RU" b="1" dirty="0">
                <a:solidFill>
                  <a:schemeClr val="accent1">
                    <a:lumMod val="75000"/>
                  </a:schemeClr>
                </a:solidFill>
                <a:latin typeface="Georgia" panose="02040502050405020303" pitchFamily="18" charset="0"/>
              </a:rPr>
              <a:t>Трудовой договор </a:t>
            </a:r>
            <a:r>
              <a:rPr lang="ru-RU" dirty="0">
                <a:solidFill>
                  <a:schemeClr val="accent1">
                    <a:lumMod val="75000"/>
                  </a:schemeClr>
                </a:solidFill>
                <a:latin typeface="Georgia" panose="02040502050405020303" pitchFamily="18" charset="0"/>
              </a:rPr>
              <a:t>— это соглашение между работодателем и работником, в соответствии с которым работодатель обязуется предоставить работнику работу по обусловленной трудовой функции, обеспечить условия труда, предусмотренные Трудовым кодексом РФ, законами и иными нормативными правовыми актами, коллективным договором, соглашениями, локальными нормативными актами, содержащими нормы трудового права, своевременно и в полном размере выплачивать работнику заработную плату, а работник обязуется лично выполнять определенную этим соглашением трудовую функцию, соблюдать действующие в организации правила внутреннего трудового распорядка (ст. 56 Трудового кодекса РФ). </a:t>
            </a:r>
          </a:p>
          <a:p>
            <a:pPr algn="just"/>
            <a:r>
              <a:rPr lang="ru-RU" dirty="0">
                <a:solidFill>
                  <a:schemeClr val="accent1">
                    <a:lumMod val="75000"/>
                  </a:schemeClr>
                </a:solidFill>
                <a:latin typeface="Georgia" panose="02040502050405020303" pitchFamily="18" charset="0"/>
              </a:rPr>
              <a:t>Сторонами трудового договора являются </a:t>
            </a:r>
            <a:r>
              <a:rPr lang="ru-RU" b="1" i="1" dirty="0">
                <a:solidFill>
                  <a:schemeClr val="accent1">
                    <a:lumMod val="75000"/>
                  </a:schemeClr>
                </a:solidFill>
                <a:latin typeface="Georgia" panose="02040502050405020303" pitchFamily="18" charset="0"/>
              </a:rPr>
              <a:t>работодатель и работник</a:t>
            </a:r>
            <a:r>
              <a:rPr lang="ru-RU" dirty="0">
                <a:solidFill>
                  <a:schemeClr val="accent1">
                    <a:lumMod val="75000"/>
                  </a:schemeClr>
                </a:solidFill>
                <a:latin typeface="Georgia" panose="02040502050405020303" pitchFamily="18" charset="0"/>
              </a:rPr>
              <a:t>.</a:t>
            </a:r>
          </a:p>
        </p:txBody>
      </p:sp>
    </p:spTree>
    <p:extLst>
      <p:ext uri="{BB962C8B-B14F-4D97-AF65-F5344CB8AC3E}">
        <p14:creationId xmlns:p14="http://schemas.microsoft.com/office/powerpoint/2010/main" val="2175072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5B76D34-26FE-A57D-5F73-3F13E8DD532E}"/>
              </a:ext>
            </a:extLst>
          </p:cNvPr>
          <p:cNvSpPr>
            <a:spLocks noGrp="1"/>
          </p:cNvSpPr>
          <p:nvPr>
            <p:ph idx="1"/>
          </p:nvPr>
        </p:nvSpPr>
        <p:spPr>
          <a:xfrm>
            <a:off x="912845" y="802432"/>
            <a:ext cx="10515600" cy="5393192"/>
          </a:xfrm>
        </p:spPr>
        <p:txBody>
          <a:bodyPr>
            <a:normAutofit lnSpcReduction="10000"/>
          </a:bodyPr>
          <a:lstStyle/>
          <a:p>
            <a:pPr algn="just"/>
            <a:r>
              <a:rPr lang="ru-RU" dirty="0">
                <a:solidFill>
                  <a:schemeClr val="accent1">
                    <a:lumMod val="75000"/>
                  </a:schemeClr>
                </a:solidFill>
                <a:latin typeface="Georgia" panose="02040502050405020303" pitchFamily="18" charset="0"/>
              </a:rPr>
              <a:t>Различают </a:t>
            </a:r>
            <a:r>
              <a:rPr lang="ru-RU" b="1" dirty="0">
                <a:solidFill>
                  <a:schemeClr val="accent1">
                    <a:lumMod val="75000"/>
                  </a:schemeClr>
                </a:solidFill>
                <a:latin typeface="Georgia" panose="02040502050405020303" pitchFamily="18" charset="0"/>
              </a:rPr>
              <a:t>два вида трудовых договоров</a:t>
            </a:r>
            <a:r>
              <a:rPr lang="ru-RU" dirty="0">
                <a:solidFill>
                  <a:schemeClr val="accent1">
                    <a:lumMod val="75000"/>
                  </a:schemeClr>
                </a:solidFill>
                <a:latin typeface="Georgia" panose="02040502050405020303" pitchFamily="18" charset="0"/>
              </a:rPr>
              <a:t>: </a:t>
            </a:r>
          </a:p>
          <a:p>
            <a:pPr algn="just"/>
            <a:r>
              <a:rPr lang="ru-RU" dirty="0">
                <a:solidFill>
                  <a:schemeClr val="accent1">
                    <a:lumMod val="75000"/>
                  </a:schemeClr>
                </a:solidFill>
                <a:latin typeface="Georgia" panose="02040502050405020303" pitchFamily="18" charset="0"/>
              </a:rPr>
              <a:t>1) срочный трудовой договор;</a:t>
            </a:r>
          </a:p>
          <a:p>
            <a:pPr algn="just"/>
            <a:r>
              <a:rPr lang="ru-RU" dirty="0">
                <a:solidFill>
                  <a:schemeClr val="accent1">
                    <a:lumMod val="75000"/>
                  </a:schemeClr>
                </a:solidFill>
                <a:latin typeface="Georgia" panose="02040502050405020303" pitchFamily="18" charset="0"/>
              </a:rPr>
              <a:t>2) трудовой договор на неопределенный срок. </a:t>
            </a:r>
          </a:p>
          <a:p>
            <a:pPr algn="just"/>
            <a:r>
              <a:rPr lang="ru-RU" b="1" dirty="0">
                <a:solidFill>
                  <a:schemeClr val="accent1">
                    <a:lumMod val="75000"/>
                  </a:schemeClr>
                </a:solidFill>
                <a:latin typeface="Georgia" panose="02040502050405020303" pitchFamily="18" charset="0"/>
              </a:rPr>
              <a:t>Срочный трудовой договор </a:t>
            </a:r>
            <a:r>
              <a:rPr lang="ru-RU" dirty="0">
                <a:solidFill>
                  <a:schemeClr val="accent1">
                    <a:lumMod val="75000"/>
                  </a:schemeClr>
                </a:solidFill>
                <a:latin typeface="Georgia" panose="02040502050405020303" pitchFamily="18" charset="0"/>
              </a:rPr>
              <a:t>заключается в случаях, когда трудовые отношения не могут быть установлены на неопреде­ленный срок с учетом характера предстоящей работы или условий ее выполнения, если иное не предусмотрено Трудовым кодексом РФ и иными федеральными законами.</a:t>
            </a:r>
          </a:p>
          <a:p>
            <a:pPr algn="just"/>
            <a:r>
              <a:rPr lang="ru-RU" dirty="0">
                <a:solidFill>
                  <a:schemeClr val="accent1">
                    <a:lumMod val="75000"/>
                  </a:schemeClr>
                </a:solidFill>
                <a:latin typeface="Georgia" panose="02040502050405020303" pitchFamily="18" charset="0"/>
              </a:rPr>
              <a:t>В случае заключения срочного трудового договора в нем указываются срок его действия (не более пяти лет) и обстоятельство (причина), послужившее основанием для заключения срочного трудового договора.</a:t>
            </a:r>
          </a:p>
        </p:txBody>
      </p:sp>
    </p:spTree>
    <p:extLst>
      <p:ext uri="{BB962C8B-B14F-4D97-AF65-F5344CB8AC3E}">
        <p14:creationId xmlns:p14="http://schemas.microsoft.com/office/powerpoint/2010/main" val="1964330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B64E007-E87C-44CD-63BF-31CE37C11897}"/>
              </a:ext>
            </a:extLst>
          </p:cNvPr>
          <p:cNvSpPr>
            <a:spLocks noGrp="1"/>
          </p:cNvSpPr>
          <p:nvPr>
            <p:ph idx="1"/>
          </p:nvPr>
        </p:nvSpPr>
        <p:spPr>
          <a:xfrm>
            <a:off x="177282" y="1446245"/>
            <a:ext cx="5551713" cy="5411755"/>
          </a:xfrm>
        </p:spPr>
        <p:txBody>
          <a:bodyPr>
            <a:normAutofit fontScale="92500" lnSpcReduction="20000"/>
          </a:bodyPr>
          <a:lstStyle/>
          <a:p>
            <a:pPr algn="just"/>
            <a:r>
              <a:rPr lang="ru-RU" dirty="0">
                <a:solidFill>
                  <a:schemeClr val="accent1">
                    <a:lumMod val="75000"/>
                  </a:schemeClr>
                </a:solidFill>
                <a:latin typeface="Georgia" panose="02040502050405020303" pitchFamily="18" charset="0"/>
              </a:rPr>
              <a:t>Если в трудовом договоре срок, на который он заключен, не указан, то такой договор автоматически считается трудовым договором на </a:t>
            </a:r>
            <a:r>
              <a:rPr lang="ru-RU" b="1" dirty="0">
                <a:solidFill>
                  <a:schemeClr val="accent1">
                    <a:lumMod val="75000"/>
                  </a:schemeClr>
                </a:solidFill>
                <a:latin typeface="Georgia" panose="02040502050405020303" pitchFamily="18" charset="0"/>
              </a:rPr>
              <a:t>неопределенный срок. </a:t>
            </a:r>
            <a:r>
              <a:rPr lang="ru-RU" dirty="0">
                <a:solidFill>
                  <a:schemeClr val="accent1">
                    <a:lumMod val="75000"/>
                  </a:schemeClr>
                </a:solidFill>
                <a:latin typeface="Georgia" panose="02040502050405020303" pitchFamily="18" charset="0"/>
              </a:rPr>
              <a:t>Также трудовой договор, заключенный на определенный срок при отсутствии достаточных к тому оснований, может быть признан заключенным на неопределенный срок органом, осуществляющим надзор и контроль за соблюдением трудового законодательства, или судом.</a:t>
            </a:r>
          </a:p>
        </p:txBody>
      </p:sp>
      <p:pic>
        <p:nvPicPr>
          <p:cNvPr id="7170" name="Picture 2" descr="На какой срок может заключаться трудовой договор">
            <a:extLst>
              <a:ext uri="{FF2B5EF4-FFF2-40B4-BE49-F238E27FC236}">
                <a16:creationId xmlns:a16="http://schemas.microsoft.com/office/drawing/2014/main" id="{DDEE674F-B696-DD52-A19D-D8B919779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567" y="186612"/>
            <a:ext cx="5942433" cy="40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892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7C8372-0ACF-C04F-3C52-C3A182C710B2}"/>
              </a:ext>
            </a:extLst>
          </p:cNvPr>
          <p:cNvSpPr>
            <a:spLocks noGrp="1"/>
          </p:cNvSpPr>
          <p:nvPr>
            <p:ph type="title"/>
          </p:nvPr>
        </p:nvSpPr>
        <p:spPr/>
        <p:txBody>
          <a:bodyPr>
            <a:normAutofit/>
          </a:bodyPr>
          <a:lstStyle/>
          <a:p>
            <a:pPr algn="ctr"/>
            <a:r>
              <a:rPr lang="ru-RU" sz="3600" b="1" i="0" dirty="0">
                <a:solidFill>
                  <a:schemeClr val="accent1">
                    <a:lumMod val="75000"/>
                  </a:schemeClr>
                </a:solidFill>
                <a:effectLst/>
                <a:highlight>
                  <a:srgbClr val="FFFFFF"/>
                </a:highlight>
                <a:latin typeface="Georgia" panose="02040502050405020303" pitchFamily="18" charset="0"/>
              </a:rPr>
              <a:t>Срочный трудовой договор заключается:</a:t>
            </a:r>
            <a:endParaRPr lang="ru-RU" sz="3600" b="1" dirty="0">
              <a:solidFill>
                <a:schemeClr val="accent1">
                  <a:lumMod val="75000"/>
                </a:schemeClr>
              </a:solidFill>
              <a:latin typeface="Georgia" panose="02040502050405020303" pitchFamily="18" charset="0"/>
            </a:endParaRPr>
          </a:p>
        </p:txBody>
      </p:sp>
      <p:sp>
        <p:nvSpPr>
          <p:cNvPr id="3" name="Объект 2">
            <a:extLst>
              <a:ext uri="{FF2B5EF4-FFF2-40B4-BE49-F238E27FC236}">
                <a16:creationId xmlns:a16="http://schemas.microsoft.com/office/drawing/2014/main" id="{884592DB-39C3-FEE5-E46F-135CF25715EB}"/>
              </a:ext>
            </a:extLst>
          </p:cNvPr>
          <p:cNvSpPr>
            <a:spLocks noGrp="1"/>
          </p:cNvSpPr>
          <p:nvPr>
            <p:ph idx="1"/>
          </p:nvPr>
        </p:nvSpPr>
        <p:spPr/>
        <p:txBody>
          <a:bodyPr>
            <a:normAutofit fontScale="77500" lnSpcReduction="20000"/>
          </a:bodyPr>
          <a:lstStyle/>
          <a:p>
            <a:pPr indent="342900" algn="just"/>
            <a:r>
              <a:rPr lang="ru-RU" b="0" i="0" dirty="0">
                <a:solidFill>
                  <a:schemeClr val="accent1">
                    <a:lumMod val="75000"/>
                  </a:schemeClr>
                </a:solidFill>
                <a:effectLst/>
                <a:highlight>
                  <a:srgbClr val="FFFFFF"/>
                </a:highlight>
                <a:latin typeface="Georgia" panose="02040502050405020303" pitchFamily="18" charset="0"/>
              </a:rPr>
              <a:t>на время исполнения обязанностей отсутствующего работника, за которым в соответствии с трудовым </a:t>
            </a:r>
            <a:r>
              <a:rPr lang="ru-RU" b="0" i="0" u="sng" dirty="0">
                <a:solidFill>
                  <a:schemeClr val="accent1">
                    <a:lumMod val="75000"/>
                  </a:schemeClr>
                </a:solidFill>
                <a:effectLst/>
                <a:highlight>
                  <a:srgbClr val="FFFFFF"/>
                </a:highlight>
                <a:latin typeface="Georgia" panose="02040502050405020303" pitchFamily="18" charset="0"/>
                <a:hlinkClick r:id="rId2">
                  <a:extLst>
                    <a:ext uri="{A12FA001-AC4F-418D-AE19-62706E023703}">
                      <ahyp:hlinkClr xmlns:ahyp="http://schemas.microsoft.com/office/drawing/2018/hyperlinkcolor" val="tx"/>
                    </a:ext>
                  </a:extLst>
                </a:hlinkClick>
              </a:rPr>
              <a:t>законодательством</a:t>
            </a:r>
            <a:r>
              <a:rPr lang="ru-RU" b="0" i="0" dirty="0">
                <a:solidFill>
                  <a:schemeClr val="accent1">
                    <a:lumMod val="75000"/>
                  </a:schemeClr>
                </a:solidFill>
                <a:effectLst/>
                <a:highlight>
                  <a:srgbClr val="FFFFFF"/>
                </a:highlight>
                <a:latin typeface="Georgia" panose="02040502050405020303" pitchFamily="18" charset="0"/>
              </a:rPr>
              <a:t> и иными нормативными правовыми актами, содержащими нормы трудового права, коллективным договором, соглашениями, локальными нормативными актами, трудовым договором сохраняется место работы;</a:t>
            </a:r>
          </a:p>
          <a:p>
            <a:pPr indent="342900" algn="just"/>
            <a:r>
              <a:rPr lang="ru-RU" dirty="0">
                <a:solidFill>
                  <a:schemeClr val="accent1">
                    <a:lumMod val="75000"/>
                  </a:schemeClr>
                </a:solidFill>
                <a:latin typeface="Georgia" panose="02040502050405020303" pitchFamily="18" charset="0"/>
              </a:rPr>
              <a:t>на время выполнения временных (до двух месяцев) работ;</a:t>
            </a:r>
            <a:endParaRPr lang="ru-RU" dirty="0">
              <a:solidFill>
                <a:schemeClr val="accent1">
                  <a:lumMod val="75000"/>
                </a:schemeClr>
              </a:solidFill>
              <a:highlight>
                <a:srgbClr val="FFFFFF"/>
              </a:highlight>
              <a:latin typeface="Georgia" panose="02040502050405020303" pitchFamily="18" charset="0"/>
            </a:endParaRPr>
          </a:p>
          <a:p>
            <a:pPr indent="342900" algn="just"/>
            <a:r>
              <a:rPr lang="ru-RU" dirty="0">
                <a:solidFill>
                  <a:schemeClr val="accent1">
                    <a:lumMod val="75000"/>
                  </a:schemeClr>
                </a:solidFill>
                <a:latin typeface="Georgia" panose="02040502050405020303" pitchFamily="18" charset="0"/>
              </a:rPr>
              <a:t>для выполнения </a:t>
            </a:r>
            <a:r>
              <a:rPr lang="ru-RU" u="sng" dirty="0">
                <a:solidFill>
                  <a:schemeClr val="accent1">
                    <a:lumMod val="75000"/>
                  </a:schemeClr>
                </a:solidFill>
                <a:effectLst/>
                <a:latin typeface="Georgia" panose="02040502050405020303" pitchFamily="18" charset="0"/>
                <a:hlinkClick r:id="rId3">
                  <a:extLst>
                    <a:ext uri="{A12FA001-AC4F-418D-AE19-62706E023703}">
                      <ahyp:hlinkClr xmlns:ahyp="http://schemas.microsoft.com/office/drawing/2018/hyperlinkcolor" val="tx"/>
                    </a:ext>
                  </a:extLst>
                </a:hlinkClick>
              </a:rPr>
              <a:t>сезонных работ</a:t>
            </a:r>
            <a:r>
              <a:rPr lang="ru-RU" dirty="0">
                <a:solidFill>
                  <a:schemeClr val="accent1">
                    <a:lumMod val="75000"/>
                  </a:schemeClr>
                </a:solidFill>
                <a:latin typeface="Georgia" panose="02040502050405020303" pitchFamily="18" charset="0"/>
              </a:rPr>
              <a:t>, когда в силу природных условий работа может производиться только в течение определенного периода (сезона);</a:t>
            </a:r>
            <a:endParaRPr lang="ru-RU" dirty="0">
              <a:solidFill>
                <a:schemeClr val="accent1">
                  <a:lumMod val="75000"/>
                </a:schemeClr>
              </a:solidFill>
              <a:highlight>
                <a:srgbClr val="FFFFFF"/>
              </a:highlight>
              <a:latin typeface="Georgia" panose="02040502050405020303" pitchFamily="18" charset="0"/>
            </a:endParaRPr>
          </a:p>
          <a:p>
            <a:pPr indent="342900" algn="just"/>
            <a:r>
              <a:rPr lang="ru-RU" dirty="0">
                <a:solidFill>
                  <a:schemeClr val="accent1">
                    <a:lumMod val="75000"/>
                  </a:schemeClr>
                </a:solidFill>
                <a:latin typeface="Georgia" panose="02040502050405020303" pitchFamily="18" charset="0"/>
              </a:rPr>
              <a:t>с лицами, направляемыми на работу за границу;</a:t>
            </a:r>
          </a:p>
          <a:p>
            <a:pPr indent="342900" algn="just"/>
            <a:r>
              <a:rPr lang="ru-RU" b="0" i="0" dirty="0">
                <a:solidFill>
                  <a:schemeClr val="accent1">
                    <a:lumMod val="75000"/>
                  </a:schemeClr>
                </a:solidFill>
                <a:effectLst/>
                <a:highlight>
                  <a:srgbClr val="FFFFFF"/>
                </a:highlight>
                <a:latin typeface="Georgia" panose="02040502050405020303" pitchFamily="18" charset="0"/>
              </a:rPr>
              <a:t>с лицами, поступающими на работу в организации, созданные на заведомо определенный период или для выполнения заведомо определенной работы; </a:t>
            </a:r>
          </a:p>
          <a:p>
            <a:pPr indent="342900" algn="just"/>
            <a:r>
              <a:rPr lang="ru-RU" b="0" i="0" dirty="0">
                <a:solidFill>
                  <a:schemeClr val="accent1">
                    <a:lumMod val="75000"/>
                  </a:schemeClr>
                </a:solidFill>
                <a:effectLst/>
                <a:highlight>
                  <a:srgbClr val="FFFFFF"/>
                </a:highlight>
                <a:latin typeface="Georgia" panose="02040502050405020303" pitchFamily="18" charset="0"/>
              </a:rPr>
              <a:t>для выполнения работ, непосредственно связанных с практикой, профессиональным обучением или дополнительным профессиональным образованием в форме стажировки;</a:t>
            </a:r>
            <a:endParaRPr lang="ru-RU"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4106452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45452BF-70D0-3BFD-42AE-7966617E4819}"/>
              </a:ext>
            </a:extLst>
          </p:cNvPr>
          <p:cNvSpPr>
            <a:spLocks noGrp="1"/>
          </p:cNvSpPr>
          <p:nvPr>
            <p:ph idx="1"/>
          </p:nvPr>
        </p:nvSpPr>
        <p:spPr>
          <a:xfrm>
            <a:off x="838200" y="1698171"/>
            <a:ext cx="10515600" cy="4478792"/>
          </a:xfrm>
        </p:spPr>
        <p:txBody>
          <a:bodyPr/>
          <a:lstStyle/>
          <a:p>
            <a:pPr algn="just"/>
            <a:r>
              <a:rPr lang="ru-RU" b="0" i="0" dirty="0">
                <a:solidFill>
                  <a:schemeClr val="accent1">
                    <a:lumMod val="75000"/>
                  </a:schemeClr>
                </a:solidFill>
                <a:effectLst/>
                <a:highlight>
                  <a:srgbClr val="FFFFFF"/>
                </a:highlight>
                <a:latin typeface="Georgia" panose="02040502050405020303" pitchFamily="18" charset="0"/>
              </a:rPr>
              <a:t>с лицами, направленными органами службы занятости населения на работы временного характера и </a:t>
            </a:r>
            <a:r>
              <a:rPr lang="ru-RU" b="0" i="0" u="sng" dirty="0">
                <a:solidFill>
                  <a:schemeClr val="accent1">
                    <a:lumMod val="75000"/>
                  </a:schemeClr>
                </a:solidFill>
                <a:effectLst/>
                <a:highlight>
                  <a:srgbClr val="FFFFFF"/>
                </a:highlight>
                <a:latin typeface="Georgia" panose="02040502050405020303" pitchFamily="18" charset="0"/>
                <a:hlinkClick r:id="rId2">
                  <a:extLst>
                    <a:ext uri="{A12FA001-AC4F-418D-AE19-62706E023703}">
                      <ahyp:hlinkClr xmlns:ahyp="http://schemas.microsoft.com/office/drawing/2018/hyperlinkcolor" val="tx"/>
                    </a:ext>
                  </a:extLst>
                </a:hlinkClick>
              </a:rPr>
              <a:t>общественные работы</a:t>
            </a:r>
            <a:r>
              <a:rPr lang="ru-RU" b="0" i="0" dirty="0">
                <a:solidFill>
                  <a:schemeClr val="accent1">
                    <a:lumMod val="75000"/>
                  </a:schemeClr>
                </a:solidFill>
                <a:effectLst/>
                <a:highlight>
                  <a:srgbClr val="FFFFFF"/>
                </a:highlight>
                <a:latin typeface="Georgia" panose="02040502050405020303" pitchFamily="18" charset="0"/>
              </a:rPr>
              <a:t>;</a:t>
            </a:r>
          </a:p>
          <a:p>
            <a:pPr algn="just"/>
            <a:r>
              <a:rPr lang="ru-RU" b="0" i="0" dirty="0">
                <a:solidFill>
                  <a:schemeClr val="accent1">
                    <a:lumMod val="75000"/>
                  </a:schemeClr>
                </a:solidFill>
                <a:effectLst/>
                <a:highlight>
                  <a:srgbClr val="FFFFFF"/>
                </a:highlight>
                <a:latin typeface="Georgia" panose="02040502050405020303" pitchFamily="18" charset="0"/>
              </a:rPr>
              <a:t>с гражданами, направленными для прохождения </a:t>
            </a:r>
            <a:r>
              <a:rPr lang="ru-RU" b="0" i="0" u="sng" dirty="0">
                <a:solidFill>
                  <a:schemeClr val="accent1">
                    <a:lumMod val="75000"/>
                  </a:schemeClr>
                </a:solidFill>
                <a:effectLst/>
                <a:highlight>
                  <a:srgbClr val="FFFFFF"/>
                </a:highlight>
                <a:latin typeface="Georgia" panose="02040502050405020303" pitchFamily="18" charset="0"/>
                <a:hlinkClick r:id="rId3">
                  <a:extLst>
                    <a:ext uri="{A12FA001-AC4F-418D-AE19-62706E023703}">
                      <ahyp:hlinkClr xmlns:ahyp="http://schemas.microsoft.com/office/drawing/2018/hyperlinkcolor" val="tx"/>
                    </a:ext>
                  </a:extLst>
                </a:hlinkClick>
              </a:rPr>
              <a:t>альтернативной</a:t>
            </a:r>
            <a:r>
              <a:rPr lang="ru-RU" b="0" i="0" dirty="0">
                <a:solidFill>
                  <a:schemeClr val="accent1">
                    <a:lumMod val="75000"/>
                  </a:schemeClr>
                </a:solidFill>
                <a:effectLst/>
                <a:highlight>
                  <a:srgbClr val="FFFFFF"/>
                </a:highlight>
                <a:latin typeface="Georgia" panose="02040502050405020303" pitchFamily="18" charset="0"/>
              </a:rPr>
              <a:t> гражданской службы; </a:t>
            </a:r>
          </a:p>
          <a:p>
            <a:pPr algn="just"/>
            <a:r>
              <a:rPr lang="ru-RU" dirty="0">
                <a:solidFill>
                  <a:schemeClr val="accent1">
                    <a:lumMod val="75000"/>
                  </a:schemeClr>
                </a:solidFill>
                <a:latin typeface="Georgia" panose="02040502050405020303" pitchFamily="18" charset="0"/>
              </a:rPr>
              <a:t>в других случаях, предусмотренных ТК РФ или иными федеральными </a:t>
            </a:r>
            <a:r>
              <a:rPr lang="ru-RU" u="sng" dirty="0">
                <a:solidFill>
                  <a:schemeClr val="accent1">
                    <a:lumMod val="75000"/>
                  </a:schemeClr>
                </a:solidFill>
                <a:effectLst/>
                <a:latin typeface="Georgia" panose="02040502050405020303" pitchFamily="18" charset="0"/>
                <a:hlinkClick r:id="rId4">
                  <a:extLst>
                    <a:ext uri="{A12FA001-AC4F-418D-AE19-62706E023703}">
                      <ahyp:hlinkClr xmlns:ahyp="http://schemas.microsoft.com/office/drawing/2018/hyperlinkcolor" val="tx"/>
                    </a:ext>
                  </a:extLst>
                </a:hlinkClick>
              </a:rPr>
              <a:t>законами</a:t>
            </a:r>
            <a:r>
              <a:rPr lang="ru-RU" dirty="0">
                <a:solidFill>
                  <a:schemeClr val="accent1">
                    <a:lumMod val="75000"/>
                  </a:schemeClr>
                </a:solidFill>
                <a:latin typeface="Georgia" panose="02040502050405020303" pitchFamily="18" charset="0"/>
              </a:rPr>
              <a:t>.</a:t>
            </a:r>
          </a:p>
        </p:txBody>
      </p:sp>
    </p:spTree>
    <p:extLst>
      <p:ext uri="{BB962C8B-B14F-4D97-AF65-F5344CB8AC3E}">
        <p14:creationId xmlns:p14="http://schemas.microsoft.com/office/powerpoint/2010/main" val="2554727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0E7974-E3EA-61D2-1A57-FAAFE6021138}"/>
              </a:ext>
            </a:extLst>
          </p:cNvPr>
          <p:cNvSpPr>
            <a:spLocks noGrp="1"/>
          </p:cNvSpPr>
          <p:nvPr>
            <p:ph type="title"/>
          </p:nvPr>
        </p:nvSpPr>
        <p:spPr/>
        <p:txBody>
          <a:bodyPr>
            <a:noAutofit/>
          </a:bodyPr>
          <a:lstStyle/>
          <a:p>
            <a:pPr algn="ctr"/>
            <a:r>
              <a:rPr lang="ru-RU" sz="3200" b="1" dirty="0">
                <a:solidFill>
                  <a:schemeClr val="accent1">
                    <a:lumMod val="75000"/>
                  </a:schemeClr>
                </a:solidFill>
                <a:highlight>
                  <a:srgbClr val="FFFFFF"/>
                </a:highlight>
                <a:latin typeface="Georgia" panose="02040502050405020303" pitchFamily="18" charset="0"/>
              </a:rPr>
              <a:t>По соглашению сторон срочный трудовой договор может заключаться:</a:t>
            </a:r>
            <a:endParaRPr lang="ru-RU" sz="3200" b="1" dirty="0">
              <a:solidFill>
                <a:schemeClr val="accent1">
                  <a:lumMod val="75000"/>
                </a:schemeClr>
              </a:solidFill>
              <a:latin typeface="Georgia" panose="02040502050405020303" pitchFamily="18" charset="0"/>
            </a:endParaRPr>
          </a:p>
        </p:txBody>
      </p:sp>
      <p:sp>
        <p:nvSpPr>
          <p:cNvPr id="3" name="Объект 2">
            <a:extLst>
              <a:ext uri="{FF2B5EF4-FFF2-40B4-BE49-F238E27FC236}">
                <a16:creationId xmlns:a16="http://schemas.microsoft.com/office/drawing/2014/main" id="{A8CB3BB1-9AE5-E6F8-2815-C2752CC66E46}"/>
              </a:ext>
            </a:extLst>
          </p:cNvPr>
          <p:cNvSpPr>
            <a:spLocks noGrp="1"/>
          </p:cNvSpPr>
          <p:nvPr>
            <p:ph idx="1"/>
          </p:nvPr>
        </p:nvSpPr>
        <p:spPr>
          <a:xfrm>
            <a:off x="838200" y="1825624"/>
            <a:ext cx="10515600" cy="4845763"/>
          </a:xfrm>
        </p:spPr>
        <p:txBody>
          <a:bodyPr>
            <a:normAutofit fontScale="92500" lnSpcReduction="20000"/>
          </a:bodyPr>
          <a:lstStyle/>
          <a:p>
            <a:pPr indent="342900" algn="just"/>
            <a:r>
              <a:rPr lang="ru-RU" sz="1800" dirty="0">
                <a:solidFill>
                  <a:schemeClr val="accent1">
                    <a:lumMod val="75000"/>
                  </a:schemeClr>
                </a:solidFill>
                <a:latin typeface="Georgia" panose="02040502050405020303" pitchFamily="18" charset="0"/>
              </a:rPr>
              <a:t>с лицами, поступающими на работу к работодателям - субъектам малого предпринимательства (включая индивидуальных предпринимателей), численность работников которых не превышает 35 человек (в сфере розничной торговли и бытового обслуживания - 20 человек);</a:t>
            </a:r>
            <a:endParaRPr lang="ru-RU" sz="1800" b="0" i="0" dirty="0">
              <a:solidFill>
                <a:schemeClr val="accent1">
                  <a:lumMod val="75000"/>
                </a:schemeClr>
              </a:solidFill>
              <a:effectLst/>
              <a:highlight>
                <a:srgbClr val="FFFFFF"/>
              </a:highlight>
              <a:latin typeface="Georgia" panose="02040502050405020303" pitchFamily="18" charset="0"/>
            </a:endParaRPr>
          </a:p>
          <a:p>
            <a:pPr indent="342900" algn="just"/>
            <a:r>
              <a:rPr lang="ru-RU" sz="1800" dirty="0">
                <a:solidFill>
                  <a:schemeClr val="accent1">
                    <a:lumMod val="75000"/>
                  </a:schemeClr>
                </a:solidFill>
                <a:latin typeface="Georgia" panose="02040502050405020303" pitchFamily="18" charset="0"/>
              </a:rPr>
              <a:t>с поступающими на работу пенсионерами по возрасту, а также с лицами, которым по состоянию здоровья в соответствии с медицинским заключением, выданным в </a:t>
            </a:r>
            <a:r>
              <a:rPr lang="ru-RU" sz="1800" u="sng" dirty="0">
                <a:solidFill>
                  <a:schemeClr val="accent1">
                    <a:lumMod val="75000"/>
                  </a:schemeClr>
                </a:solidFill>
                <a:effectLst/>
                <a:latin typeface="Georgia" panose="02040502050405020303" pitchFamily="18" charset="0"/>
                <a:hlinkClick r:id="rId2">
                  <a:extLst>
                    <a:ext uri="{A12FA001-AC4F-418D-AE19-62706E023703}">
                      <ahyp:hlinkClr xmlns:ahyp="http://schemas.microsoft.com/office/drawing/2018/hyperlinkcolor" val="tx"/>
                    </a:ext>
                  </a:extLst>
                </a:hlinkClick>
              </a:rPr>
              <a:t>порядке</a:t>
            </a:r>
            <a:r>
              <a:rPr lang="ru-RU" sz="1800" dirty="0">
                <a:solidFill>
                  <a:schemeClr val="accent1">
                    <a:lumMod val="75000"/>
                  </a:schemeClr>
                </a:solidFill>
                <a:latin typeface="Georgia" panose="02040502050405020303" pitchFamily="18" charset="0"/>
              </a:rPr>
              <a:t>, установленном федеральными законами и иными нормативными правовыми актами Российской Федерации, разрешена работа исключительно временного характера;</a:t>
            </a:r>
            <a:endParaRPr lang="ru-RU" sz="1800" b="0" i="0" dirty="0">
              <a:solidFill>
                <a:schemeClr val="accent1">
                  <a:lumMod val="75000"/>
                </a:schemeClr>
              </a:solidFill>
              <a:effectLst/>
              <a:highlight>
                <a:srgbClr val="FFFFFF"/>
              </a:highlight>
              <a:latin typeface="Georgia" panose="02040502050405020303" pitchFamily="18" charset="0"/>
            </a:endParaRPr>
          </a:p>
          <a:p>
            <a:pPr indent="342900" algn="just"/>
            <a:r>
              <a:rPr lang="ru-RU" sz="1800" dirty="0">
                <a:solidFill>
                  <a:schemeClr val="accent1">
                    <a:lumMod val="75000"/>
                  </a:schemeClr>
                </a:solidFill>
                <a:latin typeface="Georgia" panose="02040502050405020303" pitchFamily="18" charset="0"/>
              </a:rPr>
              <a:t>с лицами, поступающими на работу в организации, расположенные в </a:t>
            </a:r>
            <a:r>
              <a:rPr lang="ru-RU" sz="1800" u="sng" dirty="0">
                <a:solidFill>
                  <a:schemeClr val="accent1">
                    <a:lumMod val="75000"/>
                  </a:schemeClr>
                </a:solidFill>
                <a:effectLst/>
                <a:latin typeface="Georgia" panose="02040502050405020303" pitchFamily="18" charset="0"/>
                <a:hlinkClick r:id="rId3">
                  <a:extLst>
                    <a:ext uri="{A12FA001-AC4F-418D-AE19-62706E023703}">
                      <ahyp:hlinkClr xmlns:ahyp="http://schemas.microsoft.com/office/drawing/2018/hyperlinkcolor" val="tx"/>
                    </a:ext>
                  </a:extLst>
                </a:hlinkClick>
              </a:rPr>
              <a:t>районах Крайнего Севера</a:t>
            </a:r>
            <a:r>
              <a:rPr lang="ru-RU" sz="1800" dirty="0">
                <a:solidFill>
                  <a:schemeClr val="accent1">
                    <a:lumMod val="75000"/>
                  </a:schemeClr>
                </a:solidFill>
                <a:latin typeface="Georgia" panose="02040502050405020303" pitchFamily="18" charset="0"/>
              </a:rPr>
              <a:t> и приравненных к ним местностях, если это связано с переездом к месту работы;</a:t>
            </a:r>
            <a:endParaRPr lang="ru-RU" sz="1800" b="0" i="0" dirty="0">
              <a:solidFill>
                <a:schemeClr val="accent1">
                  <a:lumMod val="75000"/>
                </a:schemeClr>
              </a:solidFill>
              <a:effectLst/>
              <a:highlight>
                <a:srgbClr val="FFFFFF"/>
              </a:highlight>
              <a:latin typeface="Georgia" panose="02040502050405020303" pitchFamily="18" charset="0"/>
            </a:endParaRPr>
          </a:p>
          <a:p>
            <a:pPr indent="342900" algn="just"/>
            <a:r>
              <a:rPr lang="ru-RU" sz="1800" dirty="0">
                <a:solidFill>
                  <a:schemeClr val="accent1">
                    <a:lumMod val="75000"/>
                  </a:schemeClr>
                </a:solidFill>
                <a:latin typeface="Georgia" panose="02040502050405020303" pitchFamily="18" charset="0"/>
              </a:rPr>
              <a:t>для проведения неотложных работ по предотвращению катастроф, аварий, несчастных случаев, эпидемий, эпизоотий, а также для устранения последствий указанных и других чрезвычайных обстоятельств;</a:t>
            </a:r>
            <a:endParaRPr lang="ru-RU" sz="1800" b="0" i="0" dirty="0">
              <a:solidFill>
                <a:schemeClr val="accent1">
                  <a:lumMod val="75000"/>
                </a:schemeClr>
              </a:solidFill>
              <a:effectLst/>
              <a:highlight>
                <a:srgbClr val="FFFFFF"/>
              </a:highlight>
              <a:latin typeface="Georgia" panose="02040502050405020303" pitchFamily="18" charset="0"/>
            </a:endParaRPr>
          </a:p>
          <a:p>
            <a:pPr indent="342900" algn="just"/>
            <a:r>
              <a:rPr lang="ru-RU" sz="1800" dirty="0">
                <a:solidFill>
                  <a:schemeClr val="accent1">
                    <a:lumMod val="75000"/>
                  </a:schemeClr>
                </a:solidFill>
                <a:latin typeface="Georgia" panose="02040502050405020303" pitchFamily="18" charset="0"/>
              </a:rPr>
              <a:t>с лицами, избранными по конкурсу на замещение соответствующей должности, проведенному в порядке, установленном трудовым </a:t>
            </a:r>
            <a:r>
              <a:rPr lang="ru-RU" sz="1800" u="sng" dirty="0">
                <a:solidFill>
                  <a:schemeClr val="accent1">
                    <a:lumMod val="75000"/>
                  </a:schemeClr>
                </a:solidFill>
                <a:effectLst/>
                <a:latin typeface="Georgia" panose="02040502050405020303" pitchFamily="18" charset="0"/>
                <a:hlinkClick r:id="rId2">
                  <a:extLst>
                    <a:ext uri="{A12FA001-AC4F-418D-AE19-62706E023703}">
                      <ahyp:hlinkClr xmlns:ahyp="http://schemas.microsoft.com/office/drawing/2018/hyperlinkcolor" val="tx"/>
                    </a:ext>
                  </a:extLst>
                </a:hlinkClick>
              </a:rPr>
              <a:t>законодательством</a:t>
            </a:r>
            <a:r>
              <a:rPr lang="ru-RU" sz="1800" dirty="0">
                <a:solidFill>
                  <a:schemeClr val="accent1">
                    <a:lumMod val="75000"/>
                  </a:schemeClr>
                </a:solidFill>
                <a:latin typeface="Georgia" panose="02040502050405020303" pitchFamily="18" charset="0"/>
              </a:rPr>
              <a:t> и иными нормативными правовыми актами, содержащими нормы трудового права;</a:t>
            </a:r>
            <a:endParaRPr lang="ru-RU" sz="1800" b="0" i="0" dirty="0">
              <a:solidFill>
                <a:schemeClr val="accent1">
                  <a:lumMod val="75000"/>
                </a:schemeClr>
              </a:solidFill>
              <a:effectLst/>
              <a:highlight>
                <a:srgbClr val="FFFFFF"/>
              </a:highlight>
              <a:latin typeface="Georgia" panose="02040502050405020303" pitchFamily="18" charset="0"/>
            </a:endParaRPr>
          </a:p>
          <a:p>
            <a:pPr algn="just"/>
            <a:r>
              <a:rPr lang="ru-RU" sz="1800" dirty="0">
                <a:solidFill>
                  <a:schemeClr val="accent1">
                    <a:lumMod val="75000"/>
                  </a:schemeClr>
                </a:solidFill>
                <a:latin typeface="Georgia" panose="02040502050405020303" pitchFamily="18" charset="0"/>
              </a:rPr>
              <a:t>с творческими работниками средств массовой информации, организаций кинематографии, театров, театральных и концертных организаций, цирков и иными лицами, участвующими в создании и (или) исполнении (экспонировании) произведений, в соответствии с </a:t>
            </a:r>
            <a:r>
              <a:rPr lang="ru-RU" sz="1800" u="sng" dirty="0">
                <a:solidFill>
                  <a:schemeClr val="accent1">
                    <a:lumMod val="75000"/>
                  </a:schemeClr>
                </a:solidFill>
                <a:effectLst/>
                <a:latin typeface="Georgia" panose="02040502050405020303" pitchFamily="18" charset="0"/>
                <a:hlinkClick r:id="rId4">
                  <a:extLst>
                    <a:ext uri="{A12FA001-AC4F-418D-AE19-62706E023703}">
                      <ahyp:hlinkClr xmlns:ahyp="http://schemas.microsoft.com/office/drawing/2018/hyperlinkcolor" val="tx"/>
                    </a:ext>
                  </a:extLst>
                </a:hlinkClick>
              </a:rPr>
              <a:t>перечнями</a:t>
            </a:r>
            <a:r>
              <a:rPr lang="ru-RU" sz="1800" dirty="0">
                <a:solidFill>
                  <a:schemeClr val="accent1">
                    <a:lumMod val="75000"/>
                  </a:schemeClr>
                </a:solidFill>
                <a:latin typeface="Georgia" panose="02040502050405020303" pitchFamily="18" charset="0"/>
              </a:rPr>
              <a:t> работ, профессий, должностей этих работников, утверждаемыми Правительством Российской Федерации с учетом мнения Российской трехсторонней комиссии по регулированию социально-трудовых отношений;</a:t>
            </a:r>
          </a:p>
        </p:txBody>
      </p:sp>
    </p:spTree>
    <p:extLst>
      <p:ext uri="{BB962C8B-B14F-4D97-AF65-F5344CB8AC3E}">
        <p14:creationId xmlns:p14="http://schemas.microsoft.com/office/powerpoint/2010/main" val="53863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BE3AD8-D0EA-293F-C929-C884150B633A}"/>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Трудовое право</a:t>
            </a:r>
          </a:p>
        </p:txBody>
      </p:sp>
      <p:sp>
        <p:nvSpPr>
          <p:cNvPr id="3" name="Объект 2">
            <a:extLst>
              <a:ext uri="{FF2B5EF4-FFF2-40B4-BE49-F238E27FC236}">
                <a16:creationId xmlns:a16="http://schemas.microsoft.com/office/drawing/2014/main" id="{7BBECB7D-57EC-C097-D5F2-FA546426A9C7}"/>
              </a:ext>
            </a:extLst>
          </p:cNvPr>
          <p:cNvSpPr>
            <a:spLocks noGrp="1"/>
          </p:cNvSpPr>
          <p:nvPr>
            <p:ph idx="1"/>
          </p:nvPr>
        </p:nvSpPr>
        <p:spPr/>
        <p:txBody>
          <a:bodyPr/>
          <a:lstStyle/>
          <a:p>
            <a:pPr algn="just"/>
            <a:r>
              <a:rPr lang="ru-RU" b="1" dirty="0">
                <a:solidFill>
                  <a:schemeClr val="accent1">
                    <a:lumMod val="75000"/>
                  </a:schemeClr>
                </a:solidFill>
                <a:latin typeface="Georgia" panose="02040502050405020303" pitchFamily="18" charset="0"/>
              </a:rPr>
              <a:t>Трудовое право </a:t>
            </a:r>
            <a:r>
              <a:rPr lang="ru-RU" dirty="0">
                <a:solidFill>
                  <a:schemeClr val="accent1">
                    <a:lumMod val="75000"/>
                  </a:schemeClr>
                </a:solidFill>
                <a:latin typeface="Georgia" panose="02040502050405020303" pitchFamily="18" charset="0"/>
              </a:rPr>
              <a:t>— это отрасль права, нормы которой регулируют общественные отношения, складывающиеся между работниками и работодателями по поводу реализации гражданами своих способностей к труду, а также некоторые иные, тесно связанные с ними отношения (в частности, отношения по трудоустройству у конкретного работодателя, профессиональной подготовке, переподготовке и повышению квалификации работников, отношения материальной ответственности сторон трудового договора в сфере труда, отношения по разрешению трудовых споров и др.).</a:t>
            </a:r>
          </a:p>
        </p:txBody>
      </p:sp>
    </p:spTree>
    <p:extLst>
      <p:ext uri="{BB962C8B-B14F-4D97-AF65-F5344CB8AC3E}">
        <p14:creationId xmlns:p14="http://schemas.microsoft.com/office/powerpoint/2010/main" val="2371173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E245564-F04C-4EFA-8FB7-1290B38F25F5}"/>
              </a:ext>
            </a:extLst>
          </p:cNvPr>
          <p:cNvSpPr>
            <a:spLocks noGrp="1"/>
          </p:cNvSpPr>
          <p:nvPr>
            <p:ph idx="1"/>
          </p:nvPr>
        </p:nvSpPr>
        <p:spPr>
          <a:xfrm>
            <a:off x="838200" y="839755"/>
            <a:ext cx="10515600" cy="5337208"/>
          </a:xfrm>
        </p:spPr>
        <p:txBody>
          <a:bodyPr>
            <a:normAutofit fontScale="85000" lnSpcReduction="20000"/>
          </a:bodyPr>
          <a:lstStyle/>
          <a:p>
            <a:pPr indent="342900" algn="just"/>
            <a:r>
              <a:rPr lang="ru-RU" b="0" i="0" dirty="0">
                <a:solidFill>
                  <a:schemeClr val="accent1">
                    <a:lumMod val="75000"/>
                  </a:schemeClr>
                </a:solidFill>
                <a:effectLst/>
                <a:highlight>
                  <a:srgbClr val="FFFFFF"/>
                </a:highlight>
                <a:latin typeface="Georgia" panose="02040502050405020303" pitchFamily="18" charset="0"/>
              </a:rPr>
              <a:t>с руководителями, заместителями руководителей и главными бухгалтерами организаций, независимо от их организационно-правовых форм и форм собственности;</a:t>
            </a:r>
          </a:p>
          <a:p>
            <a:pPr algn="just"/>
            <a:r>
              <a:rPr lang="ru-RU" dirty="0">
                <a:solidFill>
                  <a:schemeClr val="accent1">
                    <a:lumMod val="75000"/>
                  </a:schemeClr>
                </a:solidFill>
                <a:latin typeface="Georgia" panose="02040502050405020303" pitchFamily="18" charset="0"/>
              </a:rPr>
              <a:t>с лицами, получающими образование по очной форме обучения;</a:t>
            </a:r>
            <a:endParaRPr lang="ru-RU" dirty="0">
              <a:solidFill>
                <a:schemeClr val="accent1">
                  <a:lumMod val="75000"/>
                </a:schemeClr>
              </a:solidFill>
              <a:highlight>
                <a:srgbClr val="FFFFFF"/>
              </a:highlight>
              <a:latin typeface="Georgia" panose="02040502050405020303" pitchFamily="18" charset="0"/>
            </a:endParaRPr>
          </a:p>
          <a:p>
            <a:pPr algn="just"/>
            <a:r>
              <a:rPr lang="ru-RU" dirty="0">
                <a:solidFill>
                  <a:schemeClr val="accent1">
                    <a:lumMod val="75000"/>
                  </a:schemeClr>
                </a:solidFill>
                <a:latin typeface="Georgia" panose="02040502050405020303" pitchFamily="18" charset="0"/>
              </a:rPr>
              <a:t>с членами экипажей морских судов, судов внутреннего плавания и судов смешанного (река - море) плавания, зарегистрированных в Российском международном реестре судов;</a:t>
            </a:r>
            <a:r>
              <a:rPr lang="ru-RU" b="0" i="0" dirty="0">
                <a:solidFill>
                  <a:schemeClr val="accent1">
                    <a:lumMod val="75000"/>
                  </a:schemeClr>
                </a:solidFill>
                <a:effectLst/>
                <a:highlight>
                  <a:srgbClr val="FFFFFF"/>
                </a:highlight>
                <a:latin typeface="Georgia" panose="02040502050405020303" pitchFamily="18" charset="0"/>
              </a:rPr>
              <a:t> </a:t>
            </a:r>
          </a:p>
          <a:p>
            <a:pPr algn="just"/>
            <a:r>
              <a:rPr lang="ru-RU" dirty="0">
                <a:solidFill>
                  <a:schemeClr val="accent1">
                    <a:lumMod val="75000"/>
                  </a:schemeClr>
                </a:solidFill>
                <a:latin typeface="Georgia" panose="02040502050405020303" pitchFamily="18" charset="0"/>
              </a:rPr>
              <a:t>с лицами, поступающими на работу по </a:t>
            </a:r>
            <a:r>
              <a:rPr lang="ru-RU" u="sng" dirty="0">
                <a:solidFill>
                  <a:schemeClr val="accent1">
                    <a:lumMod val="75000"/>
                  </a:schemeClr>
                </a:solidFill>
                <a:effectLst/>
                <a:latin typeface="Georgia" panose="02040502050405020303" pitchFamily="18" charset="0"/>
                <a:hlinkClick r:id="rId2">
                  <a:extLst>
                    <a:ext uri="{A12FA001-AC4F-418D-AE19-62706E023703}">
                      <ahyp:hlinkClr xmlns:ahyp="http://schemas.microsoft.com/office/drawing/2018/hyperlinkcolor" val="tx"/>
                    </a:ext>
                  </a:extLst>
                </a:hlinkClick>
              </a:rPr>
              <a:t>совместительству</a:t>
            </a:r>
            <a:r>
              <a:rPr lang="ru-RU" dirty="0">
                <a:solidFill>
                  <a:schemeClr val="accent1">
                    <a:lumMod val="75000"/>
                  </a:schemeClr>
                </a:solidFill>
                <a:latin typeface="Georgia" panose="02040502050405020303" pitchFamily="18" charset="0"/>
              </a:rPr>
              <a:t>;</a:t>
            </a:r>
            <a:endParaRPr lang="ru-RU" b="0" i="0" dirty="0">
              <a:solidFill>
                <a:schemeClr val="accent1">
                  <a:lumMod val="75000"/>
                </a:schemeClr>
              </a:solidFill>
              <a:effectLst/>
              <a:highlight>
                <a:srgbClr val="FFFFFF"/>
              </a:highlight>
              <a:latin typeface="Georgia" panose="02040502050405020303" pitchFamily="18" charset="0"/>
            </a:endParaRPr>
          </a:p>
          <a:p>
            <a:pPr algn="just"/>
            <a:r>
              <a:rPr lang="ru-RU" dirty="0">
                <a:solidFill>
                  <a:schemeClr val="accent1">
                    <a:lumMod val="75000"/>
                  </a:schemeClr>
                </a:solidFill>
                <a:latin typeface="Georgia" panose="02040502050405020303" pitchFamily="18" charset="0"/>
              </a:rPr>
              <a:t>с лицами, поступающими на работу к работодателям, которые являются некоммерческими организациями (за исключением государственных и муниципальных учреждений, государственных корпораций, публично-правовых компаний, государственных компаний, общественных объединений, являющихся политическими партиями, потребительских кооперативов) и численность работников которых не превышает 35 человек;</a:t>
            </a:r>
          </a:p>
          <a:p>
            <a:pPr algn="just"/>
            <a:r>
              <a:rPr lang="ru-RU" dirty="0">
                <a:solidFill>
                  <a:schemeClr val="accent1">
                    <a:lumMod val="75000"/>
                  </a:schemeClr>
                </a:solidFill>
                <a:latin typeface="Georgia" panose="02040502050405020303" pitchFamily="18" charset="0"/>
              </a:rPr>
              <a:t>в других случаях, предусмотренных настоящим Кодексом или иными федеральными </a:t>
            </a:r>
            <a:r>
              <a:rPr lang="ru-RU" u="sng" dirty="0">
                <a:solidFill>
                  <a:schemeClr val="accent1">
                    <a:lumMod val="75000"/>
                  </a:schemeClr>
                </a:solidFill>
                <a:effectLst/>
                <a:latin typeface="Georgia" panose="02040502050405020303" pitchFamily="18" charset="0"/>
                <a:hlinkClick r:id="rId3">
                  <a:extLst>
                    <a:ext uri="{A12FA001-AC4F-418D-AE19-62706E023703}">
                      <ahyp:hlinkClr xmlns:ahyp="http://schemas.microsoft.com/office/drawing/2018/hyperlinkcolor" val="tx"/>
                    </a:ext>
                  </a:extLst>
                </a:hlinkClick>
              </a:rPr>
              <a:t>законами</a:t>
            </a:r>
            <a:r>
              <a:rPr lang="ru-RU" dirty="0">
                <a:solidFill>
                  <a:schemeClr val="accent1">
                    <a:lumMod val="75000"/>
                  </a:schemeClr>
                </a:solidFill>
                <a:latin typeface="Georgia" panose="02040502050405020303" pitchFamily="18" charset="0"/>
              </a:rPr>
              <a:t>.</a:t>
            </a:r>
          </a:p>
        </p:txBody>
      </p:sp>
    </p:spTree>
    <p:extLst>
      <p:ext uri="{BB962C8B-B14F-4D97-AF65-F5344CB8AC3E}">
        <p14:creationId xmlns:p14="http://schemas.microsoft.com/office/powerpoint/2010/main" val="278371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857D0DE-161A-B011-D69A-AC44B46D71B7}"/>
              </a:ext>
            </a:extLst>
          </p:cNvPr>
          <p:cNvSpPr>
            <a:spLocks noGrp="1"/>
          </p:cNvSpPr>
          <p:nvPr>
            <p:ph idx="1"/>
          </p:nvPr>
        </p:nvSpPr>
        <p:spPr/>
        <p:txBody>
          <a:bodyPr/>
          <a:lstStyle/>
          <a:p>
            <a:pPr algn="just"/>
            <a:r>
              <a:rPr lang="ru-RU" dirty="0">
                <a:solidFill>
                  <a:schemeClr val="accent1">
                    <a:lumMod val="75000"/>
                  </a:schemeClr>
                </a:solidFill>
                <a:latin typeface="Georgia" panose="02040502050405020303" pitchFamily="18" charset="0"/>
              </a:rPr>
              <a:t>Обязанность доказать наличие обстоятельств, делающих невозможным заключение трудового договора с работником на неопределенный срок, закон возлагает на работодателя. </a:t>
            </a:r>
          </a:p>
          <a:p>
            <a:pPr algn="just"/>
            <a:r>
              <a:rPr lang="ru-RU" dirty="0">
                <a:solidFill>
                  <a:schemeClr val="accent1">
                    <a:lumMod val="75000"/>
                  </a:schemeClr>
                </a:solidFill>
                <a:latin typeface="Georgia" panose="02040502050405020303" pitchFamily="18" charset="0"/>
              </a:rPr>
              <a:t>Трудовой кодекс РФ запрещает заключение срочных трудовых договоров в целях уклонения от предоставления прав и гарантий, предусмотренных работникам, с которыми заключается трудовой договор на неопределенный срок.</a:t>
            </a:r>
          </a:p>
        </p:txBody>
      </p:sp>
    </p:spTree>
    <p:extLst>
      <p:ext uri="{BB962C8B-B14F-4D97-AF65-F5344CB8AC3E}">
        <p14:creationId xmlns:p14="http://schemas.microsoft.com/office/powerpoint/2010/main" val="239821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4DB1F1-9BCB-E035-A219-F348BFD56C49}"/>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Заключение договора</a:t>
            </a:r>
          </a:p>
        </p:txBody>
      </p:sp>
      <p:sp>
        <p:nvSpPr>
          <p:cNvPr id="3" name="Объект 2">
            <a:extLst>
              <a:ext uri="{FF2B5EF4-FFF2-40B4-BE49-F238E27FC236}">
                <a16:creationId xmlns:a16="http://schemas.microsoft.com/office/drawing/2014/main" id="{3E7285B1-3F59-3897-8465-E37A2D4994C6}"/>
              </a:ext>
            </a:extLst>
          </p:cNvPr>
          <p:cNvSpPr>
            <a:spLocks noGrp="1"/>
          </p:cNvSpPr>
          <p:nvPr>
            <p:ph idx="1"/>
          </p:nvPr>
        </p:nvSpPr>
        <p:spPr>
          <a:xfrm>
            <a:off x="464975" y="1847461"/>
            <a:ext cx="6906208" cy="4366824"/>
          </a:xfrm>
        </p:spPr>
        <p:txBody>
          <a:bodyPr>
            <a:normAutofit lnSpcReduction="10000"/>
          </a:bodyPr>
          <a:lstStyle/>
          <a:p>
            <a:pPr algn="just"/>
            <a:r>
              <a:rPr lang="ru-RU" dirty="0">
                <a:solidFill>
                  <a:schemeClr val="accent1">
                    <a:lumMod val="75000"/>
                  </a:schemeClr>
                </a:solidFill>
                <a:latin typeface="Georgia" panose="02040502050405020303" pitchFamily="18" charset="0"/>
              </a:rPr>
              <a:t>Трудовой договор заключается в письменной форме и составляется в </a:t>
            </a:r>
            <a:r>
              <a:rPr lang="ru-RU" b="1" dirty="0">
                <a:solidFill>
                  <a:schemeClr val="accent1">
                    <a:lumMod val="75000"/>
                  </a:schemeClr>
                </a:solidFill>
                <a:latin typeface="Georgia" panose="02040502050405020303" pitchFamily="18" charset="0"/>
              </a:rPr>
              <a:t>двух экземплярах</a:t>
            </a:r>
            <a:r>
              <a:rPr lang="ru-RU" dirty="0">
                <a:solidFill>
                  <a:schemeClr val="accent1">
                    <a:lumMod val="75000"/>
                  </a:schemeClr>
                </a:solidFill>
                <a:latin typeface="Georgia" panose="02040502050405020303" pitchFamily="18" charset="0"/>
              </a:rPr>
              <a:t>. </a:t>
            </a:r>
          </a:p>
          <a:p>
            <a:pPr algn="just"/>
            <a:r>
              <a:rPr lang="ru-RU" dirty="0">
                <a:solidFill>
                  <a:schemeClr val="accent1">
                    <a:lumMod val="75000"/>
                  </a:schemeClr>
                </a:solidFill>
                <a:latin typeface="Georgia" panose="02040502050405020303" pitchFamily="18" charset="0"/>
              </a:rPr>
              <a:t>Обратите внимание на то, что это должны быть именно два экземпляра, а </a:t>
            </a:r>
            <a:r>
              <a:rPr lang="ru-RU" u="sng" dirty="0">
                <a:solidFill>
                  <a:schemeClr val="accent1">
                    <a:lumMod val="75000"/>
                  </a:schemeClr>
                </a:solidFill>
                <a:latin typeface="Georgia" panose="02040502050405020303" pitchFamily="18" charset="0"/>
              </a:rPr>
              <a:t>не оригинал и его копия</a:t>
            </a:r>
            <a:r>
              <a:rPr lang="ru-RU" dirty="0">
                <a:solidFill>
                  <a:schemeClr val="accent1">
                    <a:lumMod val="75000"/>
                  </a:schemeClr>
                </a:solidFill>
                <a:latin typeface="Georgia" panose="02040502050405020303" pitchFamily="18" charset="0"/>
              </a:rPr>
              <a:t>. То есть текст каждого из экземпляров договора </a:t>
            </a:r>
            <a:r>
              <a:rPr lang="ru-RU" b="1" dirty="0">
                <a:solidFill>
                  <a:schemeClr val="accent1">
                    <a:lumMod val="75000"/>
                  </a:schemeClr>
                </a:solidFill>
                <a:latin typeface="Georgia" panose="02040502050405020303" pitchFamily="18" charset="0"/>
              </a:rPr>
              <a:t>должен быть подписан </a:t>
            </a:r>
            <a:r>
              <a:rPr lang="ru-RU" dirty="0">
                <a:solidFill>
                  <a:schemeClr val="accent1">
                    <a:lumMod val="75000"/>
                  </a:schemeClr>
                </a:solidFill>
                <a:latin typeface="Georgia" panose="02040502050405020303" pitchFamily="18" charset="0"/>
              </a:rPr>
              <a:t>сторонами и на нем должна стоять </a:t>
            </a:r>
            <a:r>
              <a:rPr lang="ru-RU" b="1" dirty="0">
                <a:solidFill>
                  <a:schemeClr val="accent1">
                    <a:lumMod val="75000"/>
                  </a:schemeClr>
                </a:solidFill>
                <a:latin typeface="Georgia" panose="02040502050405020303" pitchFamily="18" charset="0"/>
              </a:rPr>
              <a:t>печать </a:t>
            </a:r>
            <a:r>
              <a:rPr lang="ru-RU" dirty="0">
                <a:solidFill>
                  <a:schemeClr val="accent1">
                    <a:lumMod val="75000"/>
                  </a:schemeClr>
                </a:solidFill>
                <a:latin typeface="Georgia" panose="02040502050405020303" pitchFamily="18" charset="0"/>
              </a:rPr>
              <a:t>юридического лица (если работодатель — юридическое лицо).</a:t>
            </a:r>
          </a:p>
        </p:txBody>
      </p:sp>
      <p:pic>
        <p:nvPicPr>
          <p:cNvPr id="8194" name="Picture 2" descr="Срочный трудовой договор: в чем его особенности">
            <a:extLst>
              <a:ext uri="{FF2B5EF4-FFF2-40B4-BE49-F238E27FC236}">
                <a16:creationId xmlns:a16="http://schemas.microsoft.com/office/drawing/2014/main" id="{18F1B884-E96F-D5E1-5055-CB15005FE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0678" y="1847461"/>
            <a:ext cx="3833007" cy="416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59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904DF3-1940-A3BC-F44D-402DB7D55F1C}"/>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Содержание договора </a:t>
            </a:r>
          </a:p>
        </p:txBody>
      </p:sp>
      <p:sp>
        <p:nvSpPr>
          <p:cNvPr id="3" name="Объект 2">
            <a:extLst>
              <a:ext uri="{FF2B5EF4-FFF2-40B4-BE49-F238E27FC236}">
                <a16:creationId xmlns:a16="http://schemas.microsoft.com/office/drawing/2014/main" id="{80567002-897F-324E-E047-61CB9BE3FA6E}"/>
              </a:ext>
            </a:extLst>
          </p:cNvPr>
          <p:cNvSpPr>
            <a:spLocks noGrp="1"/>
          </p:cNvSpPr>
          <p:nvPr>
            <p:ph idx="1"/>
          </p:nvPr>
        </p:nvSpPr>
        <p:spPr/>
        <p:txBody>
          <a:bodyPr/>
          <a:lstStyle/>
          <a:p>
            <a:pPr algn="just"/>
            <a:r>
              <a:rPr lang="ru-RU" dirty="0">
                <a:solidFill>
                  <a:schemeClr val="accent1">
                    <a:lumMod val="75000"/>
                  </a:schemeClr>
                </a:solidFill>
                <a:latin typeface="Georgia" panose="02040502050405020303" pitchFamily="18" charset="0"/>
              </a:rPr>
              <a:t>Содержание трудового договора составляют его условия. Эти условия подразделяются на д в е группы: </a:t>
            </a:r>
          </a:p>
          <a:p>
            <a:pPr algn="just"/>
            <a:r>
              <a:rPr lang="ru-RU" dirty="0">
                <a:solidFill>
                  <a:schemeClr val="accent1">
                    <a:lumMod val="75000"/>
                  </a:schemeClr>
                </a:solidFill>
                <a:latin typeface="Georgia" panose="02040502050405020303" pitchFamily="18" charset="0"/>
              </a:rPr>
              <a:t>1) </a:t>
            </a:r>
            <a:r>
              <a:rPr lang="ru-RU" b="1" dirty="0">
                <a:solidFill>
                  <a:schemeClr val="accent1">
                    <a:lumMod val="75000"/>
                  </a:schemeClr>
                </a:solidFill>
                <a:latin typeface="Georgia" panose="02040502050405020303" pitchFamily="18" charset="0"/>
              </a:rPr>
              <a:t>существенные</a:t>
            </a:r>
            <a:r>
              <a:rPr lang="ru-RU" dirty="0">
                <a:solidFill>
                  <a:schemeClr val="accent1">
                    <a:lumMod val="75000"/>
                  </a:schemeClr>
                </a:solidFill>
                <a:latin typeface="Georgia" panose="02040502050405020303" pitchFamily="18" charset="0"/>
              </a:rPr>
              <a:t> (или обязательные), т.е. такие условия, без которых трудовой договор не может быть заключен; </a:t>
            </a:r>
          </a:p>
          <a:p>
            <a:pPr algn="just"/>
            <a:r>
              <a:rPr lang="ru-RU" dirty="0">
                <a:solidFill>
                  <a:schemeClr val="accent1">
                    <a:lumMod val="75000"/>
                  </a:schemeClr>
                </a:solidFill>
                <a:latin typeface="Georgia" panose="02040502050405020303" pitchFamily="18" charset="0"/>
              </a:rPr>
              <a:t>2) </a:t>
            </a:r>
            <a:r>
              <a:rPr lang="ru-RU" b="1" dirty="0">
                <a:solidFill>
                  <a:schemeClr val="accent1">
                    <a:lumMod val="75000"/>
                  </a:schemeClr>
                </a:solidFill>
                <a:latin typeface="Georgia" panose="02040502050405020303" pitchFamily="18" charset="0"/>
              </a:rPr>
              <a:t>факультативные</a:t>
            </a:r>
            <a:r>
              <a:rPr lang="ru-RU" dirty="0">
                <a:solidFill>
                  <a:schemeClr val="accent1">
                    <a:lumMod val="75000"/>
                  </a:schemeClr>
                </a:solidFill>
                <a:latin typeface="Georgia" panose="02040502050405020303" pitchFamily="18" charset="0"/>
              </a:rPr>
              <a:t> (или дополнительные), т.е. такие условия, которые могут быть включены в трудовой договор в том случае, если стороны сочтут необходимыми в процессе переговоров их согласовать и включить в текст договора.</a:t>
            </a:r>
          </a:p>
        </p:txBody>
      </p:sp>
    </p:spTree>
    <p:extLst>
      <p:ext uri="{BB962C8B-B14F-4D97-AF65-F5344CB8AC3E}">
        <p14:creationId xmlns:p14="http://schemas.microsoft.com/office/powerpoint/2010/main" val="891524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861338-D400-5EEE-34C4-03D8A806E912}"/>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Существенные условия договора</a:t>
            </a:r>
          </a:p>
        </p:txBody>
      </p:sp>
      <p:sp>
        <p:nvSpPr>
          <p:cNvPr id="3" name="Объект 2">
            <a:extLst>
              <a:ext uri="{FF2B5EF4-FFF2-40B4-BE49-F238E27FC236}">
                <a16:creationId xmlns:a16="http://schemas.microsoft.com/office/drawing/2014/main" id="{BC0B724E-C1F2-A122-BF9E-4ED7600F7E01}"/>
              </a:ext>
            </a:extLst>
          </p:cNvPr>
          <p:cNvSpPr>
            <a:spLocks noGrp="1"/>
          </p:cNvSpPr>
          <p:nvPr>
            <p:ph idx="1"/>
          </p:nvPr>
        </p:nvSpPr>
        <p:spPr/>
        <p:txBody>
          <a:bodyPr>
            <a:normAutofit fontScale="70000" lnSpcReduction="20000"/>
          </a:bodyPr>
          <a:lstStyle/>
          <a:p>
            <a:pPr algn="just"/>
            <a:r>
              <a:rPr lang="ru-RU" dirty="0">
                <a:solidFill>
                  <a:schemeClr val="accent1">
                    <a:lumMod val="75000"/>
                  </a:schemeClr>
                </a:solidFill>
                <a:latin typeface="Georgia" panose="02040502050405020303" pitchFamily="18" charset="0"/>
              </a:rPr>
              <a:t>1) место работы (с указанием структурного подразделения); </a:t>
            </a:r>
          </a:p>
          <a:p>
            <a:pPr algn="just"/>
            <a:r>
              <a:rPr lang="ru-RU" dirty="0">
                <a:solidFill>
                  <a:schemeClr val="accent1">
                    <a:lumMod val="75000"/>
                  </a:schemeClr>
                </a:solidFill>
                <a:latin typeface="Georgia" panose="02040502050405020303" pitchFamily="18" charset="0"/>
              </a:rPr>
              <a:t>2) дата начала работы; </a:t>
            </a:r>
          </a:p>
          <a:p>
            <a:pPr algn="just"/>
            <a:r>
              <a:rPr lang="ru-RU" dirty="0">
                <a:solidFill>
                  <a:schemeClr val="accent1">
                    <a:lumMod val="75000"/>
                  </a:schemeClr>
                </a:solidFill>
                <a:latin typeface="Georgia" panose="02040502050405020303" pitchFamily="18" charset="0"/>
              </a:rPr>
              <a:t>3) наименование должности, специальности, профессии с указанием квалификации в соответствии со штатным расписанием организации или конкретной трудовой функции; </a:t>
            </a:r>
          </a:p>
          <a:p>
            <a:pPr algn="just"/>
            <a:r>
              <a:rPr lang="ru-RU" dirty="0">
                <a:solidFill>
                  <a:schemeClr val="accent1">
                    <a:lumMod val="75000"/>
                  </a:schemeClr>
                </a:solidFill>
                <a:latin typeface="Georgia" panose="02040502050405020303" pitchFamily="18" charset="0"/>
              </a:rPr>
              <a:t>4) права и обязанности работника; </a:t>
            </a:r>
          </a:p>
          <a:p>
            <a:pPr algn="just"/>
            <a:r>
              <a:rPr lang="ru-RU" dirty="0">
                <a:solidFill>
                  <a:schemeClr val="accent1">
                    <a:lumMod val="75000"/>
                  </a:schemeClr>
                </a:solidFill>
                <a:latin typeface="Georgia" panose="02040502050405020303" pitchFamily="18" charset="0"/>
              </a:rPr>
              <a:t>5) права и обязанности работодателя; </a:t>
            </a:r>
          </a:p>
          <a:p>
            <a:pPr algn="just"/>
            <a:r>
              <a:rPr lang="ru-RU" dirty="0">
                <a:solidFill>
                  <a:schemeClr val="accent1">
                    <a:lumMod val="75000"/>
                  </a:schemeClr>
                </a:solidFill>
                <a:latin typeface="Georgia" panose="02040502050405020303" pitchFamily="18" charset="0"/>
              </a:rPr>
              <a:t>6) характеристики условий труда, компенсации и льготы работникам за работу в тяжелых, вредных и (или) опасных условиях; </a:t>
            </a:r>
          </a:p>
          <a:p>
            <a:pPr algn="just"/>
            <a:r>
              <a:rPr lang="ru-RU" dirty="0">
                <a:solidFill>
                  <a:schemeClr val="accent1">
                    <a:lumMod val="75000"/>
                  </a:schemeClr>
                </a:solidFill>
                <a:latin typeface="Georgia" panose="02040502050405020303" pitchFamily="18" charset="0"/>
              </a:rPr>
              <a:t>7) режим труда и отдыха (если он в отношении данного работника отличается от общих правил, установленных в организации); </a:t>
            </a:r>
          </a:p>
          <a:p>
            <a:pPr algn="just"/>
            <a:r>
              <a:rPr lang="ru-RU" dirty="0">
                <a:solidFill>
                  <a:schemeClr val="accent1">
                    <a:lumMod val="75000"/>
                  </a:schemeClr>
                </a:solidFill>
                <a:latin typeface="Georgia" panose="02040502050405020303" pitchFamily="18" charset="0"/>
              </a:rPr>
              <a:t>8) условия оплаты труда (в том числе размер тарифной ставки или должностного оклада работника, доплаты, надбавки и поощрительных выплат); </a:t>
            </a:r>
          </a:p>
          <a:p>
            <a:pPr algn="just"/>
            <a:r>
              <a:rPr lang="ru-RU" dirty="0">
                <a:solidFill>
                  <a:schemeClr val="accent1">
                    <a:lumMod val="75000"/>
                  </a:schemeClr>
                </a:solidFill>
                <a:latin typeface="Georgia" panose="02040502050405020303" pitchFamily="18" charset="0"/>
              </a:rPr>
              <a:t>9) виды и условия социального страхования, непосредственно связанные с трудовой деятельностью. </a:t>
            </a:r>
          </a:p>
        </p:txBody>
      </p:sp>
    </p:spTree>
    <p:extLst>
      <p:ext uri="{BB962C8B-B14F-4D97-AF65-F5344CB8AC3E}">
        <p14:creationId xmlns:p14="http://schemas.microsoft.com/office/powerpoint/2010/main" val="25252601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711B58F-F907-341D-F7EB-A9FD0316265B}"/>
              </a:ext>
            </a:extLst>
          </p:cNvPr>
          <p:cNvSpPr>
            <a:spLocks noGrp="1"/>
          </p:cNvSpPr>
          <p:nvPr>
            <p:ph idx="1"/>
          </p:nvPr>
        </p:nvSpPr>
        <p:spPr>
          <a:xfrm>
            <a:off x="838200" y="1573698"/>
            <a:ext cx="10515600" cy="4351338"/>
          </a:xfrm>
        </p:spPr>
        <p:txBody>
          <a:bodyPr/>
          <a:lstStyle/>
          <a:p>
            <a:pPr algn="just"/>
            <a:r>
              <a:rPr lang="ru-RU" dirty="0">
                <a:solidFill>
                  <a:schemeClr val="accent1">
                    <a:lumMod val="75000"/>
                  </a:schemeClr>
                </a:solidFill>
                <a:latin typeface="Georgia" panose="02040502050405020303" pitchFamily="18" charset="0"/>
              </a:rPr>
              <a:t>Остальные условия являются факультативными. Это могут быть условия об испытании, о неразглашении охраняемой законом тайны (государственной, служебной, коммерческой и иной), об обязанности работника отработать после обучения не менее установленного договором срока, если обучение производилось за счет средств работодателя, а также иные условия, не ухудшающие положение работника по сравнению с Трудовым кодексом РФ, законами и иными нормативными правовыми актами, коллективным договором, соглашениями.</a:t>
            </a:r>
          </a:p>
        </p:txBody>
      </p:sp>
    </p:spTree>
    <p:extLst>
      <p:ext uri="{BB962C8B-B14F-4D97-AF65-F5344CB8AC3E}">
        <p14:creationId xmlns:p14="http://schemas.microsoft.com/office/powerpoint/2010/main" val="2422036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E7AA36-6214-1769-0520-4F4B529410C4}"/>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Испытательный срок</a:t>
            </a:r>
          </a:p>
        </p:txBody>
      </p:sp>
      <p:sp>
        <p:nvSpPr>
          <p:cNvPr id="3" name="Объект 2">
            <a:extLst>
              <a:ext uri="{FF2B5EF4-FFF2-40B4-BE49-F238E27FC236}">
                <a16:creationId xmlns:a16="http://schemas.microsoft.com/office/drawing/2014/main" id="{96735D93-66C4-033A-D165-1014D953241C}"/>
              </a:ext>
            </a:extLst>
          </p:cNvPr>
          <p:cNvSpPr>
            <a:spLocks noGrp="1"/>
          </p:cNvSpPr>
          <p:nvPr>
            <p:ph idx="1"/>
          </p:nvPr>
        </p:nvSpPr>
        <p:spPr/>
        <p:txBody>
          <a:bodyPr>
            <a:normAutofit lnSpcReduction="10000"/>
          </a:bodyPr>
          <a:lstStyle/>
          <a:p>
            <a:pPr algn="just"/>
            <a:r>
              <a:rPr lang="ru-RU" dirty="0">
                <a:solidFill>
                  <a:schemeClr val="accent1">
                    <a:lumMod val="75000"/>
                  </a:schemeClr>
                </a:solidFill>
                <a:latin typeface="Georgia" panose="02040502050405020303" pitchFamily="18" charset="0"/>
              </a:rPr>
              <a:t>При заключении трудового договора работодатель может договориться с работником об испытательном сроке. Как правило, испытательный срок необходим работодателю для того, чтобы проверить вновь принятого работника, что называется, «в боевых условиях». </a:t>
            </a:r>
          </a:p>
          <a:p>
            <a:pPr algn="just"/>
            <a:r>
              <a:rPr lang="ru-RU" dirty="0">
                <a:solidFill>
                  <a:schemeClr val="accent1">
                    <a:lumMod val="75000"/>
                  </a:schemeClr>
                </a:solidFill>
                <a:latin typeface="Georgia" panose="02040502050405020303" pitchFamily="18" charset="0"/>
              </a:rPr>
              <a:t>Фактически он позволяет работодателю посмотреть работника непосредственно на рабочем месте, но без принятия на себя каких-либо обязательств по его постоянному трудоустройству. Условие об испытании не относится к существенным условиям трудового договора, т. е. если работодатель хочет, то он может принять работника на работу и без испытательного срока.</a:t>
            </a:r>
          </a:p>
        </p:txBody>
      </p:sp>
    </p:spTree>
    <p:extLst>
      <p:ext uri="{BB962C8B-B14F-4D97-AF65-F5344CB8AC3E}">
        <p14:creationId xmlns:p14="http://schemas.microsoft.com/office/powerpoint/2010/main" val="815837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076D8EE-D806-83D9-8609-2C64136EC5F8}"/>
              </a:ext>
            </a:extLst>
          </p:cNvPr>
          <p:cNvSpPr>
            <a:spLocks noGrp="1"/>
          </p:cNvSpPr>
          <p:nvPr>
            <p:ph idx="1"/>
          </p:nvPr>
        </p:nvSpPr>
        <p:spPr>
          <a:xfrm>
            <a:off x="838200" y="1091682"/>
            <a:ext cx="10515600" cy="5085281"/>
          </a:xfrm>
        </p:spPr>
        <p:txBody>
          <a:bodyPr/>
          <a:lstStyle/>
          <a:p>
            <a:pPr algn="just"/>
            <a:r>
              <a:rPr lang="ru-RU" dirty="0">
                <a:solidFill>
                  <a:schemeClr val="accent1">
                    <a:lumMod val="75000"/>
                  </a:schemeClr>
                </a:solidFill>
                <a:latin typeface="Georgia" panose="02040502050405020303" pitchFamily="18" charset="0"/>
              </a:rPr>
              <a:t>Испытательный срок для большинства категорий работников </a:t>
            </a:r>
            <a:r>
              <a:rPr lang="ru-RU" b="1" u="sng" dirty="0">
                <a:solidFill>
                  <a:schemeClr val="accent1">
                    <a:lumMod val="75000"/>
                  </a:schemeClr>
                </a:solidFill>
                <a:latin typeface="Georgia" panose="02040502050405020303" pitchFamily="18" charset="0"/>
              </a:rPr>
              <a:t>не может превышать трех месяцев</a:t>
            </a:r>
            <a:r>
              <a:rPr lang="ru-RU" dirty="0">
                <a:solidFill>
                  <a:schemeClr val="accent1">
                    <a:lumMod val="75000"/>
                  </a:schemeClr>
                </a:solidFill>
                <a:latin typeface="Georgia" panose="02040502050405020303" pitchFamily="18" charset="0"/>
              </a:rPr>
              <a:t>.</a:t>
            </a:r>
          </a:p>
          <a:p>
            <a:pPr algn="just"/>
            <a:r>
              <a:rPr lang="ru-RU" dirty="0">
                <a:solidFill>
                  <a:schemeClr val="accent1">
                    <a:lumMod val="75000"/>
                  </a:schemeClr>
                </a:solidFill>
                <a:latin typeface="Georgia" panose="02040502050405020303" pitchFamily="18" charset="0"/>
              </a:rPr>
              <a:t>Однако Трудовой кодекс РФ не запрещает работодателю устанавливать испытательный срок меньшей продолжительности. </a:t>
            </a:r>
          </a:p>
          <a:p>
            <a:pPr algn="just"/>
            <a:r>
              <a:rPr lang="ru-RU" dirty="0">
                <a:solidFill>
                  <a:schemeClr val="accent1">
                    <a:lumMod val="75000"/>
                  </a:schemeClr>
                </a:solidFill>
                <a:latin typeface="Georgia" panose="02040502050405020303" pitchFamily="18" charset="0"/>
              </a:rPr>
              <a:t>Для заместителя руководителя, главного бухгалтера и его заместителя может быть установлен испытательный срок в шесть месяцев. Законом установлены категории работников, которым трудовое законодательство запрещает назначать испытательный срок при приеме на работу</a:t>
            </a:r>
          </a:p>
        </p:txBody>
      </p:sp>
    </p:spTree>
    <p:extLst>
      <p:ext uri="{BB962C8B-B14F-4D97-AF65-F5344CB8AC3E}">
        <p14:creationId xmlns:p14="http://schemas.microsoft.com/office/powerpoint/2010/main" val="1071018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FC5FC7F-1302-2D49-5BAF-A3157D7B7990}"/>
              </a:ext>
            </a:extLst>
          </p:cNvPr>
          <p:cNvSpPr>
            <a:spLocks noGrp="1"/>
          </p:cNvSpPr>
          <p:nvPr>
            <p:ph idx="1"/>
          </p:nvPr>
        </p:nvSpPr>
        <p:spPr>
          <a:xfrm>
            <a:off x="838200" y="867747"/>
            <a:ext cx="10515600" cy="5309216"/>
          </a:xfrm>
        </p:spPr>
        <p:txBody>
          <a:bodyPr>
            <a:normAutofit lnSpcReduction="10000"/>
          </a:bodyPr>
          <a:lstStyle/>
          <a:p>
            <a:pPr algn="just"/>
            <a:r>
              <a:rPr lang="ru-RU" dirty="0">
                <a:solidFill>
                  <a:schemeClr val="accent1">
                    <a:lumMod val="75000"/>
                  </a:schemeClr>
                </a:solidFill>
                <a:latin typeface="Georgia" panose="02040502050405020303" pitchFamily="18" charset="0"/>
              </a:rPr>
              <a:t>К ним относятся: </a:t>
            </a:r>
          </a:p>
          <a:p>
            <a:pPr algn="just"/>
            <a:r>
              <a:rPr lang="ru-RU" dirty="0">
                <a:solidFill>
                  <a:schemeClr val="accent1">
                    <a:lumMod val="75000"/>
                  </a:schemeClr>
                </a:solidFill>
                <a:latin typeface="Georgia" panose="02040502050405020303" pitchFamily="18" charset="0"/>
              </a:rPr>
              <a:t>1) беременные женщинам; </a:t>
            </a:r>
          </a:p>
          <a:p>
            <a:pPr algn="just"/>
            <a:r>
              <a:rPr lang="ru-RU" dirty="0">
                <a:solidFill>
                  <a:schemeClr val="accent1">
                    <a:lumMod val="75000"/>
                  </a:schemeClr>
                </a:solidFill>
                <a:latin typeface="Georgia" panose="02040502050405020303" pitchFamily="18" charset="0"/>
              </a:rPr>
              <a:t>2) лица, не достигшие 18 лет; </a:t>
            </a:r>
          </a:p>
          <a:p>
            <a:pPr algn="just"/>
            <a:r>
              <a:rPr lang="ru-RU" dirty="0">
                <a:solidFill>
                  <a:schemeClr val="accent1">
                    <a:lumMod val="75000"/>
                  </a:schemeClr>
                </a:solidFill>
                <a:latin typeface="Georgia" panose="02040502050405020303" pitchFamily="18" charset="0"/>
              </a:rPr>
              <a:t>3) лица, окончившие образовательные учреждения начального, среднего и высшего профессионального образования и впервые поступающие на работу по полученной специальности; </a:t>
            </a:r>
          </a:p>
          <a:p>
            <a:pPr algn="just"/>
            <a:r>
              <a:rPr lang="ru-RU" dirty="0">
                <a:solidFill>
                  <a:schemeClr val="accent1">
                    <a:lumMod val="75000"/>
                  </a:schemeClr>
                </a:solidFill>
                <a:latin typeface="Georgia" panose="02040502050405020303" pitchFamily="18" charset="0"/>
              </a:rPr>
              <a:t>4) лица, избранные на выборную должность на оплачиваемую работу; </a:t>
            </a:r>
          </a:p>
          <a:p>
            <a:pPr algn="just"/>
            <a:r>
              <a:rPr lang="ru-RU" dirty="0">
                <a:solidFill>
                  <a:schemeClr val="accent1">
                    <a:lumMod val="75000"/>
                  </a:schemeClr>
                </a:solidFill>
                <a:latin typeface="Georgia" panose="02040502050405020303" pitchFamily="18" charset="0"/>
              </a:rPr>
              <a:t>5) лица, приглашенные на работу в порядке перевода от другого работодателя по согласованию между работодателями.</a:t>
            </a:r>
          </a:p>
        </p:txBody>
      </p:sp>
    </p:spTree>
    <p:extLst>
      <p:ext uri="{BB962C8B-B14F-4D97-AF65-F5344CB8AC3E}">
        <p14:creationId xmlns:p14="http://schemas.microsoft.com/office/powerpoint/2010/main" val="3933776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63D3337-B54C-0274-15E8-A3A6CF155A26}"/>
              </a:ext>
            </a:extLst>
          </p:cNvPr>
          <p:cNvSpPr>
            <a:spLocks noGrp="1"/>
          </p:cNvSpPr>
          <p:nvPr>
            <p:ph idx="1"/>
          </p:nvPr>
        </p:nvSpPr>
        <p:spPr>
          <a:xfrm>
            <a:off x="838200" y="550506"/>
            <a:ext cx="10515600" cy="5626457"/>
          </a:xfrm>
        </p:spPr>
        <p:txBody>
          <a:bodyPr>
            <a:normAutofit fontScale="85000" lnSpcReduction="20000"/>
          </a:bodyPr>
          <a:lstStyle/>
          <a:p>
            <a:pPr algn="just"/>
            <a:r>
              <a:rPr lang="ru-RU" dirty="0">
                <a:solidFill>
                  <a:schemeClr val="accent1">
                    <a:lumMod val="75000"/>
                  </a:schemeClr>
                </a:solidFill>
                <a:latin typeface="Georgia" panose="02040502050405020303" pitchFamily="18" charset="0"/>
              </a:rPr>
              <a:t>Очень распространенным фактом является снижение работнику на период испытательного срока размера заработной платы.</a:t>
            </a:r>
          </a:p>
          <a:p>
            <a:pPr algn="just"/>
            <a:r>
              <a:rPr lang="ru-RU" dirty="0">
                <a:solidFill>
                  <a:schemeClr val="accent1">
                    <a:lumMod val="75000"/>
                  </a:schemeClr>
                </a:solidFill>
                <a:latin typeface="Georgia" panose="02040502050405020303" pitchFamily="18" charset="0"/>
              </a:rPr>
              <a:t>Между тем такая практика прямо противоречит ст. 135 Трудового кодекса РФ и является незаконной. </a:t>
            </a:r>
          </a:p>
          <a:p>
            <a:pPr algn="just"/>
            <a:r>
              <a:rPr lang="ru-RU" dirty="0">
                <a:solidFill>
                  <a:schemeClr val="accent1">
                    <a:lumMod val="75000"/>
                  </a:schemeClr>
                </a:solidFill>
                <a:latin typeface="Georgia" panose="02040502050405020303" pitchFamily="18" charset="0"/>
              </a:rPr>
              <a:t>В законе не сказано, что на период испытательного срока оплата труда работника имеет какую-либо специфику. Поэтому работник легко может вернуть недоплаченные суммы в судебном порядке. До истечения срока испытания работодатель имеет право расторгнуть трудовой договор с работником, предупредив его об этом в письменной форме не позднее, чем за три дня с указанием причин, послуживших основанием для признания этого работника не выдержавшим испытание.</a:t>
            </a:r>
          </a:p>
          <a:p>
            <a:pPr algn="just"/>
            <a:r>
              <a:rPr lang="ru-RU" dirty="0">
                <a:solidFill>
                  <a:schemeClr val="accent1">
                    <a:lumMod val="75000"/>
                  </a:schemeClr>
                </a:solidFill>
                <a:latin typeface="Georgia" panose="02040502050405020303" pitchFamily="18" charset="0"/>
              </a:rPr>
              <a:t>Основанием для расторжения трудового договора в данном случае может быть лишь ссылка на ненадлежащие деловые качества работника; низкий уровень профессионализма, отсутствие должной трудовой дисциплины и т. п.</a:t>
            </a:r>
          </a:p>
          <a:p>
            <a:pPr algn="just"/>
            <a:r>
              <a:rPr lang="ru-RU" dirty="0">
                <a:solidFill>
                  <a:schemeClr val="accent1">
                    <a:lumMod val="75000"/>
                  </a:schemeClr>
                </a:solidFill>
                <a:latin typeface="Georgia" panose="02040502050405020303" pitchFamily="18" charset="0"/>
              </a:rPr>
              <a:t>Если срок испытания истек, а работник продолжает работу, то он считается выдержавшим испытание, и расторгнуть с ним трудовой договор можно только на общих основаниях.</a:t>
            </a:r>
          </a:p>
        </p:txBody>
      </p:sp>
    </p:spTree>
    <p:extLst>
      <p:ext uri="{BB962C8B-B14F-4D97-AF65-F5344CB8AC3E}">
        <p14:creationId xmlns:p14="http://schemas.microsoft.com/office/powerpoint/2010/main" val="11320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649751-23DA-7E14-2263-C903AC5A40A6}"/>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Система трудового права</a:t>
            </a:r>
          </a:p>
        </p:txBody>
      </p:sp>
      <p:sp>
        <p:nvSpPr>
          <p:cNvPr id="3" name="Объект 2">
            <a:extLst>
              <a:ext uri="{FF2B5EF4-FFF2-40B4-BE49-F238E27FC236}">
                <a16:creationId xmlns:a16="http://schemas.microsoft.com/office/drawing/2014/main" id="{68855E41-7C15-04D3-7DAC-B947D171A038}"/>
              </a:ext>
            </a:extLst>
          </p:cNvPr>
          <p:cNvSpPr>
            <a:spLocks noGrp="1"/>
          </p:cNvSpPr>
          <p:nvPr>
            <p:ph idx="1"/>
          </p:nvPr>
        </p:nvSpPr>
        <p:spPr>
          <a:xfrm>
            <a:off x="838200" y="2331324"/>
            <a:ext cx="10515600" cy="4161551"/>
          </a:xfrm>
        </p:spPr>
        <p:txBody>
          <a:bodyPr>
            <a:normAutofit fontScale="85000" lnSpcReduction="20000"/>
          </a:bodyPr>
          <a:lstStyle/>
          <a:p>
            <a:pPr algn="just"/>
            <a:r>
              <a:rPr lang="ru-RU" dirty="0">
                <a:solidFill>
                  <a:schemeClr val="accent1">
                    <a:lumMod val="75000"/>
                  </a:schemeClr>
                </a:solidFill>
                <a:latin typeface="Georgia" panose="02040502050405020303" pitchFamily="18" charset="0"/>
              </a:rPr>
              <a:t>В системе трудового права можно выделить д в е части — Общую и Особенную, каждая из которых регламентирует определенный круг вопросов. </a:t>
            </a:r>
          </a:p>
          <a:p>
            <a:pPr algn="just"/>
            <a:r>
              <a:rPr lang="ru-RU" b="1" dirty="0">
                <a:solidFill>
                  <a:schemeClr val="accent1">
                    <a:lumMod val="75000"/>
                  </a:schemeClr>
                </a:solidFill>
                <a:latin typeface="Georgia" panose="02040502050405020303" pitchFamily="18" charset="0"/>
              </a:rPr>
              <a:t>Общая часть </a:t>
            </a:r>
            <a:r>
              <a:rPr lang="ru-RU" dirty="0">
                <a:solidFill>
                  <a:schemeClr val="accent1">
                    <a:lumMod val="75000"/>
                  </a:schemeClr>
                </a:solidFill>
                <a:latin typeface="Georgia" panose="02040502050405020303" pitchFamily="18" charset="0"/>
              </a:rPr>
              <a:t>включает в себя юридические нормы, определяющие наиболее принципиальные подходы к правовому регулированию трудовых отношений в целом. В нее входят нормы, регулирующие: предмет отрасли, принципы цели и задачи трудового права, правила действия трудовых норм во времени и пространстве и по кругу лиц, основания возникновения трудовых отношений и др. </a:t>
            </a:r>
          </a:p>
          <a:p>
            <a:pPr algn="just"/>
            <a:r>
              <a:rPr lang="ru-RU" dirty="0">
                <a:solidFill>
                  <a:schemeClr val="accent1">
                    <a:lumMod val="75000"/>
                  </a:schemeClr>
                </a:solidFill>
                <a:latin typeface="Georgia" panose="02040502050405020303" pitchFamily="18" charset="0"/>
              </a:rPr>
              <a:t>В </a:t>
            </a:r>
            <a:r>
              <a:rPr lang="ru-RU" b="1" dirty="0">
                <a:solidFill>
                  <a:schemeClr val="accent1">
                    <a:lumMod val="75000"/>
                  </a:schemeClr>
                </a:solidFill>
                <a:latin typeface="Georgia" panose="02040502050405020303" pitchFamily="18" charset="0"/>
              </a:rPr>
              <a:t>Особенной части </a:t>
            </a:r>
            <a:r>
              <a:rPr lang="ru-RU" dirty="0">
                <a:solidFill>
                  <a:schemeClr val="accent1">
                    <a:lumMod val="75000"/>
                  </a:schemeClr>
                </a:solidFill>
                <a:latin typeface="Georgia" panose="02040502050405020303" pitchFamily="18" charset="0"/>
              </a:rPr>
              <a:t>трудового права объединены нормы, регулирующие отдельные аспекты трудовых отношений: порядок приема на работу и увольнения, оплату труда, режим рабочего времени и времени отдыха, гарантии и компенсации, трудовые споры и др.</a:t>
            </a:r>
          </a:p>
        </p:txBody>
      </p:sp>
    </p:spTree>
    <p:extLst>
      <p:ext uri="{BB962C8B-B14F-4D97-AF65-F5344CB8AC3E}">
        <p14:creationId xmlns:p14="http://schemas.microsoft.com/office/powerpoint/2010/main" val="29976179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4F6B38-A988-3480-0F82-E838DAB5AAC9}"/>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Оформление на работу</a:t>
            </a:r>
          </a:p>
        </p:txBody>
      </p:sp>
      <p:sp>
        <p:nvSpPr>
          <p:cNvPr id="3" name="Объект 2">
            <a:extLst>
              <a:ext uri="{FF2B5EF4-FFF2-40B4-BE49-F238E27FC236}">
                <a16:creationId xmlns:a16="http://schemas.microsoft.com/office/drawing/2014/main" id="{5E29E431-0BEC-D755-4210-429999C4DF5D}"/>
              </a:ext>
            </a:extLst>
          </p:cNvPr>
          <p:cNvSpPr>
            <a:spLocks noGrp="1"/>
          </p:cNvSpPr>
          <p:nvPr>
            <p:ph idx="1"/>
          </p:nvPr>
        </p:nvSpPr>
        <p:spPr>
          <a:xfrm>
            <a:off x="838200" y="1825625"/>
            <a:ext cx="10515600" cy="4667250"/>
          </a:xfrm>
        </p:spPr>
        <p:txBody>
          <a:bodyPr>
            <a:normAutofit fontScale="92500" lnSpcReduction="20000"/>
          </a:bodyPr>
          <a:lstStyle/>
          <a:p>
            <a:pPr algn="just"/>
            <a:r>
              <a:rPr lang="ru-RU" sz="2000" dirty="0">
                <a:solidFill>
                  <a:schemeClr val="accent1">
                    <a:lumMod val="75000"/>
                  </a:schemeClr>
                </a:solidFill>
                <a:latin typeface="Georgia" panose="02040502050405020303" pitchFamily="18" charset="0"/>
              </a:rPr>
              <a:t>Согласно ст. 65 Трудового Кодекса РФ при поступлении на работу работник должен предъявить: </a:t>
            </a:r>
          </a:p>
          <a:p>
            <a:pPr algn="just"/>
            <a:r>
              <a:rPr lang="ru-RU" sz="2000" dirty="0">
                <a:solidFill>
                  <a:schemeClr val="accent1">
                    <a:lumMod val="75000"/>
                  </a:schemeClr>
                </a:solidFill>
                <a:latin typeface="Georgia" panose="02040502050405020303" pitchFamily="18" charset="0"/>
              </a:rPr>
              <a:t>1) паспорт или иной документ, удостоверяющий личность; </a:t>
            </a:r>
          </a:p>
          <a:p>
            <a:pPr algn="just"/>
            <a:r>
              <a:rPr lang="ru-RU" sz="2000" dirty="0">
                <a:solidFill>
                  <a:schemeClr val="accent1">
                    <a:lumMod val="75000"/>
                  </a:schemeClr>
                </a:solidFill>
                <a:latin typeface="Georgia" panose="02040502050405020303" pitchFamily="18" charset="0"/>
              </a:rPr>
              <a:t>2) трудовую книжку, за исключением случаев, когда трудовой договор заключается впервые или работник поступает на работу на условиях совместительства; </a:t>
            </a:r>
          </a:p>
          <a:p>
            <a:pPr algn="just"/>
            <a:r>
              <a:rPr lang="ru-RU" sz="2000" dirty="0">
                <a:solidFill>
                  <a:schemeClr val="accent1">
                    <a:lumMod val="75000"/>
                  </a:schemeClr>
                </a:solidFill>
                <a:latin typeface="Georgia" panose="02040502050405020303" pitchFamily="18" charset="0"/>
              </a:rPr>
              <a:t>3) страховое свидетельство государственного пенсионного страхования; </a:t>
            </a:r>
          </a:p>
          <a:p>
            <a:pPr algn="just"/>
            <a:r>
              <a:rPr lang="ru-RU" sz="2000" dirty="0">
                <a:solidFill>
                  <a:schemeClr val="accent1">
                    <a:lumMod val="75000"/>
                  </a:schemeClr>
                </a:solidFill>
                <a:latin typeface="Georgia" panose="02040502050405020303" pitchFamily="18" charset="0"/>
              </a:rPr>
              <a:t>4) документы воинского учета — для военнообязанных и лиц, подлежащих призыву на военную службу; </a:t>
            </a:r>
          </a:p>
          <a:p>
            <a:pPr algn="just"/>
            <a:r>
              <a:rPr lang="ru-RU" sz="2000" dirty="0">
                <a:solidFill>
                  <a:schemeClr val="accent1">
                    <a:lumMod val="75000"/>
                  </a:schemeClr>
                </a:solidFill>
                <a:latin typeface="Georgia" panose="02040502050405020303" pitchFamily="18" charset="0"/>
              </a:rPr>
              <a:t>5) документ об образовании, квалификации или наличии специальных знаний — при поступлении на работу, требующую специальных знаний или специальной подготовки. </a:t>
            </a:r>
          </a:p>
          <a:p>
            <a:pPr algn="just"/>
            <a:r>
              <a:rPr lang="ru-RU" sz="2000" dirty="0">
                <a:solidFill>
                  <a:schemeClr val="accent1">
                    <a:lumMod val="75000"/>
                  </a:schemeClr>
                </a:solidFill>
                <a:latin typeface="Georgia" panose="02040502050405020303" pitchFamily="18" charset="0"/>
              </a:rPr>
              <a:t>6) справку о наличии (отсутствии) судимости и (или) факта уголовного преследования либо о прекращении уголовного преследования по реабилитирующим основаниям, выданную в порядке и по форме, которые устанавливаются федеральным органом исполнительной власти, осуществляющим функции по выработке и реализации государственной политики и нормативно-правовому регулированию в сфере внутренних дел, — при поступлении на работу, связанную с деятельностью, к осуществлению которой в соответствии с настоящим.</a:t>
            </a:r>
          </a:p>
        </p:txBody>
      </p:sp>
    </p:spTree>
    <p:extLst>
      <p:ext uri="{BB962C8B-B14F-4D97-AF65-F5344CB8AC3E}">
        <p14:creationId xmlns:p14="http://schemas.microsoft.com/office/powerpoint/2010/main" val="5524398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E5CAE45-6F78-458B-69E4-A99F80907CBF}"/>
              </a:ext>
            </a:extLst>
          </p:cNvPr>
          <p:cNvSpPr>
            <a:spLocks noGrp="1"/>
          </p:cNvSpPr>
          <p:nvPr>
            <p:ph idx="1"/>
          </p:nvPr>
        </p:nvSpPr>
        <p:spPr>
          <a:xfrm>
            <a:off x="838200" y="970384"/>
            <a:ext cx="10515600" cy="5206579"/>
          </a:xfrm>
        </p:spPr>
        <p:txBody>
          <a:bodyPr>
            <a:normAutofit fontScale="92500" lnSpcReduction="20000"/>
          </a:bodyPr>
          <a:lstStyle/>
          <a:p>
            <a:pPr algn="just"/>
            <a:r>
              <a:rPr lang="ru-RU" dirty="0">
                <a:solidFill>
                  <a:schemeClr val="accent1">
                    <a:lumMod val="75000"/>
                  </a:schemeClr>
                </a:solidFill>
                <a:latin typeface="Georgia" panose="02040502050405020303" pitchFamily="18" charset="0"/>
              </a:rPr>
              <a:t>Кодексом, иным федеральным законом не допускаются лица, имеющие или имевшие судимость, подвергающиеся или подвергавшиеся уголовному преследованию. </a:t>
            </a:r>
          </a:p>
          <a:p>
            <a:pPr algn="just"/>
            <a:r>
              <a:rPr lang="ru-RU" dirty="0">
                <a:solidFill>
                  <a:schemeClr val="accent1">
                    <a:lumMod val="75000"/>
                  </a:schemeClr>
                </a:solidFill>
                <a:latin typeface="Georgia" panose="02040502050405020303" pitchFamily="18" charset="0"/>
              </a:rPr>
              <a:t>Требовать от лица, поступающего на работу, какие-либо иные документы запрещается. При заключении трудового договора впервые трудовая книжка и страховое свидетельство государственного пенсионного страхования оформляются работодателем. </a:t>
            </a:r>
          </a:p>
          <a:p>
            <a:pPr algn="just"/>
            <a:r>
              <a:rPr lang="ru-RU" dirty="0">
                <a:solidFill>
                  <a:schemeClr val="accent1">
                    <a:lumMod val="75000"/>
                  </a:schemeClr>
                </a:solidFill>
                <a:latin typeface="Georgia" panose="02040502050405020303" pitchFamily="18" charset="0"/>
              </a:rPr>
              <a:t>Согласно ст. 68 Трудового кодекса РФ после заключения трудового договора работодатель обязан в течение трех дней издать приказ о приеме на работу и ознакомить с ним работника под роспись. Подлинник приказа о приеме на работу, как правило, остается на хранении в кадровой службе организации (если таковая имеется), одна копия передается в бухгалтерию для оформления лицевого счета и начисления зарплаты, другая — подшивается в </a:t>
            </a:r>
            <a:r>
              <a:rPr lang="ru-RU" b="1" dirty="0">
                <a:solidFill>
                  <a:schemeClr val="accent1">
                    <a:lumMod val="75000"/>
                  </a:schemeClr>
                </a:solidFill>
                <a:latin typeface="Georgia" panose="02040502050405020303" pitchFamily="18" charset="0"/>
              </a:rPr>
              <a:t>личное дело работника</a:t>
            </a:r>
            <a:r>
              <a:rPr lang="ru-RU" dirty="0">
                <a:solidFill>
                  <a:schemeClr val="accent1">
                    <a:lumMod val="75000"/>
                  </a:schemeClr>
                </a:solidFill>
                <a:latin typeface="Georgia" panose="02040502050405020303" pitchFamily="18" charset="0"/>
              </a:rPr>
              <a:t>.</a:t>
            </a:r>
          </a:p>
        </p:txBody>
      </p:sp>
    </p:spTree>
    <p:extLst>
      <p:ext uri="{BB962C8B-B14F-4D97-AF65-F5344CB8AC3E}">
        <p14:creationId xmlns:p14="http://schemas.microsoft.com/office/powerpoint/2010/main" val="4125378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5445844-F9C0-8C51-42F7-298E85A24778}"/>
              </a:ext>
            </a:extLst>
          </p:cNvPr>
          <p:cNvSpPr>
            <a:spLocks noGrp="1"/>
          </p:cNvSpPr>
          <p:nvPr>
            <p:ph idx="1"/>
          </p:nvPr>
        </p:nvSpPr>
        <p:spPr>
          <a:xfrm>
            <a:off x="838200" y="839755"/>
            <a:ext cx="10515600" cy="5337208"/>
          </a:xfrm>
        </p:spPr>
        <p:txBody>
          <a:bodyPr>
            <a:normAutofit fontScale="92500"/>
          </a:bodyPr>
          <a:lstStyle/>
          <a:p>
            <a:pPr algn="just"/>
            <a:r>
              <a:rPr lang="ru-RU" dirty="0">
                <a:solidFill>
                  <a:schemeClr val="accent1">
                    <a:lumMod val="75000"/>
                  </a:schemeClr>
                </a:solidFill>
                <a:latin typeface="Georgia" panose="02040502050405020303" pitchFamily="18" charset="0"/>
              </a:rPr>
              <a:t>На основе приказа о приеме на работу в трудовую книжку работника вносится соответствующая запись. В том случае, если работник поступает на работу впервые, трудовая книжка должна быть заведена работодателем в течение пяти дней с начала работы. Также на работника заполняется личная карточка и формируется </a:t>
            </a:r>
            <a:r>
              <a:rPr lang="ru-RU" b="1" dirty="0">
                <a:solidFill>
                  <a:schemeClr val="accent1">
                    <a:lumMod val="75000"/>
                  </a:schemeClr>
                </a:solidFill>
                <a:latin typeface="Georgia" panose="02040502050405020303" pitchFamily="18" charset="0"/>
              </a:rPr>
              <a:t>личное дело.</a:t>
            </a:r>
          </a:p>
          <a:p>
            <a:pPr algn="just"/>
            <a:r>
              <a:rPr lang="ru-RU" dirty="0">
                <a:solidFill>
                  <a:schemeClr val="accent1">
                    <a:lumMod val="75000"/>
                  </a:schemeClr>
                </a:solidFill>
                <a:latin typeface="Georgia" panose="02040502050405020303" pitchFamily="18" charset="0"/>
              </a:rPr>
              <a:t>Личное дело — это совокупность документов, содержащих наиболее полные сведения о работнике и его трудовой деятельности. При поступлении на работу работодатель также обязан ознакомить работника с </a:t>
            </a:r>
            <a:r>
              <a:rPr lang="ru-RU" b="1" dirty="0">
                <a:solidFill>
                  <a:schemeClr val="accent1">
                    <a:lumMod val="75000"/>
                  </a:schemeClr>
                </a:solidFill>
                <a:latin typeface="Georgia" panose="02040502050405020303" pitchFamily="18" charset="0"/>
              </a:rPr>
              <a:t>нормативными документами</a:t>
            </a:r>
            <a:r>
              <a:rPr lang="ru-RU" dirty="0">
                <a:solidFill>
                  <a:schemeClr val="accent1">
                    <a:lumMod val="75000"/>
                  </a:schemeClr>
                </a:solidFill>
                <a:latin typeface="Georgia" panose="02040502050405020303" pitchFamily="18" charset="0"/>
              </a:rPr>
              <a:t>, в которых содержатся правила техники безопасности и охраны труда, иными локальными нормативными актами, действующими в организации, имеющими отношение к его трудовой функции.</a:t>
            </a:r>
            <a:endParaRPr lang="ru-RU" b="1" dirty="0">
              <a:solidFill>
                <a:schemeClr val="accent1">
                  <a:lumMod val="75000"/>
                </a:schemeClr>
              </a:solidFill>
              <a:latin typeface="Georgia" panose="02040502050405020303" pitchFamily="18" charset="0"/>
            </a:endParaRPr>
          </a:p>
        </p:txBody>
      </p:sp>
    </p:spTree>
    <p:extLst>
      <p:ext uri="{BB962C8B-B14F-4D97-AF65-F5344CB8AC3E}">
        <p14:creationId xmlns:p14="http://schemas.microsoft.com/office/powerpoint/2010/main" val="3810827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8922BAE-04BA-92F7-7E19-045FD5E37955}"/>
              </a:ext>
            </a:extLst>
          </p:cNvPr>
          <p:cNvSpPr>
            <a:spLocks noGrp="1"/>
          </p:cNvSpPr>
          <p:nvPr>
            <p:ph idx="1"/>
          </p:nvPr>
        </p:nvSpPr>
        <p:spPr>
          <a:xfrm>
            <a:off x="838200" y="821094"/>
            <a:ext cx="10515600" cy="5355869"/>
          </a:xfrm>
        </p:spPr>
        <p:txBody>
          <a:bodyPr>
            <a:normAutofit fontScale="77500" lnSpcReduction="20000"/>
          </a:bodyPr>
          <a:lstStyle/>
          <a:p>
            <a:pPr algn="just"/>
            <a:r>
              <a:rPr lang="ru-RU" b="1" dirty="0">
                <a:solidFill>
                  <a:schemeClr val="accent1">
                    <a:lumMod val="75000"/>
                  </a:schemeClr>
                </a:solidFill>
                <a:latin typeface="Georgia" panose="02040502050405020303" pitchFamily="18" charset="0"/>
              </a:rPr>
              <a:t>К таким документам относятся: </a:t>
            </a:r>
          </a:p>
          <a:p>
            <a:pPr algn="just"/>
            <a:r>
              <a:rPr lang="ru-RU" dirty="0">
                <a:solidFill>
                  <a:schemeClr val="accent1">
                    <a:lumMod val="75000"/>
                  </a:schemeClr>
                </a:solidFill>
                <a:latin typeface="Georgia" panose="02040502050405020303" pitchFamily="18" charset="0"/>
              </a:rPr>
              <a:t>1) правила внутреннего трудового распорядка — организационный документ, регламентирующий трудовые отношения; </a:t>
            </a:r>
          </a:p>
          <a:p>
            <a:pPr algn="just"/>
            <a:r>
              <a:rPr lang="ru-RU" dirty="0">
                <a:solidFill>
                  <a:schemeClr val="accent1">
                    <a:lumMod val="75000"/>
                  </a:schemeClr>
                </a:solidFill>
                <a:latin typeface="Georgia" panose="02040502050405020303" pitchFamily="18" charset="0"/>
              </a:rPr>
              <a:t>2) положение о премировании — организационный документ, определяющий виды премий, критерии, порядок начисления и выплаты; </a:t>
            </a:r>
          </a:p>
          <a:p>
            <a:pPr algn="just"/>
            <a:r>
              <a:rPr lang="ru-RU" dirty="0">
                <a:solidFill>
                  <a:schemeClr val="accent1">
                    <a:lumMod val="75000"/>
                  </a:schemeClr>
                </a:solidFill>
                <a:latin typeface="Georgia" panose="02040502050405020303" pitchFamily="18" charset="0"/>
              </a:rPr>
              <a:t>3) должностная инструкция — правовой акт, издаваемый организацией в целях регламентации организационно-правового положения работника, занимающего конкретную должность, его обязанностей, прав, ответственности. </a:t>
            </a:r>
          </a:p>
          <a:p>
            <a:pPr algn="just"/>
            <a:r>
              <a:rPr lang="ru-RU" dirty="0">
                <a:solidFill>
                  <a:schemeClr val="accent1">
                    <a:lumMod val="75000"/>
                  </a:schemeClr>
                </a:solidFill>
                <a:latin typeface="Georgia" panose="02040502050405020303" pitchFamily="18" charset="0"/>
              </a:rPr>
              <a:t>Должностная инструкция является фактическим описанием должности, и она необходима для создания эффективных условий работы, для выполнения поставленных перед структурным подразделением целей и задач его штатным персоналом. </a:t>
            </a:r>
          </a:p>
          <a:p>
            <a:pPr algn="just"/>
            <a:r>
              <a:rPr lang="ru-RU" dirty="0">
                <a:solidFill>
                  <a:schemeClr val="accent1">
                    <a:lumMod val="75000"/>
                  </a:schemeClr>
                </a:solidFill>
                <a:latin typeface="Georgia" panose="02040502050405020303" pitchFamily="18" charset="0"/>
              </a:rPr>
              <a:t>Должностная инструкция как организационный документ закрепляет организационно-правовое положение работника, является правовой основой для проведения аттестации работника, определения его ответственности, для решения трудовых споров, если они возникают между работником и администрацией;</a:t>
            </a:r>
          </a:p>
        </p:txBody>
      </p:sp>
    </p:spTree>
    <p:extLst>
      <p:ext uri="{BB962C8B-B14F-4D97-AF65-F5344CB8AC3E}">
        <p14:creationId xmlns:p14="http://schemas.microsoft.com/office/powerpoint/2010/main" val="400155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83DB69D-AAA8-CC5E-1B19-94D4AF4E57AA}"/>
              </a:ext>
            </a:extLst>
          </p:cNvPr>
          <p:cNvSpPr>
            <a:spLocks noGrp="1"/>
          </p:cNvSpPr>
          <p:nvPr>
            <p:ph idx="1"/>
          </p:nvPr>
        </p:nvSpPr>
        <p:spPr>
          <a:xfrm>
            <a:off x="838200" y="933061"/>
            <a:ext cx="10515600" cy="5243902"/>
          </a:xfrm>
        </p:spPr>
        <p:txBody>
          <a:bodyPr>
            <a:normAutofit fontScale="92500" lnSpcReduction="20000"/>
          </a:bodyPr>
          <a:lstStyle/>
          <a:p>
            <a:pPr algn="just"/>
            <a:r>
              <a:rPr lang="ru-RU" dirty="0">
                <a:solidFill>
                  <a:schemeClr val="accent1">
                    <a:lumMod val="75000"/>
                  </a:schemeClr>
                </a:solidFill>
                <a:latin typeface="Georgia" panose="02040502050405020303" pitchFamily="18" charset="0"/>
              </a:rPr>
              <a:t>4) документы по охране труда (правила, инструкции и т.п.). Все сотрудники, которых работодатель принимает на работу, а также работники, переводимые им в процессе работы на другие должности, должны проходить вводный инструктаж по охране труда. Проведение инструктажа по охране труда является обязанностью работодателя. О проведении вводного инструктажа делается запись в журнале регистрации вводного инструктажа с обязательной подписью инструктируемого и инструктирующего. </a:t>
            </a:r>
          </a:p>
          <a:p>
            <a:pPr algn="just"/>
            <a:r>
              <a:rPr lang="ru-RU" dirty="0">
                <a:solidFill>
                  <a:schemeClr val="accent1">
                    <a:lumMod val="75000"/>
                  </a:schemeClr>
                </a:solidFill>
                <a:latin typeface="Georgia" panose="02040502050405020303" pitchFamily="18" charset="0"/>
              </a:rPr>
              <a:t>Перед допуском до работы с каждым работником должен быть проведен первичный инструктаж на рабочем месте. Он проводится руководителем подразделения или сотрудником, которому руководитель подразделения поручил проведение такого инструктажа. Данный инструктаж проводится с каждым работником индивидуально или же может быть проведен с группой лиц, обслуживающих однотипное оборудование, с показом безопасных приемов труда.</a:t>
            </a:r>
          </a:p>
        </p:txBody>
      </p:sp>
    </p:spTree>
    <p:extLst>
      <p:ext uri="{BB962C8B-B14F-4D97-AF65-F5344CB8AC3E}">
        <p14:creationId xmlns:p14="http://schemas.microsoft.com/office/powerpoint/2010/main" val="26900201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Картинки для презентации спасибо за внимание - внимание Спасибо за внимание  Спасибо ни за что Спасибо за внимание ... igolka.in.ua">
            <a:extLst>
              <a:ext uri="{FF2B5EF4-FFF2-40B4-BE49-F238E27FC236}">
                <a16:creationId xmlns:a16="http://schemas.microsoft.com/office/drawing/2014/main" id="{74588671-EEC4-2B25-4E3C-3E0E66C60A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689" y="461865"/>
            <a:ext cx="7898622" cy="5934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465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AEA33C-8D24-0080-9337-EB5E9B701455}"/>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Источники трудового права</a:t>
            </a:r>
          </a:p>
        </p:txBody>
      </p:sp>
      <p:sp>
        <p:nvSpPr>
          <p:cNvPr id="3" name="Объект 2">
            <a:extLst>
              <a:ext uri="{FF2B5EF4-FFF2-40B4-BE49-F238E27FC236}">
                <a16:creationId xmlns:a16="http://schemas.microsoft.com/office/drawing/2014/main" id="{8D10634D-AE1E-D4CE-6BA4-E250AC88E639}"/>
              </a:ext>
            </a:extLst>
          </p:cNvPr>
          <p:cNvSpPr>
            <a:spLocks noGrp="1"/>
          </p:cNvSpPr>
          <p:nvPr>
            <p:ph idx="1"/>
          </p:nvPr>
        </p:nvSpPr>
        <p:spPr>
          <a:xfrm>
            <a:off x="838200" y="2267339"/>
            <a:ext cx="7671318" cy="3909624"/>
          </a:xfrm>
        </p:spPr>
        <p:txBody>
          <a:bodyPr/>
          <a:lstStyle/>
          <a:p>
            <a:pPr algn="just"/>
            <a:r>
              <a:rPr lang="ru-RU" dirty="0">
                <a:solidFill>
                  <a:schemeClr val="accent1">
                    <a:lumMod val="75000"/>
                  </a:schemeClr>
                </a:solidFill>
                <a:latin typeface="Georgia" panose="02040502050405020303" pitchFamily="18" charset="0"/>
              </a:rPr>
              <a:t>Главное место среди источников трудового права занимает Конституция Российской Федерации, в которой закреплены основные трудовые права и свободы граждан, а также гарантии их реализации. </a:t>
            </a:r>
          </a:p>
          <a:p>
            <a:pPr algn="just"/>
            <a:r>
              <a:rPr lang="ru-RU" dirty="0">
                <a:solidFill>
                  <a:schemeClr val="accent1">
                    <a:lumMod val="75000"/>
                  </a:schemeClr>
                </a:solidFill>
                <a:latin typeface="Georgia" panose="02040502050405020303" pitchFamily="18" charset="0"/>
              </a:rPr>
              <a:t>В соответствии с ч. 1 ст. 15 Конституции РФ она имеет высшую юридическую силу, прямое действие и применяется на всей территории РФ. </a:t>
            </a:r>
          </a:p>
        </p:txBody>
      </p:sp>
      <p:pic>
        <p:nvPicPr>
          <p:cNvPr id="2050" name="Picture 2" descr="Книга: &quot;Конституция Российской Федерации&quot;. Купить книгу, читать рецензии |  ISBN 978-5-94455-916-6 | Лабиринт">
            <a:extLst>
              <a:ext uri="{FF2B5EF4-FFF2-40B4-BE49-F238E27FC236}">
                <a16:creationId xmlns:a16="http://schemas.microsoft.com/office/drawing/2014/main" id="{FA4D1748-F917-4E6D-958C-898C16345E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7228" y="1951427"/>
            <a:ext cx="2867046" cy="4225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800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EA226A3-61F9-E2AA-352D-14DDE30A48B5}"/>
              </a:ext>
            </a:extLst>
          </p:cNvPr>
          <p:cNvSpPr>
            <a:spLocks noGrp="1"/>
          </p:cNvSpPr>
          <p:nvPr>
            <p:ph idx="1"/>
          </p:nvPr>
        </p:nvSpPr>
        <p:spPr>
          <a:xfrm>
            <a:off x="838200" y="839755"/>
            <a:ext cx="10515600" cy="5337208"/>
          </a:xfrm>
        </p:spPr>
        <p:txBody>
          <a:bodyPr>
            <a:normAutofit fontScale="92500" lnSpcReduction="10000"/>
          </a:bodyPr>
          <a:lstStyle/>
          <a:p>
            <a:pPr algn="just"/>
            <a:r>
              <a:rPr lang="ru-RU" dirty="0">
                <a:solidFill>
                  <a:schemeClr val="accent1">
                    <a:lumMod val="75000"/>
                  </a:schemeClr>
                </a:solidFill>
                <a:latin typeface="Georgia" panose="02040502050405020303" pitchFamily="18" charset="0"/>
              </a:rPr>
              <a:t>Конституция Российской Федерации законодательно закрепляет право каждого гражданина на свободу труда, запрет на принудительный труд, право на труд в условиях, отвечающих требованиям безопасности и гигиены, на вознаграждение за труд без какой-либо дискриминации и не ниже установленного в федеральном законе минимального размера заработной платы, право на защиту от безработицы. Она признает право работников на индивидуальные и коллективные трудовые споры с использованием установленных федеральным законом способов их разрешения, включая право на забастовку.</a:t>
            </a:r>
          </a:p>
          <a:p>
            <a:pPr algn="just"/>
            <a:r>
              <a:rPr lang="ru-RU" dirty="0">
                <a:solidFill>
                  <a:schemeClr val="accent1">
                    <a:lumMod val="75000"/>
                  </a:schemeClr>
                </a:solidFill>
                <a:latin typeface="Georgia" panose="02040502050405020303" pitchFamily="18" charset="0"/>
              </a:rPr>
              <a:t>Также Конституция РФ гарантирует работающим по трудовому договору право на отдых. Работнику, который заключил трудовой договор, гарантируются установленные федеральным законом продолжительность рабочего времени, выходные и праздничные дни, оплачиваемый ежегодный отпуск</a:t>
            </a:r>
          </a:p>
        </p:txBody>
      </p:sp>
    </p:spTree>
    <p:extLst>
      <p:ext uri="{BB962C8B-B14F-4D97-AF65-F5344CB8AC3E}">
        <p14:creationId xmlns:p14="http://schemas.microsoft.com/office/powerpoint/2010/main" val="240705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лачко с текстом: прямоугольное 3">
            <a:extLst>
              <a:ext uri="{FF2B5EF4-FFF2-40B4-BE49-F238E27FC236}">
                <a16:creationId xmlns:a16="http://schemas.microsoft.com/office/drawing/2014/main" id="{DE2129DC-BFF8-61FC-BDC2-6562EE43323C}"/>
              </a:ext>
            </a:extLst>
          </p:cNvPr>
          <p:cNvSpPr/>
          <p:nvPr/>
        </p:nvSpPr>
        <p:spPr>
          <a:xfrm>
            <a:off x="979714" y="881694"/>
            <a:ext cx="10431625" cy="5094612"/>
          </a:xfrm>
          <a:prstGeom prst="wedge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ru-RU" sz="2800" dirty="0">
                <a:solidFill>
                  <a:schemeClr val="bg1"/>
                </a:solidFill>
                <a:latin typeface="Georgia" panose="02040502050405020303" pitchFamily="18" charset="0"/>
              </a:rPr>
              <a:t>В ч. 4 ст. 15 Конституции РФ записано: «Общепризнанные принципы и нормы международного права и международные договоры Российской Федерации являются составной частью ее правовой системы. Если международным договором Российской Федерации установлены иные правила, чем предусмотрено законом, то применяются правила международного договора». Поэтому вторым важным источником трудового права России являются международные договоры (конвенции). </a:t>
            </a:r>
          </a:p>
        </p:txBody>
      </p:sp>
    </p:spTree>
    <p:extLst>
      <p:ext uri="{BB962C8B-B14F-4D97-AF65-F5344CB8AC3E}">
        <p14:creationId xmlns:p14="http://schemas.microsoft.com/office/powerpoint/2010/main" val="3517528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0A3C668-EBF3-A853-F84B-62FEF923845D}"/>
              </a:ext>
            </a:extLst>
          </p:cNvPr>
          <p:cNvSpPr>
            <a:spLocks noGrp="1"/>
          </p:cNvSpPr>
          <p:nvPr>
            <p:ph idx="1"/>
          </p:nvPr>
        </p:nvSpPr>
        <p:spPr>
          <a:xfrm>
            <a:off x="838200" y="634482"/>
            <a:ext cx="7046167" cy="5542481"/>
          </a:xfrm>
        </p:spPr>
        <p:txBody>
          <a:bodyPr>
            <a:normAutofit fontScale="92500" lnSpcReduction="10000"/>
          </a:bodyPr>
          <a:lstStyle/>
          <a:p>
            <a:pPr algn="just"/>
            <a:r>
              <a:rPr lang="ru-RU" dirty="0">
                <a:solidFill>
                  <a:schemeClr val="accent1">
                    <a:lumMod val="75000"/>
                  </a:schemeClr>
                </a:solidFill>
                <a:latin typeface="Georgia" panose="02040502050405020303" pitchFamily="18" charset="0"/>
              </a:rPr>
              <a:t>В сфере трудовых отношений первостепенное значение имеют международно-правовые нормы, содержащиеся в многочисленных конвенциях Международной организации труда (МОТ) (хотя Россия ратифицировала не все заключенные под эгидой МОТ конвенции). </a:t>
            </a:r>
          </a:p>
          <a:p>
            <a:pPr algn="just"/>
            <a:r>
              <a:rPr lang="ru-RU" dirty="0">
                <a:solidFill>
                  <a:schemeClr val="accent1">
                    <a:lumMod val="75000"/>
                  </a:schemeClr>
                </a:solidFill>
                <a:latin typeface="Georgia" panose="02040502050405020303" pitchFamily="18" charset="0"/>
              </a:rPr>
              <a:t>Следующим по юридической силе источником трудового права являются </a:t>
            </a:r>
            <a:r>
              <a:rPr lang="ru-RU" b="1" dirty="0">
                <a:solidFill>
                  <a:schemeClr val="accent1">
                    <a:lumMod val="75000"/>
                  </a:schemeClr>
                </a:solidFill>
                <a:latin typeface="Georgia" panose="02040502050405020303" pitchFamily="18" charset="0"/>
              </a:rPr>
              <a:t>федеральные конституционные законы и федеральные законы. </a:t>
            </a:r>
          </a:p>
          <a:p>
            <a:pPr algn="just"/>
            <a:r>
              <a:rPr lang="ru-RU" dirty="0">
                <a:solidFill>
                  <a:schemeClr val="accent1">
                    <a:lumMod val="75000"/>
                  </a:schemeClr>
                </a:solidFill>
                <a:latin typeface="Georgia" panose="02040502050405020303" pitchFamily="18" charset="0"/>
              </a:rPr>
              <a:t>Среди них главным источником трудового права является Трудовой кодекс Российской Федерации (Трудовой кодекс РФ). </a:t>
            </a:r>
          </a:p>
        </p:txBody>
      </p:sp>
      <p:pic>
        <p:nvPicPr>
          <p:cNvPr id="3074" name="Picture 2" descr="Международная организация труда — Википедия">
            <a:extLst>
              <a:ext uri="{FF2B5EF4-FFF2-40B4-BE49-F238E27FC236}">
                <a16:creationId xmlns:a16="http://schemas.microsoft.com/office/drawing/2014/main" id="{4B238279-912C-C408-8769-9618A139AB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8299" y="251927"/>
            <a:ext cx="2446564" cy="244656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Книга: &quot;Трудовой кодекс РФ. Текст с последними изменениями и дополнениями  на 1 мая 2023 года&quot;. Купить книгу, читать рецензии | ISBN 978-5-04-184947-4  | Лабиринт">
            <a:extLst>
              <a:ext uri="{FF2B5EF4-FFF2-40B4-BE49-F238E27FC236}">
                <a16:creationId xmlns:a16="http://schemas.microsoft.com/office/drawing/2014/main" id="{47A309EA-41CE-9D3D-B6A1-DAB891361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0733" y="2959261"/>
            <a:ext cx="2281695" cy="3646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500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047268-A351-ED56-FCAE-5B61E222FFE6}"/>
              </a:ext>
            </a:extLst>
          </p:cNvPr>
          <p:cNvSpPr>
            <a:spLocks noGrp="1"/>
          </p:cNvSpPr>
          <p:nvPr>
            <p:ph type="title"/>
          </p:nvPr>
        </p:nvSpPr>
        <p:spPr/>
        <p:txBody>
          <a:bodyPr/>
          <a:lstStyle/>
          <a:p>
            <a:pPr algn="ctr"/>
            <a:r>
              <a:rPr lang="ru-RU" b="1" dirty="0">
                <a:solidFill>
                  <a:schemeClr val="accent1">
                    <a:lumMod val="75000"/>
                  </a:schemeClr>
                </a:solidFill>
                <a:latin typeface="Georgia" panose="02040502050405020303" pitchFamily="18" charset="0"/>
              </a:rPr>
              <a:t>Трудовой кодекс РФ</a:t>
            </a:r>
          </a:p>
        </p:txBody>
      </p:sp>
      <p:sp>
        <p:nvSpPr>
          <p:cNvPr id="3" name="Объект 2">
            <a:extLst>
              <a:ext uri="{FF2B5EF4-FFF2-40B4-BE49-F238E27FC236}">
                <a16:creationId xmlns:a16="http://schemas.microsoft.com/office/drawing/2014/main" id="{62CDB108-2A28-2865-D94C-86CE70C473AC}"/>
              </a:ext>
            </a:extLst>
          </p:cNvPr>
          <p:cNvSpPr>
            <a:spLocks noGrp="1"/>
          </p:cNvSpPr>
          <p:nvPr>
            <p:ph idx="1"/>
          </p:nvPr>
        </p:nvSpPr>
        <p:spPr/>
        <p:txBody>
          <a:bodyPr>
            <a:normAutofit lnSpcReduction="10000"/>
          </a:bodyPr>
          <a:lstStyle/>
          <a:p>
            <a:pPr algn="just"/>
            <a:r>
              <a:rPr lang="ru-RU" dirty="0">
                <a:solidFill>
                  <a:schemeClr val="accent1">
                    <a:lumMod val="75000"/>
                  </a:schemeClr>
                </a:solidFill>
                <a:latin typeface="Georgia" panose="02040502050405020303" pitchFamily="18" charset="0"/>
              </a:rPr>
              <a:t>Он вступил в силу с 1 февраля 2002 г. и состоит из 6 частей, 14 разделов, 62 глав и 424 статей. </a:t>
            </a:r>
          </a:p>
          <a:p>
            <a:pPr algn="just"/>
            <a:r>
              <a:rPr lang="ru-RU" dirty="0">
                <a:solidFill>
                  <a:schemeClr val="accent1">
                    <a:lumMod val="75000"/>
                  </a:schemeClr>
                </a:solidFill>
                <a:latin typeface="Georgia" panose="02040502050405020303" pitchFamily="18" charset="0"/>
              </a:rPr>
              <a:t>Нормы трудового права, содержащиеся в иных законах, должны соответствовать Трудовому кодексу РФ. </a:t>
            </a:r>
          </a:p>
          <a:p>
            <a:pPr algn="just"/>
            <a:r>
              <a:rPr lang="ru-RU" dirty="0">
                <a:solidFill>
                  <a:schemeClr val="accent1">
                    <a:lumMod val="75000"/>
                  </a:schemeClr>
                </a:solidFill>
                <a:latin typeface="Georgia" panose="02040502050405020303" pitchFamily="18" charset="0"/>
              </a:rPr>
              <a:t>В случае противоречий между Трудовыми кодексом РФ и иными федеральными законами, содержащими нормы трудового права, применяется Трудовой кодекс РФ. </a:t>
            </a:r>
          </a:p>
          <a:p>
            <a:pPr algn="just"/>
            <a:r>
              <a:rPr lang="ru-RU" dirty="0">
                <a:solidFill>
                  <a:schemeClr val="accent1">
                    <a:lumMod val="75000"/>
                  </a:schemeClr>
                </a:solidFill>
                <a:latin typeface="Georgia" panose="02040502050405020303" pitchFamily="18" charset="0"/>
              </a:rPr>
              <a:t>Если вновь принятый федеральный закон противоречит Трудовому кодексу РФ, то этот федеральный закон применяется при условии внесения соответствующих изменений и дополнений в Трудовой кодекс.</a:t>
            </a:r>
            <a:endParaRPr lang="ru-RU" dirty="0"/>
          </a:p>
        </p:txBody>
      </p:sp>
    </p:spTree>
    <p:extLst>
      <p:ext uri="{BB962C8B-B14F-4D97-AF65-F5344CB8AC3E}">
        <p14:creationId xmlns:p14="http://schemas.microsoft.com/office/powerpoint/2010/main" val="196388295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4349</Words>
  <Application>Microsoft Office PowerPoint</Application>
  <PresentationFormat>Широкоэкранный</PresentationFormat>
  <Paragraphs>176</Paragraphs>
  <Slides>45</Slides>
  <Notes>3</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45</vt:i4>
      </vt:variant>
    </vt:vector>
  </HeadingPairs>
  <TitlesOfParts>
    <vt:vector size="51" baseType="lpstr">
      <vt:lpstr>Arial</vt:lpstr>
      <vt:lpstr>Calibri</vt:lpstr>
      <vt:lpstr>Calibri Light</vt:lpstr>
      <vt:lpstr>Georgia</vt:lpstr>
      <vt:lpstr>Times New Roman</vt:lpstr>
      <vt:lpstr>Тема Office</vt:lpstr>
      <vt:lpstr>Презентация PowerPoint</vt:lpstr>
      <vt:lpstr>Трудовое право – это???</vt:lpstr>
      <vt:lpstr>Трудовое право</vt:lpstr>
      <vt:lpstr>Система трудового права</vt:lpstr>
      <vt:lpstr>Источники трудового права</vt:lpstr>
      <vt:lpstr>Презентация PowerPoint</vt:lpstr>
      <vt:lpstr>Презентация PowerPoint</vt:lpstr>
      <vt:lpstr>Презентация PowerPoint</vt:lpstr>
      <vt:lpstr>Трудовой кодекс РФ</vt:lpstr>
      <vt:lpstr>Презентация PowerPoint</vt:lpstr>
      <vt:lpstr>Презентация PowerPoint</vt:lpstr>
      <vt:lpstr>Презентация PowerPoint</vt:lpstr>
      <vt:lpstr>Презентация PowerPoint</vt:lpstr>
      <vt:lpstr>Презентация PowerPoint</vt:lpstr>
      <vt:lpstr>Трудовые правоотношения</vt:lpstr>
      <vt:lpstr>Объект, субъект и содержание</vt:lpstr>
      <vt:lpstr>Основание трудовых правоотношений. Юридический факт. </vt:lpstr>
      <vt:lpstr>Презентация PowerPoint</vt:lpstr>
      <vt:lpstr>Трудовая правоспособность и дееспособность</vt:lpstr>
      <vt:lpstr>Презентация PowerPoint</vt:lpstr>
      <vt:lpstr>Презентация PowerPoint</vt:lpstr>
      <vt:lpstr>Презентация PowerPoint</vt:lpstr>
      <vt:lpstr>Презентация PowerPoint</vt:lpstr>
      <vt:lpstr>Понятие трудового договора и его виды </vt:lpstr>
      <vt:lpstr>Презентация PowerPoint</vt:lpstr>
      <vt:lpstr>Презентация PowerPoint</vt:lpstr>
      <vt:lpstr>Срочный трудовой договор заключается:</vt:lpstr>
      <vt:lpstr>Презентация PowerPoint</vt:lpstr>
      <vt:lpstr>По соглашению сторон срочный трудовой договор может заключаться:</vt:lpstr>
      <vt:lpstr>Презентация PowerPoint</vt:lpstr>
      <vt:lpstr>Презентация PowerPoint</vt:lpstr>
      <vt:lpstr>Заключение договора</vt:lpstr>
      <vt:lpstr>Содержание договора </vt:lpstr>
      <vt:lpstr>Существенные условия договора</vt:lpstr>
      <vt:lpstr>Презентация PowerPoint</vt:lpstr>
      <vt:lpstr>Испытательный срок</vt:lpstr>
      <vt:lpstr>Презентация PowerPoint</vt:lpstr>
      <vt:lpstr>Презентация PowerPoint</vt:lpstr>
      <vt:lpstr>Презентация PowerPoint</vt:lpstr>
      <vt:lpstr>Оформление на работу</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Анна Тетерина</dc:creator>
  <cp:lastModifiedBy>Анна Тетерина</cp:lastModifiedBy>
  <cp:revision>3</cp:revision>
  <dcterms:created xsi:type="dcterms:W3CDTF">2024-04-25T18:24:34Z</dcterms:created>
  <dcterms:modified xsi:type="dcterms:W3CDTF">2024-06-04T19:54:37Z</dcterms:modified>
</cp:coreProperties>
</file>