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707D5-C5B4-4D1C-8420-1D745A76D06C}" type="datetimeFigureOut">
              <a:rPr lang="ru-RU" smtClean="0"/>
              <a:t>01.05.2024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2D84C-30E2-4620-B7D1-0188493CACDF}" type="slidenum">
              <a:rPr lang="ru-RU" smtClean="0"/>
              <a:t>‹#›</a:t>
            </a:fld>
            <a:endParaRPr lang="ru-RU"/>
          </a:p>
        </p:txBody>
      </p:sp>
    </p:spTree>
    <p:extLst>
      <p:ext uri="{BB962C8B-B14F-4D97-AF65-F5344CB8AC3E}">
        <p14:creationId xmlns:p14="http://schemas.microsoft.com/office/powerpoint/2010/main" val="5467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92AA1AD-FE38-4DBC-8065-DAC05CBDA030}" type="slidenum">
              <a:rPr lang="ru-RU" smtClean="0"/>
              <a:t>1</a:t>
            </a:fld>
            <a:endParaRPr lang="ru-RU"/>
          </a:p>
        </p:txBody>
      </p:sp>
    </p:spTree>
    <p:extLst>
      <p:ext uri="{BB962C8B-B14F-4D97-AF65-F5344CB8AC3E}">
        <p14:creationId xmlns:p14="http://schemas.microsoft.com/office/powerpoint/2010/main" val="402041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F12D84C-30E2-4620-B7D1-0188493CACDF}" type="slidenum">
              <a:rPr lang="ru-RU" smtClean="0"/>
              <a:t>21</a:t>
            </a:fld>
            <a:endParaRPr lang="ru-RU"/>
          </a:p>
        </p:txBody>
      </p:sp>
    </p:spTree>
    <p:extLst>
      <p:ext uri="{BB962C8B-B14F-4D97-AF65-F5344CB8AC3E}">
        <p14:creationId xmlns:p14="http://schemas.microsoft.com/office/powerpoint/2010/main" val="21588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F12D84C-30E2-4620-B7D1-0188493CACDF}" type="slidenum">
              <a:rPr lang="ru-RU" smtClean="0"/>
              <a:t>58</a:t>
            </a:fld>
            <a:endParaRPr lang="ru-RU"/>
          </a:p>
        </p:txBody>
      </p:sp>
    </p:spTree>
    <p:extLst>
      <p:ext uri="{BB962C8B-B14F-4D97-AF65-F5344CB8AC3E}">
        <p14:creationId xmlns:p14="http://schemas.microsoft.com/office/powerpoint/2010/main" val="114765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6B2F1-BB78-BDA5-C7D9-50B1F2FF3F7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1D1E615-911E-0E04-33A3-F3C14E9045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13AF34C-631F-E413-0C6B-B21E2DB226AE}"/>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B731908C-90F8-6208-4F2A-9D9D064D09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0EE680-A0EF-D00E-1B3D-49962AC9A5AA}"/>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355298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E5526-61B1-33B6-6F45-C630A6C422B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F29470-8D04-5463-77CA-D25AA0B407C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E6BEB46-B6EC-86B5-EDA2-BF893EA061CE}"/>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430C90B7-8E22-23D0-885B-673C3DFC987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BEB342E-4EA0-6938-FAFB-5156466C7570}"/>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421285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D519DA4-EC02-207D-E3D7-27DDC946017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4762CF8-A33D-7959-BCD9-8775853A2DA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B92ED6-CDD3-C6BD-2AD8-EB264ADEE5E8}"/>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7AB36A5B-F461-E55C-244D-8043EEACF6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E7677DC-AC68-83A2-1248-BC72F2C3D146}"/>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177506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653DE5-75CB-FCF1-8A96-174C9CAB378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4232FED-6535-B002-9A2F-2FDD0C78450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B221A18-28E6-E696-FBE4-45181B6A7852}"/>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D13E3DD3-BA0E-F54F-7D5B-7A22600EC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493B8BA-FD29-8815-7C5E-926B8962DAF8}"/>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102535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2A05A3-91FF-EDB4-4090-4E873D94B86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A91CC08-36BF-9D61-5BE0-805CAA187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A227A7D-3A6E-271E-ABE2-B55F0D9EED5B}"/>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DAAC6D0B-FD3B-4F4C-B19A-CC92E837B3A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D6A2DC7-21CB-E2F0-E084-295B36EFBE89}"/>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217349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D5BF37-F889-BD2E-49E0-F676F925328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1346E37-4EF8-27DE-45EA-0EFF495F366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6C17252-114A-5F26-16AD-AE58DD6C4A9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87CDD92-EAC7-01BF-FE1F-CFF6B4BB4667}"/>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6" name="Нижний колонтитул 5">
            <a:extLst>
              <a:ext uri="{FF2B5EF4-FFF2-40B4-BE49-F238E27FC236}">
                <a16:creationId xmlns:a16="http://schemas.microsoft.com/office/drawing/2014/main" id="{DD0C68F4-3B1E-A468-36A3-1957B262AE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2F465C-4C60-3B65-0BEB-FD62591B961B}"/>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51039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A2F6D2-9C52-CD83-CB7F-88A95DA5BE0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CAFE009-3155-E698-6146-05BB14117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4D6F9F4-7059-0C15-D526-FB8C815123A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EAEC4FB-AA9B-EE20-ABFC-AFF8C9A5B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C9004BA-45FD-C1A3-0D68-48D61FE7557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AD6F237-9D9F-920B-DB03-6DE4FD94EA0C}"/>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8" name="Нижний колонтитул 7">
            <a:extLst>
              <a:ext uri="{FF2B5EF4-FFF2-40B4-BE49-F238E27FC236}">
                <a16:creationId xmlns:a16="http://schemas.microsoft.com/office/drawing/2014/main" id="{E50E3EB0-A15F-89B9-8487-37D75ECF68C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D0B7D6C-50C5-DC8B-4016-A5847762A09D}"/>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409074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6B2D3-B5BA-3F31-9A56-A1F602074FF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4DDBADB-41BE-284B-329C-9315A6B42456}"/>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4" name="Нижний колонтитул 3">
            <a:extLst>
              <a:ext uri="{FF2B5EF4-FFF2-40B4-BE49-F238E27FC236}">
                <a16:creationId xmlns:a16="http://schemas.microsoft.com/office/drawing/2014/main" id="{484C8C66-CA19-11AA-D8B3-D4349C8784E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D907894-9488-35A8-29F8-6BEF9A65BF96}"/>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15492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BD45D8E-FE6E-72B9-25B4-8FE397E63E73}"/>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3" name="Нижний колонтитул 2">
            <a:extLst>
              <a:ext uri="{FF2B5EF4-FFF2-40B4-BE49-F238E27FC236}">
                <a16:creationId xmlns:a16="http://schemas.microsoft.com/office/drawing/2014/main" id="{3580FD4E-2976-E101-FE0E-07C69E589B8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0F5EF86-BFFF-FFF8-92B1-9CB003A96363}"/>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31574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0D69B7-5FD2-0C59-F3E0-02714B4CCF6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EED2F4A-1F23-A3AC-5C51-2695ED44D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0A5261B-D98C-7E86-51D0-466ACABB5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7A7546F-7428-680F-BD5B-03C7B65958C9}"/>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6" name="Нижний колонтитул 5">
            <a:extLst>
              <a:ext uri="{FF2B5EF4-FFF2-40B4-BE49-F238E27FC236}">
                <a16:creationId xmlns:a16="http://schemas.microsoft.com/office/drawing/2014/main" id="{995B7B11-5313-4B54-F112-5DAEEE340F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6717942-752A-9453-86E6-7F00A02C45F9}"/>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254749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079D00-B633-A59F-A4E1-1A42A4CE9D4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D4F33A3-E580-B588-7126-91C74DFB2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8BFC09D-B866-01E9-7AB0-7E5C67266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5919C20-8499-5A44-D69B-EBB8CC44BCF1}"/>
              </a:ext>
            </a:extLst>
          </p:cNvPr>
          <p:cNvSpPr>
            <a:spLocks noGrp="1"/>
          </p:cNvSpPr>
          <p:nvPr>
            <p:ph type="dt" sz="half" idx="10"/>
          </p:nvPr>
        </p:nvSpPr>
        <p:spPr/>
        <p:txBody>
          <a:bodyPr/>
          <a:lstStyle/>
          <a:p>
            <a:fld id="{41BE3E3D-E207-42F5-A998-F2FCD9254445}" type="datetimeFigureOut">
              <a:rPr lang="ru-RU" smtClean="0"/>
              <a:t>01.05.2024</a:t>
            </a:fld>
            <a:endParaRPr lang="ru-RU"/>
          </a:p>
        </p:txBody>
      </p:sp>
      <p:sp>
        <p:nvSpPr>
          <p:cNvPr id="6" name="Нижний колонтитул 5">
            <a:extLst>
              <a:ext uri="{FF2B5EF4-FFF2-40B4-BE49-F238E27FC236}">
                <a16:creationId xmlns:a16="http://schemas.microsoft.com/office/drawing/2014/main" id="{C784C993-4420-563D-EAA6-B9F5B419516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3224E8-5FB2-F6C0-7442-4690C1275A3F}"/>
              </a:ext>
            </a:extLst>
          </p:cNvPr>
          <p:cNvSpPr>
            <a:spLocks noGrp="1"/>
          </p:cNvSpPr>
          <p:nvPr>
            <p:ph type="sldNum" sz="quarter" idx="12"/>
          </p:nvPr>
        </p:nvSpPr>
        <p:spPr/>
        <p:txBody>
          <a:bodyPr/>
          <a:lstStyle/>
          <a:p>
            <a:fld id="{DB29285C-3A62-4470-97E9-1FAA97826843}" type="slidenum">
              <a:rPr lang="ru-RU" smtClean="0"/>
              <a:t>‹#›</a:t>
            </a:fld>
            <a:endParaRPr lang="ru-RU"/>
          </a:p>
        </p:txBody>
      </p:sp>
    </p:spTree>
    <p:extLst>
      <p:ext uri="{BB962C8B-B14F-4D97-AF65-F5344CB8AC3E}">
        <p14:creationId xmlns:p14="http://schemas.microsoft.com/office/powerpoint/2010/main" val="171106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BACA4-0E37-3B9B-60CE-9F4D3A33F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07A5635-4182-4A30-A1EC-89DC58E36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4442E00-FD41-E278-E792-4FF0E7FDD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E3E3D-E207-42F5-A998-F2FCD9254445}" type="datetimeFigureOut">
              <a:rPr lang="ru-RU" smtClean="0"/>
              <a:t>01.05.2024</a:t>
            </a:fld>
            <a:endParaRPr lang="ru-RU"/>
          </a:p>
        </p:txBody>
      </p:sp>
      <p:sp>
        <p:nvSpPr>
          <p:cNvPr id="5" name="Нижний колонтитул 4">
            <a:extLst>
              <a:ext uri="{FF2B5EF4-FFF2-40B4-BE49-F238E27FC236}">
                <a16:creationId xmlns:a16="http://schemas.microsoft.com/office/drawing/2014/main" id="{09D5E2B5-069D-4386-24F7-892A57389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EFC6B1F-17FE-7366-C168-8B2DAAC94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9285C-3A62-4470-97E9-1FAA97826843}" type="slidenum">
              <a:rPr lang="ru-RU" smtClean="0"/>
              <a:t>‹#›</a:t>
            </a:fld>
            <a:endParaRPr lang="ru-RU"/>
          </a:p>
        </p:txBody>
      </p:sp>
    </p:spTree>
    <p:extLst>
      <p:ext uri="{BB962C8B-B14F-4D97-AF65-F5344CB8AC3E}">
        <p14:creationId xmlns:p14="http://schemas.microsoft.com/office/powerpoint/2010/main" val="270647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42728-3655-F7A1-6836-E413C8AD3D08}"/>
              </a:ext>
            </a:extLst>
          </p:cNvPr>
          <p:cNvSpPr>
            <a:spLocks noGrp="1"/>
          </p:cNvSpPr>
          <p:nvPr>
            <p:ph type="ctrTitle"/>
          </p:nvPr>
        </p:nvSpPr>
        <p:spPr/>
        <p:txBody>
          <a:bodyPr/>
          <a:lstStyle/>
          <a:p>
            <a:endParaRPr lang="ru-RU" dirty="0"/>
          </a:p>
        </p:txBody>
      </p:sp>
      <p:sp>
        <p:nvSpPr>
          <p:cNvPr id="3" name="Подзаголовок 2">
            <a:extLst>
              <a:ext uri="{FF2B5EF4-FFF2-40B4-BE49-F238E27FC236}">
                <a16:creationId xmlns:a16="http://schemas.microsoft.com/office/drawing/2014/main" id="{3F74408A-F79D-3EDD-79C7-41D0288E5E13}"/>
              </a:ext>
            </a:extLst>
          </p:cNvPr>
          <p:cNvSpPr>
            <a:spLocks noGrp="1"/>
          </p:cNvSpPr>
          <p:nvPr>
            <p:ph type="subTitle" idx="1"/>
          </p:nvPr>
        </p:nvSpPr>
        <p:spPr/>
        <p:txBody>
          <a:bodyPr/>
          <a:lstStyle/>
          <a:p>
            <a:endParaRPr lang="ru-RU"/>
          </a:p>
        </p:txBody>
      </p:sp>
      <p:grpSp>
        <p:nvGrpSpPr>
          <p:cNvPr id="4" name="object 2">
            <a:extLst>
              <a:ext uri="{FF2B5EF4-FFF2-40B4-BE49-F238E27FC236}">
                <a16:creationId xmlns:a16="http://schemas.microsoft.com/office/drawing/2014/main" id="{A4764E0B-4D70-A99B-53AE-751EE24EF8A1}"/>
              </a:ext>
            </a:extLst>
          </p:cNvPr>
          <p:cNvGrpSpPr/>
          <p:nvPr/>
        </p:nvGrpSpPr>
        <p:grpSpPr>
          <a:xfrm>
            <a:off x="0" y="7550"/>
            <a:ext cx="12192000" cy="6842900"/>
            <a:chOff x="775597" y="350519"/>
            <a:chExt cx="9144000" cy="6858000"/>
          </a:xfrm>
        </p:grpSpPr>
        <p:pic>
          <p:nvPicPr>
            <p:cNvPr id="5" name="object 3">
              <a:extLst>
                <a:ext uri="{FF2B5EF4-FFF2-40B4-BE49-F238E27FC236}">
                  <a16:creationId xmlns:a16="http://schemas.microsoft.com/office/drawing/2014/main" id="{12F43834-6254-D3FE-E987-358AF183F1D7}"/>
                </a:ext>
              </a:extLst>
            </p:cNvPr>
            <p:cNvPicPr/>
            <p:nvPr/>
          </p:nvPicPr>
          <p:blipFill>
            <a:blip r:embed="rId3" cstate="print"/>
            <a:stretch>
              <a:fillRect/>
            </a:stretch>
          </p:blipFill>
          <p:spPr>
            <a:xfrm>
              <a:off x="775597" y="350519"/>
              <a:ext cx="9143996" cy="6857999"/>
            </a:xfrm>
            <a:prstGeom prst="rect">
              <a:avLst/>
            </a:prstGeom>
          </p:spPr>
        </p:pic>
        <p:sp>
          <p:nvSpPr>
            <p:cNvPr id="6" name="object 4">
              <a:extLst>
                <a:ext uri="{FF2B5EF4-FFF2-40B4-BE49-F238E27FC236}">
                  <a16:creationId xmlns:a16="http://schemas.microsoft.com/office/drawing/2014/main" id="{7FBE3384-65AD-4B6E-3A61-2F5BF01986F9}"/>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p>
              <a:endParaRPr/>
            </a:p>
          </p:txBody>
        </p:sp>
      </p:grpSp>
      <p:sp>
        <p:nvSpPr>
          <p:cNvPr id="7" name="TextBox 6">
            <a:extLst>
              <a:ext uri="{FF2B5EF4-FFF2-40B4-BE49-F238E27FC236}">
                <a16:creationId xmlns:a16="http://schemas.microsoft.com/office/drawing/2014/main" id="{76188FB2-B8D6-B50E-3318-28B718B29A68}"/>
              </a:ext>
            </a:extLst>
          </p:cNvPr>
          <p:cNvSpPr txBox="1"/>
          <p:nvPr/>
        </p:nvSpPr>
        <p:spPr>
          <a:xfrm>
            <a:off x="1024034" y="582857"/>
            <a:ext cx="9584871" cy="1751762"/>
          </a:xfrm>
          <a:prstGeom prst="rect">
            <a:avLst/>
          </a:prstGeom>
          <a:noFill/>
        </p:spPr>
        <p:txBody>
          <a:bodyPr wrap="square">
            <a:spAutoFit/>
          </a:body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8" name="TextBox 7">
            <a:extLst>
              <a:ext uri="{FF2B5EF4-FFF2-40B4-BE49-F238E27FC236}">
                <a16:creationId xmlns:a16="http://schemas.microsoft.com/office/drawing/2014/main" id="{3904A7D9-7019-F985-D006-F3B928871575}"/>
              </a:ext>
            </a:extLst>
          </p:cNvPr>
          <p:cNvSpPr txBox="1"/>
          <p:nvPr/>
        </p:nvSpPr>
        <p:spPr>
          <a:xfrm>
            <a:off x="1968759" y="2691909"/>
            <a:ext cx="7176018" cy="2092881"/>
          </a:xfrm>
          <a:prstGeom prst="rect">
            <a:avLst/>
          </a:prstGeom>
          <a:noFill/>
        </p:spPr>
        <p:txBody>
          <a:bodyPr wrap="square">
            <a:spAutoFit/>
          </a:body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:6 </a:t>
            </a:r>
            <a:endParaRPr lang="ru-RU" sz="1800" spc="-100"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a:t>
            </a:r>
            <a:r>
              <a:rPr lang="ru-RU" b="1" dirty="0">
                <a:solidFill>
                  <a:srgbClr val="1E487C"/>
                </a:solidFill>
                <a:latin typeface="Times New Roman"/>
                <a:cs typeface="Times New Roman"/>
              </a:rPr>
              <a:t>Права и обязанности сторон трудового договора. </a:t>
            </a:r>
            <a:br>
              <a:rPr lang="ru-RU" b="1" dirty="0">
                <a:solidFill>
                  <a:srgbClr val="1E487C"/>
                </a:solidFill>
                <a:latin typeface="Times New Roman"/>
                <a:cs typeface="Times New Roman"/>
              </a:rPr>
            </a:br>
            <a:r>
              <a:rPr lang="ru-RU" b="1" dirty="0">
                <a:solidFill>
                  <a:srgbClr val="1E487C"/>
                </a:solidFill>
                <a:latin typeface="Times New Roman"/>
                <a:cs typeface="Times New Roman"/>
              </a:rPr>
              <a:t>Порядок изменения и расторжения трудового договора</a:t>
            </a:r>
            <a:r>
              <a:rPr lang="ru-RU" sz="1800" b="1" spc="-10" dirty="0">
                <a:solidFill>
                  <a:srgbClr val="1E487C"/>
                </a:solidFill>
                <a:latin typeface="Times New Roman"/>
                <a:cs typeface="Times New Roman"/>
              </a:rPr>
              <a:t>»</a:t>
            </a:r>
          </a:p>
          <a:p>
            <a:pPr marL="12700" algn="ctr">
              <a:lnSpc>
                <a:spcPct val="100000"/>
              </a:lnSpc>
            </a:pPr>
            <a:endParaRPr lang="ru-RU" sz="1800" b="1" dirty="0">
              <a:latin typeface="Times New Roman"/>
              <a:cs typeface="Times New Roman"/>
            </a:endParaRPr>
          </a:p>
        </p:txBody>
      </p:sp>
      <p:sp>
        <p:nvSpPr>
          <p:cNvPr id="9" name="TextBox 8">
            <a:extLst>
              <a:ext uri="{FF2B5EF4-FFF2-40B4-BE49-F238E27FC236}">
                <a16:creationId xmlns:a16="http://schemas.microsoft.com/office/drawing/2014/main" id="{2891F0C1-DA11-7080-584A-6929643B4FF8}"/>
              </a:ext>
            </a:extLst>
          </p:cNvPr>
          <p:cNvSpPr txBox="1"/>
          <p:nvPr/>
        </p:nvSpPr>
        <p:spPr>
          <a:xfrm>
            <a:off x="3047223" y="5329727"/>
            <a:ext cx="6097554" cy="369332"/>
          </a:xfrm>
          <a:prstGeom prst="rect">
            <a:avLst/>
          </a:prstGeom>
          <a:noFill/>
        </p:spPr>
        <p:txBody>
          <a:bodyPr wrap="square">
            <a:spAutoFit/>
          </a:body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0" name="object 8">
            <a:extLst>
              <a:ext uri="{FF2B5EF4-FFF2-40B4-BE49-F238E27FC236}">
                <a16:creationId xmlns:a16="http://schemas.microsoft.com/office/drawing/2014/main" id="{C6B9F4F2-C374-684C-56AA-A3D610E19669}"/>
              </a:ext>
            </a:extLst>
          </p:cNvPr>
          <p:cNvGrpSpPr/>
          <p:nvPr/>
        </p:nvGrpSpPr>
        <p:grpSpPr>
          <a:xfrm>
            <a:off x="9787813" y="-261258"/>
            <a:ext cx="1810134" cy="3163077"/>
            <a:chOff x="6764788" y="470915"/>
            <a:chExt cx="2078736" cy="3729079"/>
          </a:xfrm>
        </p:grpSpPr>
        <p:sp>
          <p:nvSpPr>
            <p:cNvPr id="11" name="object 9">
              <a:extLst>
                <a:ext uri="{FF2B5EF4-FFF2-40B4-BE49-F238E27FC236}">
                  <a16:creationId xmlns:a16="http://schemas.microsoft.com/office/drawing/2014/main" id="{E682AA9F-9ABE-4E4B-BDED-5E100A37A850}"/>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0">
              <a:extLst>
                <a:ext uri="{FF2B5EF4-FFF2-40B4-BE49-F238E27FC236}">
                  <a16:creationId xmlns:a16="http://schemas.microsoft.com/office/drawing/2014/main" id="{2996322C-17BA-0D46-82A6-0C2510FB0728}"/>
                </a:ext>
              </a:extLst>
            </p:cNvPr>
            <p:cNvPicPr/>
            <p:nvPr/>
          </p:nvPicPr>
          <p:blipFill>
            <a:blip r:embed="rId4"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175025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7AB8B2-818F-FFCB-C371-5E0E57A4AB4D}"/>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Перевод на другую работу и перемещение работника</a:t>
            </a:r>
          </a:p>
        </p:txBody>
      </p:sp>
      <p:sp>
        <p:nvSpPr>
          <p:cNvPr id="3" name="Объект 2">
            <a:extLst>
              <a:ext uri="{FF2B5EF4-FFF2-40B4-BE49-F238E27FC236}">
                <a16:creationId xmlns:a16="http://schemas.microsoft.com/office/drawing/2014/main" id="{C66D360C-8914-B38A-C1ED-98DC9AE077AF}"/>
              </a:ext>
            </a:extLst>
          </p:cNvPr>
          <p:cNvSpPr>
            <a:spLocks noGrp="1"/>
          </p:cNvSpPr>
          <p:nvPr>
            <p:ph idx="1"/>
          </p:nvPr>
        </p:nvSpPr>
        <p:spPr>
          <a:xfrm>
            <a:off x="838200" y="2313991"/>
            <a:ext cx="10515600" cy="3862971"/>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Отношения, которые складываются между работником и работодателем, могут подвергаться воздействию внешних обстоятельств, а также могут меняться по инициативе одной из сторон. </a:t>
            </a:r>
          </a:p>
          <a:p>
            <a:pPr algn="just"/>
            <a:r>
              <a:rPr lang="ru-RU" dirty="0">
                <a:solidFill>
                  <a:schemeClr val="accent1">
                    <a:lumMod val="75000"/>
                  </a:schemeClr>
                </a:solidFill>
                <a:latin typeface="Georgia" panose="02040502050405020303" pitchFamily="18" charset="0"/>
              </a:rPr>
              <a:t>Поскольку работодатель — более сильная сторона в трудовом договоре, то законодательство устанавливает правила изменения трудового договора. Это правовая гарантия соблюдения прав работника. </a:t>
            </a:r>
          </a:p>
          <a:p>
            <a:pPr algn="just"/>
            <a:r>
              <a:rPr lang="ru-RU" dirty="0">
                <a:solidFill>
                  <a:schemeClr val="accent1">
                    <a:lumMod val="75000"/>
                  </a:schemeClr>
                </a:solidFill>
                <a:latin typeface="Georgia" panose="02040502050405020303" pitchFamily="18" charset="0"/>
              </a:rPr>
              <a:t>Согласно требованиям ТК РФ условия трудового договора могут быть изменены </a:t>
            </a:r>
            <a:r>
              <a:rPr lang="ru-RU" b="1" dirty="0">
                <a:solidFill>
                  <a:schemeClr val="accent1">
                    <a:lumMod val="75000"/>
                  </a:schemeClr>
                </a:solidFill>
                <a:latin typeface="Georgia" panose="02040502050405020303" pitchFamily="18" charset="0"/>
              </a:rPr>
              <a:t>только по соглашению сторон и в письменной форме.</a:t>
            </a:r>
          </a:p>
        </p:txBody>
      </p:sp>
    </p:spTree>
    <p:extLst>
      <p:ext uri="{BB962C8B-B14F-4D97-AF65-F5344CB8AC3E}">
        <p14:creationId xmlns:p14="http://schemas.microsoft.com/office/powerpoint/2010/main" val="255384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A25C6E-5CC1-771B-A2D9-57C803E2364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Перевод </a:t>
            </a:r>
          </a:p>
        </p:txBody>
      </p:sp>
      <p:sp>
        <p:nvSpPr>
          <p:cNvPr id="3" name="Объект 2">
            <a:extLst>
              <a:ext uri="{FF2B5EF4-FFF2-40B4-BE49-F238E27FC236}">
                <a16:creationId xmlns:a16="http://schemas.microsoft.com/office/drawing/2014/main" id="{B2BFA903-CEBF-08E0-C7FD-BEA891013417}"/>
              </a:ext>
            </a:extLst>
          </p:cNvPr>
          <p:cNvSpPr>
            <a:spLocks noGrp="1"/>
          </p:cNvSpPr>
          <p:nvPr>
            <p:ph idx="1"/>
          </p:nvPr>
        </p:nvSpPr>
        <p:spPr/>
        <p:txBody>
          <a:bodyPr>
            <a:normAutofit lnSpcReduction="10000"/>
          </a:bodyPr>
          <a:lstStyle/>
          <a:p>
            <a:pPr algn="just"/>
            <a:r>
              <a:rPr lang="ru-RU" b="1" dirty="0">
                <a:solidFill>
                  <a:schemeClr val="accent1">
                    <a:lumMod val="75000"/>
                  </a:schemeClr>
                </a:solidFill>
                <a:latin typeface="Georgia" panose="02040502050405020303" pitchFamily="18" charset="0"/>
              </a:rPr>
              <a:t>Переводом</a:t>
            </a:r>
            <a:r>
              <a:rPr lang="ru-RU" dirty="0">
                <a:solidFill>
                  <a:schemeClr val="accent1">
                    <a:lumMod val="75000"/>
                  </a:schemeClr>
                </a:solidFill>
                <a:latin typeface="Georgia" panose="02040502050405020303" pitchFamily="18" charset="0"/>
              </a:rPr>
              <a:t> на другую постоянную работу в той же организации, требующим письменного согласия работника, считается изменение трудовой функции и (или) структурного подразделения, в котором работает работник, а также перевод в другую местность вместе с работодателем (ст. 72.1 ТК РФ) и иных существенных условий трудового договора. </a:t>
            </a:r>
          </a:p>
          <a:p>
            <a:pPr algn="just"/>
            <a:r>
              <a:rPr lang="ru-RU" dirty="0">
                <a:solidFill>
                  <a:schemeClr val="accent1">
                    <a:lumMod val="75000"/>
                  </a:schemeClr>
                </a:solidFill>
                <a:latin typeface="Georgia" panose="02040502050405020303" pitchFamily="18" charset="0"/>
              </a:rPr>
              <a:t>Под </a:t>
            </a:r>
            <a:r>
              <a:rPr lang="ru-RU" i="1" dirty="0">
                <a:solidFill>
                  <a:schemeClr val="accent1">
                    <a:lumMod val="75000"/>
                  </a:schemeClr>
                </a:solidFill>
                <a:latin typeface="Georgia" panose="02040502050405020303" pitchFamily="18" charset="0"/>
              </a:rPr>
              <a:t>другой местностью </a:t>
            </a:r>
            <a:r>
              <a:rPr lang="ru-RU" dirty="0">
                <a:solidFill>
                  <a:schemeClr val="accent1">
                    <a:lumMod val="75000"/>
                  </a:schemeClr>
                </a:solidFill>
                <a:latin typeface="Georgia" panose="02040502050405020303" pitchFamily="18" charset="0"/>
              </a:rPr>
              <a:t>в данном случае понимается местность за пределами административно-территориальных границ соответствующего населенного пункта.</a:t>
            </a:r>
          </a:p>
        </p:txBody>
      </p:sp>
    </p:spTree>
    <p:extLst>
      <p:ext uri="{BB962C8B-B14F-4D97-AF65-F5344CB8AC3E}">
        <p14:creationId xmlns:p14="http://schemas.microsoft.com/office/powerpoint/2010/main" val="84602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83E971-6201-D87D-551B-8B10DCB90F73}"/>
              </a:ext>
            </a:extLst>
          </p:cNvPr>
          <p:cNvSpPr>
            <a:spLocks noGrp="1"/>
          </p:cNvSpPr>
          <p:nvPr>
            <p:ph idx="1"/>
          </p:nvPr>
        </p:nvSpPr>
        <p:spPr>
          <a:xfrm>
            <a:off x="838200" y="671804"/>
            <a:ext cx="10515600" cy="5505159"/>
          </a:xfrm>
        </p:spPr>
        <p:txBody>
          <a:bodyPr>
            <a:normAutofit/>
          </a:bodyPr>
          <a:lstStyle/>
          <a:p>
            <a:pPr algn="just"/>
            <a:r>
              <a:rPr lang="ru-RU" dirty="0">
                <a:solidFill>
                  <a:schemeClr val="accent1">
                    <a:lumMod val="75000"/>
                  </a:schemeClr>
                </a:solidFill>
                <a:latin typeface="Georgia" panose="02040502050405020303" pitchFamily="18" charset="0"/>
              </a:rPr>
              <a:t>Повышение и понижение работника в должности также является переводом, требующим согласия работника. Таким образом, получение письменного согласия работника на перевод необходимо в следующих случаях: </a:t>
            </a:r>
          </a:p>
          <a:p>
            <a:pPr algn="just"/>
            <a:r>
              <a:rPr lang="ru-RU" dirty="0">
                <a:solidFill>
                  <a:schemeClr val="accent1">
                    <a:lumMod val="75000"/>
                  </a:schemeClr>
                </a:solidFill>
                <a:latin typeface="Georgia" panose="02040502050405020303" pitchFamily="18" charset="0"/>
              </a:rPr>
              <a:t>1) когда работнику поручается работа по другой должности, специальности, квалификации; </a:t>
            </a:r>
          </a:p>
          <a:p>
            <a:pPr algn="just"/>
            <a:r>
              <a:rPr lang="ru-RU" dirty="0">
                <a:solidFill>
                  <a:schemeClr val="accent1">
                    <a:lumMod val="75000"/>
                  </a:schemeClr>
                </a:solidFill>
                <a:latin typeface="Georgia" panose="02040502050405020303" pitchFamily="18" charset="0"/>
              </a:rPr>
              <a:t>2) работник повышается или понижается в должности; </a:t>
            </a:r>
          </a:p>
          <a:p>
            <a:pPr algn="just"/>
            <a:r>
              <a:rPr lang="ru-RU" dirty="0">
                <a:solidFill>
                  <a:schemeClr val="accent1">
                    <a:lumMod val="75000"/>
                  </a:schemeClr>
                </a:solidFill>
                <a:latin typeface="Georgia" panose="02040502050405020303" pitchFamily="18" charset="0"/>
              </a:rPr>
              <a:t>3) работник переводится в другую местность вместе с организацией; </a:t>
            </a:r>
          </a:p>
          <a:p>
            <a:pPr algn="just"/>
            <a:r>
              <a:rPr lang="ru-RU" dirty="0">
                <a:solidFill>
                  <a:schemeClr val="accent1">
                    <a:lumMod val="75000"/>
                  </a:schemeClr>
                </a:solidFill>
                <a:latin typeface="Georgia" panose="02040502050405020303" pitchFamily="18" charset="0"/>
              </a:rPr>
              <a:t>4) работник переводится в другую организацию; </a:t>
            </a:r>
          </a:p>
          <a:p>
            <a:pPr algn="just"/>
            <a:r>
              <a:rPr lang="ru-RU" dirty="0">
                <a:solidFill>
                  <a:schemeClr val="accent1">
                    <a:lumMod val="75000"/>
                  </a:schemeClr>
                </a:solidFill>
                <a:latin typeface="Georgia" panose="02040502050405020303" pitchFamily="18" charset="0"/>
              </a:rPr>
              <a:t>5) работник переводится в другое структурное подразделение </a:t>
            </a:r>
          </a:p>
        </p:txBody>
      </p:sp>
    </p:spTree>
    <p:extLst>
      <p:ext uri="{BB962C8B-B14F-4D97-AF65-F5344CB8AC3E}">
        <p14:creationId xmlns:p14="http://schemas.microsoft.com/office/powerpoint/2010/main" val="202310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BD56065-9CEE-008D-75A7-04AC41FE0C68}"/>
              </a:ext>
            </a:extLst>
          </p:cNvPr>
          <p:cNvSpPr>
            <a:spLocks noGrp="1"/>
          </p:cNvSpPr>
          <p:nvPr>
            <p:ph idx="1"/>
          </p:nvPr>
        </p:nvSpPr>
        <p:spPr>
          <a:xfrm>
            <a:off x="838200" y="765110"/>
            <a:ext cx="10515600" cy="5467837"/>
          </a:xfrm>
        </p:spPr>
        <p:txBody>
          <a:bodyPr>
            <a:normAutofit lnSpcReduction="10000"/>
          </a:bodyPr>
          <a:lstStyle/>
          <a:p>
            <a:pPr algn="just"/>
            <a:r>
              <a:rPr lang="ru-RU" dirty="0">
                <a:solidFill>
                  <a:schemeClr val="accent1">
                    <a:lumMod val="75000"/>
                  </a:schemeClr>
                </a:solidFill>
                <a:latin typeface="Georgia" panose="02040502050405020303" pitchFamily="18" charset="0"/>
              </a:rPr>
              <a:t>При отсутствии письменного согласия работника его перевод на другую постоянную работу невозможен, и трудовые отношения, по общему правилу, сохраняются в неизменном виде. Однако если в соответствии с медицинским заключением работник нуждается в предоставлении ему другой работы, работодатель обязан с согласия работника (или по инициативе последнего) перевести его на другую имеющуюся работу, не противопоказанную ему по состоянию здоровья. </a:t>
            </a:r>
          </a:p>
          <a:p>
            <a:pPr algn="just"/>
            <a:r>
              <a:rPr lang="ru-RU" dirty="0">
                <a:solidFill>
                  <a:schemeClr val="accent1">
                    <a:lumMod val="75000"/>
                  </a:schemeClr>
                </a:solidFill>
                <a:latin typeface="Georgia" panose="02040502050405020303" pitchFamily="18" charset="0"/>
              </a:rPr>
              <a:t>При отказе работника от перевода либо отсутствии в организации соответствующей работы трудовой договор подлежит прекращению в соответствии с п. 8 ст. 77 Трудового кодекса РФ. </a:t>
            </a:r>
          </a:p>
          <a:p>
            <a:pPr algn="just"/>
            <a:r>
              <a:rPr lang="ru-RU" dirty="0">
                <a:solidFill>
                  <a:schemeClr val="accent1">
                    <a:lumMod val="75000"/>
                  </a:schemeClr>
                </a:solidFill>
                <a:latin typeface="Georgia" panose="02040502050405020303" pitchFamily="18" charset="0"/>
              </a:rPr>
              <a:t>Переводы могут быть двух видов: постоянные и временные.</a:t>
            </a:r>
          </a:p>
        </p:txBody>
      </p:sp>
    </p:spTree>
    <p:extLst>
      <p:ext uri="{BB962C8B-B14F-4D97-AF65-F5344CB8AC3E}">
        <p14:creationId xmlns:p14="http://schemas.microsoft.com/office/powerpoint/2010/main" val="158322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9427247-6BD3-AD87-C008-6AA71A605BAD}"/>
              </a:ext>
            </a:extLst>
          </p:cNvPr>
          <p:cNvSpPr>
            <a:spLocks noGrp="1"/>
          </p:cNvSpPr>
          <p:nvPr>
            <p:ph idx="1"/>
          </p:nvPr>
        </p:nvSpPr>
        <p:spPr>
          <a:xfrm>
            <a:off x="838200" y="849086"/>
            <a:ext cx="10515600" cy="5327877"/>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Перевод на другую </a:t>
            </a:r>
            <a:r>
              <a:rPr lang="ru-RU" b="1" dirty="0">
                <a:solidFill>
                  <a:schemeClr val="accent1">
                    <a:lumMod val="75000"/>
                  </a:schemeClr>
                </a:solidFill>
                <a:latin typeface="Georgia" panose="02040502050405020303" pitchFamily="18" charset="0"/>
              </a:rPr>
              <a:t>постоянную работу </a:t>
            </a:r>
            <a:r>
              <a:rPr lang="ru-RU" dirty="0">
                <a:solidFill>
                  <a:schemeClr val="accent1">
                    <a:lumMod val="75000"/>
                  </a:schemeClr>
                </a:solidFill>
                <a:latin typeface="Georgia" panose="02040502050405020303" pitchFamily="18" charset="0"/>
              </a:rPr>
              <a:t>имеет место в случае, когда работнику поручается работа, не соответствующая его специальности, квалификации или должности (например, кладовщику предлагается осуществлять продажи в торговом зале, т.е. фактически выполнять обязанности продавца; продавцу — выбивать кассовые чеки, т. е. выполнять работу кассира и т.п.), либо поручение работы связано с изменением существенных условий трудового договора без изменения места работы. </a:t>
            </a:r>
          </a:p>
          <a:p>
            <a:pPr algn="just"/>
            <a:r>
              <a:rPr lang="ru-RU" dirty="0">
                <a:solidFill>
                  <a:schemeClr val="accent1">
                    <a:lumMod val="75000"/>
                  </a:schemeClr>
                </a:solidFill>
                <a:latin typeface="Georgia" panose="02040502050405020303" pitchFamily="18" charset="0"/>
              </a:rPr>
              <a:t>Перевод на другую постоянную работу, как уже отмечалось, возможен только с </a:t>
            </a:r>
            <a:r>
              <a:rPr lang="ru-RU" b="1" dirty="0">
                <a:solidFill>
                  <a:schemeClr val="accent1">
                    <a:lumMod val="75000"/>
                  </a:schemeClr>
                </a:solidFill>
                <a:latin typeface="Georgia" panose="02040502050405020303" pitchFamily="18" charset="0"/>
              </a:rPr>
              <a:t>письменного согласия работника</a:t>
            </a:r>
            <a:r>
              <a:rPr lang="ru-RU" dirty="0">
                <a:solidFill>
                  <a:schemeClr val="accent1">
                    <a:lumMod val="75000"/>
                  </a:schemeClr>
                </a:solidFill>
                <a:latin typeface="Georgia" panose="02040502050405020303" pitchFamily="18" charset="0"/>
              </a:rPr>
              <a:t>, которое в большинстве случаев (а в случае постоянных переводов — всегда) выражается в таком документе, как </a:t>
            </a:r>
            <a:r>
              <a:rPr lang="ru-RU" i="1" dirty="0">
                <a:solidFill>
                  <a:schemeClr val="accent1">
                    <a:lumMod val="75000"/>
                  </a:schemeClr>
                </a:solidFill>
                <a:latin typeface="Georgia" panose="02040502050405020303" pitchFamily="18" charset="0"/>
              </a:rPr>
              <a:t>изменение трудового договора</a:t>
            </a:r>
            <a:r>
              <a:rPr lang="ru-RU" dirty="0">
                <a:solidFill>
                  <a:schemeClr val="accent1">
                    <a:lumMod val="75000"/>
                  </a:schemeClr>
                </a:solidFill>
                <a:latin typeface="Georgia" panose="02040502050405020303" pitchFamily="18" charset="0"/>
              </a:rPr>
              <a:t>. Иногда этот документ называют </a:t>
            </a:r>
            <a:r>
              <a:rPr lang="ru-RU" i="1" dirty="0">
                <a:solidFill>
                  <a:schemeClr val="accent1">
                    <a:lumMod val="75000"/>
                  </a:schemeClr>
                </a:solidFill>
                <a:latin typeface="Georgia" panose="02040502050405020303" pitchFamily="18" charset="0"/>
              </a:rPr>
              <a:t>дополнительным соглашением </a:t>
            </a:r>
            <a:r>
              <a:rPr lang="ru-RU" dirty="0">
                <a:solidFill>
                  <a:schemeClr val="accent1">
                    <a:lumMod val="75000"/>
                  </a:schemeClr>
                </a:solidFill>
                <a:latin typeface="Georgia" panose="02040502050405020303" pitchFamily="18" charset="0"/>
              </a:rPr>
              <a:t>к трудовому договору.</a:t>
            </a:r>
          </a:p>
        </p:txBody>
      </p:sp>
    </p:spTree>
    <p:extLst>
      <p:ext uri="{BB962C8B-B14F-4D97-AF65-F5344CB8AC3E}">
        <p14:creationId xmlns:p14="http://schemas.microsoft.com/office/powerpoint/2010/main" val="224021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79BDD5-BD5F-9853-9124-CA256F949883}"/>
              </a:ext>
            </a:extLst>
          </p:cNvPr>
          <p:cNvSpPr>
            <a:spLocks noGrp="1"/>
          </p:cNvSpPr>
          <p:nvPr>
            <p:ph idx="1"/>
          </p:nvPr>
        </p:nvSpPr>
        <p:spPr>
          <a:xfrm>
            <a:off x="838200" y="634481"/>
            <a:ext cx="10515600" cy="5747755"/>
          </a:xfrm>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В случае </a:t>
            </a:r>
            <a:r>
              <a:rPr lang="ru-RU" b="1" dirty="0">
                <a:solidFill>
                  <a:schemeClr val="accent1">
                    <a:lumMod val="75000"/>
                  </a:schemeClr>
                </a:solidFill>
                <a:latin typeface="Georgia" panose="02040502050405020303" pitchFamily="18" charset="0"/>
              </a:rPr>
              <a:t>производственной необходимости </a:t>
            </a:r>
            <a:r>
              <a:rPr lang="ru-RU" dirty="0">
                <a:solidFill>
                  <a:schemeClr val="accent1">
                    <a:lumMod val="75000"/>
                  </a:schemeClr>
                </a:solidFill>
                <a:latin typeface="Georgia" panose="02040502050405020303" pitchFamily="18" charset="0"/>
              </a:rPr>
              <a:t>работодатель имеет право </a:t>
            </a:r>
            <a:r>
              <a:rPr lang="ru-RU" b="1" dirty="0">
                <a:solidFill>
                  <a:schemeClr val="accent1">
                    <a:lumMod val="75000"/>
                  </a:schemeClr>
                </a:solidFill>
                <a:latin typeface="Georgia" panose="02040502050405020303" pitchFamily="18" charset="0"/>
              </a:rPr>
              <a:t>переводить работника временно на срок до одного месяца </a:t>
            </a:r>
            <a:r>
              <a:rPr lang="ru-RU" dirty="0">
                <a:solidFill>
                  <a:schemeClr val="accent1">
                    <a:lumMod val="75000"/>
                  </a:schemeClr>
                </a:solidFill>
                <a:latin typeface="Georgia" panose="02040502050405020303" pitchFamily="18" charset="0"/>
              </a:rPr>
              <a:t>на не обусловленную трудовым договором работу в той же организации с оплатой труда по выполняемой работе, но не ниже среднего заработка по прежней работе. Такой перевод допускается для предотвращения катастрофы, производственной аварии или устранения последствий катастрофы, аварии или стихийного бедствия; для предотвращения несчастных случаев, простоя (временной приостановки работы по причинам экономического, технологического, технического или организационного характера), уничтожения или порчи имущества, а также для замещения отсутствующего работника. При этом работник не может быть переведен на работу, противопоказанную ему по состоянию здоровья. </a:t>
            </a:r>
          </a:p>
          <a:p>
            <a:pPr algn="just"/>
            <a:r>
              <a:rPr lang="ru-RU" dirty="0">
                <a:solidFill>
                  <a:schemeClr val="accent1">
                    <a:lumMod val="75000"/>
                  </a:schemeClr>
                </a:solidFill>
                <a:latin typeface="Georgia" panose="02040502050405020303" pitchFamily="18" charset="0"/>
              </a:rPr>
              <a:t>Продолжительность перевода на другую работу для замещения отсутствующего работника </a:t>
            </a:r>
            <a:r>
              <a:rPr lang="ru-RU" b="1" dirty="0">
                <a:solidFill>
                  <a:schemeClr val="accent1">
                    <a:lumMod val="75000"/>
                  </a:schemeClr>
                </a:solidFill>
                <a:latin typeface="Georgia" panose="02040502050405020303" pitchFamily="18" charset="0"/>
              </a:rPr>
              <a:t>не может превышать одного месяца </a:t>
            </a:r>
            <a:r>
              <a:rPr lang="ru-RU" dirty="0">
                <a:solidFill>
                  <a:schemeClr val="accent1">
                    <a:lumMod val="75000"/>
                  </a:schemeClr>
                </a:solidFill>
                <a:latin typeface="Georgia" panose="02040502050405020303" pitchFamily="18" charset="0"/>
              </a:rPr>
              <a:t>в течение календарного года (с 1 января по 31 декабря). </a:t>
            </a:r>
          </a:p>
          <a:p>
            <a:pPr algn="just"/>
            <a:r>
              <a:rPr lang="ru-RU" b="1" dirty="0">
                <a:solidFill>
                  <a:schemeClr val="accent1">
                    <a:lumMod val="75000"/>
                  </a:schemeClr>
                </a:solidFill>
                <a:latin typeface="Georgia" panose="02040502050405020303" pitchFamily="18" charset="0"/>
              </a:rPr>
              <a:t>С письменного согласия работник </a:t>
            </a:r>
            <a:r>
              <a:rPr lang="ru-RU" dirty="0">
                <a:solidFill>
                  <a:schemeClr val="accent1">
                    <a:lumMod val="75000"/>
                  </a:schemeClr>
                </a:solidFill>
                <a:latin typeface="Georgia" panose="02040502050405020303" pitchFamily="18" charset="0"/>
              </a:rPr>
              <a:t>может быть переведен на работу, требующую более низкой квалификации.</a:t>
            </a:r>
          </a:p>
        </p:txBody>
      </p:sp>
    </p:spTree>
    <p:extLst>
      <p:ext uri="{BB962C8B-B14F-4D97-AF65-F5344CB8AC3E}">
        <p14:creationId xmlns:p14="http://schemas.microsoft.com/office/powerpoint/2010/main" val="198501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CF228C8-C813-441F-F56A-A51DCC6E57C0}"/>
              </a:ext>
            </a:extLst>
          </p:cNvPr>
          <p:cNvSpPr>
            <a:spLocks noGrp="1"/>
          </p:cNvSpPr>
          <p:nvPr>
            <p:ph idx="1"/>
          </p:nvPr>
        </p:nvSpPr>
        <p:spPr>
          <a:xfrm>
            <a:off x="838200" y="690463"/>
            <a:ext cx="10515600" cy="5766319"/>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Временный перевод </a:t>
            </a:r>
            <a:r>
              <a:rPr lang="ru-RU" dirty="0">
                <a:solidFill>
                  <a:schemeClr val="accent1">
                    <a:lumMod val="75000"/>
                  </a:schemeClr>
                </a:solidFill>
                <a:latin typeface="Georgia" panose="02040502050405020303" pitchFamily="18" charset="0"/>
              </a:rPr>
              <a:t>работника на другую работу возможен: </a:t>
            </a:r>
          </a:p>
          <a:p>
            <a:pPr algn="just"/>
            <a:r>
              <a:rPr lang="ru-RU" dirty="0">
                <a:solidFill>
                  <a:schemeClr val="accent1">
                    <a:lumMod val="75000"/>
                  </a:schemeClr>
                </a:solidFill>
                <a:latin typeface="Georgia" panose="02040502050405020303" pitchFamily="18" charset="0"/>
              </a:rPr>
              <a:t>1) лишь в пределах той же организации, с которой он состоит в трудовых отношениях; </a:t>
            </a:r>
          </a:p>
          <a:p>
            <a:pPr algn="just"/>
            <a:r>
              <a:rPr lang="ru-RU" dirty="0">
                <a:solidFill>
                  <a:schemeClr val="accent1">
                    <a:lumMod val="75000"/>
                  </a:schemeClr>
                </a:solidFill>
                <a:latin typeface="Georgia" panose="02040502050405020303" pitchFamily="18" charset="0"/>
              </a:rPr>
              <a:t>2) с отплатой труда по выполняемой работе, но не ниже среднего заработка по прежней работе; </a:t>
            </a:r>
          </a:p>
          <a:p>
            <a:pPr algn="just"/>
            <a:r>
              <a:rPr lang="ru-RU" dirty="0">
                <a:solidFill>
                  <a:schemeClr val="accent1">
                    <a:lumMod val="75000"/>
                  </a:schemeClr>
                </a:solidFill>
                <a:latin typeface="Georgia" panose="02040502050405020303" pitchFamily="18" charset="0"/>
              </a:rPr>
              <a:t>3) работа не должна быть противопоказана работнику по состоянию здоровья и должна соответствовать его квалификации. </a:t>
            </a:r>
          </a:p>
          <a:p>
            <a:pPr algn="just"/>
            <a:r>
              <a:rPr lang="ru-RU" dirty="0">
                <a:solidFill>
                  <a:schemeClr val="accent1">
                    <a:lumMod val="75000"/>
                  </a:schemeClr>
                </a:solidFill>
                <a:latin typeface="Georgia" panose="02040502050405020303" pitchFamily="18" charset="0"/>
              </a:rPr>
              <a:t>Основное отличие данного вида перевода от предыдущего состоит в том, что данный </a:t>
            </a:r>
            <a:r>
              <a:rPr lang="ru-RU" b="1" dirty="0">
                <a:solidFill>
                  <a:schemeClr val="accent1">
                    <a:lumMod val="75000"/>
                  </a:schemeClr>
                </a:solidFill>
                <a:latin typeface="Georgia" panose="02040502050405020303" pitchFamily="18" charset="0"/>
              </a:rPr>
              <a:t>перевод допускается</a:t>
            </a:r>
            <a:r>
              <a:rPr lang="ru-RU" dirty="0">
                <a:solidFill>
                  <a:schemeClr val="accent1">
                    <a:lumMod val="75000"/>
                  </a:schemeClr>
                </a:solidFill>
                <a:latin typeface="Georgia" panose="02040502050405020303" pitchFamily="18" charset="0"/>
              </a:rPr>
              <a:t>, во-первых, </a:t>
            </a:r>
            <a:r>
              <a:rPr lang="ru-RU" b="1" dirty="0">
                <a:solidFill>
                  <a:schemeClr val="accent1">
                    <a:lumMod val="75000"/>
                  </a:schemeClr>
                </a:solidFill>
                <a:latin typeface="Georgia" panose="02040502050405020303" pitchFamily="18" charset="0"/>
              </a:rPr>
              <a:t>без согласия работника</a:t>
            </a:r>
            <a:r>
              <a:rPr lang="ru-RU" dirty="0">
                <a:solidFill>
                  <a:schemeClr val="accent1">
                    <a:lumMod val="75000"/>
                  </a:schemeClr>
                </a:solidFill>
                <a:latin typeface="Georgia" panose="02040502050405020303" pitchFamily="18" charset="0"/>
              </a:rPr>
              <a:t>, во-вторых, </a:t>
            </a:r>
            <a:r>
              <a:rPr lang="ru-RU" b="1" dirty="0">
                <a:solidFill>
                  <a:schemeClr val="accent1">
                    <a:lumMod val="75000"/>
                  </a:schemeClr>
                </a:solidFill>
                <a:latin typeface="Georgia" panose="02040502050405020303" pitchFamily="18" charset="0"/>
              </a:rPr>
              <a:t>имеет временный характер</a:t>
            </a:r>
            <a:r>
              <a:rPr lang="ru-RU" dirty="0">
                <a:solidFill>
                  <a:schemeClr val="accent1">
                    <a:lumMod val="75000"/>
                  </a:schemeClr>
                </a:solidFill>
                <a:latin typeface="Georgia" panose="02040502050405020303" pitchFamily="18" charset="0"/>
              </a:rPr>
              <a:t>.</a:t>
            </a:r>
          </a:p>
          <a:p>
            <a:pPr algn="just"/>
            <a:r>
              <a:rPr lang="ru-RU" dirty="0">
                <a:solidFill>
                  <a:schemeClr val="accent1">
                    <a:lumMod val="75000"/>
                  </a:schemeClr>
                </a:solidFill>
                <a:latin typeface="Georgia" panose="02040502050405020303" pitchFamily="18" charset="0"/>
              </a:rPr>
              <a:t>Невыполнение работником распоряжения об его временном переводе на другую работу рассматривается как нарушение трудовой дисциплины, невыход на работу — прогулом и может повлечь применение к работнику мер дисциплинарной ответственности вплоть до увольнения. </a:t>
            </a:r>
          </a:p>
          <a:p>
            <a:pPr algn="just"/>
            <a:r>
              <a:rPr lang="ru-RU" dirty="0">
                <a:solidFill>
                  <a:schemeClr val="accent1">
                    <a:lumMod val="75000"/>
                  </a:schemeClr>
                </a:solidFill>
                <a:latin typeface="Georgia" panose="02040502050405020303" pitchFamily="18" charset="0"/>
              </a:rPr>
              <a:t>При этом работник не может быть подвергнут дисциплинарному взысканию за отказ от выполнения работы в случае возникновения опасности для его жизни и здоровья вследствие нарушения требований охраны труда до устранения такой опасности либо от выполнения тяжелых работ и работ с вредными и (или) опасными условиями труда, не предусмотренных трудовым договором.</a:t>
            </a:r>
          </a:p>
        </p:txBody>
      </p:sp>
    </p:spTree>
    <p:extLst>
      <p:ext uri="{BB962C8B-B14F-4D97-AF65-F5344CB8AC3E}">
        <p14:creationId xmlns:p14="http://schemas.microsoft.com/office/powerpoint/2010/main" val="177020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70EBE2-A443-9D0F-140F-9D43360AEA2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Перемещение</a:t>
            </a:r>
          </a:p>
        </p:txBody>
      </p:sp>
      <p:sp>
        <p:nvSpPr>
          <p:cNvPr id="3" name="Объект 2">
            <a:extLst>
              <a:ext uri="{FF2B5EF4-FFF2-40B4-BE49-F238E27FC236}">
                <a16:creationId xmlns:a16="http://schemas.microsoft.com/office/drawing/2014/main" id="{44333B89-11A8-FDCB-455B-E0C2143B5508}"/>
              </a:ext>
            </a:extLst>
          </p:cNvPr>
          <p:cNvSpPr>
            <a:spLocks noGrp="1"/>
          </p:cNvSpPr>
          <p:nvPr>
            <p:ph idx="1"/>
          </p:nvPr>
        </p:nvSpPr>
        <p:spPr>
          <a:xfrm>
            <a:off x="838200" y="1993576"/>
            <a:ext cx="10515600" cy="4351338"/>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От перевода следует отличать перемещение, которое осуществляется в той же организации на другое рабочее место, в другое структурное подразделение организации, в той же местности, либо связано с поручением работы на другом механизме или агрегате. </a:t>
            </a:r>
          </a:p>
          <a:p>
            <a:pPr algn="just"/>
            <a:r>
              <a:rPr lang="ru-RU" dirty="0">
                <a:solidFill>
                  <a:schemeClr val="accent1">
                    <a:lumMod val="75000"/>
                  </a:schemeClr>
                </a:solidFill>
                <a:latin typeface="Georgia" panose="02040502050405020303" pitchFamily="18" charset="0"/>
              </a:rPr>
              <a:t>В отличие от перевода перемещение не требует согласия работника. Оно допустимо при обязательном соблюдении следующих условий: </a:t>
            </a:r>
          </a:p>
          <a:p>
            <a:pPr algn="just"/>
            <a:r>
              <a:rPr lang="ru-RU" dirty="0">
                <a:solidFill>
                  <a:schemeClr val="accent1">
                    <a:lumMod val="75000"/>
                  </a:schemeClr>
                </a:solidFill>
                <a:latin typeface="Georgia" panose="02040502050405020303" pitchFamily="18" charset="0"/>
              </a:rPr>
              <a:t>1) если оно не влечет за собой изменение трудовой функции, т.е. не выходит за пределы специальности, квалификации или должности работника, обусловленной трудовым договором; </a:t>
            </a:r>
          </a:p>
          <a:p>
            <a:pPr algn="just"/>
            <a:r>
              <a:rPr lang="ru-RU" dirty="0">
                <a:solidFill>
                  <a:schemeClr val="accent1">
                    <a:lumMod val="75000"/>
                  </a:schemeClr>
                </a:solidFill>
                <a:latin typeface="Georgia" panose="02040502050405020303" pitchFamily="18" charset="0"/>
              </a:rPr>
              <a:t>2) если в результате него не происходит изменение существенных условий труда.</a:t>
            </a:r>
          </a:p>
        </p:txBody>
      </p:sp>
    </p:spTree>
    <p:extLst>
      <p:ext uri="{BB962C8B-B14F-4D97-AF65-F5344CB8AC3E}">
        <p14:creationId xmlns:p14="http://schemas.microsoft.com/office/powerpoint/2010/main" val="178235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4BAEF-D586-F3B4-26C7-19D3E129864D}"/>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Прекращение трудового договора</a:t>
            </a:r>
          </a:p>
        </p:txBody>
      </p:sp>
      <p:sp>
        <p:nvSpPr>
          <p:cNvPr id="3" name="Объект 2">
            <a:extLst>
              <a:ext uri="{FF2B5EF4-FFF2-40B4-BE49-F238E27FC236}">
                <a16:creationId xmlns:a16="http://schemas.microsoft.com/office/drawing/2014/main" id="{A1622C63-82D4-A022-07D9-4A221688F169}"/>
              </a:ext>
            </a:extLst>
          </p:cNvPr>
          <p:cNvSpPr>
            <a:spLocks noGrp="1"/>
          </p:cNvSpPr>
          <p:nvPr>
            <p:ph idx="1"/>
          </p:nvPr>
        </p:nvSpPr>
        <p:spPr>
          <a:xfrm>
            <a:off x="838200" y="2141537"/>
            <a:ext cx="10515600" cy="4351338"/>
          </a:xfrm>
        </p:spPr>
        <p:txBody>
          <a:bodyPr/>
          <a:lstStyle/>
          <a:p>
            <a:pPr algn="just"/>
            <a:r>
              <a:rPr lang="ru-RU" dirty="0">
                <a:solidFill>
                  <a:schemeClr val="accent1">
                    <a:lumMod val="75000"/>
                  </a:schemeClr>
                </a:solidFill>
                <a:latin typeface="Georgia" panose="02040502050405020303" pitchFamily="18" charset="0"/>
              </a:rPr>
              <a:t>Любой трудовой договор рано или поздно прекращается. В зависимости от причины, которая послужила основанием для прекращения трудового договора, различают случаи, когда трудовой договор прекращается: </a:t>
            </a:r>
          </a:p>
          <a:p>
            <a:pPr algn="just"/>
            <a:r>
              <a:rPr lang="ru-RU" dirty="0">
                <a:solidFill>
                  <a:schemeClr val="accent1">
                    <a:lumMod val="75000"/>
                  </a:schemeClr>
                </a:solidFill>
                <a:latin typeface="Georgia" panose="02040502050405020303" pitchFamily="18" charset="0"/>
              </a:rPr>
              <a:t>1) из-за желания одной из сторон (работника или работодателя) либо их обоюдного желания; </a:t>
            </a:r>
          </a:p>
          <a:p>
            <a:pPr algn="just"/>
            <a:r>
              <a:rPr lang="ru-RU" dirty="0">
                <a:solidFill>
                  <a:schemeClr val="accent1">
                    <a:lumMod val="75000"/>
                  </a:schemeClr>
                </a:solidFill>
                <a:latin typeface="Georgia" panose="02040502050405020303" pitchFamily="18" charset="0"/>
              </a:rPr>
              <a:t>2) из-за невозможности сохранить трудовые отношения по определенным обстоятельствам; </a:t>
            </a:r>
          </a:p>
          <a:p>
            <a:pPr algn="just"/>
            <a:r>
              <a:rPr lang="ru-RU" dirty="0">
                <a:solidFill>
                  <a:schemeClr val="accent1">
                    <a:lumMod val="75000"/>
                  </a:schemeClr>
                </a:solidFill>
                <a:latin typeface="Georgia" panose="02040502050405020303" pitchFamily="18" charset="0"/>
              </a:rPr>
              <a:t>3) по основаниям, не зависящим от воли сторон. </a:t>
            </a:r>
          </a:p>
        </p:txBody>
      </p:sp>
    </p:spTree>
    <p:extLst>
      <p:ext uri="{BB962C8B-B14F-4D97-AF65-F5344CB8AC3E}">
        <p14:creationId xmlns:p14="http://schemas.microsoft.com/office/powerpoint/2010/main" val="24546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FA4356-7812-9EFD-EBF2-13415ACBEED8}"/>
              </a:ext>
            </a:extLst>
          </p:cNvPr>
          <p:cNvSpPr>
            <a:spLocks noGrp="1"/>
          </p:cNvSpPr>
          <p:nvPr>
            <p:ph type="title"/>
          </p:nvPr>
        </p:nvSpPr>
        <p:spPr/>
        <p:txBody>
          <a:bodyPr/>
          <a:lstStyle/>
          <a:p>
            <a:pPr algn="ctr"/>
            <a:r>
              <a:rPr lang="ru-RU" sz="4000" b="1" dirty="0">
                <a:solidFill>
                  <a:schemeClr val="accent1">
                    <a:lumMod val="75000"/>
                  </a:schemeClr>
                </a:solidFill>
                <a:latin typeface="Georgia" panose="02040502050405020303" pitchFamily="18" charset="0"/>
              </a:rPr>
              <a:t>Прекращение трудового договора по соглашению сторон </a:t>
            </a:r>
            <a:endParaRPr lang="ru-RU"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F20534FB-4118-596C-4E98-5B558FF5937E}"/>
              </a:ext>
            </a:extLst>
          </p:cNvPr>
          <p:cNvSpPr>
            <a:spLocks noGrp="1"/>
          </p:cNvSpPr>
          <p:nvPr>
            <p:ph idx="1"/>
          </p:nvPr>
        </p:nvSpPr>
        <p:spPr>
          <a:xfrm>
            <a:off x="838200" y="2141537"/>
            <a:ext cx="10515600" cy="4351338"/>
          </a:xfrm>
        </p:spPr>
        <p:txBody>
          <a:bodyPr/>
          <a:lstStyle/>
          <a:p>
            <a:pPr algn="just"/>
            <a:r>
              <a:rPr lang="ru-RU" dirty="0">
                <a:solidFill>
                  <a:schemeClr val="accent1">
                    <a:lumMod val="75000"/>
                  </a:schemeClr>
                </a:solidFill>
                <a:latin typeface="Georgia" panose="02040502050405020303" pitchFamily="18" charset="0"/>
              </a:rPr>
              <a:t>Трудовой договор может быть расторгнут в любое время по соглашению сторон. При расторжении договора по соглашению сторон не имеет значения, был ли этот договор срочным или же заключен на неопределенный срок. </a:t>
            </a:r>
          </a:p>
          <a:p>
            <a:pPr algn="just"/>
            <a:r>
              <a:rPr lang="ru-RU" dirty="0">
                <a:solidFill>
                  <a:schemeClr val="accent1">
                    <a:lumMod val="75000"/>
                  </a:schemeClr>
                </a:solidFill>
                <a:latin typeface="Georgia" panose="02040502050405020303" pitchFamily="18" charset="0"/>
              </a:rPr>
              <a:t>Форма соглашения является письменной и произвольной и фактически представляет собой соглашение </a:t>
            </a:r>
            <a:r>
              <a:rPr lang="ru-RU" b="1" dirty="0">
                <a:solidFill>
                  <a:schemeClr val="accent1">
                    <a:lumMod val="75000"/>
                  </a:schemeClr>
                </a:solidFill>
                <a:latin typeface="Georgia" panose="02040502050405020303" pitchFamily="18" charset="0"/>
              </a:rPr>
              <a:t>о дате увольнения.</a:t>
            </a:r>
            <a:r>
              <a:rPr lang="ru-RU" dirty="0">
                <a:solidFill>
                  <a:schemeClr val="accent1">
                    <a:lumMod val="75000"/>
                  </a:schemeClr>
                </a:solidFill>
                <a:latin typeface="Georgia" panose="02040502050405020303" pitchFamily="18" charset="0"/>
              </a:rPr>
              <a:t> Это соглашение может быть расторгнуто только с согласия </a:t>
            </a:r>
            <a:r>
              <a:rPr lang="ru-RU" b="1" dirty="0">
                <a:solidFill>
                  <a:schemeClr val="accent1">
                    <a:lumMod val="75000"/>
                  </a:schemeClr>
                </a:solidFill>
                <a:latin typeface="Georgia" panose="02040502050405020303" pitchFamily="18" charset="0"/>
              </a:rPr>
              <a:t>обеих сторон</a:t>
            </a:r>
            <a:r>
              <a:rPr lang="ru-RU" dirty="0">
                <a:solidFill>
                  <a:schemeClr val="accent1">
                    <a:lumMod val="75000"/>
                  </a:schemeClr>
                </a:solidFill>
                <a:latin typeface="Georgia" panose="02040502050405020303" pitchFamily="18" charset="0"/>
              </a:rPr>
              <a:t>, в отличие от заявления работника об увольнении по собственному желанию, которое тот может отозвать в любой момент.</a:t>
            </a:r>
          </a:p>
        </p:txBody>
      </p:sp>
    </p:spTree>
    <p:extLst>
      <p:ext uri="{BB962C8B-B14F-4D97-AF65-F5344CB8AC3E}">
        <p14:creationId xmlns:p14="http://schemas.microsoft.com/office/powerpoint/2010/main" val="43927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E1530B-C1AD-C896-2D3E-CD9E0655FAA6}"/>
              </a:ext>
            </a:extLst>
          </p:cNvPr>
          <p:cNvSpPr>
            <a:spLocks noGrp="1"/>
          </p:cNvSpPr>
          <p:nvPr>
            <p:ph idx="1"/>
          </p:nvPr>
        </p:nvSpPr>
        <p:spPr>
          <a:xfrm>
            <a:off x="838200" y="727788"/>
            <a:ext cx="10515600" cy="5607698"/>
          </a:xfrm>
        </p:spPr>
        <p:txBody>
          <a:bodyPr>
            <a:normAutofit lnSpcReduction="10000"/>
          </a:bodyPr>
          <a:lstStyle/>
          <a:p>
            <a:pPr algn="just"/>
            <a:r>
              <a:rPr lang="ru-RU" dirty="0">
                <a:solidFill>
                  <a:schemeClr val="accent1">
                    <a:lumMod val="75000"/>
                  </a:schemeClr>
                </a:solidFill>
                <a:latin typeface="Georgia" panose="02040502050405020303" pitchFamily="18" charset="0"/>
              </a:rPr>
              <a:t>Основные права и обязанности работника и работодателя установлены Трудовым кодексом РФ.</a:t>
            </a:r>
            <a:r>
              <a:rPr lang="ru-RU" dirty="0"/>
              <a:t> </a:t>
            </a:r>
          </a:p>
          <a:p>
            <a:pPr algn="just"/>
            <a:r>
              <a:rPr lang="ru-RU" dirty="0">
                <a:solidFill>
                  <a:schemeClr val="accent1">
                    <a:lumMod val="75000"/>
                  </a:schemeClr>
                </a:solidFill>
                <a:latin typeface="Georgia" panose="02040502050405020303" pitchFamily="18" charset="0"/>
              </a:rPr>
              <a:t>Вместе с тем имеющийся перечень основных прав и обязанностей работников и работодателей отнюдь не исключает возможности установления дополнительных прав и обязанностей сторон трудовых отношений в случаях, предусмотренных как ТК РФ, так и иными федеральными законами и законами субъектов Федерации. </a:t>
            </a:r>
          </a:p>
          <a:p>
            <a:pPr algn="just"/>
            <a:r>
              <a:rPr lang="ru-RU" dirty="0">
                <a:solidFill>
                  <a:schemeClr val="accent1">
                    <a:lumMod val="75000"/>
                  </a:schemeClr>
                </a:solidFill>
                <a:latin typeface="Georgia" panose="02040502050405020303" pitchFamily="18" charset="0"/>
              </a:rPr>
              <a:t>Важно, чтобы при этом не снижался уровень прав и гарантий, установленных ТК РФ. Дополнительные права могут быть установлены и в порядке договорного регулирования путем их закрепления в правовых актах социального партнерства (коллективном договоре, соглашении).</a:t>
            </a:r>
          </a:p>
        </p:txBody>
      </p:sp>
    </p:spTree>
    <p:extLst>
      <p:ext uri="{BB962C8B-B14F-4D97-AF65-F5344CB8AC3E}">
        <p14:creationId xmlns:p14="http://schemas.microsoft.com/office/powerpoint/2010/main" val="390965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F4662-5F90-2E2F-3191-5A70913CB9B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Истечение срока трудового договора</a:t>
            </a:r>
          </a:p>
        </p:txBody>
      </p:sp>
      <p:sp>
        <p:nvSpPr>
          <p:cNvPr id="3" name="Объект 2">
            <a:extLst>
              <a:ext uri="{FF2B5EF4-FFF2-40B4-BE49-F238E27FC236}">
                <a16:creationId xmlns:a16="http://schemas.microsoft.com/office/drawing/2014/main" id="{BF67575B-CC9D-D9A0-31FB-023BE4FC9B1A}"/>
              </a:ext>
            </a:extLst>
          </p:cNvPr>
          <p:cNvSpPr>
            <a:spLocks noGrp="1"/>
          </p:cNvSpPr>
          <p:nvPr>
            <p:ph idx="1"/>
          </p:nvPr>
        </p:nvSpPr>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Как уже указывалось выше, трудовой договор с работником может быть заключен на определенный срок. Само по себе истечение этого срока автоматически к прекращению трудовых правоотношений не приводит. Если по истечении срока трудовые отношения фактически продолжаются и ни одна из сторон не потребовала их прекращения, считается, что трудовой договор возобновлен на неопределенный срок, а значит, уже не может быть расторгнут по данному основанию. </a:t>
            </a:r>
          </a:p>
          <a:p>
            <a:pPr algn="just"/>
            <a:r>
              <a:rPr lang="ru-RU" dirty="0">
                <a:solidFill>
                  <a:schemeClr val="accent1">
                    <a:lumMod val="75000"/>
                  </a:schemeClr>
                </a:solidFill>
                <a:latin typeface="Georgia" panose="02040502050405020303" pitchFamily="18" charset="0"/>
              </a:rPr>
              <a:t>Если же работодатель не хочет продлить отношения с работником, то он должен </a:t>
            </a:r>
            <a:r>
              <a:rPr lang="ru-RU" b="1" dirty="0">
                <a:solidFill>
                  <a:schemeClr val="accent1">
                    <a:lumMod val="75000"/>
                  </a:schemeClr>
                </a:solidFill>
                <a:latin typeface="Georgia" panose="02040502050405020303" pitchFamily="18" charset="0"/>
              </a:rPr>
              <a:t>не менее чем за три дня </a:t>
            </a:r>
            <a:r>
              <a:rPr lang="ru-RU" dirty="0">
                <a:solidFill>
                  <a:schemeClr val="accent1">
                    <a:lumMod val="75000"/>
                  </a:schemeClr>
                </a:solidFill>
                <a:latin typeface="Georgia" panose="02040502050405020303" pitchFamily="18" charset="0"/>
              </a:rPr>
              <a:t>предупредить его об увольнении в письменной форме. Предупреждения о расторжении срочного трудового договора не требуется, если договор заключен на время выполнения конкретной работы, сезонных работ или исполнения обязанностей отсутствующего работника.</a:t>
            </a:r>
          </a:p>
        </p:txBody>
      </p:sp>
    </p:spTree>
    <p:extLst>
      <p:ext uri="{BB962C8B-B14F-4D97-AF65-F5344CB8AC3E}">
        <p14:creationId xmlns:p14="http://schemas.microsoft.com/office/powerpoint/2010/main" val="168507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A35F6E-6AE8-9C01-991F-323FE70189EE}"/>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Расторжение трудового договора по инициативе работника </a:t>
            </a:r>
          </a:p>
        </p:txBody>
      </p:sp>
      <p:sp>
        <p:nvSpPr>
          <p:cNvPr id="3" name="Объект 2">
            <a:extLst>
              <a:ext uri="{FF2B5EF4-FFF2-40B4-BE49-F238E27FC236}">
                <a16:creationId xmlns:a16="http://schemas.microsoft.com/office/drawing/2014/main" id="{020FD181-6E1A-9D2E-2EC4-98C12494D258}"/>
              </a:ext>
            </a:extLst>
          </p:cNvPr>
          <p:cNvSpPr>
            <a:spLocks noGrp="1"/>
          </p:cNvSpPr>
          <p:nvPr>
            <p:ph idx="1"/>
          </p:nvPr>
        </p:nvSpPr>
        <p:spPr>
          <a:xfrm>
            <a:off x="838200" y="2021568"/>
            <a:ext cx="10515600" cy="435133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Работник имеет право в любой момент без объяснения мотивов расторгнуть трудовой договор с работодателем, предупредив его об этом в письменной форме за две недели. При этом по соглашению между работником и работодателем трудовой договор может быть расторгнут и до истечения этих двух недель. В случае если трудовой договор заключен на срок до двух месяцев или на время выполнения сезонных работ, </a:t>
            </a:r>
            <a:r>
              <a:rPr lang="ru-RU" b="1" dirty="0">
                <a:solidFill>
                  <a:schemeClr val="accent1">
                    <a:lumMod val="75000"/>
                  </a:schemeClr>
                </a:solidFill>
                <a:latin typeface="Georgia" panose="02040502050405020303" pitchFamily="18" charset="0"/>
              </a:rPr>
              <a:t>срок предупреждения работником работодателя о своем уходе составляет три дня</a:t>
            </a:r>
            <a:r>
              <a:rPr lang="ru-RU" dirty="0">
                <a:solidFill>
                  <a:schemeClr val="accent1">
                    <a:lumMod val="75000"/>
                  </a:schemeClr>
                </a:solidFill>
                <a:latin typeface="Georgia" panose="02040502050405020303" pitchFamily="18" charset="0"/>
              </a:rPr>
              <a:t>. При расторжении трудового договора с руководителем организации по его желанию срок предупреждения равен одному месяцу. По соглашению между работником и работодателем трудовой договор может быть расторгнут и до истечения этого срока.</a:t>
            </a:r>
          </a:p>
        </p:txBody>
      </p:sp>
    </p:spTree>
    <p:extLst>
      <p:ext uri="{BB962C8B-B14F-4D97-AF65-F5344CB8AC3E}">
        <p14:creationId xmlns:p14="http://schemas.microsoft.com/office/powerpoint/2010/main" val="282381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DFBBEC-F6F7-3D66-5C16-9B44EEF846CB}"/>
              </a:ext>
            </a:extLst>
          </p:cNvPr>
          <p:cNvSpPr>
            <a:spLocks noGrp="1"/>
          </p:cNvSpPr>
          <p:nvPr>
            <p:ph idx="1"/>
          </p:nvPr>
        </p:nvSpPr>
        <p:spPr>
          <a:xfrm>
            <a:off x="838200" y="858416"/>
            <a:ext cx="10515600" cy="5318547"/>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В некоторых случаях работодатель обязан расторгнуть трудовой договор с работником в тот срок, о котором он просит в своем заявлении (т. е. работник может попросить работодателя уволить его уже на следующий день, через два дня, через десять дней и т.п.). Такими случаями являются: </a:t>
            </a:r>
          </a:p>
          <a:p>
            <a:pPr algn="just"/>
            <a:r>
              <a:rPr lang="ru-RU" dirty="0">
                <a:solidFill>
                  <a:schemeClr val="accent1">
                    <a:lumMod val="75000"/>
                  </a:schemeClr>
                </a:solidFill>
                <a:latin typeface="Georgia" panose="02040502050405020303" pitchFamily="18" charset="0"/>
              </a:rPr>
              <a:t>1) зачисление в образовательное учреждение; </a:t>
            </a:r>
          </a:p>
          <a:p>
            <a:pPr algn="just"/>
            <a:r>
              <a:rPr lang="ru-RU" dirty="0">
                <a:solidFill>
                  <a:schemeClr val="accent1">
                    <a:lumMod val="75000"/>
                  </a:schemeClr>
                </a:solidFill>
                <a:latin typeface="Georgia" panose="02040502050405020303" pitchFamily="18" charset="0"/>
              </a:rPr>
              <a:t>2) выход на пенсию; </a:t>
            </a:r>
          </a:p>
          <a:p>
            <a:pPr algn="just"/>
            <a:r>
              <a:rPr lang="ru-RU" dirty="0">
                <a:solidFill>
                  <a:schemeClr val="accent1">
                    <a:lumMod val="75000"/>
                  </a:schemeClr>
                </a:solidFill>
                <a:latin typeface="Georgia" panose="02040502050405020303" pitchFamily="18" charset="0"/>
              </a:rPr>
              <a:t>3) другие обстоятельства, препятствующие продолжению работы; </a:t>
            </a:r>
          </a:p>
          <a:p>
            <a:pPr algn="just"/>
            <a:r>
              <a:rPr lang="ru-RU" dirty="0">
                <a:solidFill>
                  <a:schemeClr val="accent1">
                    <a:lumMod val="75000"/>
                  </a:schemeClr>
                </a:solidFill>
                <a:latin typeface="Georgia" panose="02040502050405020303" pitchFamily="18" charset="0"/>
              </a:rPr>
              <a:t>4) нарушение работодателем законов и иных нормативных правовых актов, содержащих нормы трудового права, условий коллективного договора, соглашения или трудового договора. </a:t>
            </a:r>
          </a:p>
          <a:p>
            <a:pPr algn="just"/>
            <a:r>
              <a:rPr lang="ru-RU" dirty="0">
                <a:solidFill>
                  <a:schemeClr val="accent1">
                    <a:lumMod val="75000"/>
                  </a:schemeClr>
                </a:solidFill>
                <a:latin typeface="Georgia" panose="02040502050405020303" pitchFamily="18" charset="0"/>
              </a:rPr>
              <a:t>Во всех случаях работник должен представить документ, который подтверждает наличие соответствующих обстоятельств (например, справку о поступлении в вуз). </a:t>
            </a:r>
          </a:p>
        </p:txBody>
      </p:sp>
    </p:spTree>
    <p:extLst>
      <p:ext uri="{BB962C8B-B14F-4D97-AF65-F5344CB8AC3E}">
        <p14:creationId xmlns:p14="http://schemas.microsoft.com/office/powerpoint/2010/main" val="124505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B9CF9EF-E89A-818C-A052-C14598AB854C}"/>
              </a:ext>
            </a:extLst>
          </p:cNvPr>
          <p:cNvSpPr>
            <a:spLocks noGrp="1"/>
          </p:cNvSpPr>
          <p:nvPr>
            <p:ph idx="1"/>
          </p:nvPr>
        </p:nvSpPr>
        <p:spPr>
          <a:xfrm>
            <a:off x="838200" y="709127"/>
            <a:ext cx="10515600" cy="5673110"/>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До истечения срока предупреждения об увольнении работник имеет право в любое время отозвать свое заявление об увольнении по собственному желанию. В этом случае заявление считается неподанным и увольнение не производится. Исключением является ситуация, когда на место работника, подавшего заявление об увольнении, в письменной форме приглашен другой работник, которому в соответствии с трудовым законодательством не может быть отказано в приеме на работу. В случае заключения трудового договора с таким гражданином работодатель вправе уволить работника, подавшего заявление об увольнении, несмотря на изменение им впоследствии своего решения. </a:t>
            </a:r>
          </a:p>
          <a:p>
            <a:pPr algn="just"/>
            <a:r>
              <a:rPr lang="ru-RU" dirty="0">
                <a:solidFill>
                  <a:schemeClr val="accent1">
                    <a:lumMod val="75000"/>
                  </a:schemeClr>
                </a:solidFill>
                <a:latin typeface="Georgia" panose="02040502050405020303" pitchFamily="18" charset="0"/>
              </a:rPr>
              <a:t>По истечении срока предупреждения об увольнении работник имеет право прекратить работу независимо от того, согласен ли на это работодатель или нет и оформлено ли увольнение надлежащим образом. Невыход работника на работу после срока, указанного в заявлении, не может рассматриваться как прогул. Однако если работник преждевременно оставил работу, это может повлечь за собой дисциплинарную ответственность в виде увольнения за прогул с соответствующей записью в трудовой книжке.</a:t>
            </a:r>
          </a:p>
        </p:txBody>
      </p:sp>
    </p:spTree>
    <p:extLst>
      <p:ext uri="{BB962C8B-B14F-4D97-AF65-F5344CB8AC3E}">
        <p14:creationId xmlns:p14="http://schemas.microsoft.com/office/powerpoint/2010/main" val="21907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1D291C1-871C-BAB6-8E1C-85477DE6F54F}"/>
              </a:ext>
            </a:extLst>
          </p:cNvPr>
          <p:cNvSpPr>
            <a:spLocks noGrp="1"/>
          </p:cNvSpPr>
          <p:nvPr>
            <p:ph idx="1"/>
          </p:nvPr>
        </p:nvSpPr>
        <p:spPr>
          <a:xfrm>
            <a:off x="838200" y="858416"/>
            <a:ext cx="10515600" cy="5449078"/>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В последний день работы работодатель обязан: </a:t>
            </a:r>
          </a:p>
          <a:p>
            <a:pPr algn="just"/>
            <a:r>
              <a:rPr lang="ru-RU" dirty="0">
                <a:solidFill>
                  <a:schemeClr val="accent1">
                    <a:lumMod val="75000"/>
                  </a:schemeClr>
                </a:solidFill>
                <a:latin typeface="Georgia" panose="02040502050405020303" pitchFamily="18" charset="0"/>
              </a:rPr>
              <a:t>1) издать приказ об увольнении работника; </a:t>
            </a:r>
          </a:p>
          <a:p>
            <a:pPr algn="just"/>
            <a:r>
              <a:rPr lang="ru-RU" dirty="0">
                <a:solidFill>
                  <a:schemeClr val="accent1">
                    <a:lumMod val="75000"/>
                  </a:schemeClr>
                </a:solidFill>
                <a:latin typeface="Georgia" panose="02040502050405020303" pitchFamily="18" charset="0"/>
              </a:rPr>
              <a:t>2) ознакомить работника с этим приказом под роспись;</a:t>
            </a:r>
          </a:p>
          <a:p>
            <a:pPr algn="just"/>
            <a:r>
              <a:rPr lang="ru-RU" dirty="0">
                <a:solidFill>
                  <a:schemeClr val="accent1">
                    <a:lumMod val="75000"/>
                  </a:schemeClr>
                </a:solidFill>
                <a:latin typeface="Georgia" panose="02040502050405020303" pitchFamily="18" charset="0"/>
              </a:rPr>
              <a:t>3) выдать работнику трудовую книжку, а по его письменному заявлению — и другие документы, связанные с работой; </a:t>
            </a:r>
          </a:p>
          <a:p>
            <a:pPr algn="just"/>
            <a:r>
              <a:rPr lang="ru-RU" dirty="0">
                <a:solidFill>
                  <a:schemeClr val="accent1">
                    <a:lumMod val="75000"/>
                  </a:schemeClr>
                </a:solidFill>
                <a:latin typeface="Georgia" panose="02040502050405020303" pitchFamily="18" charset="0"/>
              </a:rPr>
              <a:t>4) произвести с ним окончательный расчет. </a:t>
            </a:r>
          </a:p>
          <a:p>
            <a:pPr algn="just"/>
            <a:r>
              <a:rPr lang="ru-RU" dirty="0">
                <a:solidFill>
                  <a:schemeClr val="accent1">
                    <a:lumMod val="75000"/>
                  </a:schemeClr>
                </a:solidFill>
                <a:latin typeface="Georgia" panose="02040502050405020303" pitchFamily="18" charset="0"/>
              </a:rPr>
              <a:t>Неисполнение двух последних обязанностей, если оно повлекло для работника невозможность устроиться на новую работу (например, вследствие задержки выдачи трудовой книжки), влечет материальную ответственность работодателя в виде его обязанности возместить работнику утраченный заработок за незаконное лишение работника возможности трудиться. </a:t>
            </a:r>
          </a:p>
          <a:p>
            <a:pPr algn="just"/>
            <a:r>
              <a:rPr lang="ru-RU" dirty="0">
                <a:solidFill>
                  <a:schemeClr val="accent1">
                    <a:lumMod val="75000"/>
                  </a:schemeClr>
                </a:solidFill>
                <a:latin typeface="Georgia" panose="02040502050405020303" pitchFamily="18" charset="0"/>
              </a:rPr>
              <a:t>Если по истечении срока предупреждения, указанного в заявлении, трудовой договор не был расторгнут и работник продолжает работать, не настаивая на своем увольнении, действие трудового договора продолжается.</a:t>
            </a:r>
          </a:p>
          <a:p>
            <a:pPr algn="just"/>
            <a:r>
              <a:rPr lang="ru-RU" dirty="0">
                <a:solidFill>
                  <a:schemeClr val="accent1">
                    <a:lumMod val="75000"/>
                  </a:schemeClr>
                </a:solidFill>
                <a:latin typeface="Georgia" panose="02040502050405020303" pitchFamily="18" charset="0"/>
              </a:rPr>
              <a:t>Если работник, уволенный в соответствии с собственноручно поданным заявлением, тем не менее утверждает, что работодатель вынудил его подать заявление об увольнении по собственному желанию, то эти обстоятельства подлежат проверке и обязанность доказать их возлагается на работника.</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795515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1E1A88-1040-2C8C-A432-C724EE0C6C84}"/>
              </a:ext>
            </a:extLst>
          </p:cNvPr>
          <p:cNvSpPr>
            <a:spLocks noGrp="1"/>
          </p:cNvSpPr>
          <p:nvPr>
            <p:ph type="title"/>
          </p:nvPr>
        </p:nvSpPr>
        <p:spPr/>
        <p:txBody>
          <a:bodyPr>
            <a:normAutofit/>
          </a:bodyPr>
          <a:lstStyle/>
          <a:p>
            <a:pPr algn="ctr"/>
            <a:r>
              <a:rPr lang="ru-RU" b="1" dirty="0">
                <a:solidFill>
                  <a:schemeClr val="accent1">
                    <a:lumMod val="75000"/>
                  </a:schemeClr>
                </a:solidFill>
                <a:latin typeface="Georgia" panose="02040502050405020303" pitchFamily="18" charset="0"/>
              </a:rPr>
              <a:t>Расторжение трудового договора по инициативе работодателя</a:t>
            </a:r>
          </a:p>
        </p:txBody>
      </p:sp>
      <p:sp>
        <p:nvSpPr>
          <p:cNvPr id="3" name="Объект 2">
            <a:extLst>
              <a:ext uri="{FF2B5EF4-FFF2-40B4-BE49-F238E27FC236}">
                <a16:creationId xmlns:a16="http://schemas.microsoft.com/office/drawing/2014/main" id="{9626075F-0163-AB4F-42A2-8EE585137483}"/>
              </a:ext>
            </a:extLst>
          </p:cNvPr>
          <p:cNvSpPr>
            <a:spLocks noGrp="1"/>
          </p:cNvSpPr>
          <p:nvPr>
            <p:ph idx="1"/>
          </p:nvPr>
        </p:nvSpPr>
        <p:spPr>
          <a:xfrm>
            <a:off x="838200" y="2141537"/>
            <a:ext cx="10515600" cy="4351338"/>
          </a:xfrm>
        </p:spPr>
        <p:txBody>
          <a:bodyPr>
            <a:normAutofit lnSpcReduction="10000"/>
          </a:bodyPr>
          <a:lstStyle/>
          <a:p>
            <a:pPr algn="just"/>
            <a:r>
              <a:rPr lang="ru-RU" dirty="0">
                <a:solidFill>
                  <a:schemeClr val="accent1">
                    <a:lumMod val="75000"/>
                  </a:schemeClr>
                </a:solidFill>
                <a:latin typeface="Georgia" panose="02040502050405020303" pitchFamily="18" charset="0"/>
              </a:rPr>
              <a:t>Трудовой договор может быть расторгнут работодателем лишь в случаях, прямо указанных в ТК РФ. </a:t>
            </a:r>
          </a:p>
          <a:p>
            <a:pPr algn="just"/>
            <a:r>
              <a:rPr lang="ru-RU" dirty="0">
                <a:solidFill>
                  <a:schemeClr val="accent1">
                    <a:lumMod val="75000"/>
                  </a:schemeClr>
                </a:solidFill>
                <a:latin typeface="Georgia" panose="02040502050405020303" pitchFamily="18" charset="0"/>
              </a:rPr>
              <a:t>В случае возникновения спора и рассмотрения дела о восстановлении уволенного работника на работе, трудовой договор с которым был расторгнут по инициативе работодателя, именно работодатель будет обязан доказать наличие у него законного основания увольнения работника, а также соблюдение им установленного порядка увольнения. </a:t>
            </a:r>
          </a:p>
          <a:p>
            <a:pPr algn="just"/>
            <a:r>
              <a:rPr lang="ru-RU" dirty="0">
                <a:solidFill>
                  <a:schemeClr val="accent1">
                    <a:lumMod val="75000"/>
                  </a:schemeClr>
                </a:solidFill>
                <a:latin typeface="Georgia" panose="02040502050405020303" pitchFamily="18" charset="0"/>
              </a:rPr>
              <a:t>Рассмотрим основания расторжения трудового договора по инициативе работодателя.</a:t>
            </a:r>
          </a:p>
        </p:txBody>
      </p:sp>
    </p:spTree>
    <p:extLst>
      <p:ext uri="{BB962C8B-B14F-4D97-AF65-F5344CB8AC3E}">
        <p14:creationId xmlns:p14="http://schemas.microsoft.com/office/powerpoint/2010/main" val="3687800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ABB82-9F04-71E4-C750-B70255D1744F}"/>
              </a:ext>
            </a:extLst>
          </p:cNvPr>
          <p:cNvSpPr>
            <a:spLocks noGrp="1"/>
          </p:cNvSpPr>
          <p:nvPr>
            <p:ph type="title"/>
          </p:nvPr>
        </p:nvSpPr>
        <p:spPr/>
        <p:txBody>
          <a:bodyPr>
            <a:noAutofit/>
          </a:bodyPr>
          <a:lstStyle/>
          <a:p>
            <a:pPr algn="ctr"/>
            <a:r>
              <a:rPr lang="ru-RU" sz="3200" b="1">
                <a:solidFill>
                  <a:schemeClr val="accent1">
                    <a:lumMod val="75000"/>
                  </a:schemeClr>
                </a:solidFill>
                <a:latin typeface="Georgia" panose="02040502050405020303" pitchFamily="18" charset="0"/>
              </a:rPr>
              <a:t>Ликвидация организации, прекращение деятельности работодателем-физическим лицом</a:t>
            </a:r>
            <a:endParaRPr lang="ru-RU" sz="32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1A67F1BB-7811-0983-37A6-7C4650749363}"/>
              </a:ext>
            </a:extLst>
          </p:cNvPr>
          <p:cNvSpPr>
            <a:spLocks noGrp="1"/>
          </p:cNvSpPr>
          <p:nvPr>
            <p:ph idx="1"/>
          </p:nvPr>
        </p:nvSpPr>
        <p:spPr>
          <a:xfrm>
            <a:off x="838200" y="2141537"/>
            <a:ext cx="10515600" cy="4351338"/>
          </a:xfrm>
        </p:spPr>
        <p:txBody>
          <a:bodyPr>
            <a:normAutofit fontScale="70000" lnSpcReduction="20000"/>
          </a:bodyPr>
          <a:lstStyle/>
          <a:p>
            <a:pPr algn="just"/>
            <a:r>
              <a:rPr lang="ru-RU">
                <a:solidFill>
                  <a:schemeClr val="accent1">
                    <a:lumMod val="75000"/>
                  </a:schemeClr>
                </a:solidFill>
                <a:latin typeface="Georgia" panose="02040502050405020303" pitchFamily="18" charset="0"/>
              </a:rPr>
              <a:t>Основанием для принятия решения об увольнении работников по данному основанию должно служить решение о ликвидации юридического лица, принятое его органами или лицами, уполномоченными законом. </a:t>
            </a:r>
          </a:p>
          <a:p>
            <a:pPr algn="just"/>
            <a:r>
              <a:rPr lang="ru-RU">
                <a:solidFill>
                  <a:schemeClr val="accent1">
                    <a:lumMod val="75000"/>
                  </a:schemeClr>
                </a:solidFill>
                <a:latin typeface="Georgia" panose="02040502050405020303" pitchFamily="18" charset="0"/>
              </a:rPr>
              <a:t>Работники должны быть предупреждены работодателем о предстоящем увольнении </a:t>
            </a:r>
            <a:r>
              <a:rPr lang="ru-RU" b="1">
                <a:solidFill>
                  <a:schemeClr val="accent1">
                    <a:lumMod val="75000"/>
                  </a:schemeClr>
                </a:solidFill>
                <a:latin typeface="Georgia" panose="02040502050405020303" pitchFamily="18" charset="0"/>
              </a:rPr>
              <a:t>персонально и под расписку не менее чем за два месяца до увольнения.</a:t>
            </a:r>
            <a:r>
              <a:rPr lang="ru-RU">
                <a:solidFill>
                  <a:schemeClr val="accent1">
                    <a:lumMod val="75000"/>
                  </a:schemeClr>
                </a:solidFill>
                <a:latin typeface="Georgia" panose="02040502050405020303" pitchFamily="18" charset="0"/>
              </a:rPr>
              <a:t> При увольнении работнику должно быть выплачено выходное пособие в размере среднего месячного заработка. Кроме того, за ним сохраняется средний месячный заработок на период трудоустройства, но не свыше двух месяцев со дня увольнения (с зачетом выходного пособия). В исключительных случаях средний месячный заработок сохраняется за уволенным работником в течение третьего месяца со дня увольнения по решению органа службы занятости населения при условии, если в двухнедельный срок после увольнения работник обратился в этот орган и не был им трудоустроен. </a:t>
            </a:r>
          </a:p>
          <a:p>
            <a:pPr algn="just"/>
            <a:r>
              <a:rPr lang="ru-RU" b="1">
                <a:solidFill>
                  <a:schemeClr val="accent1">
                    <a:lumMod val="75000"/>
                  </a:schemeClr>
                </a:solidFill>
                <a:latin typeface="Georgia" panose="02040502050405020303" pitchFamily="18" charset="0"/>
              </a:rPr>
              <a:t>Работодатель с письменного согласия работника </a:t>
            </a:r>
            <a:r>
              <a:rPr lang="ru-RU">
                <a:solidFill>
                  <a:schemeClr val="accent1">
                    <a:lumMod val="75000"/>
                  </a:schemeClr>
                </a:solidFill>
                <a:latin typeface="Georgia" panose="02040502050405020303" pitchFamily="18" charset="0"/>
              </a:rPr>
              <a:t>имеет право расторгнуть с ним трудовой договор без предупреждения об увольнении за два месяца с одновременной выплатой дополнительной компенсации в размере двухмесячного среднего заработка.</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32318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D37346-9307-E0AF-137C-39BB3A6D324B}"/>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Сокращение численности или штата работников организации</a:t>
            </a:r>
          </a:p>
        </p:txBody>
      </p:sp>
      <p:sp>
        <p:nvSpPr>
          <p:cNvPr id="3" name="Объект 2">
            <a:extLst>
              <a:ext uri="{FF2B5EF4-FFF2-40B4-BE49-F238E27FC236}">
                <a16:creationId xmlns:a16="http://schemas.microsoft.com/office/drawing/2014/main" id="{2761FAF5-55BD-1D39-FDB3-D7C29BEA92AB}"/>
              </a:ext>
            </a:extLst>
          </p:cNvPr>
          <p:cNvSpPr>
            <a:spLocks noGrp="1"/>
          </p:cNvSpPr>
          <p:nvPr>
            <p:ph idx="1"/>
          </p:nvPr>
        </p:nvSpPr>
        <p:spPr>
          <a:xfrm>
            <a:off x="838200" y="2183363"/>
            <a:ext cx="10515600" cy="4208204"/>
          </a:xfrm>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Под </a:t>
            </a:r>
            <a:r>
              <a:rPr lang="ru-RU" b="1" dirty="0">
                <a:solidFill>
                  <a:schemeClr val="accent1">
                    <a:lumMod val="75000"/>
                  </a:schemeClr>
                </a:solidFill>
                <a:latin typeface="Georgia" panose="02040502050405020303" pitchFamily="18" charset="0"/>
              </a:rPr>
              <a:t>сокращением численности или штата </a:t>
            </a:r>
            <a:r>
              <a:rPr lang="ru-RU" dirty="0">
                <a:solidFill>
                  <a:schemeClr val="accent1">
                    <a:lumMod val="75000"/>
                  </a:schemeClr>
                </a:solidFill>
                <a:latin typeface="Georgia" panose="02040502050405020303" pitchFamily="18" charset="0"/>
              </a:rPr>
              <a:t>понимается общее сокращение количества рабочих мест в данной организации либо упразднение отдельных должностей или специальностей вследствие реорганизации производства, прекращения работодателем осуществления тех или иных видов деятельности и т. д. О предстоящем увольнении работники предупреждаются </a:t>
            </a:r>
            <a:r>
              <a:rPr lang="ru-RU" b="1" dirty="0">
                <a:solidFill>
                  <a:schemeClr val="accent1">
                    <a:lumMod val="75000"/>
                  </a:schemeClr>
                </a:solidFill>
                <a:latin typeface="Georgia" panose="02040502050405020303" pitchFamily="18" charset="0"/>
              </a:rPr>
              <a:t>не менее чем за два месяца и под расписку.</a:t>
            </a:r>
          </a:p>
          <a:p>
            <a:pPr algn="just"/>
            <a:r>
              <a:rPr lang="ru-RU" dirty="0">
                <a:solidFill>
                  <a:schemeClr val="accent1">
                    <a:lumMod val="75000"/>
                  </a:schemeClr>
                </a:solidFill>
                <a:latin typeface="Georgia" panose="02040502050405020303" pitchFamily="18" charset="0"/>
              </a:rPr>
              <a:t>Увольнение по данному основанию недопустимо, если возможно перевести работника на другую работу (с его согласия): при проведении мероприятий по сокращению численности или штата работников организации работодатель обязан предложить работнику другую имеющуюся работу (вакантную должность) в той же организации, соответствующую квалификации работника.</a:t>
            </a:r>
          </a:p>
        </p:txBody>
      </p:sp>
    </p:spTree>
    <p:extLst>
      <p:ext uri="{BB962C8B-B14F-4D97-AF65-F5344CB8AC3E}">
        <p14:creationId xmlns:p14="http://schemas.microsoft.com/office/powerpoint/2010/main" val="1906331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C9DF9A5-AA99-BB87-02F3-EE4D3D020D11}"/>
              </a:ext>
            </a:extLst>
          </p:cNvPr>
          <p:cNvSpPr>
            <a:spLocks noGrp="1"/>
          </p:cNvSpPr>
          <p:nvPr>
            <p:ph idx="1"/>
          </p:nvPr>
        </p:nvSpPr>
        <p:spPr>
          <a:xfrm>
            <a:off x="838200" y="466531"/>
            <a:ext cx="10515600" cy="5710432"/>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При проведении процедуры сокращения преимущественное право на оставление на работе предоставляется работникам с более высокой производительностью труда и квалификацией. При равной производительности труда и квалификации предпочтение отдается: </a:t>
            </a:r>
          </a:p>
          <a:p>
            <a:pPr algn="just"/>
            <a:r>
              <a:rPr lang="ru-RU" dirty="0">
                <a:solidFill>
                  <a:schemeClr val="accent1">
                    <a:lumMod val="75000"/>
                  </a:schemeClr>
                </a:solidFill>
                <a:latin typeface="Georgia" panose="02040502050405020303" pitchFamily="18" charset="0"/>
              </a:rPr>
              <a:t>1) семейным лицам — при наличии двух или более иждивенцев; </a:t>
            </a:r>
          </a:p>
          <a:p>
            <a:pPr algn="just"/>
            <a:r>
              <a:rPr lang="ru-RU" dirty="0">
                <a:solidFill>
                  <a:schemeClr val="accent1">
                    <a:lumMod val="75000"/>
                  </a:schemeClr>
                </a:solidFill>
                <a:latin typeface="Georgia" panose="02040502050405020303" pitchFamily="18" charset="0"/>
              </a:rPr>
              <a:t>2) лицам, в семье которых нет других работников с самостоятельным заработком; </a:t>
            </a:r>
          </a:p>
          <a:p>
            <a:pPr algn="just"/>
            <a:r>
              <a:rPr lang="ru-RU" dirty="0">
                <a:solidFill>
                  <a:schemeClr val="accent1">
                    <a:lumMod val="75000"/>
                  </a:schemeClr>
                </a:solidFill>
                <a:latin typeface="Georgia" panose="02040502050405020303" pitchFamily="18" charset="0"/>
              </a:rPr>
              <a:t>3) работникам, получившим в данной организации трудовое увечье или профессиональное заболевание; </a:t>
            </a:r>
          </a:p>
          <a:p>
            <a:pPr algn="just"/>
            <a:r>
              <a:rPr lang="ru-RU" dirty="0">
                <a:solidFill>
                  <a:schemeClr val="accent1">
                    <a:lumMod val="75000"/>
                  </a:schemeClr>
                </a:solidFill>
                <a:latin typeface="Georgia" panose="02040502050405020303" pitchFamily="18" charset="0"/>
              </a:rPr>
              <a:t>4) инвалидам Великой Отечественной войны и инвалидам боевых действий по защите Отечества; </a:t>
            </a:r>
          </a:p>
          <a:p>
            <a:pPr algn="just"/>
            <a:r>
              <a:rPr lang="ru-RU" dirty="0">
                <a:solidFill>
                  <a:schemeClr val="accent1">
                    <a:lumMod val="75000"/>
                  </a:schemeClr>
                </a:solidFill>
                <a:latin typeface="Georgia" panose="02040502050405020303" pitchFamily="18" charset="0"/>
              </a:rPr>
              <a:t>5) работникам, повышающим свою квалификацию по направлению работодателя без отрыва от работы. </a:t>
            </a:r>
          </a:p>
          <a:p>
            <a:pPr algn="just"/>
            <a:r>
              <a:rPr lang="ru-RU" dirty="0">
                <a:solidFill>
                  <a:schemeClr val="accent1">
                    <a:lumMod val="75000"/>
                  </a:schemeClr>
                </a:solidFill>
                <a:latin typeface="Georgia" panose="02040502050405020303" pitchFamily="18" charset="0"/>
              </a:rPr>
              <a:t>При увольнении по данному основанию работнику выплачивается выходное пособие, а в ряде случаев сохраняется также средний месячный заработок на более длительный срок.</a:t>
            </a:r>
          </a:p>
        </p:txBody>
      </p:sp>
    </p:spTree>
    <p:extLst>
      <p:ext uri="{BB962C8B-B14F-4D97-AF65-F5344CB8AC3E}">
        <p14:creationId xmlns:p14="http://schemas.microsoft.com/office/powerpoint/2010/main" val="121958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9A85DC-4BD7-1B6F-81A5-3933CE472178}"/>
              </a:ext>
            </a:extLst>
          </p:cNvPr>
          <p:cNvSpPr>
            <a:spLocks noGrp="1"/>
          </p:cNvSpPr>
          <p:nvPr>
            <p:ph type="title"/>
          </p:nvPr>
        </p:nvSpPr>
        <p:spPr>
          <a:xfrm>
            <a:off x="838200" y="551737"/>
            <a:ext cx="10515600" cy="1325563"/>
          </a:xfrm>
        </p:spPr>
        <p:txBody>
          <a:bodyPr>
            <a:noAutofit/>
          </a:bodyPr>
          <a:lstStyle/>
          <a:p>
            <a:pPr algn="ctr"/>
            <a:r>
              <a:rPr lang="ru-RU" sz="3200" b="1" dirty="0">
                <a:solidFill>
                  <a:schemeClr val="accent1">
                    <a:lumMod val="75000"/>
                  </a:schemeClr>
                </a:solidFill>
                <a:latin typeface="Georgia" panose="02040502050405020303" pitchFamily="18" charset="0"/>
              </a:rPr>
              <a:t>Несоответствие работника занимаемой должности или выполняемой работе вследствие недостаточной квалификации, подтвержденной результатами аттестации</a:t>
            </a:r>
          </a:p>
        </p:txBody>
      </p:sp>
      <p:sp>
        <p:nvSpPr>
          <p:cNvPr id="3" name="Объект 2">
            <a:extLst>
              <a:ext uri="{FF2B5EF4-FFF2-40B4-BE49-F238E27FC236}">
                <a16:creationId xmlns:a16="http://schemas.microsoft.com/office/drawing/2014/main" id="{C3F18605-B920-7C27-B770-7072CE652A05}"/>
              </a:ext>
            </a:extLst>
          </p:cNvPr>
          <p:cNvSpPr>
            <a:spLocks noGrp="1"/>
          </p:cNvSpPr>
          <p:nvPr>
            <p:ph idx="1"/>
          </p:nvPr>
        </p:nvSpPr>
        <p:spPr>
          <a:xfrm>
            <a:off x="838200" y="2724539"/>
            <a:ext cx="10515600" cy="4002930"/>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Чтобы уволить работника по данному основанию, работодателю необходимо провести аттестацию и получить в ее результате отрицательное заключение о квалификации работника. Проведение аттестации — это законное право работодателя. Аттестация проводится в порядке, установленном законодательством либо закрепленном в локальном нормативном акте организации (например, положении об аттестации). Для проведения аттестации создается специальная аттестационная комиссия, в состав которой обязательно должен быть включен представитель профсоюзного органа. Если аттестационная комиссия приходит к выводу о том, что работник соответствует занимаемой должности, его увольнение по данному основанию невозможно.</a:t>
            </a:r>
          </a:p>
        </p:txBody>
      </p:sp>
    </p:spTree>
    <p:extLst>
      <p:ext uri="{BB962C8B-B14F-4D97-AF65-F5344CB8AC3E}">
        <p14:creationId xmlns:p14="http://schemas.microsoft.com/office/powerpoint/2010/main" val="261063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70714A-72A6-056D-8C9E-3A4B6A7A357A}"/>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Права и обязанности работника </a:t>
            </a:r>
            <a:br>
              <a:rPr lang="ru-RU" b="1" dirty="0">
                <a:solidFill>
                  <a:schemeClr val="accent1">
                    <a:lumMod val="75000"/>
                  </a:schemeClr>
                </a:solidFill>
                <a:latin typeface="Georgia" panose="02040502050405020303" pitchFamily="18" charset="0"/>
              </a:rPr>
            </a:br>
            <a:r>
              <a:rPr lang="ru-RU" b="1" dirty="0">
                <a:solidFill>
                  <a:schemeClr val="accent1">
                    <a:lumMod val="75000"/>
                  </a:schemeClr>
                </a:solidFill>
                <a:latin typeface="Georgia" panose="02040502050405020303" pitchFamily="18" charset="0"/>
              </a:rPr>
              <a:t>(ст.21 ТК РФ)</a:t>
            </a:r>
          </a:p>
        </p:txBody>
      </p:sp>
      <p:sp>
        <p:nvSpPr>
          <p:cNvPr id="3" name="Объект 2">
            <a:extLst>
              <a:ext uri="{FF2B5EF4-FFF2-40B4-BE49-F238E27FC236}">
                <a16:creationId xmlns:a16="http://schemas.microsoft.com/office/drawing/2014/main" id="{9E51DA56-1DF2-CD19-1B44-7FAB6F0B2781}"/>
              </a:ext>
            </a:extLst>
          </p:cNvPr>
          <p:cNvSpPr>
            <a:spLocks noGrp="1"/>
          </p:cNvSpPr>
          <p:nvPr>
            <p:ph idx="1"/>
          </p:nvPr>
        </p:nvSpPr>
        <p:spPr>
          <a:xfrm>
            <a:off x="838200" y="2078070"/>
            <a:ext cx="10515600" cy="4351338"/>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Согласно ст. 21 Трудового кодекса РФ работник имеет право:</a:t>
            </a:r>
          </a:p>
          <a:p>
            <a:pPr algn="just"/>
            <a:r>
              <a:rPr lang="ru-RU" dirty="0">
                <a:solidFill>
                  <a:schemeClr val="accent1">
                    <a:lumMod val="75000"/>
                  </a:schemeClr>
                </a:solidFill>
                <a:latin typeface="Georgia" panose="02040502050405020303" pitchFamily="18" charset="0"/>
              </a:rPr>
              <a:t>1) на заключение, изменение и расторжение трудового договора в порядке и на условиях, которые установлены ТК, иными федеральными законами;</a:t>
            </a:r>
          </a:p>
          <a:p>
            <a:pPr algn="just"/>
            <a:r>
              <a:rPr lang="ru-RU" dirty="0">
                <a:solidFill>
                  <a:schemeClr val="accent1">
                    <a:lumMod val="75000"/>
                  </a:schemeClr>
                </a:solidFill>
                <a:latin typeface="Georgia" panose="02040502050405020303" pitchFamily="18" charset="0"/>
              </a:rPr>
              <a:t>2) предоставление ему работы, обусловленной трудовым договором;</a:t>
            </a:r>
          </a:p>
          <a:p>
            <a:pPr algn="just"/>
            <a:r>
              <a:rPr lang="ru-RU" dirty="0">
                <a:solidFill>
                  <a:schemeClr val="accent1">
                    <a:lumMod val="75000"/>
                  </a:schemeClr>
                </a:solidFill>
                <a:latin typeface="Georgia" panose="02040502050405020303" pitchFamily="18" charset="0"/>
              </a:rPr>
              <a:t>3) рабочее место, соответствующее условиям, предусмотренным государственными стандартами организации и безопасности труда и коллективным договором;</a:t>
            </a:r>
          </a:p>
          <a:p>
            <a:pPr algn="just"/>
            <a:r>
              <a:rPr lang="ru-RU" dirty="0">
                <a:solidFill>
                  <a:schemeClr val="accent1">
                    <a:lumMod val="75000"/>
                  </a:schemeClr>
                </a:solidFill>
                <a:latin typeface="Georgia" panose="02040502050405020303" pitchFamily="18" charset="0"/>
              </a:rPr>
              <a:t>4) своевременную и в полном объеме выплату заработной платы в соответствии со своей квалификацией, сложностью труда, количеством и качеством выполненной работы;</a:t>
            </a:r>
          </a:p>
          <a:p>
            <a:pPr algn="just"/>
            <a:r>
              <a:rPr lang="ru-RU" dirty="0">
                <a:solidFill>
                  <a:schemeClr val="accent1">
                    <a:lumMod val="75000"/>
                  </a:schemeClr>
                </a:solidFill>
                <a:latin typeface="Georgia" panose="02040502050405020303" pitchFamily="18" charset="0"/>
              </a:rPr>
              <a:t>5) отдых, обеспечиваемый установлением нормальной продолжительности рабочего времени, сокращенного рабочего времени для отдельных профессий и категорий работников, предоставлением еженедельных выходных дней, нерабочих праздничных дней, оплачиваемых ежегодных отпусков;</a:t>
            </a:r>
          </a:p>
        </p:txBody>
      </p:sp>
    </p:spTree>
    <p:extLst>
      <p:ext uri="{BB962C8B-B14F-4D97-AF65-F5344CB8AC3E}">
        <p14:creationId xmlns:p14="http://schemas.microsoft.com/office/powerpoint/2010/main" val="1960644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2B6B8-0B1B-7A41-C6D9-1B511D23746B}"/>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Смена собственника имущества</a:t>
            </a:r>
            <a:br>
              <a:rPr lang="ru-RU" b="1" dirty="0">
                <a:solidFill>
                  <a:schemeClr val="accent1">
                    <a:lumMod val="75000"/>
                  </a:schemeClr>
                </a:solidFill>
                <a:latin typeface="Georgia" panose="02040502050405020303" pitchFamily="18" charset="0"/>
              </a:rPr>
            </a:br>
            <a:r>
              <a:rPr lang="ru-RU" b="1" dirty="0">
                <a:solidFill>
                  <a:schemeClr val="accent1">
                    <a:lumMod val="75000"/>
                  </a:schemeClr>
                </a:solidFill>
                <a:latin typeface="Georgia" panose="02040502050405020303" pitchFamily="18" charset="0"/>
              </a:rPr>
              <a:t>организации</a:t>
            </a:r>
          </a:p>
        </p:txBody>
      </p:sp>
      <p:sp>
        <p:nvSpPr>
          <p:cNvPr id="3" name="Объект 2">
            <a:extLst>
              <a:ext uri="{FF2B5EF4-FFF2-40B4-BE49-F238E27FC236}">
                <a16:creationId xmlns:a16="http://schemas.microsoft.com/office/drawing/2014/main" id="{9CD139A6-6E5C-FACA-239F-5FFD1EB3C18C}"/>
              </a:ext>
            </a:extLst>
          </p:cNvPr>
          <p:cNvSpPr>
            <a:spLocks noGrp="1"/>
          </p:cNvSpPr>
          <p:nvPr>
            <p:ph idx="1"/>
          </p:nvPr>
        </p:nvSpPr>
        <p:spPr>
          <a:xfrm>
            <a:off x="838200" y="2021568"/>
            <a:ext cx="10515600" cy="4351338"/>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Смена собственника имущества организации дает право новому собственнику расторгнуть трудовой договор с руководителем, его заместителями и главным бухгалтером. Что касается рядовых работников, то уволить их новый собственник не может. </a:t>
            </a:r>
          </a:p>
          <a:p>
            <a:pPr algn="just"/>
            <a:r>
              <a:rPr lang="ru-RU" dirty="0">
                <a:solidFill>
                  <a:schemeClr val="accent1">
                    <a:lumMod val="75000"/>
                  </a:schemeClr>
                </a:solidFill>
                <a:latin typeface="Georgia" panose="02040502050405020303" pitchFamily="18" charset="0"/>
              </a:rPr>
              <a:t>Увольнение данных работников возможно только вследствие их отказа продолжать работу в связи со сменой собственника. </a:t>
            </a:r>
          </a:p>
          <a:p>
            <a:pPr algn="just"/>
            <a:r>
              <a:rPr lang="ru-RU" dirty="0">
                <a:solidFill>
                  <a:schemeClr val="accent1">
                    <a:lumMod val="75000"/>
                  </a:schemeClr>
                </a:solidFill>
                <a:latin typeface="Georgia" panose="02040502050405020303" pitchFamily="18" charset="0"/>
              </a:rPr>
              <a:t>Увольнение по данному основанию возможно </a:t>
            </a:r>
            <a:r>
              <a:rPr lang="ru-RU" i="1" dirty="0">
                <a:solidFill>
                  <a:schemeClr val="accent1">
                    <a:lumMod val="75000"/>
                  </a:schemeClr>
                </a:solidFill>
                <a:latin typeface="Georgia" panose="02040502050405020303" pitchFamily="18" charset="0"/>
              </a:rPr>
              <a:t>не позднее трех месяцев со дня возникновения права собственности </a:t>
            </a:r>
            <a:r>
              <a:rPr lang="ru-RU" dirty="0">
                <a:solidFill>
                  <a:schemeClr val="accent1">
                    <a:lumMod val="75000"/>
                  </a:schemeClr>
                </a:solidFill>
                <a:latin typeface="Georgia" panose="02040502050405020303" pitchFamily="18" charset="0"/>
              </a:rPr>
              <a:t>на имущество организации у нового собственника. Поскольку такое увольнение не является мерой ответственности, новый собственник обязан выплатить увольняемому работнику компенсацию в размере </a:t>
            </a:r>
            <a:r>
              <a:rPr lang="ru-RU" b="1" i="1" dirty="0">
                <a:solidFill>
                  <a:schemeClr val="accent1">
                    <a:lumMod val="75000"/>
                  </a:schemeClr>
                </a:solidFill>
                <a:latin typeface="Georgia" panose="02040502050405020303" pitchFamily="18" charset="0"/>
              </a:rPr>
              <a:t>не ниже трех его средних месячных заработков. </a:t>
            </a:r>
          </a:p>
        </p:txBody>
      </p:sp>
    </p:spTree>
    <p:extLst>
      <p:ext uri="{BB962C8B-B14F-4D97-AF65-F5344CB8AC3E}">
        <p14:creationId xmlns:p14="http://schemas.microsoft.com/office/powerpoint/2010/main" val="347360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7D348-108A-1A9D-DFE8-A48F0B5AA971}"/>
              </a:ext>
            </a:extLst>
          </p:cNvPr>
          <p:cNvSpPr>
            <a:spLocks noGrp="1"/>
          </p:cNvSpPr>
          <p:nvPr>
            <p:ph type="title"/>
          </p:nvPr>
        </p:nvSpPr>
        <p:spPr>
          <a:xfrm>
            <a:off x="838200" y="673035"/>
            <a:ext cx="10515600" cy="1325563"/>
          </a:xfrm>
        </p:spPr>
        <p:txBody>
          <a:bodyPr>
            <a:noAutofit/>
          </a:bodyPr>
          <a:lstStyle/>
          <a:p>
            <a:pPr algn="ctr"/>
            <a:r>
              <a:rPr lang="ru-RU" sz="3200" b="1" dirty="0">
                <a:solidFill>
                  <a:schemeClr val="accent1">
                    <a:lumMod val="75000"/>
                  </a:schemeClr>
                </a:solidFill>
                <a:latin typeface="Georgia" panose="02040502050405020303" pitchFamily="18" charset="0"/>
              </a:rPr>
              <a:t>Неоднократное неисполнение работником без уважительных причин трудовых обязанностей, если он имеет дисциплинарное взыскание </a:t>
            </a:r>
          </a:p>
        </p:txBody>
      </p:sp>
      <p:sp>
        <p:nvSpPr>
          <p:cNvPr id="3" name="Объект 2">
            <a:extLst>
              <a:ext uri="{FF2B5EF4-FFF2-40B4-BE49-F238E27FC236}">
                <a16:creationId xmlns:a16="http://schemas.microsoft.com/office/drawing/2014/main" id="{E42F0EEC-3FA5-9F40-1DA6-8E7D89B7FD2E}"/>
              </a:ext>
            </a:extLst>
          </p:cNvPr>
          <p:cNvSpPr>
            <a:spLocks noGrp="1"/>
          </p:cNvSpPr>
          <p:nvPr>
            <p:ph idx="1"/>
          </p:nvPr>
        </p:nvSpPr>
        <p:spPr>
          <a:xfrm>
            <a:off x="838200" y="2499275"/>
            <a:ext cx="10515600" cy="3993600"/>
          </a:xfrm>
        </p:spPr>
        <p:txBody>
          <a:bodyPr/>
          <a:lstStyle/>
          <a:p>
            <a:pPr algn="just"/>
            <a:r>
              <a:rPr lang="ru-RU" dirty="0">
                <a:solidFill>
                  <a:schemeClr val="accent1">
                    <a:lumMod val="75000"/>
                  </a:schemeClr>
                </a:solidFill>
                <a:latin typeface="Georgia" panose="02040502050405020303" pitchFamily="18" charset="0"/>
              </a:rPr>
              <a:t>Принимая решение об увольнении работника за неоднократное неисполнение работником трудовых обязанностей, работодатель должен учитывать, что он имеет право расторгнуть трудовой договор с работником по этому основанию только при условии, что к работнику ранее уже было применено дисциплинарное взыскание и на момент повторного неисполнения им без уважительных причин своих трудовых обязанностей это взыскание не было снято и погашено. </a:t>
            </a:r>
          </a:p>
        </p:txBody>
      </p:sp>
    </p:spTree>
    <p:extLst>
      <p:ext uri="{BB962C8B-B14F-4D97-AF65-F5344CB8AC3E}">
        <p14:creationId xmlns:p14="http://schemas.microsoft.com/office/powerpoint/2010/main" val="48620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EBE6B90-30A2-A01A-FDB0-B1D4BEB8E3E3}"/>
              </a:ext>
            </a:extLst>
          </p:cNvPr>
          <p:cNvSpPr>
            <a:spLocks noGrp="1"/>
          </p:cNvSpPr>
          <p:nvPr>
            <p:ph idx="1"/>
          </p:nvPr>
        </p:nvSpPr>
        <p:spPr>
          <a:xfrm>
            <a:off x="838200" y="559836"/>
            <a:ext cx="10515600" cy="5878285"/>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Дисциплинарное взыскание налагается на работника за совершение дисциплинарного проступка, в частности:</a:t>
            </a:r>
          </a:p>
          <a:p>
            <a:pPr algn="just"/>
            <a:r>
              <a:rPr lang="ru-RU" dirty="0">
                <a:solidFill>
                  <a:schemeClr val="accent1">
                    <a:lumMod val="75000"/>
                  </a:schemeClr>
                </a:solidFill>
                <a:latin typeface="Georgia" panose="02040502050405020303" pitchFamily="18" charset="0"/>
              </a:rPr>
              <a:t>1) отсутствие без уважительных причин на работе либо рабочем месте; </a:t>
            </a:r>
          </a:p>
          <a:p>
            <a:pPr algn="just"/>
            <a:r>
              <a:rPr lang="ru-RU" dirty="0">
                <a:solidFill>
                  <a:schemeClr val="accent1">
                    <a:lumMod val="75000"/>
                  </a:schemeClr>
                </a:solidFill>
                <a:latin typeface="Georgia" panose="02040502050405020303" pitchFamily="18" charset="0"/>
              </a:rPr>
              <a:t>2) отказ без уважительных причин от выполнения трудовых обязанностей в связи с изменением в установленном порядке норм труда; </a:t>
            </a:r>
          </a:p>
          <a:p>
            <a:pPr algn="just"/>
            <a:r>
              <a:rPr lang="ru-RU" dirty="0">
                <a:solidFill>
                  <a:schemeClr val="accent1">
                    <a:lumMod val="75000"/>
                  </a:schemeClr>
                </a:solidFill>
                <a:latin typeface="Georgia" panose="02040502050405020303" pitchFamily="18" charset="0"/>
              </a:rPr>
              <a:t>3) отказ или уклонение без уважительных причин от медицинского освидетельствования (для работников тех профессий, для которых прохождение такого освидетельствования является обязательным); </a:t>
            </a:r>
          </a:p>
          <a:p>
            <a:pPr algn="just"/>
            <a:r>
              <a:rPr lang="ru-RU" dirty="0">
                <a:solidFill>
                  <a:schemeClr val="accent1">
                    <a:lumMod val="75000"/>
                  </a:schemeClr>
                </a:solidFill>
                <a:latin typeface="Georgia" panose="02040502050405020303" pitchFamily="18" charset="0"/>
              </a:rPr>
              <a:t>4) отказ от прохождения в рабочее время специального обучения и сдачи экзаменов по охране труда, по технике безопасности и правилам эксплуатации, если это является обязательным условием допуска к работе (например, прохождение такого обучения и сдача экзаменов является обязательной для электриков).</a:t>
            </a:r>
          </a:p>
          <a:p>
            <a:pPr algn="just"/>
            <a:r>
              <a:rPr lang="ru-RU" dirty="0">
                <a:solidFill>
                  <a:schemeClr val="accent1">
                    <a:lumMod val="75000"/>
                  </a:schemeClr>
                </a:solidFill>
                <a:latin typeface="Georgia" panose="02040502050405020303" pitchFamily="18" charset="0"/>
              </a:rPr>
              <a:t>Однако несмотря на то, что законом предусмотрено право работодателя отозвать работника из отпуска, такой отзыв допускается только с согласия работника. Отказ работника вернуться из отпуска (независимо от его причины) до окончания срока отпуска не может считаться нарушением трудовой дисциплины.</a:t>
            </a:r>
          </a:p>
        </p:txBody>
      </p:sp>
    </p:spTree>
    <p:extLst>
      <p:ext uri="{BB962C8B-B14F-4D97-AF65-F5344CB8AC3E}">
        <p14:creationId xmlns:p14="http://schemas.microsoft.com/office/powerpoint/2010/main" val="130755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968AF-7024-D47F-F4E3-40B621DC1FEE}"/>
              </a:ext>
            </a:extLst>
          </p:cNvPr>
          <p:cNvSpPr>
            <a:spLocks noGrp="1"/>
          </p:cNvSpPr>
          <p:nvPr>
            <p:ph type="title"/>
          </p:nvPr>
        </p:nvSpPr>
        <p:spPr/>
        <p:txBody>
          <a:bodyPr>
            <a:noAutofit/>
          </a:bodyPr>
          <a:lstStyle/>
          <a:p>
            <a:pPr algn="ctr"/>
            <a:r>
              <a:rPr lang="ru-RU" sz="3200" b="1" dirty="0">
                <a:solidFill>
                  <a:schemeClr val="accent1">
                    <a:lumMod val="75000"/>
                  </a:schemeClr>
                </a:solidFill>
                <a:latin typeface="Georgia" panose="02040502050405020303" pitchFamily="18" charset="0"/>
              </a:rPr>
              <a:t>Однократное неисполнение работником без уважительных причин трудовых обязанностей, если он имеет дисциплинарное взыскание</a:t>
            </a:r>
          </a:p>
        </p:txBody>
      </p:sp>
      <p:sp>
        <p:nvSpPr>
          <p:cNvPr id="3" name="Объект 2">
            <a:extLst>
              <a:ext uri="{FF2B5EF4-FFF2-40B4-BE49-F238E27FC236}">
                <a16:creationId xmlns:a16="http://schemas.microsoft.com/office/drawing/2014/main" id="{3284BADB-7EF0-7420-50A5-EC34F94CBE1D}"/>
              </a:ext>
            </a:extLst>
          </p:cNvPr>
          <p:cNvSpPr>
            <a:spLocks noGrp="1"/>
          </p:cNvSpPr>
          <p:nvPr>
            <p:ph idx="1"/>
          </p:nvPr>
        </p:nvSpPr>
        <p:spPr>
          <a:xfrm>
            <a:off x="838200" y="2506662"/>
            <a:ext cx="10515600" cy="435133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Трудовой кодекс РФ предусматривает пять оснований грубого нарушения работником трудовых обязанностей. По любому из них работник может быть уволен. Такими основаниями являются:</a:t>
            </a:r>
          </a:p>
          <a:p>
            <a:pPr algn="just"/>
            <a:r>
              <a:rPr lang="ru-RU" dirty="0">
                <a:solidFill>
                  <a:schemeClr val="accent1">
                    <a:lumMod val="75000"/>
                  </a:schemeClr>
                </a:solidFill>
                <a:latin typeface="Georgia" panose="02040502050405020303" pitchFamily="18" charset="0"/>
              </a:rPr>
              <a:t>1) </a:t>
            </a:r>
            <a:r>
              <a:rPr lang="ru-RU" i="1" dirty="0">
                <a:solidFill>
                  <a:schemeClr val="accent1">
                    <a:lumMod val="75000"/>
                  </a:schemeClr>
                </a:solidFill>
                <a:latin typeface="Georgia" panose="02040502050405020303" pitchFamily="18" charset="0"/>
              </a:rPr>
              <a:t>прогул</a:t>
            </a:r>
            <a:r>
              <a:rPr lang="ru-RU" dirty="0">
                <a:solidFill>
                  <a:schemeClr val="accent1">
                    <a:lumMod val="75000"/>
                  </a:schemeClr>
                </a:solidFill>
                <a:latin typeface="Georgia" panose="02040502050405020303" pitchFamily="18" charset="0"/>
              </a:rPr>
              <a:t>, под которым понимается отсутствие на рабочем месте без уважительных причин более четырех часов подряд в течение рабочего дня; </a:t>
            </a:r>
          </a:p>
          <a:p>
            <a:pPr algn="just"/>
            <a:r>
              <a:rPr lang="ru-RU" dirty="0">
                <a:solidFill>
                  <a:schemeClr val="accent1">
                    <a:lumMod val="75000"/>
                  </a:schemeClr>
                </a:solidFill>
                <a:latin typeface="Georgia" panose="02040502050405020303" pitchFamily="18" charset="0"/>
              </a:rPr>
              <a:t>2) </a:t>
            </a:r>
            <a:r>
              <a:rPr lang="ru-RU" i="1" dirty="0">
                <a:solidFill>
                  <a:schemeClr val="accent1">
                    <a:lumMod val="75000"/>
                  </a:schemeClr>
                </a:solidFill>
                <a:latin typeface="Georgia" panose="02040502050405020303" pitchFamily="18" charset="0"/>
              </a:rPr>
              <a:t>появление на работе в состоянии алкогольного</a:t>
            </a:r>
            <a:r>
              <a:rPr lang="ru-RU" dirty="0">
                <a:solidFill>
                  <a:schemeClr val="accent1">
                    <a:lumMod val="75000"/>
                  </a:schemeClr>
                </a:solidFill>
                <a:latin typeface="Georgia" panose="02040502050405020303" pitchFamily="18" charset="0"/>
              </a:rPr>
              <a:t>, наркотического или иного токсического опьянения; </a:t>
            </a:r>
          </a:p>
          <a:p>
            <a:pPr algn="just"/>
            <a:r>
              <a:rPr lang="ru-RU" dirty="0">
                <a:solidFill>
                  <a:schemeClr val="accent1">
                    <a:lumMod val="75000"/>
                  </a:schemeClr>
                </a:solidFill>
                <a:latin typeface="Georgia" panose="02040502050405020303" pitchFamily="18" charset="0"/>
              </a:rPr>
              <a:t>3) </a:t>
            </a:r>
            <a:r>
              <a:rPr lang="ru-RU" i="1" dirty="0">
                <a:solidFill>
                  <a:schemeClr val="accent1">
                    <a:lumMod val="75000"/>
                  </a:schemeClr>
                </a:solidFill>
                <a:latin typeface="Georgia" panose="02040502050405020303" pitchFamily="18" charset="0"/>
              </a:rPr>
              <a:t>разглашение охраняемой законом тайны </a:t>
            </a:r>
            <a:r>
              <a:rPr lang="ru-RU" dirty="0">
                <a:solidFill>
                  <a:schemeClr val="accent1">
                    <a:lumMod val="75000"/>
                  </a:schemeClr>
                </a:solidFill>
                <a:latin typeface="Georgia" panose="02040502050405020303" pitchFamily="18" charset="0"/>
              </a:rPr>
              <a:t>(государственной, коммерческой, служебной и иной), ставшей известной работнику в связи с исполнением им трудовых обязанностей; </a:t>
            </a:r>
          </a:p>
        </p:txBody>
      </p:sp>
    </p:spTree>
    <p:extLst>
      <p:ext uri="{BB962C8B-B14F-4D97-AF65-F5344CB8AC3E}">
        <p14:creationId xmlns:p14="http://schemas.microsoft.com/office/powerpoint/2010/main" val="147720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8D21A3D-CE73-FC77-B0E0-74AA9C1ACE38}"/>
              </a:ext>
            </a:extLst>
          </p:cNvPr>
          <p:cNvSpPr>
            <a:spLocks noGrp="1"/>
          </p:cNvSpPr>
          <p:nvPr>
            <p:ph idx="1"/>
          </p:nvPr>
        </p:nvSpPr>
        <p:spPr>
          <a:xfrm>
            <a:off x="838200" y="709127"/>
            <a:ext cx="10515600" cy="5794310"/>
          </a:xfrm>
        </p:spPr>
        <p:txBody>
          <a:bodyPr>
            <a:normAutofit fontScale="92500" lnSpcReduction="10000"/>
          </a:bodyPr>
          <a:lstStyle/>
          <a:p>
            <a:pPr algn="just"/>
            <a:r>
              <a:rPr lang="ru-RU" sz="2400" dirty="0">
                <a:solidFill>
                  <a:schemeClr val="accent1">
                    <a:lumMod val="75000"/>
                  </a:schemeClr>
                </a:solidFill>
                <a:latin typeface="Georgia" panose="02040502050405020303" pitchFamily="18" charset="0"/>
              </a:rPr>
              <a:t>4) </a:t>
            </a:r>
            <a:r>
              <a:rPr lang="ru-RU" sz="2400" i="1" dirty="0">
                <a:solidFill>
                  <a:schemeClr val="accent1">
                    <a:lumMod val="75000"/>
                  </a:schemeClr>
                </a:solidFill>
                <a:latin typeface="Georgia" panose="02040502050405020303" pitchFamily="18" charset="0"/>
              </a:rPr>
              <a:t>совершение по месту работы хищения </a:t>
            </a:r>
            <a:r>
              <a:rPr lang="ru-RU" sz="2400" dirty="0">
                <a:solidFill>
                  <a:schemeClr val="accent1">
                    <a:lumMod val="75000"/>
                  </a:schemeClr>
                </a:solidFill>
                <a:latin typeface="Georgia" panose="02040502050405020303" pitchFamily="18" charset="0"/>
              </a:rPr>
              <a:t>(в том числе мелкого) чужого имущества, растраты, умышленного его уничтожения или повреждения, установленных вступившим в законную силу приговором суда или постановлением органа, уполномоченного на применение административных взысканий; </a:t>
            </a:r>
          </a:p>
          <a:p>
            <a:pPr algn="just"/>
            <a:r>
              <a:rPr lang="ru-RU" sz="2400" dirty="0">
                <a:solidFill>
                  <a:schemeClr val="accent1">
                    <a:lumMod val="75000"/>
                  </a:schemeClr>
                </a:solidFill>
                <a:latin typeface="Georgia" panose="02040502050405020303" pitchFamily="18" charset="0"/>
              </a:rPr>
              <a:t>5) </a:t>
            </a:r>
            <a:r>
              <a:rPr lang="ru-RU" sz="2400" i="1" dirty="0">
                <a:solidFill>
                  <a:schemeClr val="accent1">
                    <a:lumMod val="75000"/>
                  </a:schemeClr>
                </a:solidFill>
                <a:latin typeface="Georgia" panose="02040502050405020303" pitchFamily="18" charset="0"/>
              </a:rPr>
              <a:t>нарушение работником требований по охране труда</a:t>
            </a:r>
            <a:r>
              <a:rPr lang="ru-RU" sz="2400" dirty="0">
                <a:solidFill>
                  <a:schemeClr val="accent1">
                    <a:lumMod val="75000"/>
                  </a:schemeClr>
                </a:solidFill>
                <a:latin typeface="Georgia" panose="02040502050405020303" pitchFamily="18" charset="0"/>
              </a:rPr>
              <a:t>, если это нарушение повлекло за собой тяжкие последствия (несчастный случай на производстве, авария, катастрофа) либо заведомо создавало реальную угрозу наступления таких последствий. </a:t>
            </a:r>
          </a:p>
          <a:p>
            <a:pPr algn="just"/>
            <a:r>
              <a:rPr lang="ru-RU" sz="2400" dirty="0">
                <a:solidFill>
                  <a:schemeClr val="accent1">
                    <a:lumMod val="75000"/>
                  </a:schemeClr>
                </a:solidFill>
                <a:latin typeface="Georgia" panose="02040502050405020303" pitchFamily="18" charset="0"/>
              </a:rPr>
              <a:t>Увольнение работника по данному основанию возможно лишь при отсутствии у него уважительных причин, оправдывающих совершенное нарушение. Например, нельзя уволить работника, который отсутствовал на работе в связи с тем, что попал в дорожно-транспортное происшествие или не смог вовремя приехать на работу по причине аварии в метро. При этом двойное наказание за одно и то же правонарушение недопустимо: увольнение работника по данному основанию должно быть единственным дисциплинарным взысканием за совершенный им проступок. </a:t>
            </a:r>
          </a:p>
          <a:p>
            <a:pPr algn="just"/>
            <a:r>
              <a:rPr lang="ru-RU" sz="2400" dirty="0">
                <a:solidFill>
                  <a:schemeClr val="accent1">
                    <a:lumMod val="75000"/>
                  </a:schemeClr>
                </a:solidFill>
                <a:latin typeface="Georgia" panose="02040502050405020303" pitchFamily="18" charset="0"/>
              </a:rPr>
              <a:t>Поэтому если за опоздание на работу работнику ранее уже был объявлен выговор, то его увольнение за то же самое правонарушение невозможно.</a:t>
            </a:r>
          </a:p>
        </p:txBody>
      </p:sp>
    </p:spTree>
    <p:extLst>
      <p:ext uri="{BB962C8B-B14F-4D97-AF65-F5344CB8AC3E}">
        <p14:creationId xmlns:p14="http://schemas.microsoft.com/office/powerpoint/2010/main" val="1209084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566264-3150-9817-56FB-98E0B3170E35}"/>
              </a:ext>
            </a:extLst>
          </p:cNvPr>
          <p:cNvSpPr>
            <a:spLocks noGrp="1"/>
          </p:cNvSpPr>
          <p:nvPr>
            <p:ph type="title"/>
          </p:nvPr>
        </p:nvSpPr>
        <p:spPr>
          <a:xfrm>
            <a:off x="838200" y="701027"/>
            <a:ext cx="10515600" cy="1325563"/>
          </a:xfrm>
        </p:spPr>
        <p:txBody>
          <a:bodyPr>
            <a:noAutofit/>
          </a:bodyPr>
          <a:lstStyle/>
          <a:p>
            <a:pPr algn="ctr"/>
            <a:r>
              <a:rPr lang="ru-RU" sz="2800" b="1" dirty="0">
                <a:solidFill>
                  <a:schemeClr val="accent1">
                    <a:lumMod val="75000"/>
                  </a:schemeClr>
                </a:solidFill>
                <a:latin typeface="Georgia" panose="02040502050405020303" pitchFamily="18" charset="0"/>
              </a:rPr>
              <a:t>Совершение виновных действий работником, непосредственно обслуживающим денежные или товарные ценности, если эти действия дают основание для утраты доверия к нему со стороны работодателя </a:t>
            </a:r>
          </a:p>
        </p:txBody>
      </p:sp>
      <p:sp>
        <p:nvSpPr>
          <p:cNvPr id="3" name="Объект 2">
            <a:extLst>
              <a:ext uri="{FF2B5EF4-FFF2-40B4-BE49-F238E27FC236}">
                <a16:creationId xmlns:a16="http://schemas.microsoft.com/office/drawing/2014/main" id="{B4E2A9C0-BB29-127B-5F91-25DEF5E12CDF}"/>
              </a:ext>
            </a:extLst>
          </p:cNvPr>
          <p:cNvSpPr>
            <a:spLocks noGrp="1"/>
          </p:cNvSpPr>
          <p:nvPr>
            <p:ph idx="1"/>
          </p:nvPr>
        </p:nvSpPr>
        <p:spPr>
          <a:xfrm>
            <a:off x="838200" y="2870653"/>
            <a:ext cx="10515600" cy="4351338"/>
          </a:xfrm>
        </p:spPr>
        <p:txBody>
          <a:bodyPr>
            <a:normAutofit/>
          </a:bodyPr>
          <a:lstStyle/>
          <a:p>
            <a:pPr algn="just"/>
            <a:r>
              <a:rPr lang="ru-RU" sz="2400" dirty="0">
                <a:solidFill>
                  <a:schemeClr val="accent1">
                    <a:lumMod val="75000"/>
                  </a:schemeClr>
                </a:solidFill>
                <a:latin typeface="Georgia" panose="02040502050405020303" pitchFamily="18" charset="0"/>
              </a:rPr>
              <a:t>По данному основанию могут быть уволены только работники, непосредственно обслуживающие денежные или товарные ценности. Обычно это работники, несущие полную материальную ответственность на основании закона или заключенного между ними и работодателем письменного договора о полной материальной ответственности (кассиры, инкассаторы, продавцы в магазине, кладовщики и др.). Не относятся к данной категории работники, которым материальные ценности непосредственно не вверяются (например, сторожа, бухгалтеры, товароведы, контролеры) или вверяются в качестве средств труда (например, водитель автомобиля, оператор токарного станка и т.п.).</a:t>
            </a:r>
          </a:p>
        </p:txBody>
      </p:sp>
    </p:spTree>
    <p:extLst>
      <p:ext uri="{BB962C8B-B14F-4D97-AF65-F5344CB8AC3E}">
        <p14:creationId xmlns:p14="http://schemas.microsoft.com/office/powerpoint/2010/main" val="1591067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5C935D0-F9E5-99BD-8F03-9E2704E6A9AB}"/>
              </a:ext>
            </a:extLst>
          </p:cNvPr>
          <p:cNvSpPr>
            <a:spLocks noGrp="1"/>
          </p:cNvSpPr>
          <p:nvPr>
            <p:ph idx="1"/>
          </p:nvPr>
        </p:nvSpPr>
        <p:spPr>
          <a:xfrm>
            <a:off x="838200" y="821094"/>
            <a:ext cx="10515600" cy="5626359"/>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Уволить работника по этому основанию можно в том случае, если совершенные им действия: </a:t>
            </a:r>
          </a:p>
          <a:p>
            <a:pPr algn="just"/>
            <a:r>
              <a:rPr lang="ru-RU" dirty="0">
                <a:solidFill>
                  <a:schemeClr val="accent1">
                    <a:lumMod val="75000"/>
                  </a:schemeClr>
                </a:solidFill>
                <a:latin typeface="Georgia" panose="02040502050405020303" pitchFamily="18" charset="0"/>
              </a:rPr>
              <a:t>1) противоправны (например, обсчет кассиром покупателя в магазине); </a:t>
            </a:r>
          </a:p>
          <a:p>
            <a:pPr algn="just"/>
            <a:r>
              <a:rPr lang="ru-RU" dirty="0">
                <a:solidFill>
                  <a:schemeClr val="accent1">
                    <a:lumMod val="75000"/>
                  </a:schemeClr>
                </a:solidFill>
                <a:latin typeface="Georgia" panose="02040502050405020303" pitchFamily="18" charset="0"/>
              </a:rPr>
              <a:t>2) виновны, т.е. совершены работником умышленно или при отсутствии должной внимательности и осмотрительности; </a:t>
            </a:r>
          </a:p>
          <a:p>
            <a:pPr algn="just"/>
            <a:r>
              <a:rPr lang="ru-RU" dirty="0">
                <a:solidFill>
                  <a:schemeClr val="accent1">
                    <a:lumMod val="75000"/>
                  </a:schemeClr>
                </a:solidFill>
                <a:latin typeface="Georgia" panose="02040502050405020303" pitchFamily="18" charset="0"/>
              </a:rPr>
              <a:t>3) именно по причине их виновности и противоправности влекут за собой утрату к работнику доверия (в частности, по данному основанию невозможно увольнение, например, за предосудительное поведение в быту или злоупотребление спиртными напитками). </a:t>
            </a:r>
          </a:p>
          <a:p>
            <a:pPr algn="just"/>
            <a:r>
              <a:rPr lang="ru-RU" dirty="0">
                <a:solidFill>
                  <a:schemeClr val="accent1">
                    <a:lumMod val="75000"/>
                  </a:schemeClr>
                </a:solidFill>
                <a:latin typeface="Georgia" panose="02040502050405020303" pitchFamily="18" charset="0"/>
              </a:rPr>
              <a:t>Необязательно (хотя и возможно), чтобы работник совершил указанные действия на работе. Например, если работник совершил кражу мобильного телефона в кафе, то он также может быть уволен по данному основанию. </a:t>
            </a:r>
          </a:p>
          <a:p>
            <a:pPr algn="just"/>
            <a:r>
              <a:rPr lang="ru-RU" dirty="0">
                <a:solidFill>
                  <a:schemeClr val="accent1">
                    <a:lumMod val="75000"/>
                  </a:schemeClr>
                </a:solidFill>
                <a:latin typeface="Georgia" panose="02040502050405020303" pitchFamily="18" charset="0"/>
              </a:rPr>
              <a:t>В реальной жизни работодатели часто увольняют работников за отказ от заключения договора о полной материальной ответственности. Однако следует знать, что такой отказ сам по себе не является противоправным, а следовательно, и работник виновным, и потому его увольнение в данной ситуации является незаконным.</a:t>
            </a:r>
          </a:p>
        </p:txBody>
      </p:sp>
    </p:spTree>
    <p:extLst>
      <p:ext uri="{BB962C8B-B14F-4D97-AF65-F5344CB8AC3E}">
        <p14:creationId xmlns:p14="http://schemas.microsoft.com/office/powerpoint/2010/main" val="364684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6EF90D-F10D-00C2-7C20-4F13186C519A}"/>
              </a:ext>
            </a:extLst>
          </p:cNvPr>
          <p:cNvSpPr>
            <a:spLocks noGrp="1"/>
          </p:cNvSpPr>
          <p:nvPr>
            <p:ph type="title"/>
          </p:nvPr>
        </p:nvSpPr>
        <p:spPr>
          <a:xfrm>
            <a:off x="838200" y="458432"/>
            <a:ext cx="10515600" cy="1325563"/>
          </a:xfrm>
        </p:spPr>
        <p:txBody>
          <a:bodyPr>
            <a:noAutofit/>
          </a:bodyPr>
          <a:lstStyle/>
          <a:p>
            <a:pPr algn="ctr"/>
            <a:r>
              <a:rPr lang="ru-RU" sz="3200" b="1" dirty="0">
                <a:solidFill>
                  <a:schemeClr val="accent1">
                    <a:lumMod val="75000"/>
                  </a:schemeClr>
                </a:solidFill>
                <a:latin typeface="Georgia" panose="02040502050405020303" pitchFamily="18" charset="0"/>
              </a:rPr>
              <a:t>Совершение работником, выполняющим воспитательные функции, аморального проступка, несовместимого с продолжением данной работы</a:t>
            </a:r>
          </a:p>
        </p:txBody>
      </p:sp>
      <p:sp>
        <p:nvSpPr>
          <p:cNvPr id="3" name="Объект 2">
            <a:extLst>
              <a:ext uri="{FF2B5EF4-FFF2-40B4-BE49-F238E27FC236}">
                <a16:creationId xmlns:a16="http://schemas.microsoft.com/office/drawing/2014/main" id="{B21888D5-5651-6EFD-942A-310D4E490983}"/>
              </a:ext>
            </a:extLst>
          </p:cNvPr>
          <p:cNvSpPr>
            <a:spLocks noGrp="1"/>
          </p:cNvSpPr>
          <p:nvPr>
            <p:ph idx="1"/>
          </p:nvPr>
        </p:nvSpPr>
        <p:spPr>
          <a:xfrm>
            <a:off x="838200" y="2528595"/>
            <a:ext cx="10515600" cy="3648367"/>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По данному основанию допускается увольнение только тех работников, которые занимаются воспитательной деятельностью, т. е. учителей, преподавателей учебных заведений, мастеров производственного обучения, воспитателей детских учреждений. Аморальным проступком может быть признано, например, применение к воспитанникам методов воспитания, связанных с физическим или психологическим воздействием. Расторжение трудового договора по данному основанию возможно и в том случае, когда аморальный проступок был совершен работником не по месту работы и не в связи с исполнением им трудовых обязанностей, а, например, в быту. </a:t>
            </a:r>
          </a:p>
        </p:txBody>
      </p:sp>
    </p:spTree>
    <p:extLst>
      <p:ext uri="{BB962C8B-B14F-4D97-AF65-F5344CB8AC3E}">
        <p14:creationId xmlns:p14="http://schemas.microsoft.com/office/powerpoint/2010/main" val="240484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C07DF-4086-FE8C-7E7A-CB8F43A49C6B}"/>
              </a:ext>
            </a:extLst>
          </p:cNvPr>
          <p:cNvSpPr>
            <a:spLocks noGrp="1"/>
          </p:cNvSpPr>
          <p:nvPr>
            <p:ph type="title"/>
          </p:nvPr>
        </p:nvSpPr>
        <p:spPr/>
        <p:txBody>
          <a:bodyPr>
            <a:noAutofit/>
          </a:bodyPr>
          <a:lstStyle/>
          <a:p>
            <a:pPr algn="ctr"/>
            <a:r>
              <a:rPr lang="ru-RU" sz="3600" b="1" dirty="0">
                <a:solidFill>
                  <a:schemeClr val="accent1">
                    <a:lumMod val="75000"/>
                  </a:schemeClr>
                </a:solidFill>
                <a:latin typeface="Georgia" panose="02040502050405020303" pitchFamily="18" charset="0"/>
              </a:rPr>
              <a:t>Представление работником работодателю подложных документов или заведомо ложных сведений при заключении трудового договора</a:t>
            </a:r>
          </a:p>
        </p:txBody>
      </p:sp>
      <p:sp>
        <p:nvSpPr>
          <p:cNvPr id="3" name="Объект 2">
            <a:extLst>
              <a:ext uri="{FF2B5EF4-FFF2-40B4-BE49-F238E27FC236}">
                <a16:creationId xmlns:a16="http://schemas.microsoft.com/office/drawing/2014/main" id="{0C202419-0787-70C1-40D7-A894C9124B6D}"/>
              </a:ext>
            </a:extLst>
          </p:cNvPr>
          <p:cNvSpPr>
            <a:spLocks noGrp="1"/>
          </p:cNvSpPr>
          <p:nvPr>
            <p:ph idx="1"/>
          </p:nvPr>
        </p:nvSpPr>
        <p:spPr>
          <a:xfrm>
            <a:off x="838200" y="2480614"/>
            <a:ext cx="10515600" cy="4012261"/>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Расторжение трудового договора возможно также в случае, когда работник при заключении трудового договора сообщил работодателю о себе заведомо ложные сведения или представил подложные документы. В том случае, если совершенный работником подлог имеет целью сокрыть отсутствие у него документа, который подтверждал бы наличие специальных знаний или навыков, необходимых в силу закона для выполнения соответствующей работы (например, водительского удостоверения или диплома врача), работодатель обязан уволить такого работника. Если же подлог был вызван желанием работника получить преимущество перед другими кандидатами при устройстве на работу, которая не требует соответствующих знаний или навыков, то сам факт недобросовестности работника дает работодателю основание уволить работника, однако он может этого и не делать.</a:t>
            </a:r>
          </a:p>
        </p:txBody>
      </p:sp>
    </p:spTree>
    <p:extLst>
      <p:ext uri="{BB962C8B-B14F-4D97-AF65-F5344CB8AC3E}">
        <p14:creationId xmlns:p14="http://schemas.microsoft.com/office/powerpoint/2010/main" val="126183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F3F23-61F0-3694-AA8C-F4ADB271BBE3}"/>
              </a:ext>
            </a:extLst>
          </p:cNvPr>
          <p:cNvSpPr>
            <a:spLocks noGrp="1"/>
          </p:cNvSpPr>
          <p:nvPr>
            <p:ph type="title"/>
          </p:nvPr>
        </p:nvSpPr>
        <p:spPr/>
        <p:txBody>
          <a:bodyPr>
            <a:noAutofit/>
          </a:bodyPr>
          <a:lstStyle/>
          <a:p>
            <a:pPr algn="ctr"/>
            <a:r>
              <a:rPr lang="ru-RU" sz="3200" b="1" dirty="0">
                <a:solidFill>
                  <a:schemeClr val="accent1">
                    <a:lumMod val="75000"/>
                  </a:schemeClr>
                </a:solidFill>
                <a:latin typeface="Georgia" panose="02040502050405020303" pitchFamily="18" charset="0"/>
              </a:rPr>
              <a:t>Особенности расторжения трудового договора с некоторыми категориями работников</a:t>
            </a:r>
          </a:p>
        </p:txBody>
      </p:sp>
      <p:sp>
        <p:nvSpPr>
          <p:cNvPr id="3" name="Объект 2">
            <a:extLst>
              <a:ext uri="{FF2B5EF4-FFF2-40B4-BE49-F238E27FC236}">
                <a16:creationId xmlns:a16="http://schemas.microsoft.com/office/drawing/2014/main" id="{44F43590-3C77-4FF5-BDEC-F2052254746C}"/>
              </a:ext>
            </a:extLst>
          </p:cNvPr>
          <p:cNvSpPr>
            <a:spLocks noGrp="1"/>
          </p:cNvSpPr>
          <p:nvPr>
            <p:ph idx="1"/>
          </p:nvPr>
        </p:nvSpPr>
        <p:spPr>
          <a:xfrm>
            <a:off x="838200" y="2021568"/>
            <a:ext cx="10515600" cy="4351338"/>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При расторжении трудового договора по инициативе работодателя некоторые категории работников пользуются повышенной защитой и на них распространяются дополнительные гарантии при увольнении. Так, расторжение трудового договора с работниками в возрасте до 18 лет (за исключением случаев ликвидации организации) допускается только с согласия государственной инспекции труда и комиссии по делам несовершеннолетних и защите их прав. Законом также не допускается увольнение беременных женщин, за исключением случаев ликвидации организации, а также женщин, имеющих детей в возрасте до трех лет, одиноких матерей, воспитывающих ребенка в возрасте до 14 лет (ребенка-инвалида в возрасте до 18 лет), других лиц, воспитывающих указанных детей без матери, за исключением увольнения по следующим основаниям:</a:t>
            </a:r>
          </a:p>
        </p:txBody>
      </p:sp>
    </p:spTree>
    <p:extLst>
      <p:ext uri="{BB962C8B-B14F-4D97-AF65-F5344CB8AC3E}">
        <p14:creationId xmlns:p14="http://schemas.microsoft.com/office/powerpoint/2010/main" val="164299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6BCCE80-F3EF-A92E-72D0-0A120A326CF3}"/>
              </a:ext>
            </a:extLst>
          </p:cNvPr>
          <p:cNvSpPr>
            <a:spLocks noGrp="1"/>
          </p:cNvSpPr>
          <p:nvPr>
            <p:ph idx="1"/>
          </p:nvPr>
        </p:nvSpPr>
        <p:spPr>
          <a:xfrm>
            <a:off x="838200" y="643812"/>
            <a:ext cx="10515600" cy="5971591"/>
          </a:xfrm>
        </p:spPr>
        <p:txBody>
          <a:bodyPr>
            <a:normAutofit fontScale="70000" lnSpcReduction="20000"/>
          </a:bodyPr>
          <a:lstStyle/>
          <a:p>
            <a:pPr algn="just"/>
            <a:r>
              <a:rPr lang="ru-RU" dirty="0">
                <a:solidFill>
                  <a:schemeClr val="accent1">
                    <a:lumMod val="75000"/>
                  </a:schemeClr>
                </a:solidFill>
                <a:latin typeface="Georgia" panose="02040502050405020303" pitchFamily="18" charset="0"/>
              </a:rPr>
              <a:t>6) полную достоверную информацию об условиях труда и требованиях охраны труда на рабочем месте; </a:t>
            </a:r>
          </a:p>
          <a:p>
            <a:pPr algn="just"/>
            <a:r>
              <a:rPr lang="ru-RU" dirty="0">
                <a:solidFill>
                  <a:schemeClr val="accent1">
                    <a:lumMod val="75000"/>
                  </a:schemeClr>
                </a:solidFill>
                <a:latin typeface="Georgia" panose="02040502050405020303" pitchFamily="18" charset="0"/>
              </a:rPr>
              <a:t>7) профессиональную подготовку, переподготовку и повышение своей квалификации в порядке, установленном ТК РФ, иными федеральными законами; </a:t>
            </a:r>
          </a:p>
          <a:p>
            <a:pPr algn="just"/>
            <a:r>
              <a:rPr lang="ru-RU" dirty="0">
                <a:solidFill>
                  <a:schemeClr val="accent1">
                    <a:lumMod val="75000"/>
                  </a:schemeClr>
                </a:solidFill>
                <a:latin typeface="Georgia" panose="02040502050405020303" pitchFamily="18" charset="0"/>
              </a:rPr>
              <a:t>8) объединение, включая право на создание профессиональных союзов и вступление в них для защиты своих трудовых прав, свобод и законных интересов; </a:t>
            </a:r>
          </a:p>
          <a:p>
            <a:pPr algn="just"/>
            <a:r>
              <a:rPr lang="ru-RU" dirty="0">
                <a:solidFill>
                  <a:schemeClr val="accent1">
                    <a:lumMod val="75000"/>
                  </a:schemeClr>
                </a:solidFill>
                <a:latin typeface="Georgia" panose="02040502050405020303" pitchFamily="18" charset="0"/>
              </a:rPr>
              <a:t>9) участие в управлении организацией в предусмотренных настоящим Кодексом, иными федеральными законами и коллективным договором формах;</a:t>
            </a:r>
          </a:p>
          <a:p>
            <a:pPr algn="just"/>
            <a:r>
              <a:rPr lang="ru-RU" dirty="0">
                <a:solidFill>
                  <a:schemeClr val="accent1">
                    <a:lumMod val="75000"/>
                  </a:schemeClr>
                </a:solidFill>
                <a:latin typeface="Georgia" panose="02040502050405020303" pitchFamily="18" charset="0"/>
              </a:rPr>
              <a:t>10) ведение коллективных переговоров и заключение коллективных договоров и соглашений через своих представителей, а также на информацию о выполнении коллективного договора, соглашений; </a:t>
            </a:r>
          </a:p>
          <a:p>
            <a:pPr algn="just"/>
            <a:r>
              <a:rPr lang="ru-RU" dirty="0">
                <a:solidFill>
                  <a:schemeClr val="accent1">
                    <a:lumMod val="75000"/>
                  </a:schemeClr>
                </a:solidFill>
                <a:latin typeface="Georgia" panose="02040502050405020303" pitchFamily="18" charset="0"/>
              </a:rPr>
              <a:t>11) защиту своих трудовых прав, свобод и законных интересов всеми не запрещенными законом способами; </a:t>
            </a:r>
          </a:p>
          <a:p>
            <a:pPr algn="just"/>
            <a:r>
              <a:rPr lang="ru-RU" dirty="0">
                <a:solidFill>
                  <a:schemeClr val="accent1">
                    <a:lumMod val="75000"/>
                  </a:schemeClr>
                </a:solidFill>
                <a:latin typeface="Georgia" panose="02040502050405020303" pitchFamily="18" charset="0"/>
              </a:rPr>
              <a:t>12) разрешение индивидуальных и коллективных трудовых споров, включая право на забастовку, в порядке, установленном ТК РФ, иными федеральными законами;</a:t>
            </a:r>
          </a:p>
          <a:p>
            <a:pPr algn="just"/>
            <a:r>
              <a:rPr lang="ru-RU" dirty="0">
                <a:solidFill>
                  <a:schemeClr val="accent1">
                    <a:lumMod val="75000"/>
                  </a:schemeClr>
                </a:solidFill>
                <a:latin typeface="Georgia" panose="02040502050405020303" pitchFamily="18" charset="0"/>
              </a:rPr>
              <a:t>13) возмещение вреда, причиненного работнику в связи с исполнением им трудовых обязанностей, и компенсацию морального вреда в порядке, установленном ТК РФ, иными федеральными законами; </a:t>
            </a:r>
          </a:p>
          <a:p>
            <a:pPr algn="just"/>
            <a:r>
              <a:rPr lang="ru-RU" dirty="0">
                <a:solidFill>
                  <a:schemeClr val="accent1">
                    <a:lumMod val="75000"/>
                  </a:schemeClr>
                </a:solidFill>
                <a:latin typeface="Georgia" panose="02040502050405020303" pitchFamily="18" charset="0"/>
              </a:rPr>
              <a:t>14) обязательное социальное страхование в случаях, предусмотренных федеральными законами.</a:t>
            </a:r>
          </a:p>
        </p:txBody>
      </p:sp>
    </p:spTree>
    <p:extLst>
      <p:ext uri="{BB962C8B-B14F-4D97-AF65-F5344CB8AC3E}">
        <p14:creationId xmlns:p14="http://schemas.microsoft.com/office/powerpoint/2010/main" val="2069633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1060D46-F44A-7585-492B-D9A980FEA0D3}"/>
              </a:ext>
            </a:extLst>
          </p:cNvPr>
          <p:cNvSpPr>
            <a:spLocks noGrp="1"/>
          </p:cNvSpPr>
          <p:nvPr>
            <p:ph idx="1"/>
          </p:nvPr>
        </p:nvSpPr>
        <p:spPr>
          <a:xfrm>
            <a:off x="838200" y="531844"/>
            <a:ext cx="10515600" cy="5924939"/>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1) в случае несоответствия занимаемой должности или выполняемой работы вследствие состояния здоровья в соответствии с медицинским заключением; </a:t>
            </a:r>
          </a:p>
          <a:p>
            <a:pPr algn="just"/>
            <a:r>
              <a:rPr lang="ru-RU" dirty="0">
                <a:solidFill>
                  <a:schemeClr val="accent1">
                    <a:lumMod val="75000"/>
                  </a:schemeClr>
                </a:solidFill>
                <a:latin typeface="Georgia" panose="02040502050405020303" pitchFamily="18" charset="0"/>
              </a:rPr>
              <a:t>2) в случае неоднократного неисполнения работником без уважительных причин трудовых обязанностей, если он имеет дисциплинарное взыскание; </a:t>
            </a:r>
          </a:p>
          <a:p>
            <a:pPr algn="just"/>
            <a:r>
              <a:rPr lang="ru-RU" dirty="0">
                <a:solidFill>
                  <a:schemeClr val="accent1">
                    <a:lumMod val="75000"/>
                  </a:schemeClr>
                </a:solidFill>
                <a:latin typeface="Georgia" panose="02040502050405020303" pitchFamily="18" charset="0"/>
              </a:rPr>
              <a:t>3) в случае однократного грубого нарушения работником трудовых обязанностей; </a:t>
            </a:r>
          </a:p>
          <a:p>
            <a:pPr algn="just"/>
            <a:r>
              <a:rPr lang="ru-RU" dirty="0">
                <a:solidFill>
                  <a:schemeClr val="accent1">
                    <a:lumMod val="75000"/>
                  </a:schemeClr>
                </a:solidFill>
                <a:latin typeface="Georgia" panose="02040502050405020303" pitchFamily="18" charset="0"/>
              </a:rPr>
              <a:t>4) в случае совершения виновных действий работником, непосредственно обслуживающим денежные или товарные ценности, если эти действия дают основания для утраты доверия к нему со стороны работодателя; </a:t>
            </a:r>
          </a:p>
          <a:p>
            <a:pPr algn="just"/>
            <a:r>
              <a:rPr lang="ru-RU" dirty="0">
                <a:solidFill>
                  <a:schemeClr val="accent1">
                    <a:lumMod val="75000"/>
                  </a:schemeClr>
                </a:solidFill>
                <a:latin typeface="Georgia" panose="02040502050405020303" pitchFamily="18" charset="0"/>
              </a:rPr>
              <a:t>5) в случае совершения работником, выполняющим воспитательные функции, аморального проступка, несовместимого с продолжением данной работы; </a:t>
            </a:r>
          </a:p>
          <a:p>
            <a:pPr algn="just"/>
            <a:r>
              <a:rPr lang="ru-RU" dirty="0">
                <a:solidFill>
                  <a:schemeClr val="accent1">
                    <a:lumMod val="75000"/>
                  </a:schemeClr>
                </a:solidFill>
                <a:latin typeface="Georgia" panose="02040502050405020303" pitchFamily="18" charset="0"/>
              </a:rPr>
              <a:t>6) предоставления работником работодателю подложных документов или заведомо ложных сведений при заключении трудового договора.</a:t>
            </a:r>
          </a:p>
        </p:txBody>
      </p:sp>
    </p:spTree>
    <p:extLst>
      <p:ext uri="{BB962C8B-B14F-4D97-AF65-F5344CB8AC3E}">
        <p14:creationId xmlns:p14="http://schemas.microsoft.com/office/powerpoint/2010/main" val="4113206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F22D9-4CF4-1DE5-DD6E-D145112F0321}"/>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Понятие материальной ответственности и ее виды</a:t>
            </a:r>
          </a:p>
        </p:txBody>
      </p:sp>
      <p:sp>
        <p:nvSpPr>
          <p:cNvPr id="3" name="Объект 2">
            <a:extLst>
              <a:ext uri="{FF2B5EF4-FFF2-40B4-BE49-F238E27FC236}">
                <a16:creationId xmlns:a16="http://schemas.microsoft.com/office/drawing/2014/main" id="{984D4CC8-F937-1DB5-F838-DAF896B2287A}"/>
              </a:ext>
            </a:extLst>
          </p:cNvPr>
          <p:cNvSpPr>
            <a:spLocks noGrp="1"/>
          </p:cNvSpPr>
          <p:nvPr>
            <p:ph idx="1"/>
          </p:nvPr>
        </p:nvSpPr>
        <p:spPr>
          <a:xfrm>
            <a:off x="838200" y="2141537"/>
            <a:ext cx="10515600" cy="4351338"/>
          </a:xfrm>
        </p:spPr>
        <p:txBody>
          <a:bodyPr>
            <a:normAutofit fontScale="85000" lnSpcReduction="10000"/>
          </a:bodyPr>
          <a:lstStyle/>
          <a:p>
            <a:pPr algn="just"/>
            <a:r>
              <a:rPr lang="ru-RU" b="1" dirty="0">
                <a:solidFill>
                  <a:schemeClr val="accent1">
                    <a:lumMod val="75000"/>
                  </a:schemeClr>
                </a:solidFill>
                <a:latin typeface="Georgia" panose="02040502050405020303" pitchFamily="18" charset="0"/>
              </a:rPr>
              <a:t>Материальная ответственность </a:t>
            </a:r>
            <a:r>
              <a:rPr lang="ru-RU" dirty="0">
                <a:solidFill>
                  <a:schemeClr val="accent1">
                    <a:lumMod val="75000"/>
                  </a:schemeClr>
                </a:solidFill>
                <a:latin typeface="Georgia" panose="02040502050405020303" pitchFamily="18" charset="0"/>
              </a:rPr>
              <a:t>сторон трудового договора представляет собой вид юридической обязанности одной из сторон (работника или работодателя) возместить реальный имущественный ущерб, причиненный ею другой стороне в результате виновного противоправного неисполнения трудовых обязанностей. </a:t>
            </a:r>
          </a:p>
          <a:p>
            <a:pPr algn="just"/>
            <a:r>
              <a:rPr lang="ru-RU" dirty="0">
                <a:solidFill>
                  <a:schemeClr val="accent1">
                    <a:lumMod val="75000"/>
                  </a:schemeClr>
                </a:solidFill>
                <a:latin typeface="Georgia" panose="02040502050405020303" pitchFamily="18" charset="0"/>
              </a:rPr>
              <a:t>Материальная ответственность имеет ретроспективный характер, т.е. представляет собой реакцию одной стороны трудового договора на правонарушение, совершенное другой стороной. </a:t>
            </a:r>
          </a:p>
          <a:p>
            <a:pPr algn="just"/>
            <a:r>
              <a:rPr lang="ru-RU" dirty="0">
                <a:solidFill>
                  <a:schemeClr val="accent1">
                    <a:lumMod val="75000"/>
                  </a:schemeClr>
                </a:solidFill>
                <a:latin typeface="Georgia" panose="02040502050405020303" pitchFamily="18" charset="0"/>
              </a:rPr>
              <a:t>Различают следующие </a:t>
            </a:r>
            <a:r>
              <a:rPr lang="ru-RU" b="1" dirty="0">
                <a:solidFill>
                  <a:schemeClr val="accent1">
                    <a:lumMod val="75000"/>
                  </a:schemeClr>
                </a:solidFill>
                <a:latin typeface="Georgia" panose="02040502050405020303" pitchFamily="18" charset="0"/>
              </a:rPr>
              <a:t>виды материальной ответственности</a:t>
            </a:r>
            <a:r>
              <a:rPr lang="ru-RU" dirty="0">
                <a:solidFill>
                  <a:schemeClr val="accent1">
                    <a:lumMod val="75000"/>
                  </a:schemeClr>
                </a:solidFill>
                <a:latin typeface="Georgia" panose="02040502050405020303" pitchFamily="18" charset="0"/>
              </a:rPr>
              <a:t>: </a:t>
            </a:r>
          </a:p>
          <a:p>
            <a:pPr algn="just"/>
            <a:r>
              <a:rPr lang="ru-RU" dirty="0">
                <a:solidFill>
                  <a:schemeClr val="accent1">
                    <a:lumMod val="75000"/>
                  </a:schemeClr>
                </a:solidFill>
                <a:latin typeface="Georgia" panose="02040502050405020303" pitchFamily="18" charset="0"/>
              </a:rPr>
              <a:t>1) материальная ответственность работодателя; </a:t>
            </a:r>
          </a:p>
          <a:p>
            <a:pPr algn="just"/>
            <a:r>
              <a:rPr lang="ru-RU" dirty="0">
                <a:solidFill>
                  <a:schemeClr val="accent1">
                    <a:lumMod val="75000"/>
                  </a:schemeClr>
                </a:solidFill>
                <a:latin typeface="Georgia" panose="02040502050405020303" pitchFamily="18" charset="0"/>
              </a:rPr>
              <a:t>2) материальная ответственность работника (индивидуальная или коллективная, полная или ограниченная).</a:t>
            </a:r>
          </a:p>
        </p:txBody>
      </p:sp>
    </p:spTree>
    <p:extLst>
      <p:ext uri="{BB962C8B-B14F-4D97-AF65-F5344CB8AC3E}">
        <p14:creationId xmlns:p14="http://schemas.microsoft.com/office/powerpoint/2010/main" val="496875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D5629E-AF26-F53B-F090-C6D7405BF6B5}"/>
              </a:ext>
            </a:extLst>
          </p:cNvPr>
          <p:cNvSpPr>
            <a:spLocks noGrp="1"/>
          </p:cNvSpPr>
          <p:nvPr>
            <p:ph idx="1"/>
          </p:nvPr>
        </p:nvSpPr>
        <p:spPr>
          <a:xfrm>
            <a:off x="838200" y="905069"/>
            <a:ext cx="10515600" cy="5271894"/>
          </a:xfrm>
        </p:spPr>
        <p:txBody>
          <a:bodyPr>
            <a:normAutofit/>
          </a:bodyPr>
          <a:lstStyle/>
          <a:p>
            <a:pPr algn="just"/>
            <a:r>
              <a:rPr lang="ru-RU" dirty="0">
                <a:solidFill>
                  <a:schemeClr val="accent1">
                    <a:lumMod val="75000"/>
                  </a:schemeClr>
                </a:solidFill>
                <a:latin typeface="Georgia" panose="02040502050405020303" pitchFamily="18" charset="0"/>
              </a:rPr>
              <a:t>Привлечение какой-либо из сторон трудового договора к материальной ответственности возможно только при наличии определенных условий. Таких условий всего четыре:</a:t>
            </a:r>
          </a:p>
          <a:p>
            <a:pPr algn="just"/>
            <a:r>
              <a:rPr lang="ru-RU" dirty="0">
                <a:solidFill>
                  <a:schemeClr val="accent1">
                    <a:lumMod val="75000"/>
                  </a:schemeClr>
                </a:solidFill>
                <a:latin typeface="Georgia" panose="02040502050405020303" pitchFamily="18" charset="0"/>
              </a:rPr>
              <a:t>1) наличие ущерба; </a:t>
            </a:r>
          </a:p>
          <a:p>
            <a:pPr algn="just"/>
            <a:r>
              <a:rPr lang="ru-RU" dirty="0">
                <a:solidFill>
                  <a:schemeClr val="accent1">
                    <a:lumMod val="75000"/>
                  </a:schemeClr>
                </a:solidFill>
                <a:latin typeface="Georgia" panose="02040502050405020303" pitchFamily="18" charset="0"/>
              </a:rPr>
              <a:t>2) наличие вины; </a:t>
            </a:r>
          </a:p>
          <a:p>
            <a:pPr algn="just"/>
            <a:r>
              <a:rPr lang="ru-RU" dirty="0">
                <a:solidFill>
                  <a:schemeClr val="accent1">
                    <a:lumMod val="75000"/>
                  </a:schemeClr>
                </a:solidFill>
                <a:latin typeface="Georgia" panose="02040502050405020303" pitchFamily="18" charset="0"/>
              </a:rPr>
              <a:t>3) противоправность действия или бездействия; </a:t>
            </a:r>
          </a:p>
          <a:p>
            <a:pPr algn="just"/>
            <a:r>
              <a:rPr lang="ru-RU" dirty="0">
                <a:solidFill>
                  <a:schemeClr val="accent1">
                    <a:lumMod val="75000"/>
                  </a:schemeClr>
                </a:solidFill>
                <a:latin typeface="Georgia" panose="02040502050405020303" pitchFamily="18" charset="0"/>
              </a:rPr>
              <a:t>4) причинно-следственная связь между противоправным поведением одной из сторон и ущербом, нанесенным другой стороне. </a:t>
            </a:r>
          </a:p>
        </p:txBody>
      </p:sp>
    </p:spTree>
    <p:extLst>
      <p:ext uri="{BB962C8B-B14F-4D97-AF65-F5344CB8AC3E}">
        <p14:creationId xmlns:p14="http://schemas.microsoft.com/office/powerpoint/2010/main" val="1589586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D88B06-1FD2-ACB6-878F-4200C70EAD76}"/>
              </a:ext>
            </a:extLst>
          </p:cNvPr>
          <p:cNvSpPr>
            <a:spLocks noGrp="1"/>
          </p:cNvSpPr>
          <p:nvPr>
            <p:ph idx="1"/>
          </p:nvPr>
        </p:nvSpPr>
        <p:spPr>
          <a:xfrm>
            <a:off x="838200" y="867747"/>
            <a:ext cx="10515600" cy="5309216"/>
          </a:xfrm>
        </p:spPr>
        <p:txBody>
          <a:bodyPr>
            <a:normAutofit lnSpcReduction="10000"/>
          </a:bodyPr>
          <a:lstStyle/>
          <a:p>
            <a:pPr algn="just"/>
            <a:r>
              <a:rPr lang="ru-RU" dirty="0">
                <a:solidFill>
                  <a:schemeClr val="accent1">
                    <a:lumMod val="75000"/>
                  </a:schemeClr>
                </a:solidFill>
                <a:latin typeface="Georgia" panose="02040502050405020303" pitchFamily="18" charset="0"/>
              </a:rPr>
              <a:t>Под </a:t>
            </a:r>
            <a:r>
              <a:rPr lang="ru-RU" b="1" dirty="0">
                <a:solidFill>
                  <a:schemeClr val="accent1">
                    <a:lumMod val="75000"/>
                  </a:schemeClr>
                </a:solidFill>
                <a:latin typeface="Georgia" panose="02040502050405020303" pitchFamily="18" charset="0"/>
              </a:rPr>
              <a:t>ущербом</a:t>
            </a:r>
            <a:r>
              <a:rPr lang="ru-RU" dirty="0">
                <a:solidFill>
                  <a:schemeClr val="accent1">
                    <a:lumMod val="75000"/>
                  </a:schemeClr>
                </a:solidFill>
                <a:latin typeface="Georgia" panose="02040502050405020303" pitchFamily="18" charset="0"/>
              </a:rPr>
              <a:t> понимают те убытки, которая одна сторона нанесла своими действиями (или бездействием) другой стороне трудового договора. Каждая из сторон трудового договора (работник или работодатель), обращаясь к другой стороне с требованиями о возмещении ущерба, обязана доказать размер причиненного ей ущерба документально. </a:t>
            </a:r>
          </a:p>
          <a:p>
            <a:pPr algn="just"/>
            <a:r>
              <a:rPr lang="ru-RU" dirty="0">
                <a:solidFill>
                  <a:schemeClr val="accent1">
                    <a:lumMod val="75000"/>
                  </a:schemeClr>
                </a:solidFill>
                <a:latin typeface="Georgia" panose="02040502050405020303" pitchFamily="18" charset="0"/>
              </a:rPr>
              <a:t>Также должна быть установлена </a:t>
            </a:r>
            <a:r>
              <a:rPr lang="ru-RU" b="1" dirty="0">
                <a:solidFill>
                  <a:schemeClr val="accent1">
                    <a:lumMod val="75000"/>
                  </a:schemeClr>
                </a:solidFill>
                <a:latin typeface="Georgia" panose="02040502050405020303" pitchFamily="18" charset="0"/>
              </a:rPr>
              <a:t>причинная связь </a:t>
            </a:r>
            <a:r>
              <a:rPr lang="ru-RU" dirty="0">
                <a:solidFill>
                  <a:schemeClr val="accent1">
                    <a:lumMod val="75000"/>
                  </a:schemeClr>
                </a:solidFill>
                <a:latin typeface="Georgia" panose="02040502050405020303" pitchFamily="18" charset="0"/>
              </a:rPr>
              <a:t>между нанесенным материальным ущербом и действиями (бездействием) виновной стороны (т. е. причиненный ущерб должен быть результатом именно поведения стороны, а не каких-либо иных обстоятельств), а само поведение должно быть противоправным, т.е. нарушающим какие-либо нормы закона, трудового договора или правовых актов.</a:t>
            </a:r>
          </a:p>
        </p:txBody>
      </p:sp>
    </p:spTree>
    <p:extLst>
      <p:ext uri="{BB962C8B-B14F-4D97-AF65-F5344CB8AC3E}">
        <p14:creationId xmlns:p14="http://schemas.microsoft.com/office/powerpoint/2010/main" val="1228243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E23D14C2-6DF6-B6F4-39EF-6BA0AA276890}"/>
              </a:ext>
            </a:extLst>
          </p:cNvPr>
          <p:cNvPicPr>
            <a:picLocks noGrp="1" noChangeAspect="1"/>
          </p:cNvPicPr>
          <p:nvPr>
            <p:ph idx="1"/>
          </p:nvPr>
        </p:nvPicPr>
        <p:blipFill rotWithShape="1">
          <a:blip r:embed="rId2"/>
          <a:srcRect l="28490" t="31167" r="12167" b="6005"/>
          <a:stretch/>
        </p:blipFill>
        <p:spPr>
          <a:xfrm>
            <a:off x="991533" y="389145"/>
            <a:ext cx="10208934" cy="6079710"/>
          </a:xfrm>
        </p:spPr>
      </p:pic>
    </p:spTree>
    <p:extLst>
      <p:ext uri="{BB962C8B-B14F-4D97-AF65-F5344CB8AC3E}">
        <p14:creationId xmlns:p14="http://schemas.microsoft.com/office/powerpoint/2010/main" val="3665664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3024BE-6462-E65A-940A-F2683FDFACDD}"/>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Материальная ответственность работодателя</a:t>
            </a:r>
          </a:p>
        </p:txBody>
      </p:sp>
      <p:sp>
        <p:nvSpPr>
          <p:cNvPr id="3" name="Объект 2">
            <a:extLst>
              <a:ext uri="{FF2B5EF4-FFF2-40B4-BE49-F238E27FC236}">
                <a16:creationId xmlns:a16="http://schemas.microsoft.com/office/drawing/2014/main" id="{C856DB1F-2EF5-F624-550A-C9519262A0E7}"/>
              </a:ext>
            </a:extLst>
          </p:cNvPr>
          <p:cNvSpPr>
            <a:spLocks noGrp="1"/>
          </p:cNvSpPr>
          <p:nvPr>
            <p:ph idx="1"/>
          </p:nvPr>
        </p:nvSpPr>
        <p:spPr>
          <a:xfrm>
            <a:off x="903514" y="2496099"/>
            <a:ext cx="10515600" cy="4716463"/>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Во-первых, работодатель несет материальную ответственность за </a:t>
            </a:r>
            <a:r>
              <a:rPr lang="ru-RU" b="1" dirty="0">
                <a:solidFill>
                  <a:schemeClr val="accent1">
                    <a:lumMod val="75000"/>
                  </a:schemeClr>
                </a:solidFill>
                <a:latin typeface="Georgia" panose="02040502050405020303" pitchFamily="18" charset="0"/>
              </a:rPr>
              <a:t>ущерб</a:t>
            </a:r>
            <a:r>
              <a:rPr lang="ru-RU" dirty="0">
                <a:solidFill>
                  <a:schemeClr val="accent1">
                    <a:lumMod val="75000"/>
                  </a:schemeClr>
                </a:solidFill>
                <a:latin typeface="Georgia" panose="02040502050405020303" pitchFamily="18" charset="0"/>
              </a:rPr>
              <a:t>, </a:t>
            </a:r>
            <a:r>
              <a:rPr lang="ru-RU" b="1" dirty="0">
                <a:solidFill>
                  <a:schemeClr val="accent1">
                    <a:lumMod val="75000"/>
                  </a:schemeClr>
                </a:solidFill>
                <a:latin typeface="Georgia" panose="02040502050405020303" pitchFamily="18" charset="0"/>
              </a:rPr>
              <a:t>причиненный работнику в результате незаконного лишения его возможности трудиться</a:t>
            </a:r>
            <a:r>
              <a:rPr lang="ru-RU" dirty="0">
                <a:solidFill>
                  <a:schemeClr val="accent1">
                    <a:lumMod val="75000"/>
                  </a:schemeClr>
                </a:solidFill>
                <a:latin typeface="Georgia" panose="02040502050405020303" pitchFamily="18" charset="0"/>
              </a:rPr>
              <a:t>. Согласно ст. 234 ТК РФ работодатель обязан возместить работнику не полученный им заработок во всех случаях незаконного лишения его возможности трудиться.</a:t>
            </a:r>
          </a:p>
          <a:p>
            <a:pPr algn="just"/>
            <a:r>
              <a:rPr lang="ru-RU" dirty="0">
                <a:solidFill>
                  <a:schemeClr val="accent1">
                    <a:lumMod val="75000"/>
                  </a:schemeClr>
                </a:solidFill>
                <a:latin typeface="Georgia" panose="02040502050405020303" pitchFamily="18" charset="0"/>
              </a:rPr>
              <a:t>Под </a:t>
            </a:r>
            <a:r>
              <a:rPr lang="ru-RU" b="1" dirty="0">
                <a:solidFill>
                  <a:schemeClr val="accent1">
                    <a:lumMod val="75000"/>
                  </a:schemeClr>
                </a:solidFill>
                <a:latin typeface="Georgia" panose="02040502050405020303" pitchFamily="18" charset="0"/>
              </a:rPr>
              <a:t>незаконным лишением возможности трудиться понимаются </a:t>
            </a:r>
            <a:r>
              <a:rPr lang="ru-RU" dirty="0">
                <a:solidFill>
                  <a:schemeClr val="accent1">
                    <a:lumMod val="75000"/>
                  </a:schemeClr>
                </a:solidFill>
                <a:latin typeface="Georgia" panose="02040502050405020303" pitchFamily="18" charset="0"/>
              </a:rPr>
              <a:t>любые способы и действия работодателя, препятствующие исполнению работником своих трудовых обязанностей, в том числе незаконное отстранение работника от работы, его незаконное увольнение или перевод на другую работу, отказ работодателя от исполнения или несвоевременное исполнение решения органа по рассмотрению трудовых споров или государственного правового инспектора труда о восстановлении работника на прежней работе, задержка работодателем выдачи работнику трудовой книжки, внесение в трудовую книжку неправильной или не соответствующей законодательству формулировки причины увольнения работника. </a:t>
            </a:r>
          </a:p>
        </p:txBody>
      </p:sp>
    </p:spTree>
    <p:extLst>
      <p:ext uri="{BB962C8B-B14F-4D97-AF65-F5344CB8AC3E}">
        <p14:creationId xmlns:p14="http://schemas.microsoft.com/office/powerpoint/2010/main" val="3663474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7C76E5-141E-0F5A-5A14-7206B5F5B85B}"/>
              </a:ext>
            </a:extLst>
          </p:cNvPr>
          <p:cNvSpPr>
            <a:spLocks noGrp="1"/>
          </p:cNvSpPr>
          <p:nvPr>
            <p:ph idx="1"/>
          </p:nvPr>
        </p:nvSpPr>
        <p:spPr>
          <a:xfrm>
            <a:off x="838200" y="867747"/>
            <a:ext cx="10515600" cy="5309216"/>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Во-вторых, работодатель несет материальную ответственность за ущерб, причиненный имуществу работника. Ущерб, причиненный имуществу работника, возмещается работодателем в полном объеме. Размер ущерба исчисляется по рыночным ценам, действующим в данной местности на день возмещения ущерба. При согласии работника ущерб может быть возмещен натуре, т.е. путем восстановления (ремонта) поврежденного имущества или предоставления работнику имущества, равноценного утраченному. Для того чтобы работодатель возместил нанесенный ущерб, работник должен направить ему заявление. </a:t>
            </a:r>
          </a:p>
          <a:p>
            <a:pPr algn="just"/>
            <a:r>
              <a:rPr lang="ru-RU" dirty="0">
                <a:solidFill>
                  <a:schemeClr val="accent1">
                    <a:lumMod val="75000"/>
                  </a:schemeClr>
                </a:solidFill>
                <a:latin typeface="Georgia" panose="02040502050405020303" pitchFamily="18" charset="0"/>
              </a:rPr>
              <a:t>Работодатель обязан рассмотреть это заявление и принять решение в течение О дней. При несогласии работника с решением работодателя ли неполучении ответа в установленный срок работник имеет право взыскать причиненный ему ущерб через суд.</a:t>
            </a:r>
          </a:p>
        </p:txBody>
      </p:sp>
    </p:spTree>
    <p:extLst>
      <p:ext uri="{BB962C8B-B14F-4D97-AF65-F5344CB8AC3E}">
        <p14:creationId xmlns:p14="http://schemas.microsoft.com/office/powerpoint/2010/main" val="1424693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E2967B-6D01-35B9-6EEC-9A2610980792}"/>
              </a:ext>
            </a:extLst>
          </p:cNvPr>
          <p:cNvSpPr>
            <a:spLocks noGrp="1"/>
          </p:cNvSpPr>
          <p:nvPr>
            <p:ph idx="1"/>
          </p:nvPr>
        </p:nvSpPr>
        <p:spPr>
          <a:xfrm>
            <a:off x="838200" y="914400"/>
            <a:ext cx="10515600" cy="5262563"/>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В-третьих, материальная ответственность работодателя наступает в случае </a:t>
            </a:r>
            <a:r>
              <a:rPr lang="ru-RU" b="1" dirty="0">
                <a:solidFill>
                  <a:schemeClr val="accent1">
                    <a:lumMod val="75000"/>
                  </a:schemeClr>
                </a:solidFill>
                <a:latin typeface="Georgia" panose="02040502050405020303" pitchFamily="18" charset="0"/>
              </a:rPr>
              <a:t>задержки им выплаты заработной платы</a:t>
            </a:r>
            <a:r>
              <a:rPr lang="ru-RU" dirty="0">
                <a:solidFill>
                  <a:schemeClr val="accent1">
                    <a:lumMod val="75000"/>
                  </a:schemeClr>
                </a:solidFill>
                <a:latin typeface="Georgia" panose="02040502050405020303" pitchFamily="18" charset="0"/>
              </a:rPr>
              <a:t>, данный вид ответственности наступает не только при нарушении работодателем установленного срока выплаты заработной платы, но и в том случае, если работодателем нарушены сроки оплаты отпуска, сроки выплаты расчета при увольнении работника, а также сроки выплат любых иных денежных средств, причитающихся работнику. За нарушение сроков казанных выплат работодатель обязан уплатить работнику проценты (денежную компенсацию) в размере не ниже одной трехсотой действующей на момент выплаты ставки рефинансирования Центрального банка Российской Федерации (Банка России). Размер выплачиваемой работнику денежной компенсации может быть повышен коллективным договором или трудовым договором.</a:t>
            </a:r>
          </a:p>
        </p:txBody>
      </p:sp>
    </p:spTree>
    <p:extLst>
      <p:ext uri="{BB962C8B-B14F-4D97-AF65-F5344CB8AC3E}">
        <p14:creationId xmlns:p14="http://schemas.microsoft.com/office/powerpoint/2010/main" val="2803813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33E0AD-425A-147A-E8F0-B0D97A3DC6A7}"/>
              </a:ext>
            </a:extLst>
          </p:cNvPr>
          <p:cNvSpPr>
            <a:spLocks noGrp="1"/>
          </p:cNvSpPr>
          <p:nvPr>
            <p:ph idx="1"/>
          </p:nvPr>
        </p:nvSpPr>
        <p:spPr>
          <a:xfrm>
            <a:off x="838200" y="765111"/>
            <a:ext cx="10515600" cy="5617126"/>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Еще одним случаем привлечения работодателя к материальной ответственности является причинение работнику морального вреда.</a:t>
            </a:r>
          </a:p>
          <a:p>
            <a:pPr algn="just"/>
            <a:r>
              <a:rPr lang="ru-RU" dirty="0">
                <a:solidFill>
                  <a:schemeClr val="accent1">
                    <a:lumMod val="75000"/>
                  </a:schemeClr>
                </a:solidFill>
                <a:latin typeface="Georgia" panose="02040502050405020303" pitchFamily="18" charset="0"/>
              </a:rPr>
              <a:t>Моральный вред — это физические или нравственные страдания потерпевшего. Если моральный вред причинен работнику неправомерными действиями или бездействием работодателя (незаконное увольнение, задержка выплаты заработной платы и т.д.), работодатель обязан его возместить. </a:t>
            </a:r>
          </a:p>
          <a:p>
            <a:pPr algn="just"/>
            <a:r>
              <a:rPr lang="ru-RU" dirty="0">
                <a:solidFill>
                  <a:schemeClr val="accent1">
                    <a:lumMod val="75000"/>
                  </a:schemeClr>
                </a:solidFill>
                <a:latin typeface="Georgia" panose="02040502050405020303" pitchFamily="18" charset="0"/>
              </a:rPr>
              <a:t>Моральный вред возмещается </a:t>
            </a:r>
            <a:r>
              <a:rPr lang="ru-RU" b="1" dirty="0">
                <a:solidFill>
                  <a:schemeClr val="accent1">
                    <a:lumMod val="75000"/>
                  </a:schemeClr>
                </a:solidFill>
                <a:latin typeface="Georgia" panose="02040502050405020303" pitchFamily="18" charset="0"/>
              </a:rPr>
              <a:t>только в денежной форме </a:t>
            </a:r>
            <a:r>
              <a:rPr lang="ru-RU" dirty="0">
                <a:solidFill>
                  <a:schemeClr val="accent1">
                    <a:lumMod val="75000"/>
                  </a:schemeClr>
                </a:solidFill>
                <a:latin typeface="Georgia" panose="02040502050405020303" pitchFamily="18" charset="0"/>
              </a:rPr>
              <a:t>в размере, определяемом соглашением сторон, а в случае, если работник и работодатель не придут к соглашению, — в размере, установленном судом. Моральный вред возмещается независимо от того, был или не был возмещен работодателем нанесенный работнику имущественный ущерб.</a:t>
            </a:r>
          </a:p>
          <a:p>
            <a:pPr algn="just"/>
            <a:r>
              <a:rPr lang="ru-RU" dirty="0">
                <a:solidFill>
                  <a:schemeClr val="accent1">
                    <a:lumMod val="75000"/>
                  </a:schemeClr>
                </a:solidFill>
                <a:latin typeface="Georgia" panose="02040502050405020303" pitchFamily="18" charset="0"/>
              </a:rPr>
              <a:t>Наконец, материальная ответственность работодателя наступает в случае </a:t>
            </a:r>
            <a:r>
              <a:rPr lang="ru-RU" b="1" dirty="0">
                <a:solidFill>
                  <a:schemeClr val="accent1">
                    <a:lumMod val="75000"/>
                  </a:schemeClr>
                </a:solidFill>
                <a:latin typeface="Georgia" panose="02040502050405020303" pitchFamily="18" charset="0"/>
              </a:rPr>
              <a:t>повреждения</a:t>
            </a:r>
            <a:r>
              <a:rPr lang="ru-RU" dirty="0">
                <a:solidFill>
                  <a:schemeClr val="accent1">
                    <a:lumMod val="75000"/>
                  </a:schemeClr>
                </a:solidFill>
                <a:latin typeface="Georgia" panose="02040502050405020303" pitchFamily="18" charset="0"/>
              </a:rPr>
              <a:t> </a:t>
            </a:r>
            <a:r>
              <a:rPr lang="ru-RU" b="1" dirty="0">
                <a:solidFill>
                  <a:schemeClr val="accent1">
                    <a:lumMod val="75000"/>
                  </a:schemeClr>
                </a:solidFill>
                <a:latin typeface="Georgia" panose="02040502050405020303" pitchFamily="18" charset="0"/>
              </a:rPr>
              <a:t>здоровья работника или его смерти</a:t>
            </a:r>
            <a:r>
              <a:rPr lang="ru-RU" dirty="0">
                <a:solidFill>
                  <a:schemeClr val="accent1">
                    <a:lumMod val="75000"/>
                  </a:schemeClr>
                </a:solidFill>
                <a:latin typeface="Georgia" panose="02040502050405020303" pitchFamily="18" charset="0"/>
              </a:rPr>
              <a:t>, произошедших в результате несчастного случая на производстве либо ставших следствием профессионального заболевания. Работнику или его семье (в случае смерти работника) возмещаются утраченный заработок (доход), а также связанные с повреждением здоровья дополнительные расходы на медицинскую, социальную и профессиональную реабилитацию либо расходы, связанные со смертью работника.</a:t>
            </a:r>
          </a:p>
        </p:txBody>
      </p:sp>
    </p:spTree>
    <p:extLst>
      <p:ext uri="{BB962C8B-B14F-4D97-AF65-F5344CB8AC3E}">
        <p14:creationId xmlns:p14="http://schemas.microsoft.com/office/powerpoint/2010/main" val="3935925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5A187D-1866-F8D7-C913-79D967042170}"/>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Материальная ответственность работника </a:t>
            </a:r>
          </a:p>
        </p:txBody>
      </p:sp>
      <p:sp>
        <p:nvSpPr>
          <p:cNvPr id="3" name="Объект 2">
            <a:extLst>
              <a:ext uri="{FF2B5EF4-FFF2-40B4-BE49-F238E27FC236}">
                <a16:creationId xmlns:a16="http://schemas.microsoft.com/office/drawing/2014/main" id="{856B24D0-50AD-ED02-0541-834C8A378FA1}"/>
              </a:ext>
            </a:extLst>
          </p:cNvPr>
          <p:cNvSpPr>
            <a:spLocks noGrp="1"/>
          </p:cNvSpPr>
          <p:nvPr>
            <p:ph idx="1"/>
          </p:nvPr>
        </p:nvSpPr>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Под </a:t>
            </a:r>
            <a:r>
              <a:rPr lang="ru-RU" b="1" dirty="0">
                <a:solidFill>
                  <a:schemeClr val="accent1">
                    <a:lumMod val="75000"/>
                  </a:schemeClr>
                </a:solidFill>
                <a:latin typeface="Georgia" panose="02040502050405020303" pitchFamily="18" charset="0"/>
              </a:rPr>
              <a:t>материальной ответственностью работника </a:t>
            </a:r>
            <a:r>
              <a:rPr lang="ru-RU" dirty="0">
                <a:solidFill>
                  <a:schemeClr val="accent1">
                    <a:lumMod val="75000"/>
                  </a:schemeClr>
                </a:solidFill>
                <a:latin typeface="Georgia" panose="02040502050405020303" pitchFamily="18" charset="0"/>
              </a:rPr>
              <a:t>понимается его обязанность возмещать ущерб, причиненный работодателю независимо от форм собственности (ООО, ПАО, унитарное предприятие и т.д.). Причем возмещению подлежит лишь ущерб, причиненный противоправными действиями или бездействием работника. </a:t>
            </a:r>
          </a:p>
          <a:p>
            <a:pPr algn="just"/>
            <a:r>
              <a:rPr lang="ru-RU" dirty="0">
                <a:solidFill>
                  <a:schemeClr val="accent1">
                    <a:lumMod val="75000"/>
                  </a:schemeClr>
                </a:solidFill>
                <a:latin typeface="Georgia" panose="02040502050405020303" pitchFamily="18" charset="0"/>
              </a:rPr>
              <a:t>Трудовое законодательство предусматривает два вида материальной ответственности работника: </a:t>
            </a:r>
          </a:p>
          <a:p>
            <a:pPr algn="just"/>
            <a:r>
              <a:rPr lang="ru-RU" dirty="0">
                <a:solidFill>
                  <a:schemeClr val="accent1">
                    <a:lumMod val="75000"/>
                  </a:schemeClr>
                </a:solidFill>
                <a:latin typeface="Georgia" panose="02040502050405020303" pitchFamily="18" charset="0"/>
              </a:rPr>
              <a:t>1) </a:t>
            </a:r>
            <a:r>
              <a:rPr lang="ru-RU" b="1" dirty="0">
                <a:solidFill>
                  <a:schemeClr val="accent1">
                    <a:lumMod val="75000"/>
                  </a:schemeClr>
                </a:solidFill>
                <a:latin typeface="Georgia" panose="02040502050405020303" pitchFamily="18" charset="0"/>
              </a:rPr>
              <a:t>ограниченную</a:t>
            </a:r>
            <a:r>
              <a:rPr lang="ru-RU" dirty="0">
                <a:solidFill>
                  <a:schemeClr val="accent1">
                    <a:lumMod val="75000"/>
                  </a:schemeClr>
                </a:solidFill>
                <a:latin typeface="Georgia" panose="02040502050405020303" pitchFamily="18" charset="0"/>
              </a:rPr>
              <a:t>, т.е. возмещаемую в определенных (заранее установленных) пределах; </a:t>
            </a:r>
          </a:p>
          <a:p>
            <a:pPr algn="just"/>
            <a:r>
              <a:rPr lang="ru-RU" dirty="0">
                <a:solidFill>
                  <a:schemeClr val="accent1">
                    <a:lumMod val="75000"/>
                  </a:schemeClr>
                </a:solidFill>
                <a:latin typeface="Georgia" panose="02040502050405020303" pitchFamily="18" charset="0"/>
              </a:rPr>
              <a:t>2) </a:t>
            </a:r>
            <a:r>
              <a:rPr lang="ru-RU" b="1" dirty="0">
                <a:solidFill>
                  <a:schemeClr val="accent1">
                    <a:lumMod val="75000"/>
                  </a:schemeClr>
                </a:solidFill>
                <a:latin typeface="Georgia" panose="02040502050405020303" pitchFamily="18" charset="0"/>
              </a:rPr>
              <a:t>полную</a:t>
            </a:r>
            <a:r>
              <a:rPr lang="ru-RU" dirty="0">
                <a:solidFill>
                  <a:schemeClr val="accent1">
                    <a:lumMod val="75000"/>
                  </a:schemeClr>
                </a:solidFill>
                <a:latin typeface="Georgia" panose="02040502050405020303" pitchFamily="18" charset="0"/>
              </a:rPr>
              <a:t>, т. е. такую, когда ущерб возмещается без </a:t>
            </a:r>
            <a:r>
              <a:rPr lang="ru-RU" dirty="0" err="1">
                <a:solidFill>
                  <a:schemeClr val="accent1">
                    <a:lumMod val="75000"/>
                  </a:schemeClr>
                </a:solidFill>
                <a:latin typeface="Georgia" panose="02040502050405020303" pitchFamily="18" charset="0"/>
              </a:rPr>
              <a:t>какихлибо</a:t>
            </a:r>
            <a:r>
              <a:rPr lang="ru-RU" dirty="0">
                <a:solidFill>
                  <a:schemeClr val="accent1">
                    <a:lumMod val="75000"/>
                  </a:schemeClr>
                </a:solidFill>
                <a:latin typeface="Georgia" panose="02040502050405020303" pitchFamily="18" charset="0"/>
              </a:rPr>
              <a:t> ограничений в полном объеме.</a:t>
            </a:r>
          </a:p>
        </p:txBody>
      </p:sp>
    </p:spTree>
    <p:extLst>
      <p:ext uri="{BB962C8B-B14F-4D97-AF65-F5344CB8AC3E}">
        <p14:creationId xmlns:p14="http://schemas.microsoft.com/office/powerpoint/2010/main" val="15872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D202B-2703-C821-0073-42B64EC98438}"/>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Работник обязан:</a:t>
            </a:r>
          </a:p>
        </p:txBody>
      </p:sp>
      <p:sp>
        <p:nvSpPr>
          <p:cNvPr id="3" name="Объект 2">
            <a:extLst>
              <a:ext uri="{FF2B5EF4-FFF2-40B4-BE49-F238E27FC236}">
                <a16:creationId xmlns:a16="http://schemas.microsoft.com/office/drawing/2014/main" id="{63DF302B-DE2E-D776-9180-33D191D39003}"/>
              </a:ext>
            </a:extLst>
          </p:cNvPr>
          <p:cNvSpPr>
            <a:spLocks noGrp="1"/>
          </p:cNvSpPr>
          <p:nvPr>
            <p:ph idx="1"/>
          </p:nvPr>
        </p:nvSpPr>
        <p:spPr>
          <a:xfrm>
            <a:off x="838200" y="2021568"/>
            <a:ext cx="10515600" cy="4351338"/>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1) добросовестно исполнять свои трудовые обязанности, возложенные на него трудовым договором; </a:t>
            </a:r>
          </a:p>
          <a:p>
            <a:pPr algn="just"/>
            <a:r>
              <a:rPr lang="ru-RU" dirty="0">
                <a:solidFill>
                  <a:schemeClr val="accent1">
                    <a:lumMod val="75000"/>
                  </a:schemeClr>
                </a:solidFill>
                <a:latin typeface="Georgia" panose="02040502050405020303" pitchFamily="18" charset="0"/>
              </a:rPr>
              <a:t>2) соблюдать правила внутреннего трудового распорядка организации; </a:t>
            </a:r>
          </a:p>
          <a:p>
            <a:pPr algn="just"/>
            <a:r>
              <a:rPr lang="ru-RU" dirty="0">
                <a:solidFill>
                  <a:schemeClr val="accent1">
                    <a:lumMod val="75000"/>
                  </a:schemeClr>
                </a:solidFill>
                <a:latin typeface="Georgia" panose="02040502050405020303" pitchFamily="18" charset="0"/>
              </a:rPr>
              <a:t>3) соблюдать трудовую дисциплину; </a:t>
            </a:r>
          </a:p>
          <a:p>
            <a:pPr algn="just"/>
            <a:r>
              <a:rPr lang="ru-RU" dirty="0">
                <a:solidFill>
                  <a:schemeClr val="accent1">
                    <a:lumMod val="75000"/>
                  </a:schemeClr>
                </a:solidFill>
                <a:latin typeface="Georgia" panose="02040502050405020303" pitchFamily="18" charset="0"/>
              </a:rPr>
              <a:t>4) выполнять установленные нормы труда; </a:t>
            </a:r>
          </a:p>
          <a:p>
            <a:pPr algn="just"/>
            <a:r>
              <a:rPr lang="ru-RU" dirty="0">
                <a:solidFill>
                  <a:schemeClr val="accent1">
                    <a:lumMod val="75000"/>
                  </a:schemeClr>
                </a:solidFill>
                <a:latin typeface="Georgia" panose="02040502050405020303" pitchFamily="18" charset="0"/>
              </a:rPr>
              <a:t>5) соблюдать требования по охране труда и обеспечению безопасности труда; </a:t>
            </a:r>
          </a:p>
          <a:p>
            <a:pPr algn="just"/>
            <a:r>
              <a:rPr lang="ru-RU" dirty="0">
                <a:solidFill>
                  <a:schemeClr val="accent1">
                    <a:lumMod val="75000"/>
                  </a:schemeClr>
                </a:solidFill>
                <a:latin typeface="Georgia" panose="02040502050405020303" pitchFamily="18" charset="0"/>
              </a:rPr>
              <a:t>6) бережно относиться к имуществу работодателя и других работников; </a:t>
            </a:r>
          </a:p>
          <a:p>
            <a:pPr algn="just"/>
            <a:r>
              <a:rPr lang="ru-RU" dirty="0">
                <a:solidFill>
                  <a:schemeClr val="accent1">
                    <a:lumMod val="75000"/>
                  </a:schemeClr>
                </a:solidFill>
                <a:latin typeface="Georgia" panose="02040502050405020303" pitchFamily="18" charset="0"/>
              </a:rPr>
              <a:t>7) незамедлительно сообщить работодателю либо непосредственному руководителю о возникновении ситуации, представляющей угрозу жизни и здоровью людей, сохранности имущества работодателя.</a:t>
            </a:r>
          </a:p>
        </p:txBody>
      </p:sp>
    </p:spTree>
    <p:extLst>
      <p:ext uri="{BB962C8B-B14F-4D97-AF65-F5344CB8AC3E}">
        <p14:creationId xmlns:p14="http://schemas.microsoft.com/office/powerpoint/2010/main" val="4063504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6D9F56-F99D-A047-469D-8CEFE4510523}"/>
              </a:ext>
            </a:extLst>
          </p:cNvPr>
          <p:cNvSpPr>
            <a:spLocks noGrp="1"/>
          </p:cNvSpPr>
          <p:nvPr>
            <p:ph idx="1"/>
          </p:nvPr>
        </p:nvSpPr>
        <p:spPr>
          <a:xfrm>
            <a:off x="838200" y="681135"/>
            <a:ext cx="10515600" cy="5523820"/>
          </a:xfrm>
        </p:spPr>
        <p:txBody>
          <a:bodyPr>
            <a:normAutofit/>
          </a:bodyPr>
          <a:lstStyle/>
          <a:p>
            <a:pPr algn="just"/>
            <a:r>
              <a:rPr lang="ru-RU" dirty="0">
                <a:solidFill>
                  <a:schemeClr val="accent1">
                    <a:lumMod val="75000"/>
                  </a:schemeClr>
                </a:solidFill>
                <a:latin typeface="Georgia" panose="02040502050405020303" pitchFamily="18" charset="0"/>
              </a:rPr>
              <a:t>Основным видом материальной ответственности работника является ограниченная материальная ответственность. Она называется ограниченной потому, что работник обязан возместить работодателю причиненный ущерб в размере нанесенных убытков, но не выше своего среднемесячного заработка (если иное не предусмотрено Трудовым кодексом Российской Федерации).</a:t>
            </a:r>
          </a:p>
          <a:p>
            <a:pPr algn="just"/>
            <a:r>
              <a:rPr lang="ru-RU" dirty="0">
                <a:solidFill>
                  <a:schemeClr val="accent1">
                    <a:lumMod val="75000"/>
                  </a:schemeClr>
                </a:solidFill>
                <a:latin typeface="Georgia" panose="02040502050405020303" pitchFamily="18" charset="0"/>
              </a:rPr>
              <a:t>Возмещение ущерба производится по распоряжению работодателя путем удержания соответствующей суммы из заработной платы виновного работника. Согласие работника для издания работодателем распоряжения о возмещении причиненного работником ущерба трудовым законодательством не предусмотрено.</a:t>
            </a:r>
          </a:p>
        </p:txBody>
      </p:sp>
    </p:spTree>
    <p:extLst>
      <p:ext uri="{BB962C8B-B14F-4D97-AF65-F5344CB8AC3E}">
        <p14:creationId xmlns:p14="http://schemas.microsoft.com/office/powerpoint/2010/main" val="1785583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485C06-4B8D-27AF-2D63-F02719E2C8BE}"/>
              </a:ext>
            </a:extLst>
          </p:cNvPr>
          <p:cNvSpPr>
            <a:spLocks noGrp="1"/>
          </p:cNvSpPr>
          <p:nvPr>
            <p:ph idx="1"/>
          </p:nvPr>
        </p:nvSpPr>
        <p:spPr>
          <a:xfrm>
            <a:off x="838200" y="569167"/>
            <a:ext cx="10515600" cy="5607796"/>
          </a:xfrm>
        </p:spPr>
        <p:txBody>
          <a:bodyPr>
            <a:normAutofit lnSpcReduction="10000"/>
          </a:bodyPr>
          <a:lstStyle/>
          <a:p>
            <a:pPr algn="just"/>
            <a:r>
              <a:rPr lang="ru-RU" b="1" dirty="0">
                <a:solidFill>
                  <a:schemeClr val="accent1">
                    <a:lumMod val="75000"/>
                  </a:schemeClr>
                </a:solidFill>
                <a:latin typeface="Georgia" panose="02040502050405020303" pitchFamily="18" charset="0"/>
              </a:rPr>
              <a:t>Под полной материальной ответственностью </a:t>
            </a:r>
            <a:r>
              <a:rPr lang="ru-RU" dirty="0">
                <a:solidFill>
                  <a:schemeClr val="accent1">
                    <a:lumMod val="75000"/>
                  </a:schemeClr>
                </a:solidFill>
                <a:latin typeface="Georgia" panose="02040502050405020303" pitchFamily="18" charset="0"/>
              </a:rPr>
              <a:t>понимается необходимость работника, виновного в причинении ущерба, возместить его в полном объеме. Материальная ответственность в полном размере причиненного ущерба может возлагаться на работника лишь в случаях, предусмотренных ТК РФ или иными федеральными законами. Для работников в возрасте до 18 лет предусмотрено ограничение. Они несут полную материальную ответственность лишь: </a:t>
            </a:r>
          </a:p>
          <a:p>
            <a:pPr algn="just"/>
            <a:r>
              <a:rPr lang="ru-RU" dirty="0">
                <a:solidFill>
                  <a:schemeClr val="accent1">
                    <a:lumMod val="75000"/>
                  </a:schemeClr>
                </a:solidFill>
                <a:latin typeface="Georgia" panose="02040502050405020303" pitchFamily="18" charset="0"/>
              </a:rPr>
              <a:t>1) за умышленное причинение ущерба; </a:t>
            </a:r>
          </a:p>
          <a:p>
            <a:pPr algn="just"/>
            <a:r>
              <a:rPr lang="ru-RU" dirty="0">
                <a:solidFill>
                  <a:schemeClr val="accent1">
                    <a:lumMod val="75000"/>
                  </a:schemeClr>
                </a:solidFill>
                <a:latin typeface="Georgia" panose="02040502050405020303" pitchFamily="18" charset="0"/>
              </a:rPr>
              <a:t>2) ущерб, причиненный в состоянии алкогольного, наркотического или токсического опьянения; </a:t>
            </a:r>
          </a:p>
          <a:p>
            <a:pPr algn="just"/>
            <a:r>
              <a:rPr lang="ru-RU" dirty="0">
                <a:solidFill>
                  <a:schemeClr val="accent1">
                    <a:lumMod val="75000"/>
                  </a:schemeClr>
                </a:solidFill>
                <a:latin typeface="Georgia" panose="02040502050405020303" pitchFamily="18" charset="0"/>
              </a:rPr>
              <a:t>3) ущерб, причиненный в результате совершения преступления или административного проступка.</a:t>
            </a:r>
          </a:p>
        </p:txBody>
      </p:sp>
    </p:spTree>
    <p:extLst>
      <p:ext uri="{BB962C8B-B14F-4D97-AF65-F5344CB8AC3E}">
        <p14:creationId xmlns:p14="http://schemas.microsoft.com/office/powerpoint/2010/main" val="3706464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BFAA48-DB30-08D9-9E28-5C94ADED03BE}"/>
              </a:ext>
            </a:extLst>
          </p:cNvPr>
          <p:cNvSpPr>
            <a:spLocks noGrp="1"/>
          </p:cNvSpPr>
          <p:nvPr>
            <p:ph idx="1"/>
          </p:nvPr>
        </p:nvSpPr>
        <p:spPr>
          <a:xfrm>
            <a:off x="838200" y="681134"/>
            <a:ext cx="10515600" cy="5803641"/>
          </a:xfrm>
        </p:spPr>
        <p:txBody>
          <a:bodyPr>
            <a:normAutofit fontScale="70000" lnSpcReduction="20000"/>
          </a:bodyPr>
          <a:lstStyle/>
          <a:p>
            <a:pPr algn="just"/>
            <a:r>
              <a:rPr lang="ru-RU" dirty="0">
                <a:solidFill>
                  <a:schemeClr val="accent1">
                    <a:lumMod val="75000"/>
                  </a:schemeClr>
                </a:solidFill>
                <a:latin typeface="Georgia" panose="02040502050405020303" pitchFamily="18" charset="0"/>
              </a:rPr>
              <a:t>Законом установлены следующие случаи, при которых работники несут материальную ответственность в полном объеме: </a:t>
            </a:r>
          </a:p>
          <a:p>
            <a:pPr algn="just"/>
            <a:r>
              <a:rPr lang="ru-RU" dirty="0">
                <a:solidFill>
                  <a:schemeClr val="accent1">
                    <a:lumMod val="75000"/>
                  </a:schemeClr>
                </a:solidFill>
                <a:latin typeface="Georgia" panose="02040502050405020303" pitchFamily="18" charset="0"/>
              </a:rPr>
              <a:t>1) когда в соответствии с законодательством на работника возложена полная материальная ответственность за ущерб, причиненный предприятию при исполнении трудовых обязанностей (например, операторы связи несут полную материальную ответственность за утрату, повреждение ценных почтовых отправлений, недостачу вложений в размере объявленной стоимости); </a:t>
            </a:r>
          </a:p>
          <a:p>
            <a:pPr algn="just"/>
            <a:r>
              <a:rPr lang="ru-RU" dirty="0">
                <a:solidFill>
                  <a:schemeClr val="accent1">
                    <a:lumMod val="75000"/>
                  </a:schemeClr>
                </a:solidFill>
                <a:latin typeface="Georgia" panose="02040502050405020303" pitchFamily="18" charset="0"/>
              </a:rPr>
              <a:t>2) когда ущерб причинен не при исполнении трудовых обязанностей (классический пример — это использование водителем автотранспорта работодателя в личных целях); </a:t>
            </a:r>
          </a:p>
          <a:p>
            <a:pPr algn="just"/>
            <a:r>
              <a:rPr lang="ru-RU" dirty="0">
                <a:solidFill>
                  <a:schemeClr val="accent1">
                    <a:lumMod val="75000"/>
                  </a:schemeClr>
                </a:solidFill>
                <a:latin typeface="Georgia" panose="02040502050405020303" pitchFamily="18" charset="0"/>
              </a:rPr>
              <a:t>3) когда между работником и предприятием заключен письменный договор о принятии работником полной материальной ответственности за необеспечение сохранности имущества и других ценностей, переданных ему для хранения или для других целей. Такой договор может быть заключен работодателем далеко не с каждым работником, а только с теми из них, кто включен в специальный Перечень работ и работников, с которыми могут заключаться договоры о полной индивидуальной и коллективной (бригадной) ответственности. Договоры о полной материальной ответственности должны заключаться в письменной форме. Следует также иметь в виду, что такие договоры работодатель, во-первых, может заключать только с работниками, достигшими 18-летнего возраста, и, во-вторых, характер работы данных работников должен быть связан с непосредственным обслуживанием или использованием товарных или денежных ценностей или иного имущества; </a:t>
            </a:r>
          </a:p>
        </p:txBody>
      </p:sp>
    </p:spTree>
    <p:extLst>
      <p:ext uri="{BB962C8B-B14F-4D97-AF65-F5344CB8AC3E}">
        <p14:creationId xmlns:p14="http://schemas.microsoft.com/office/powerpoint/2010/main" val="2840093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86198A9-2278-B30B-61A3-506AE4094A0A}"/>
              </a:ext>
            </a:extLst>
          </p:cNvPr>
          <p:cNvSpPr>
            <a:spLocks noGrp="1"/>
          </p:cNvSpPr>
          <p:nvPr>
            <p:ph idx="1"/>
          </p:nvPr>
        </p:nvSpPr>
        <p:spPr>
          <a:xfrm>
            <a:off x="838200" y="559836"/>
            <a:ext cx="10515600" cy="5934269"/>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4) когда имущество или другие ценности были получены работником под отчет по разовой доверенности или по другим разовым документам; </a:t>
            </a:r>
          </a:p>
          <a:p>
            <a:pPr algn="just"/>
            <a:r>
              <a:rPr lang="ru-RU" dirty="0">
                <a:solidFill>
                  <a:schemeClr val="accent1">
                    <a:lumMod val="75000"/>
                  </a:schemeClr>
                </a:solidFill>
                <a:latin typeface="Georgia" panose="02040502050405020303" pitchFamily="18" charset="0"/>
              </a:rPr>
              <a:t>5) когда ущерб причинен работником, находившимся в нетрезвом состоянии; </a:t>
            </a:r>
          </a:p>
          <a:p>
            <a:pPr algn="just"/>
            <a:r>
              <a:rPr lang="ru-RU" dirty="0">
                <a:solidFill>
                  <a:schemeClr val="accent1">
                    <a:lumMod val="75000"/>
                  </a:schemeClr>
                </a:solidFill>
                <a:latin typeface="Georgia" panose="02040502050405020303" pitchFamily="18" charset="0"/>
              </a:rPr>
              <a:t>6) когда ущерб причинен преступными действиями работника, установленными приговором суда; </a:t>
            </a:r>
          </a:p>
          <a:p>
            <a:pPr algn="just"/>
            <a:r>
              <a:rPr lang="ru-RU" dirty="0">
                <a:solidFill>
                  <a:schemeClr val="accent1">
                    <a:lumMod val="75000"/>
                  </a:schemeClr>
                </a:solidFill>
                <a:latin typeface="Georgia" panose="02040502050405020303" pitchFamily="18" charset="0"/>
              </a:rPr>
              <a:t>7) когда ущерб причинен в результате административного проступка, если таковой установлен соответствующим государственным органом; </a:t>
            </a:r>
          </a:p>
          <a:p>
            <a:pPr algn="just"/>
            <a:r>
              <a:rPr lang="ru-RU" dirty="0">
                <a:solidFill>
                  <a:schemeClr val="accent1">
                    <a:lumMod val="75000"/>
                  </a:schemeClr>
                </a:solidFill>
                <a:latin typeface="Georgia" panose="02040502050405020303" pitchFamily="18" charset="0"/>
              </a:rPr>
              <a:t>8) когда ущерб причинен недостачей, умышленным уничтожением или умышленной порчей материалов, полуфабрикатов, изделий (продукции), в том числе при их изготовлении, а также инструментов, измерительных приборов, специальной одежды и других предметов, выданных предприятием работнику в пользование.</a:t>
            </a:r>
          </a:p>
        </p:txBody>
      </p:sp>
    </p:spTree>
    <p:extLst>
      <p:ext uri="{BB962C8B-B14F-4D97-AF65-F5344CB8AC3E}">
        <p14:creationId xmlns:p14="http://schemas.microsoft.com/office/powerpoint/2010/main" val="3566775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904C0E4-A877-F984-7DCF-FBA3C025F1E2}"/>
              </a:ext>
            </a:extLst>
          </p:cNvPr>
          <p:cNvSpPr>
            <a:spLocks noGrp="1"/>
          </p:cNvSpPr>
          <p:nvPr>
            <p:ph idx="1"/>
          </p:nvPr>
        </p:nvSpPr>
        <p:spPr>
          <a:xfrm>
            <a:off x="838200" y="643812"/>
            <a:ext cx="10515600" cy="5533151"/>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Кроме индивидуальной материальной ответственности ТК РФ устанавливает и другой вид материальной ответственности — </a:t>
            </a:r>
            <a:r>
              <a:rPr lang="ru-RU" b="1" dirty="0">
                <a:solidFill>
                  <a:schemeClr val="accent1">
                    <a:lumMod val="75000"/>
                  </a:schemeClr>
                </a:solidFill>
                <a:latin typeface="Georgia" panose="02040502050405020303" pitchFamily="18" charset="0"/>
              </a:rPr>
              <a:t>коллективную (бригадную) материальную ответственность за причиненный ущерб.</a:t>
            </a:r>
          </a:p>
          <a:p>
            <a:pPr algn="just"/>
            <a:r>
              <a:rPr lang="ru-RU" dirty="0">
                <a:solidFill>
                  <a:schemeClr val="accent1">
                    <a:lumMod val="75000"/>
                  </a:schemeClr>
                </a:solidFill>
                <a:latin typeface="Georgia" panose="02040502050405020303" pitchFamily="18" charset="0"/>
              </a:rPr>
              <a:t>При совместном выполнении работниками отдельных видов работ, связанных с хранением, обработкой, продажей (отпуском), перевозкой, применением или иным использованием переданных им ценностей, когда невозможно разграничить ответственность каждого работника за причинение ущерба и заключить с ним договор о возмещении ущерба в полном размере, может вводиться коллективная (бригадная) материальная ответственность. Письменный договор о коллективной (бригадной) материальной ответственности за причинение ущерба заключается между работодателем и всеми членами коллектива (бригады). По договору о коллективной (бригадной) материальной ответственности ценности вверяются заранее установленной группе лиц, на которую возлагается полная материальная ответственность за их недостачу. Для освобождения от материальной ответственности член коллектива (бригады) должен доказать отсутствие своей вины.</a:t>
            </a:r>
            <a:endParaRPr lang="ru-RU" b="1"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4174928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5474E-BA0B-4096-9B68-2145E0273BFE}"/>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Порядок возмещения причиненного ущерба</a:t>
            </a:r>
          </a:p>
        </p:txBody>
      </p:sp>
      <p:sp>
        <p:nvSpPr>
          <p:cNvPr id="3" name="Объект 2">
            <a:extLst>
              <a:ext uri="{FF2B5EF4-FFF2-40B4-BE49-F238E27FC236}">
                <a16:creationId xmlns:a16="http://schemas.microsoft.com/office/drawing/2014/main" id="{2E03E69E-3E69-26EF-73C7-23366BDE24FD}"/>
              </a:ext>
            </a:extLst>
          </p:cNvPr>
          <p:cNvSpPr>
            <a:spLocks noGrp="1"/>
          </p:cNvSpPr>
          <p:nvPr>
            <p:ph idx="1"/>
          </p:nvPr>
        </p:nvSpPr>
        <p:spPr>
          <a:xfrm>
            <a:off x="838200" y="2282825"/>
            <a:ext cx="10515600" cy="4351338"/>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До принятия решения о возмещении ущерба конкретными работниками работодатель обязан провести проверку для установления размера причиненного ущерба и причин его возникновения. Для проведения такой проверки работодатель имеет право создать комиссию с участием соответствующих специалистов. Работодатель обязан потребовать от работника объяснений в письменной форме для установления причины возникновения ущерба. Работник и (или) его представитель имеют право знакомиться со всеми материалами проверки и обжаловать их в порядке, установленном ТК Российской Федерации. Взыскание с виновного работника суммы причиненного ущерба, не превышающей среднего месячного заработка, производится по распоряжению работодателя. Распоряжение может быть сделано не позднее одного месяца со дня окончательного установления работодателем размера причиненного работником ущерба. </a:t>
            </a:r>
          </a:p>
        </p:txBody>
      </p:sp>
    </p:spTree>
    <p:extLst>
      <p:ext uri="{BB962C8B-B14F-4D97-AF65-F5344CB8AC3E}">
        <p14:creationId xmlns:p14="http://schemas.microsoft.com/office/powerpoint/2010/main" val="3471437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743334-55A5-C546-63F5-BAA6475AFD5B}"/>
              </a:ext>
            </a:extLst>
          </p:cNvPr>
          <p:cNvSpPr>
            <a:spLocks noGrp="1"/>
          </p:cNvSpPr>
          <p:nvPr>
            <p:ph idx="1"/>
          </p:nvPr>
        </p:nvSpPr>
        <p:spPr>
          <a:xfrm>
            <a:off x="838200" y="578498"/>
            <a:ext cx="10515600" cy="5598465"/>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Если месячный срок истек или работник не согласен добровольно возместить причиненный работодателю ущерб, а сумма причиненного ущерба, подлежащая взысканию с работника, превышает его средний месячный заработок, то взыскание осуществляется в судебном порядке. </a:t>
            </a:r>
          </a:p>
          <a:p>
            <a:pPr algn="just"/>
            <a:r>
              <a:rPr lang="ru-RU" dirty="0">
                <a:solidFill>
                  <a:schemeClr val="accent1">
                    <a:lumMod val="75000"/>
                  </a:schemeClr>
                </a:solidFill>
                <a:latin typeface="Georgia" panose="02040502050405020303" pitchFamily="18" charset="0"/>
              </a:rPr>
              <a:t>При несоблюдении работодателем установленного порядка взыскания ущерба работник имеет право обжаловать действия работодателя в суд. </a:t>
            </a:r>
          </a:p>
          <a:p>
            <a:pPr algn="just"/>
            <a:r>
              <a:rPr lang="ru-RU" dirty="0">
                <a:solidFill>
                  <a:schemeClr val="accent1">
                    <a:lumMod val="75000"/>
                  </a:schemeClr>
                </a:solidFill>
                <a:latin typeface="Georgia" panose="02040502050405020303" pitchFamily="18" charset="0"/>
              </a:rPr>
              <a:t>Работник, виновный в причинении ущерба работодателю, может добровольно возместить его полностью или частично. По соглашению сторон трудового договора допускается возмещение ущерба с рассрочкой платежа. В этом случае работник представляет работодателю письменное обязательство о возмещении ущерба с указанием конкретных сроков платежей. В случае увольнения работника, который дал письменное обязательство о добровольном возмещении ущерба, но отказался возместить указанный ущерб, непогашенная задолженность взыскивается в судебном порядке.</a:t>
            </a:r>
          </a:p>
        </p:txBody>
      </p:sp>
    </p:spTree>
    <p:extLst>
      <p:ext uri="{BB962C8B-B14F-4D97-AF65-F5344CB8AC3E}">
        <p14:creationId xmlns:p14="http://schemas.microsoft.com/office/powerpoint/2010/main" val="2619771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0F948C3-A43A-9E49-43D9-B33B3C736CE6}"/>
              </a:ext>
            </a:extLst>
          </p:cNvPr>
          <p:cNvSpPr>
            <a:spLocks noGrp="1"/>
          </p:cNvSpPr>
          <p:nvPr>
            <p:ph idx="1"/>
          </p:nvPr>
        </p:nvSpPr>
        <p:spPr>
          <a:xfrm>
            <a:off x="838200" y="606490"/>
            <a:ext cx="10515600" cy="5570473"/>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С согласия работодателя работник может передать ему для возмещения причиненного ущерба равноценное имущество или исправить поврежденное имущество. </a:t>
            </a:r>
          </a:p>
          <a:p>
            <a:pPr algn="just"/>
            <a:r>
              <a:rPr lang="ru-RU" dirty="0">
                <a:solidFill>
                  <a:schemeClr val="accent1">
                    <a:lumMod val="75000"/>
                  </a:schemeClr>
                </a:solidFill>
                <a:latin typeface="Georgia" panose="02040502050405020303" pitchFamily="18" charset="0"/>
              </a:rPr>
              <a:t>Возмещение ущерба производится независимо от привлечения работника к дисциплинарной, административной или уголовной ответственности за действия или бездействие, вследствие которых причинен ущерб работодателю. </a:t>
            </a:r>
          </a:p>
          <a:p>
            <a:pPr algn="just"/>
            <a:r>
              <a:rPr lang="ru-RU" dirty="0">
                <a:solidFill>
                  <a:schemeClr val="accent1">
                    <a:lumMod val="75000"/>
                  </a:schemeClr>
                </a:solidFill>
                <a:latin typeface="Georgia" panose="02040502050405020303" pitchFamily="18" charset="0"/>
              </a:rPr>
              <a:t>В трудовом законодательстве оговариваются и правила ограничения размера удержаний из заработной платы работника. </a:t>
            </a:r>
          </a:p>
          <a:p>
            <a:pPr algn="just"/>
            <a:r>
              <a:rPr lang="ru-RU" dirty="0">
                <a:solidFill>
                  <a:schemeClr val="accent1">
                    <a:lumMod val="75000"/>
                  </a:schemeClr>
                </a:solidFill>
                <a:latin typeface="Georgia" panose="02040502050405020303" pitchFamily="18" charset="0"/>
              </a:rPr>
              <a:t>Всего их установлено три: 20, 50 и 70 процентов. Общий размер всех удержаний при каждой выплате заработной платы не может превышать 20 процентов, а в случаях, предусмотренных федеральными законами, — 50 процентов заработной платы, причитающейся работнику. При удержании из заработной платы по нескольким исполнительным документам за работником в любом случае должно быть сохранено 50 процентов заработной платы.</a:t>
            </a:r>
          </a:p>
        </p:txBody>
      </p:sp>
    </p:spTree>
    <p:extLst>
      <p:ext uri="{BB962C8B-B14F-4D97-AF65-F5344CB8AC3E}">
        <p14:creationId xmlns:p14="http://schemas.microsoft.com/office/powerpoint/2010/main" val="414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A7FCAAC3-6E07-E992-7373-ECEF6471A9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9846" y="176885"/>
            <a:ext cx="8672308" cy="6504230"/>
          </a:xfrm>
        </p:spPr>
      </p:pic>
    </p:spTree>
    <p:extLst>
      <p:ext uri="{BB962C8B-B14F-4D97-AF65-F5344CB8AC3E}">
        <p14:creationId xmlns:p14="http://schemas.microsoft.com/office/powerpoint/2010/main" val="372108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BF3154-2E26-04D3-4361-185EB057C599}"/>
              </a:ext>
            </a:extLst>
          </p:cNvPr>
          <p:cNvSpPr>
            <a:spLocks noGrp="1"/>
          </p:cNvSpPr>
          <p:nvPr>
            <p:ph type="title"/>
          </p:nvPr>
        </p:nvSpPr>
        <p:spPr/>
        <p:txBody>
          <a:bodyPr>
            <a:normAutofit fontScale="90000"/>
          </a:bodyPr>
          <a:lstStyle/>
          <a:p>
            <a:pPr algn="ctr"/>
            <a:r>
              <a:rPr lang="ru-RU" b="1" dirty="0">
                <a:solidFill>
                  <a:schemeClr val="accent1">
                    <a:lumMod val="75000"/>
                  </a:schemeClr>
                </a:solidFill>
                <a:latin typeface="Georgia" panose="02040502050405020303" pitchFamily="18" charset="0"/>
              </a:rPr>
              <a:t>Права и обязанности работодателя </a:t>
            </a:r>
            <a:br>
              <a:rPr lang="ru-RU" b="1" dirty="0">
                <a:solidFill>
                  <a:schemeClr val="accent1">
                    <a:lumMod val="75000"/>
                  </a:schemeClr>
                </a:solidFill>
                <a:latin typeface="Georgia" panose="02040502050405020303" pitchFamily="18" charset="0"/>
              </a:rPr>
            </a:br>
            <a:r>
              <a:rPr lang="ru-RU" b="1" dirty="0">
                <a:solidFill>
                  <a:schemeClr val="accent1">
                    <a:lumMod val="75000"/>
                  </a:schemeClr>
                </a:solidFill>
                <a:latin typeface="Georgia" panose="02040502050405020303" pitchFamily="18" charset="0"/>
              </a:rPr>
              <a:t>(ст.22 ТК РФ)</a:t>
            </a:r>
          </a:p>
        </p:txBody>
      </p:sp>
      <p:sp>
        <p:nvSpPr>
          <p:cNvPr id="3" name="Объект 2">
            <a:extLst>
              <a:ext uri="{FF2B5EF4-FFF2-40B4-BE49-F238E27FC236}">
                <a16:creationId xmlns:a16="http://schemas.microsoft.com/office/drawing/2014/main" id="{AE521DFE-F204-71E4-93CA-B4639F4296A2}"/>
              </a:ext>
            </a:extLst>
          </p:cNvPr>
          <p:cNvSpPr>
            <a:spLocks noGrp="1"/>
          </p:cNvSpPr>
          <p:nvPr>
            <p:ph idx="1"/>
          </p:nvPr>
        </p:nvSpPr>
        <p:spPr>
          <a:xfrm>
            <a:off x="838200" y="1825625"/>
            <a:ext cx="10515600" cy="4743126"/>
          </a:xfrm>
        </p:spPr>
        <p:txBody>
          <a:bodyPr>
            <a:normAutofit fontScale="92500" lnSpcReduction="20000"/>
          </a:bodyPr>
          <a:lstStyle/>
          <a:p>
            <a:pPr marL="0" indent="0" algn="just">
              <a:buNone/>
            </a:pPr>
            <a:r>
              <a:rPr lang="ru-RU" sz="2400" dirty="0">
                <a:solidFill>
                  <a:schemeClr val="accent1">
                    <a:lumMod val="75000"/>
                  </a:schemeClr>
                </a:solidFill>
                <a:latin typeface="Georgia" panose="02040502050405020303" pitchFamily="18" charset="0"/>
              </a:rPr>
              <a:t>работодатель имеет право: </a:t>
            </a:r>
          </a:p>
          <a:p>
            <a:pPr algn="just"/>
            <a:r>
              <a:rPr lang="ru-RU" sz="2400" dirty="0">
                <a:solidFill>
                  <a:schemeClr val="accent1">
                    <a:lumMod val="75000"/>
                  </a:schemeClr>
                </a:solidFill>
                <a:latin typeface="Georgia" panose="02040502050405020303" pitchFamily="18" charset="0"/>
              </a:rPr>
              <a:t>1) заключать, изменять и расторгать трудовые договоры с работниками в порядке и на условиях, которые установлены ТК РФ, иными федеральными законами;</a:t>
            </a:r>
          </a:p>
          <a:p>
            <a:pPr algn="just"/>
            <a:r>
              <a:rPr lang="ru-RU" sz="2400" dirty="0">
                <a:solidFill>
                  <a:schemeClr val="accent1">
                    <a:lumMod val="75000"/>
                  </a:schemeClr>
                </a:solidFill>
                <a:latin typeface="Georgia" panose="02040502050405020303" pitchFamily="18" charset="0"/>
              </a:rPr>
              <a:t>2) вести коллективные переговоры и заключать коллективные договоры; </a:t>
            </a:r>
          </a:p>
          <a:p>
            <a:pPr algn="just"/>
            <a:r>
              <a:rPr lang="ru-RU" sz="2400" dirty="0">
                <a:solidFill>
                  <a:schemeClr val="accent1">
                    <a:lumMod val="75000"/>
                  </a:schemeClr>
                </a:solidFill>
                <a:latin typeface="Georgia" panose="02040502050405020303" pitchFamily="18" charset="0"/>
              </a:rPr>
              <a:t>3) поощрять работников за добросовестный эффективный труд; </a:t>
            </a:r>
          </a:p>
          <a:p>
            <a:pPr algn="just"/>
            <a:r>
              <a:rPr lang="ru-RU" sz="2400" dirty="0">
                <a:solidFill>
                  <a:schemeClr val="accent1">
                    <a:lumMod val="75000"/>
                  </a:schemeClr>
                </a:solidFill>
                <a:latin typeface="Georgia" panose="02040502050405020303" pitchFamily="18" charset="0"/>
              </a:rPr>
              <a:t>4) требовать от работников исполнения ими трудовых обязанностей и бережного отношения к имуществу работодателя и других работников, соблюдения правил внутреннего трудового распорядка организации; </a:t>
            </a:r>
          </a:p>
          <a:p>
            <a:pPr algn="just"/>
            <a:r>
              <a:rPr lang="ru-RU" sz="2400" dirty="0">
                <a:solidFill>
                  <a:schemeClr val="accent1">
                    <a:lumMod val="75000"/>
                  </a:schemeClr>
                </a:solidFill>
                <a:latin typeface="Georgia" panose="02040502050405020303" pitchFamily="18" charset="0"/>
              </a:rPr>
              <a:t>5) привлекать работников к дисциплинарной и материальной ответственности в порядке, установленном ТК РФ, иными федеральными законами; </a:t>
            </a:r>
          </a:p>
          <a:p>
            <a:pPr algn="just"/>
            <a:r>
              <a:rPr lang="ru-RU" sz="2400" dirty="0">
                <a:solidFill>
                  <a:schemeClr val="accent1">
                    <a:lumMod val="75000"/>
                  </a:schemeClr>
                </a:solidFill>
                <a:latin typeface="Georgia" panose="02040502050405020303" pitchFamily="18" charset="0"/>
              </a:rPr>
              <a:t>6) принимать локальные нормативные акты; </a:t>
            </a:r>
          </a:p>
          <a:p>
            <a:pPr algn="just"/>
            <a:r>
              <a:rPr lang="ru-RU" sz="2400" dirty="0">
                <a:solidFill>
                  <a:schemeClr val="accent1">
                    <a:lumMod val="75000"/>
                  </a:schemeClr>
                </a:solidFill>
                <a:latin typeface="Georgia" panose="02040502050405020303" pitchFamily="18" charset="0"/>
              </a:rPr>
              <a:t>7) создавать объединения работодателей в целях представительства и защиты своих интересов и вступать в них. </a:t>
            </a:r>
          </a:p>
        </p:txBody>
      </p:sp>
    </p:spTree>
    <p:extLst>
      <p:ext uri="{BB962C8B-B14F-4D97-AF65-F5344CB8AC3E}">
        <p14:creationId xmlns:p14="http://schemas.microsoft.com/office/powerpoint/2010/main" val="159123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077CA-AA5B-4974-4FFF-54CBED8EC61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Работодатель обязан:</a:t>
            </a:r>
            <a:endParaRPr lang="ru-RU" dirty="0"/>
          </a:p>
        </p:txBody>
      </p:sp>
      <p:sp>
        <p:nvSpPr>
          <p:cNvPr id="3" name="Объект 2">
            <a:extLst>
              <a:ext uri="{FF2B5EF4-FFF2-40B4-BE49-F238E27FC236}">
                <a16:creationId xmlns:a16="http://schemas.microsoft.com/office/drawing/2014/main" id="{113C130A-3721-A2DC-50EA-67EB1CE77A65}"/>
              </a:ext>
            </a:extLst>
          </p:cNvPr>
          <p:cNvSpPr>
            <a:spLocks noGrp="1"/>
          </p:cNvSpPr>
          <p:nvPr>
            <p:ph idx="1"/>
          </p:nvPr>
        </p:nvSpPr>
        <p:spPr>
          <a:xfrm>
            <a:off x="838200" y="1825625"/>
            <a:ext cx="10515600" cy="4667250"/>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1) соблюдать законы и иные нормативные правовые акты, локальные нормативные акты, условия коллективного договора, соглашений и трудовых договоров; </a:t>
            </a:r>
          </a:p>
          <a:p>
            <a:pPr algn="just"/>
            <a:r>
              <a:rPr lang="ru-RU" dirty="0">
                <a:solidFill>
                  <a:schemeClr val="accent1">
                    <a:lumMod val="75000"/>
                  </a:schemeClr>
                </a:solidFill>
                <a:latin typeface="Georgia" panose="02040502050405020303" pitchFamily="18" charset="0"/>
              </a:rPr>
              <a:t>2) предоставлять работникам работу, обусловленную трудовым договором; </a:t>
            </a:r>
          </a:p>
          <a:p>
            <a:pPr algn="just"/>
            <a:r>
              <a:rPr lang="ru-RU" dirty="0">
                <a:solidFill>
                  <a:schemeClr val="accent1">
                    <a:lumMod val="75000"/>
                  </a:schemeClr>
                </a:solidFill>
                <a:latin typeface="Georgia" panose="02040502050405020303" pitchFamily="18" charset="0"/>
              </a:rPr>
              <a:t>3) обеспечивать безопасность труда и условия, отвечающие требованиям охраны и гигиены труда; </a:t>
            </a:r>
          </a:p>
          <a:p>
            <a:pPr algn="just"/>
            <a:r>
              <a:rPr lang="ru-RU" dirty="0">
                <a:solidFill>
                  <a:schemeClr val="accent1">
                    <a:lumMod val="75000"/>
                  </a:schemeClr>
                </a:solidFill>
                <a:latin typeface="Georgia" panose="02040502050405020303" pitchFamily="18" charset="0"/>
              </a:rPr>
              <a:t>4) обеспечивать работников оборудованием, инструментами, технической документацией и иными средствами, необходимыми для исполнения ими трудовых обязанностей; </a:t>
            </a:r>
          </a:p>
          <a:p>
            <a:pPr algn="just"/>
            <a:r>
              <a:rPr lang="ru-RU" dirty="0">
                <a:solidFill>
                  <a:schemeClr val="accent1">
                    <a:lumMod val="75000"/>
                  </a:schemeClr>
                </a:solidFill>
                <a:latin typeface="Georgia" panose="02040502050405020303" pitchFamily="18" charset="0"/>
              </a:rPr>
              <a:t>5) обеспечивать работникам равную оплату за труд равной ценности; </a:t>
            </a:r>
          </a:p>
          <a:p>
            <a:pPr algn="just"/>
            <a:r>
              <a:rPr lang="ru-RU" dirty="0">
                <a:solidFill>
                  <a:schemeClr val="accent1">
                    <a:lumMod val="75000"/>
                  </a:schemeClr>
                </a:solidFill>
                <a:latin typeface="Georgia" panose="02040502050405020303" pitchFamily="18" charset="0"/>
              </a:rPr>
              <a:t>6) выплачивать в полном размере причитающуюся работникам заработную плату в сроки, установленные ТК РФ, коллективным договором, правилами внутреннего трудового распорядка организации, трудовыми договорами;</a:t>
            </a:r>
          </a:p>
        </p:txBody>
      </p:sp>
    </p:spTree>
    <p:extLst>
      <p:ext uri="{BB962C8B-B14F-4D97-AF65-F5344CB8AC3E}">
        <p14:creationId xmlns:p14="http://schemas.microsoft.com/office/powerpoint/2010/main" val="268420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6F7DE7-DC5C-57D9-E420-F4F3945493D5}"/>
              </a:ext>
            </a:extLst>
          </p:cNvPr>
          <p:cNvSpPr>
            <a:spLocks noGrp="1"/>
          </p:cNvSpPr>
          <p:nvPr>
            <p:ph idx="1"/>
          </p:nvPr>
        </p:nvSpPr>
        <p:spPr>
          <a:xfrm>
            <a:off x="838200" y="877078"/>
            <a:ext cx="10515600" cy="5299885"/>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7) вести коллективные переговоры, а также заключать коллективный договор в порядке, установленном ТК РФ; </a:t>
            </a:r>
          </a:p>
          <a:p>
            <a:pPr algn="just"/>
            <a:r>
              <a:rPr lang="ru-RU" dirty="0">
                <a:solidFill>
                  <a:schemeClr val="accent1">
                    <a:lumMod val="75000"/>
                  </a:schemeClr>
                </a:solidFill>
                <a:latin typeface="Georgia" panose="02040502050405020303" pitchFamily="18" charset="0"/>
              </a:rPr>
              <a:t>8) предоставлять представителям работников полную и достоверную информацию, необходимую для заключения коллективного договора, соглашения и контроля за их выполнением; </a:t>
            </a:r>
          </a:p>
          <a:p>
            <a:pPr algn="just"/>
            <a:r>
              <a:rPr lang="ru-RU" dirty="0">
                <a:solidFill>
                  <a:schemeClr val="accent1">
                    <a:lumMod val="75000"/>
                  </a:schemeClr>
                </a:solidFill>
                <a:latin typeface="Georgia" panose="02040502050405020303" pitchFamily="18" charset="0"/>
              </a:rPr>
              <a:t>9) своевременно выполнять предписания федеральных органов исполнительной власти, уполномоченных на проведение государственного контроля и надзора, уплачивать штрафы, наложенные за нарушения законов, иных нормативных правовых актов, содержащих нормы трудового права; </a:t>
            </a:r>
          </a:p>
          <a:p>
            <a:pPr algn="just"/>
            <a:r>
              <a:rPr lang="ru-RU" dirty="0">
                <a:solidFill>
                  <a:schemeClr val="accent1">
                    <a:lumMod val="75000"/>
                  </a:schemeClr>
                </a:solidFill>
                <a:latin typeface="Georgia" panose="02040502050405020303" pitchFamily="18" charset="0"/>
              </a:rPr>
              <a:t>10) рассматривать представления соответствующих профсоюзных органов, иных избранных работниками представителей о выявленных нарушениях законов и иных нормативных правовых актов, содержащих нормы трудового права, принимать меры по их устранению и сообщать о принятых мерах указанным органам и представителям;</a:t>
            </a:r>
          </a:p>
        </p:txBody>
      </p:sp>
    </p:spTree>
    <p:extLst>
      <p:ext uri="{BB962C8B-B14F-4D97-AF65-F5344CB8AC3E}">
        <p14:creationId xmlns:p14="http://schemas.microsoft.com/office/powerpoint/2010/main" val="410307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51C0C12-D15C-2A15-78B0-E106DB56F778}"/>
              </a:ext>
            </a:extLst>
          </p:cNvPr>
          <p:cNvSpPr>
            <a:spLocks noGrp="1"/>
          </p:cNvSpPr>
          <p:nvPr>
            <p:ph idx="1"/>
          </p:nvPr>
        </p:nvSpPr>
        <p:spPr>
          <a:xfrm>
            <a:off x="838200" y="606441"/>
            <a:ext cx="10515600" cy="5645118"/>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11) создавать условия, обеспечивающие участие работников в управлении организацией в предусмотренных ТК РФ, иными федеральными законами и коллективным договором формах; </a:t>
            </a:r>
          </a:p>
          <a:p>
            <a:pPr algn="just"/>
            <a:r>
              <a:rPr lang="ru-RU" dirty="0">
                <a:solidFill>
                  <a:schemeClr val="accent1">
                    <a:lumMod val="75000"/>
                  </a:schemeClr>
                </a:solidFill>
                <a:latin typeface="Georgia" panose="02040502050405020303" pitchFamily="18" charset="0"/>
              </a:rPr>
              <a:t>12) обеспечивать бытовые нужды работников, связанные с исполнением ими трудовых обязанностей; </a:t>
            </a:r>
          </a:p>
          <a:p>
            <a:pPr algn="just"/>
            <a:r>
              <a:rPr lang="ru-RU" dirty="0">
                <a:solidFill>
                  <a:schemeClr val="accent1">
                    <a:lumMod val="75000"/>
                  </a:schemeClr>
                </a:solidFill>
                <a:latin typeface="Georgia" panose="02040502050405020303" pitchFamily="18" charset="0"/>
              </a:rPr>
              <a:t>13) осуществлять обязательное социальное страхование работников в порядке, установленном федеральными законами; </a:t>
            </a:r>
          </a:p>
          <a:p>
            <a:pPr algn="just"/>
            <a:r>
              <a:rPr lang="ru-RU" dirty="0">
                <a:solidFill>
                  <a:schemeClr val="accent1">
                    <a:lumMod val="75000"/>
                  </a:schemeClr>
                </a:solidFill>
                <a:latin typeface="Georgia" panose="02040502050405020303" pitchFamily="18" charset="0"/>
              </a:rPr>
              <a:t>14) возмещать вред, причиненный работникам в связи с исполнением ими трудовых обязанностей, а также компенсировать моральный вред в порядке и на условиях, которые установлены ТК РФ, федеральными законами и иными нормативными правовыми актами; </a:t>
            </a:r>
          </a:p>
          <a:p>
            <a:pPr algn="just"/>
            <a:r>
              <a:rPr lang="ru-RU" dirty="0">
                <a:solidFill>
                  <a:schemeClr val="accent1">
                    <a:lumMod val="75000"/>
                  </a:schemeClr>
                </a:solidFill>
                <a:latin typeface="Georgia" panose="02040502050405020303" pitchFamily="18" charset="0"/>
              </a:rPr>
              <a:t>15) исполнять иные обязанности, предусмотренные настоящим Кодексом, федеральными законами и иными нормативными правовыми актами, содержащими нормы трудового права, коллективным договором, соглашениями и трудовыми договорами.</a:t>
            </a:r>
          </a:p>
        </p:txBody>
      </p:sp>
    </p:spTree>
    <p:extLst>
      <p:ext uri="{BB962C8B-B14F-4D97-AF65-F5344CB8AC3E}">
        <p14:creationId xmlns:p14="http://schemas.microsoft.com/office/powerpoint/2010/main" val="33639802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6623</Words>
  <Application>Microsoft Office PowerPoint</Application>
  <PresentationFormat>Широкоэкранный</PresentationFormat>
  <Paragraphs>241</Paragraphs>
  <Slides>58</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58</vt:i4>
      </vt:variant>
    </vt:vector>
  </HeadingPairs>
  <TitlesOfParts>
    <vt:vector size="64" baseType="lpstr">
      <vt:lpstr>Arial</vt:lpstr>
      <vt:lpstr>Calibri</vt:lpstr>
      <vt:lpstr>Calibri Light</vt:lpstr>
      <vt:lpstr>Georgia</vt:lpstr>
      <vt:lpstr>Times New Roman</vt:lpstr>
      <vt:lpstr>Тема Office</vt:lpstr>
      <vt:lpstr>Презентация PowerPoint</vt:lpstr>
      <vt:lpstr>Презентация PowerPoint</vt:lpstr>
      <vt:lpstr>Права и обязанности работника  (ст.21 ТК РФ)</vt:lpstr>
      <vt:lpstr>Презентация PowerPoint</vt:lpstr>
      <vt:lpstr>Работник обязан:</vt:lpstr>
      <vt:lpstr>Права и обязанности работодателя  (ст.22 ТК РФ)</vt:lpstr>
      <vt:lpstr>Работодатель обязан:</vt:lpstr>
      <vt:lpstr>Презентация PowerPoint</vt:lpstr>
      <vt:lpstr>Презентация PowerPoint</vt:lpstr>
      <vt:lpstr>Перевод на другую работу и перемещение работника</vt:lpstr>
      <vt:lpstr>Перевод </vt:lpstr>
      <vt:lpstr>Презентация PowerPoint</vt:lpstr>
      <vt:lpstr>Презентация PowerPoint</vt:lpstr>
      <vt:lpstr>Презентация PowerPoint</vt:lpstr>
      <vt:lpstr>Презентация PowerPoint</vt:lpstr>
      <vt:lpstr>Презентация PowerPoint</vt:lpstr>
      <vt:lpstr>Перемещение</vt:lpstr>
      <vt:lpstr>Прекращение трудового договора</vt:lpstr>
      <vt:lpstr>Прекращение трудового договора по соглашению сторон </vt:lpstr>
      <vt:lpstr>Истечение срока трудового договора</vt:lpstr>
      <vt:lpstr>Расторжение трудового договора по инициативе работника </vt:lpstr>
      <vt:lpstr>Презентация PowerPoint</vt:lpstr>
      <vt:lpstr>Презентация PowerPoint</vt:lpstr>
      <vt:lpstr>Презентация PowerPoint</vt:lpstr>
      <vt:lpstr>Расторжение трудового договора по инициативе работодателя</vt:lpstr>
      <vt:lpstr>Ликвидация организации, прекращение деятельности работодателем-физическим лицом</vt:lpstr>
      <vt:lpstr>Сокращение численности или штата работников организации</vt:lpstr>
      <vt:lpstr>Презентация PowerPoint</vt:lpstr>
      <vt:lpstr>Несоответствие работника занимаемой должности или выполняемой работе вследствие недостаточной квалификации, подтвержденной результатами аттестации</vt:lpstr>
      <vt:lpstr>Смена собственника имущества организации</vt:lpstr>
      <vt:lpstr>Неоднократное неисполнение работником без уважительных причин трудовых обязанностей, если он имеет дисциплинарное взыскание </vt:lpstr>
      <vt:lpstr>Презентация PowerPoint</vt:lpstr>
      <vt:lpstr>Однократное неисполнение работником без уважительных причин трудовых обязанностей, если он имеет дисциплинарное взыскание</vt:lpstr>
      <vt:lpstr>Презентация PowerPoint</vt:lpstr>
      <vt:lpstr>Совершение виновных действий работником, непосредственно обслуживающим денежные или товарные ценности, если эти действия дают основание для утраты доверия к нему со стороны работодателя </vt:lpstr>
      <vt:lpstr>Презентация PowerPoint</vt:lpstr>
      <vt:lpstr>Совершение работником, выполняющим воспитательные функции, аморального проступка, несовместимого с продолжением данной работы</vt:lpstr>
      <vt:lpstr>Представление работником работодателю подложных документов или заведомо ложных сведений при заключении трудового договора</vt:lpstr>
      <vt:lpstr>Особенности расторжения трудового договора с некоторыми категориями работников</vt:lpstr>
      <vt:lpstr>Презентация PowerPoint</vt:lpstr>
      <vt:lpstr>Понятие материальной ответственности и ее виды</vt:lpstr>
      <vt:lpstr>Презентация PowerPoint</vt:lpstr>
      <vt:lpstr>Презентация PowerPoint</vt:lpstr>
      <vt:lpstr>Презентация PowerPoint</vt:lpstr>
      <vt:lpstr>Материальная ответственность работодателя</vt:lpstr>
      <vt:lpstr>Презентация PowerPoint</vt:lpstr>
      <vt:lpstr>Презентация PowerPoint</vt:lpstr>
      <vt:lpstr>Презентация PowerPoint</vt:lpstr>
      <vt:lpstr>Материальная ответственность работника </vt:lpstr>
      <vt:lpstr>Презентация PowerPoint</vt:lpstr>
      <vt:lpstr>Презентация PowerPoint</vt:lpstr>
      <vt:lpstr>Презентация PowerPoint</vt:lpstr>
      <vt:lpstr>Презентация PowerPoint</vt:lpstr>
      <vt:lpstr>Презентация PowerPoint</vt:lpstr>
      <vt:lpstr>Порядок возмещения причиненного ущерба</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4</cp:revision>
  <dcterms:created xsi:type="dcterms:W3CDTF">2024-05-01T16:47:42Z</dcterms:created>
  <dcterms:modified xsi:type="dcterms:W3CDTF">2024-05-01T18:08:26Z</dcterms:modified>
</cp:coreProperties>
</file>