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7A90A-1C20-400D-923B-304A525CFA43}" type="datetimeFigureOut">
              <a:rPr lang="ru-RU" smtClean="0"/>
              <a:t>07.05.2024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D80CF-EC46-46A5-AA4A-A4AA97C75C4D}" type="slidenum">
              <a:rPr lang="ru-RU" smtClean="0"/>
              <a:t>‹#›</a:t>
            </a:fld>
            <a:endParaRPr lang="ru-RU"/>
          </a:p>
        </p:txBody>
      </p:sp>
    </p:spTree>
    <p:extLst>
      <p:ext uri="{BB962C8B-B14F-4D97-AF65-F5344CB8AC3E}">
        <p14:creationId xmlns:p14="http://schemas.microsoft.com/office/powerpoint/2010/main" val="1555756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49D80CF-EC46-46A5-AA4A-A4AA97C75C4D}" type="slidenum">
              <a:rPr lang="ru-RU" smtClean="0"/>
              <a:t>17</a:t>
            </a:fld>
            <a:endParaRPr lang="ru-RU"/>
          </a:p>
        </p:txBody>
      </p:sp>
    </p:spTree>
    <p:extLst>
      <p:ext uri="{BB962C8B-B14F-4D97-AF65-F5344CB8AC3E}">
        <p14:creationId xmlns:p14="http://schemas.microsoft.com/office/powerpoint/2010/main" val="1835617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49D80CF-EC46-46A5-AA4A-A4AA97C75C4D}" type="slidenum">
              <a:rPr lang="ru-RU" smtClean="0"/>
              <a:t>41</a:t>
            </a:fld>
            <a:endParaRPr lang="ru-RU"/>
          </a:p>
        </p:txBody>
      </p:sp>
    </p:spTree>
    <p:extLst>
      <p:ext uri="{BB962C8B-B14F-4D97-AF65-F5344CB8AC3E}">
        <p14:creationId xmlns:p14="http://schemas.microsoft.com/office/powerpoint/2010/main" val="2715154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7D23E5-135E-E3E2-9A13-C47BA0F37044}"/>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DA6D741A-7E6A-3A0F-E810-A508F429B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B7CEF00E-FA89-5E73-2ECF-A60EA25901AA}"/>
              </a:ext>
            </a:extLst>
          </p:cNvPr>
          <p:cNvSpPr>
            <a:spLocks noGrp="1"/>
          </p:cNvSpPr>
          <p:nvPr>
            <p:ph type="dt" sz="half" idx="10"/>
          </p:nvPr>
        </p:nvSpPr>
        <p:spPr/>
        <p:txBody>
          <a:bodyPr/>
          <a:lstStyle/>
          <a:p>
            <a:fld id="{3131C40D-2F47-4C08-902B-B585793BC6BF}" type="datetimeFigureOut">
              <a:rPr lang="ru-RU" smtClean="0"/>
              <a:t>07.05.2024</a:t>
            </a:fld>
            <a:endParaRPr lang="ru-RU"/>
          </a:p>
        </p:txBody>
      </p:sp>
      <p:sp>
        <p:nvSpPr>
          <p:cNvPr id="5" name="Нижний колонтитул 4">
            <a:extLst>
              <a:ext uri="{FF2B5EF4-FFF2-40B4-BE49-F238E27FC236}">
                <a16:creationId xmlns:a16="http://schemas.microsoft.com/office/drawing/2014/main" id="{3B03FBEC-F65E-94CE-566B-464DD4D7D76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233936F-CC76-BFEA-457F-67AFD61104C2}"/>
              </a:ext>
            </a:extLst>
          </p:cNvPr>
          <p:cNvSpPr>
            <a:spLocks noGrp="1"/>
          </p:cNvSpPr>
          <p:nvPr>
            <p:ph type="sldNum" sz="quarter" idx="12"/>
          </p:nvPr>
        </p:nvSpPr>
        <p:spPr/>
        <p:txBody>
          <a:bodyPr/>
          <a:lstStyle/>
          <a:p>
            <a:fld id="{72063A04-C8DF-4B14-BE86-CB805287A3E7}" type="slidenum">
              <a:rPr lang="ru-RU" smtClean="0"/>
              <a:t>‹#›</a:t>
            </a:fld>
            <a:endParaRPr lang="ru-RU"/>
          </a:p>
        </p:txBody>
      </p:sp>
    </p:spTree>
    <p:extLst>
      <p:ext uri="{BB962C8B-B14F-4D97-AF65-F5344CB8AC3E}">
        <p14:creationId xmlns:p14="http://schemas.microsoft.com/office/powerpoint/2010/main" val="1730531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0AA1B0-D5B4-3B9D-77A0-6069D0A07E5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47AE1C7-BE5B-34CD-24B4-C12B87A179BE}"/>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FA43E1B-86A9-2AFC-4127-CD84624D4CB4}"/>
              </a:ext>
            </a:extLst>
          </p:cNvPr>
          <p:cNvSpPr>
            <a:spLocks noGrp="1"/>
          </p:cNvSpPr>
          <p:nvPr>
            <p:ph type="dt" sz="half" idx="10"/>
          </p:nvPr>
        </p:nvSpPr>
        <p:spPr/>
        <p:txBody>
          <a:bodyPr/>
          <a:lstStyle/>
          <a:p>
            <a:fld id="{3131C40D-2F47-4C08-902B-B585793BC6BF}" type="datetimeFigureOut">
              <a:rPr lang="ru-RU" smtClean="0"/>
              <a:t>07.05.2024</a:t>
            </a:fld>
            <a:endParaRPr lang="ru-RU"/>
          </a:p>
        </p:txBody>
      </p:sp>
      <p:sp>
        <p:nvSpPr>
          <p:cNvPr id="5" name="Нижний колонтитул 4">
            <a:extLst>
              <a:ext uri="{FF2B5EF4-FFF2-40B4-BE49-F238E27FC236}">
                <a16:creationId xmlns:a16="http://schemas.microsoft.com/office/drawing/2014/main" id="{F067D8F5-52C7-AAAA-773B-FB84336687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EA99271-FE29-8114-6993-F4F967560F24}"/>
              </a:ext>
            </a:extLst>
          </p:cNvPr>
          <p:cNvSpPr>
            <a:spLocks noGrp="1"/>
          </p:cNvSpPr>
          <p:nvPr>
            <p:ph type="sldNum" sz="quarter" idx="12"/>
          </p:nvPr>
        </p:nvSpPr>
        <p:spPr/>
        <p:txBody>
          <a:bodyPr/>
          <a:lstStyle/>
          <a:p>
            <a:fld id="{72063A04-C8DF-4B14-BE86-CB805287A3E7}" type="slidenum">
              <a:rPr lang="ru-RU" smtClean="0"/>
              <a:t>‹#›</a:t>
            </a:fld>
            <a:endParaRPr lang="ru-RU"/>
          </a:p>
        </p:txBody>
      </p:sp>
    </p:spTree>
    <p:extLst>
      <p:ext uri="{BB962C8B-B14F-4D97-AF65-F5344CB8AC3E}">
        <p14:creationId xmlns:p14="http://schemas.microsoft.com/office/powerpoint/2010/main" val="342738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C8C5517-2FC9-4923-C41C-9BE73EF0DE8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39961D7E-500F-59AA-8A0E-734B3CD9CC5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1F9E41E-EC9C-DFB7-F2B7-9E282DC6139E}"/>
              </a:ext>
            </a:extLst>
          </p:cNvPr>
          <p:cNvSpPr>
            <a:spLocks noGrp="1"/>
          </p:cNvSpPr>
          <p:nvPr>
            <p:ph type="dt" sz="half" idx="10"/>
          </p:nvPr>
        </p:nvSpPr>
        <p:spPr/>
        <p:txBody>
          <a:bodyPr/>
          <a:lstStyle/>
          <a:p>
            <a:fld id="{3131C40D-2F47-4C08-902B-B585793BC6BF}" type="datetimeFigureOut">
              <a:rPr lang="ru-RU" smtClean="0"/>
              <a:t>07.05.2024</a:t>
            </a:fld>
            <a:endParaRPr lang="ru-RU"/>
          </a:p>
        </p:txBody>
      </p:sp>
      <p:sp>
        <p:nvSpPr>
          <p:cNvPr id="5" name="Нижний колонтитул 4">
            <a:extLst>
              <a:ext uri="{FF2B5EF4-FFF2-40B4-BE49-F238E27FC236}">
                <a16:creationId xmlns:a16="http://schemas.microsoft.com/office/drawing/2014/main" id="{5A7288AE-BC08-457D-B9B3-A36FCD95AD9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E837D5A-9099-E32F-6191-CDAA65500696}"/>
              </a:ext>
            </a:extLst>
          </p:cNvPr>
          <p:cNvSpPr>
            <a:spLocks noGrp="1"/>
          </p:cNvSpPr>
          <p:nvPr>
            <p:ph type="sldNum" sz="quarter" idx="12"/>
          </p:nvPr>
        </p:nvSpPr>
        <p:spPr/>
        <p:txBody>
          <a:bodyPr/>
          <a:lstStyle/>
          <a:p>
            <a:fld id="{72063A04-C8DF-4B14-BE86-CB805287A3E7}" type="slidenum">
              <a:rPr lang="ru-RU" smtClean="0"/>
              <a:t>‹#›</a:t>
            </a:fld>
            <a:endParaRPr lang="ru-RU"/>
          </a:p>
        </p:txBody>
      </p:sp>
    </p:spTree>
    <p:extLst>
      <p:ext uri="{BB962C8B-B14F-4D97-AF65-F5344CB8AC3E}">
        <p14:creationId xmlns:p14="http://schemas.microsoft.com/office/powerpoint/2010/main" val="2788690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16D60B-3780-EF60-0D75-BBBE2C86819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D7CF557-E801-B1C9-CC8A-B178DF83EE7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0FE4EEE-2E6E-396D-E52D-44D3FC220D7F}"/>
              </a:ext>
            </a:extLst>
          </p:cNvPr>
          <p:cNvSpPr>
            <a:spLocks noGrp="1"/>
          </p:cNvSpPr>
          <p:nvPr>
            <p:ph type="dt" sz="half" idx="10"/>
          </p:nvPr>
        </p:nvSpPr>
        <p:spPr/>
        <p:txBody>
          <a:bodyPr/>
          <a:lstStyle/>
          <a:p>
            <a:fld id="{3131C40D-2F47-4C08-902B-B585793BC6BF}" type="datetimeFigureOut">
              <a:rPr lang="ru-RU" smtClean="0"/>
              <a:t>07.05.2024</a:t>
            </a:fld>
            <a:endParaRPr lang="ru-RU"/>
          </a:p>
        </p:txBody>
      </p:sp>
      <p:sp>
        <p:nvSpPr>
          <p:cNvPr id="5" name="Нижний колонтитул 4">
            <a:extLst>
              <a:ext uri="{FF2B5EF4-FFF2-40B4-BE49-F238E27FC236}">
                <a16:creationId xmlns:a16="http://schemas.microsoft.com/office/drawing/2014/main" id="{26244D0C-253F-CB54-A823-344A52E3DD7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98C7609-3576-C727-87CD-269504C85E65}"/>
              </a:ext>
            </a:extLst>
          </p:cNvPr>
          <p:cNvSpPr>
            <a:spLocks noGrp="1"/>
          </p:cNvSpPr>
          <p:nvPr>
            <p:ph type="sldNum" sz="quarter" idx="12"/>
          </p:nvPr>
        </p:nvSpPr>
        <p:spPr/>
        <p:txBody>
          <a:bodyPr/>
          <a:lstStyle/>
          <a:p>
            <a:fld id="{72063A04-C8DF-4B14-BE86-CB805287A3E7}" type="slidenum">
              <a:rPr lang="ru-RU" smtClean="0"/>
              <a:t>‹#›</a:t>
            </a:fld>
            <a:endParaRPr lang="ru-RU"/>
          </a:p>
        </p:txBody>
      </p:sp>
    </p:spTree>
    <p:extLst>
      <p:ext uri="{BB962C8B-B14F-4D97-AF65-F5344CB8AC3E}">
        <p14:creationId xmlns:p14="http://schemas.microsoft.com/office/powerpoint/2010/main" val="3367704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FFE7F6-9FD6-FCE2-31C4-CD218F02C28A}"/>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1C63825-6939-821B-C6AF-FA1D18E08A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D37AC3A-C7F4-E2B5-C3CC-5CD26ECCB723}"/>
              </a:ext>
            </a:extLst>
          </p:cNvPr>
          <p:cNvSpPr>
            <a:spLocks noGrp="1"/>
          </p:cNvSpPr>
          <p:nvPr>
            <p:ph type="dt" sz="half" idx="10"/>
          </p:nvPr>
        </p:nvSpPr>
        <p:spPr/>
        <p:txBody>
          <a:bodyPr/>
          <a:lstStyle/>
          <a:p>
            <a:fld id="{3131C40D-2F47-4C08-902B-B585793BC6BF}" type="datetimeFigureOut">
              <a:rPr lang="ru-RU" smtClean="0"/>
              <a:t>07.05.2024</a:t>
            </a:fld>
            <a:endParaRPr lang="ru-RU"/>
          </a:p>
        </p:txBody>
      </p:sp>
      <p:sp>
        <p:nvSpPr>
          <p:cNvPr id="5" name="Нижний колонтитул 4">
            <a:extLst>
              <a:ext uri="{FF2B5EF4-FFF2-40B4-BE49-F238E27FC236}">
                <a16:creationId xmlns:a16="http://schemas.microsoft.com/office/drawing/2014/main" id="{6C18F346-AE49-12B9-FBFF-A13587403F7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A3EF1E9-F95A-ABFB-F765-67D22FB06DD7}"/>
              </a:ext>
            </a:extLst>
          </p:cNvPr>
          <p:cNvSpPr>
            <a:spLocks noGrp="1"/>
          </p:cNvSpPr>
          <p:nvPr>
            <p:ph type="sldNum" sz="quarter" idx="12"/>
          </p:nvPr>
        </p:nvSpPr>
        <p:spPr/>
        <p:txBody>
          <a:bodyPr/>
          <a:lstStyle/>
          <a:p>
            <a:fld id="{72063A04-C8DF-4B14-BE86-CB805287A3E7}" type="slidenum">
              <a:rPr lang="ru-RU" smtClean="0"/>
              <a:t>‹#›</a:t>
            </a:fld>
            <a:endParaRPr lang="ru-RU"/>
          </a:p>
        </p:txBody>
      </p:sp>
    </p:spTree>
    <p:extLst>
      <p:ext uri="{BB962C8B-B14F-4D97-AF65-F5344CB8AC3E}">
        <p14:creationId xmlns:p14="http://schemas.microsoft.com/office/powerpoint/2010/main" val="263975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5F4AE6-E000-CF0D-6DA4-48B454072DB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D8934BE-8C7A-91E0-476C-784DAD1FE83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9821616F-AF6C-B26C-7DB3-D331A06FAAC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7B0DCAE3-9803-C035-1CFF-E1BEF1D3440C}"/>
              </a:ext>
            </a:extLst>
          </p:cNvPr>
          <p:cNvSpPr>
            <a:spLocks noGrp="1"/>
          </p:cNvSpPr>
          <p:nvPr>
            <p:ph type="dt" sz="half" idx="10"/>
          </p:nvPr>
        </p:nvSpPr>
        <p:spPr/>
        <p:txBody>
          <a:bodyPr/>
          <a:lstStyle/>
          <a:p>
            <a:fld id="{3131C40D-2F47-4C08-902B-B585793BC6BF}" type="datetimeFigureOut">
              <a:rPr lang="ru-RU" smtClean="0"/>
              <a:t>07.05.2024</a:t>
            </a:fld>
            <a:endParaRPr lang="ru-RU"/>
          </a:p>
        </p:txBody>
      </p:sp>
      <p:sp>
        <p:nvSpPr>
          <p:cNvPr id="6" name="Нижний колонтитул 5">
            <a:extLst>
              <a:ext uri="{FF2B5EF4-FFF2-40B4-BE49-F238E27FC236}">
                <a16:creationId xmlns:a16="http://schemas.microsoft.com/office/drawing/2014/main" id="{663FF669-A833-C1A5-818B-504F2A4CB62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676C283-CA5D-28D3-A19F-1DD8156EB7E9}"/>
              </a:ext>
            </a:extLst>
          </p:cNvPr>
          <p:cNvSpPr>
            <a:spLocks noGrp="1"/>
          </p:cNvSpPr>
          <p:nvPr>
            <p:ph type="sldNum" sz="quarter" idx="12"/>
          </p:nvPr>
        </p:nvSpPr>
        <p:spPr/>
        <p:txBody>
          <a:bodyPr/>
          <a:lstStyle/>
          <a:p>
            <a:fld id="{72063A04-C8DF-4B14-BE86-CB805287A3E7}" type="slidenum">
              <a:rPr lang="ru-RU" smtClean="0"/>
              <a:t>‹#›</a:t>
            </a:fld>
            <a:endParaRPr lang="ru-RU"/>
          </a:p>
        </p:txBody>
      </p:sp>
    </p:spTree>
    <p:extLst>
      <p:ext uri="{BB962C8B-B14F-4D97-AF65-F5344CB8AC3E}">
        <p14:creationId xmlns:p14="http://schemas.microsoft.com/office/powerpoint/2010/main" val="1187447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2319CD-F410-C728-0EED-9196E1AE7483}"/>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4AE2FFCA-121D-9132-671E-9A2D464BF1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2290E10-D680-84F8-D933-5DC38C673B5D}"/>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31B945EC-A29E-2ED8-874B-293BDF13F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3BDFABB-1610-2F32-DD08-1418942820F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8643846A-57B7-9622-FAF2-C2DD540CDC8E}"/>
              </a:ext>
            </a:extLst>
          </p:cNvPr>
          <p:cNvSpPr>
            <a:spLocks noGrp="1"/>
          </p:cNvSpPr>
          <p:nvPr>
            <p:ph type="dt" sz="half" idx="10"/>
          </p:nvPr>
        </p:nvSpPr>
        <p:spPr/>
        <p:txBody>
          <a:bodyPr/>
          <a:lstStyle/>
          <a:p>
            <a:fld id="{3131C40D-2F47-4C08-902B-B585793BC6BF}" type="datetimeFigureOut">
              <a:rPr lang="ru-RU" smtClean="0"/>
              <a:t>07.05.2024</a:t>
            </a:fld>
            <a:endParaRPr lang="ru-RU"/>
          </a:p>
        </p:txBody>
      </p:sp>
      <p:sp>
        <p:nvSpPr>
          <p:cNvPr id="8" name="Нижний колонтитул 7">
            <a:extLst>
              <a:ext uri="{FF2B5EF4-FFF2-40B4-BE49-F238E27FC236}">
                <a16:creationId xmlns:a16="http://schemas.microsoft.com/office/drawing/2014/main" id="{46AB670A-5FA1-DF1C-8239-0860A35F038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7F6BB89F-B8E5-8096-86BD-85E00D193B71}"/>
              </a:ext>
            </a:extLst>
          </p:cNvPr>
          <p:cNvSpPr>
            <a:spLocks noGrp="1"/>
          </p:cNvSpPr>
          <p:nvPr>
            <p:ph type="sldNum" sz="quarter" idx="12"/>
          </p:nvPr>
        </p:nvSpPr>
        <p:spPr/>
        <p:txBody>
          <a:bodyPr/>
          <a:lstStyle/>
          <a:p>
            <a:fld id="{72063A04-C8DF-4B14-BE86-CB805287A3E7}" type="slidenum">
              <a:rPr lang="ru-RU" smtClean="0"/>
              <a:t>‹#›</a:t>
            </a:fld>
            <a:endParaRPr lang="ru-RU"/>
          </a:p>
        </p:txBody>
      </p:sp>
    </p:spTree>
    <p:extLst>
      <p:ext uri="{BB962C8B-B14F-4D97-AF65-F5344CB8AC3E}">
        <p14:creationId xmlns:p14="http://schemas.microsoft.com/office/powerpoint/2010/main" val="263455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FF0219-583F-B4A3-C49B-EC5F9F1AAB17}"/>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796A7C5-F57A-B317-9166-898EB6DC32D4}"/>
              </a:ext>
            </a:extLst>
          </p:cNvPr>
          <p:cNvSpPr>
            <a:spLocks noGrp="1"/>
          </p:cNvSpPr>
          <p:nvPr>
            <p:ph type="dt" sz="half" idx="10"/>
          </p:nvPr>
        </p:nvSpPr>
        <p:spPr/>
        <p:txBody>
          <a:bodyPr/>
          <a:lstStyle/>
          <a:p>
            <a:fld id="{3131C40D-2F47-4C08-902B-B585793BC6BF}" type="datetimeFigureOut">
              <a:rPr lang="ru-RU" smtClean="0"/>
              <a:t>07.05.2024</a:t>
            </a:fld>
            <a:endParaRPr lang="ru-RU"/>
          </a:p>
        </p:txBody>
      </p:sp>
      <p:sp>
        <p:nvSpPr>
          <p:cNvPr id="4" name="Нижний колонтитул 3">
            <a:extLst>
              <a:ext uri="{FF2B5EF4-FFF2-40B4-BE49-F238E27FC236}">
                <a16:creationId xmlns:a16="http://schemas.microsoft.com/office/drawing/2014/main" id="{64DA9E8D-15ED-141B-BCBA-726189C7B687}"/>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B8678930-350F-7EC7-8362-B1954F5BE8B2}"/>
              </a:ext>
            </a:extLst>
          </p:cNvPr>
          <p:cNvSpPr>
            <a:spLocks noGrp="1"/>
          </p:cNvSpPr>
          <p:nvPr>
            <p:ph type="sldNum" sz="quarter" idx="12"/>
          </p:nvPr>
        </p:nvSpPr>
        <p:spPr/>
        <p:txBody>
          <a:bodyPr/>
          <a:lstStyle/>
          <a:p>
            <a:fld id="{72063A04-C8DF-4B14-BE86-CB805287A3E7}" type="slidenum">
              <a:rPr lang="ru-RU" smtClean="0"/>
              <a:t>‹#›</a:t>
            </a:fld>
            <a:endParaRPr lang="ru-RU"/>
          </a:p>
        </p:txBody>
      </p:sp>
    </p:spTree>
    <p:extLst>
      <p:ext uri="{BB962C8B-B14F-4D97-AF65-F5344CB8AC3E}">
        <p14:creationId xmlns:p14="http://schemas.microsoft.com/office/powerpoint/2010/main" val="2885526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D2B8112-4458-74CF-D495-92454FAC29FC}"/>
              </a:ext>
            </a:extLst>
          </p:cNvPr>
          <p:cNvSpPr>
            <a:spLocks noGrp="1"/>
          </p:cNvSpPr>
          <p:nvPr>
            <p:ph type="dt" sz="half" idx="10"/>
          </p:nvPr>
        </p:nvSpPr>
        <p:spPr/>
        <p:txBody>
          <a:bodyPr/>
          <a:lstStyle/>
          <a:p>
            <a:fld id="{3131C40D-2F47-4C08-902B-B585793BC6BF}" type="datetimeFigureOut">
              <a:rPr lang="ru-RU" smtClean="0"/>
              <a:t>07.05.2024</a:t>
            </a:fld>
            <a:endParaRPr lang="ru-RU"/>
          </a:p>
        </p:txBody>
      </p:sp>
      <p:sp>
        <p:nvSpPr>
          <p:cNvPr id="3" name="Нижний колонтитул 2">
            <a:extLst>
              <a:ext uri="{FF2B5EF4-FFF2-40B4-BE49-F238E27FC236}">
                <a16:creationId xmlns:a16="http://schemas.microsoft.com/office/drawing/2014/main" id="{B1D899D9-89BB-2915-A2FC-61FF2468FF8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8D8E38F-DF84-7D5F-61C3-811207928F8E}"/>
              </a:ext>
            </a:extLst>
          </p:cNvPr>
          <p:cNvSpPr>
            <a:spLocks noGrp="1"/>
          </p:cNvSpPr>
          <p:nvPr>
            <p:ph type="sldNum" sz="quarter" idx="12"/>
          </p:nvPr>
        </p:nvSpPr>
        <p:spPr/>
        <p:txBody>
          <a:bodyPr/>
          <a:lstStyle/>
          <a:p>
            <a:fld id="{72063A04-C8DF-4B14-BE86-CB805287A3E7}" type="slidenum">
              <a:rPr lang="ru-RU" smtClean="0"/>
              <a:t>‹#›</a:t>
            </a:fld>
            <a:endParaRPr lang="ru-RU"/>
          </a:p>
        </p:txBody>
      </p:sp>
    </p:spTree>
    <p:extLst>
      <p:ext uri="{BB962C8B-B14F-4D97-AF65-F5344CB8AC3E}">
        <p14:creationId xmlns:p14="http://schemas.microsoft.com/office/powerpoint/2010/main" val="204923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1A2CAC-4229-EF9B-2A88-326C80FB75D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9070A08C-A220-3B48-A677-0784EDCAC2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D9D68442-DAE0-9A6F-BF71-18F677EC9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7C947D5-F641-0E2C-890E-C9D0286B6110}"/>
              </a:ext>
            </a:extLst>
          </p:cNvPr>
          <p:cNvSpPr>
            <a:spLocks noGrp="1"/>
          </p:cNvSpPr>
          <p:nvPr>
            <p:ph type="dt" sz="half" idx="10"/>
          </p:nvPr>
        </p:nvSpPr>
        <p:spPr/>
        <p:txBody>
          <a:bodyPr/>
          <a:lstStyle/>
          <a:p>
            <a:fld id="{3131C40D-2F47-4C08-902B-B585793BC6BF}" type="datetimeFigureOut">
              <a:rPr lang="ru-RU" smtClean="0"/>
              <a:t>07.05.2024</a:t>
            </a:fld>
            <a:endParaRPr lang="ru-RU"/>
          </a:p>
        </p:txBody>
      </p:sp>
      <p:sp>
        <p:nvSpPr>
          <p:cNvPr id="6" name="Нижний колонтитул 5">
            <a:extLst>
              <a:ext uri="{FF2B5EF4-FFF2-40B4-BE49-F238E27FC236}">
                <a16:creationId xmlns:a16="http://schemas.microsoft.com/office/drawing/2014/main" id="{526159C6-0975-11DF-6A8C-C1A24D0B827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2D76D17-8B24-8965-4A0D-81C42BD1E1E6}"/>
              </a:ext>
            </a:extLst>
          </p:cNvPr>
          <p:cNvSpPr>
            <a:spLocks noGrp="1"/>
          </p:cNvSpPr>
          <p:nvPr>
            <p:ph type="sldNum" sz="quarter" idx="12"/>
          </p:nvPr>
        </p:nvSpPr>
        <p:spPr/>
        <p:txBody>
          <a:bodyPr/>
          <a:lstStyle/>
          <a:p>
            <a:fld id="{72063A04-C8DF-4B14-BE86-CB805287A3E7}" type="slidenum">
              <a:rPr lang="ru-RU" smtClean="0"/>
              <a:t>‹#›</a:t>
            </a:fld>
            <a:endParaRPr lang="ru-RU"/>
          </a:p>
        </p:txBody>
      </p:sp>
    </p:spTree>
    <p:extLst>
      <p:ext uri="{BB962C8B-B14F-4D97-AF65-F5344CB8AC3E}">
        <p14:creationId xmlns:p14="http://schemas.microsoft.com/office/powerpoint/2010/main" val="168425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04AB5E-16B6-CE96-7CE1-F1CE017B20B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CBC40525-7D7A-B7ED-7353-1162078F93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D0FA1FB-ED46-D464-B542-7D8553836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01A1DC8-9CE2-BC4A-4F05-FDDCF71154B5}"/>
              </a:ext>
            </a:extLst>
          </p:cNvPr>
          <p:cNvSpPr>
            <a:spLocks noGrp="1"/>
          </p:cNvSpPr>
          <p:nvPr>
            <p:ph type="dt" sz="half" idx="10"/>
          </p:nvPr>
        </p:nvSpPr>
        <p:spPr/>
        <p:txBody>
          <a:bodyPr/>
          <a:lstStyle/>
          <a:p>
            <a:fld id="{3131C40D-2F47-4C08-902B-B585793BC6BF}" type="datetimeFigureOut">
              <a:rPr lang="ru-RU" smtClean="0"/>
              <a:t>07.05.2024</a:t>
            </a:fld>
            <a:endParaRPr lang="ru-RU"/>
          </a:p>
        </p:txBody>
      </p:sp>
      <p:sp>
        <p:nvSpPr>
          <p:cNvPr id="6" name="Нижний колонтитул 5">
            <a:extLst>
              <a:ext uri="{FF2B5EF4-FFF2-40B4-BE49-F238E27FC236}">
                <a16:creationId xmlns:a16="http://schemas.microsoft.com/office/drawing/2014/main" id="{44EE5724-FA24-A97F-3415-A02BB47AA31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E5ECA67-BAC8-F91C-77DF-72DCF48E115E}"/>
              </a:ext>
            </a:extLst>
          </p:cNvPr>
          <p:cNvSpPr>
            <a:spLocks noGrp="1"/>
          </p:cNvSpPr>
          <p:nvPr>
            <p:ph type="sldNum" sz="quarter" idx="12"/>
          </p:nvPr>
        </p:nvSpPr>
        <p:spPr/>
        <p:txBody>
          <a:bodyPr/>
          <a:lstStyle/>
          <a:p>
            <a:fld id="{72063A04-C8DF-4B14-BE86-CB805287A3E7}" type="slidenum">
              <a:rPr lang="ru-RU" smtClean="0"/>
              <a:t>‹#›</a:t>
            </a:fld>
            <a:endParaRPr lang="ru-RU"/>
          </a:p>
        </p:txBody>
      </p:sp>
    </p:spTree>
    <p:extLst>
      <p:ext uri="{BB962C8B-B14F-4D97-AF65-F5344CB8AC3E}">
        <p14:creationId xmlns:p14="http://schemas.microsoft.com/office/powerpoint/2010/main" val="2685716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9C1AA1-183A-A1E7-D348-97968067C5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E0F3976F-04A4-D818-FD78-2AEB26C409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CBA532A-1CEC-81F3-8010-73D1DCDB23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1C40D-2F47-4C08-902B-B585793BC6BF}" type="datetimeFigureOut">
              <a:rPr lang="ru-RU" smtClean="0"/>
              <a:t>07.05.2024</a:t>
            </a:fld>
            <a:endParaRPr lang="ru-RU"/>
          </a:p>
        </p:txBody>
      </p:sp>
      <p:sp>
        <p:nvSpPr>
          <p:cNvPr id="5" name="Нижний колонтитул 4">
            <a:extLst>
              <a:ext uri="{FF2B5EF4-FFF2-40B4-BE49-F238E27FC236}">
                <a16:creationId xmlns:a16="http://schemas.microsoft.com/office/drawing/2014/main" id="{AF5F978F-C4F1-B572-5C2A-A83EF7C429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3866B5C8-7CC7-6262-FE53-B81D501BD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63A04-C8DF-4B14-BE86-CB805287A3E7}" type="slidenum">
              <a:rPr lang="ru-RU" smtClean="0"/>
              <a:t>‹#›</a:t>
            </a:fld>
            <a:endParaRPr lang="ru-RU"/>
          </a:p>
        </p:txBody>
      </p:sp>
    </p:spTree>
    <p:extLst>
      <p:ext uri="{BB962C8B-B14F-4D97-AF65-F5344CB8AC3E}">
        <p14:creationId xmlns:p14="http://schemas.microsoft.com/office/powerpoint/2010/main" val="814092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BF22A2-9E4E-B7F8-1A0A-A4DF11D9FBC0}"/>
              </a:ext>
            </a:extLst>
          </p:cNvPr>
          <p:cNvSpPr>
            <a:spLocks noGrp="1"/>
          </p:cNvSpPr>
          <p:nvPr>
            <p:ph type="ctrTitle"/>
          </p:nvPr>
        </p:nvSpPr>
        <p:spPr/>
        <p:txBody>
          <a:bodyPr/>
          <a:lstStyle/>
          <a:p>
            <a:endParaRPr lang="ru-RU"/>
          </a:p>
        </p:txBody>
      </p:sp>
      <p:sp>
        <p:nvSpPr>
          <p:cNvPr id="3" name="Подзаголовок 2">
            <a:extLst>
              <a:ext uri="{FF2B5EF4-FFF2-40B4-BE49-F238E27FC236}">
                <a16:creationId xmlns:a16="http://schemas.microsoft.com/office/drawing/2014/main" id="{B35475E8-1ACC-209D-3A2E-8FC0B3DCD100}"/>
              </a:ext>
            </a:extLst>
          </p:cNvPr>
          <p:cNvSpPr>
            <a:spLocks noGrp="1"/>
          </p:cNvSpPr>
          <p:nvPr>
            <p:ph type="subTitle" idx="1"/>
          </p:nvPr>
        </p:nvSpPr>
        <p:spPr/>
        <p:txBody>
          <a:bodyPr/>
          <a:lstStyle/>
          <a:p>
            <a:endParaRPr lang="ru-RU"/>
          </a:p>
        </p:txBody>
      </p:sp>
      <p:sp>
        <p:nvSpPr>
          <p:cNvPr id="4" name="Заголовок 1">
            <a:extLst>
              <a:ext uri="{FF2B5EF4-FFF2-40B4-BE49-F238E27FC236}">
                <a16:creationId xmlns:a16="http://schemas.microsoft.com/office/drawing/2014/main" id="{F0942728-3655-F7A1-6836-E413C8AD3D08}"/>
              </a:ext>
            </a:extLst>
          </p:cNvPr>
          <p:cNvSpPr>
            <a:spLocks noGrp="1"/>
          </p:cNvSpPr>
          <p:nvPr/>
        </p:nvSpPr>
        <p:spPr>
          <a:xfrm>
            <a:off x="1524000" y="112236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ru-RU" dirty="0"/>
          </a:p>
        </p:txBody>
      </p:sp>
      <p:sp>
        <p:nvSpPr>
          <p:cNvPr id="5" name="Подзаголовок 2">
            <a:extLst>
              <a:ext uri="{FF2B5EF4-FFF2-40B4-BE49-F238E27FC236}">
                <a16:creationId xmlns:a16="http://schemas.microsoft.com/office/drawing/2014/main" id="{3F74408A-F79D-3EDD-79C7-41D0288E5E13}"/>
              </a:ext>
            </a:extLst>
          </p:cNvPr>
          <p:cNvSpPr>
            <a:spLocks noGrp="1"/>
          </p:cNvSpPr>
          <p:nvPr/>
        </p:nvSpPr>
        <p:spPr>
          <a:xfrm>
            <a:off x="1524000" y="36020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ru-RU"/>
          </a:p>
        </p:txBody>
      </p:sp>
      <p:grpSp>
        <p:nvGrpSpPr>
          <p:cNvPr id="6" name="object 2">
            <a:extLst>
              <a:ext uri="{FF2B5EF4-FFF2-40B4-BE49-F238E27FC236}">
                <a16:creationId xmlns:a16="http://schemas.microsoft.com/office/drawing/2014/main" id="{A4764E0B-4D70-A99B-53AE-751EE24EF8A1}"/>
              </a:ext>
            </a:extLst>
          </p:cNvPr>
          <p:cNvGrpSpPr/>
          <p:nvPr/>
        </p:nvGrpSpPr>
        <p:grpSpPr>
          <a:xfrm>
            <a:off x="0" y="7550"/>
            <a:ext cx="12191996" cy="6842900"/>
            <a:chOff x="775597" y="350519"/>
            <a:chExt cx="9143997" cy="6858000"/>
          </a:xfrm>
        </p:grpSpPr>
        <p:pic>
          <p:nvPicPr>
            <p:cNvPr id="13" name="object 3">
              <a:extLst>
                <a:ext uri="{FF2B5EF4-FFF2-40B4-BE49-F238E27FC236}">
                  <a16:creationId xmlns:a16="http://schemas.microsoft.com/office/drawing/2014/main" id="{12F43834-6254-D3FE-E987-358AF183F1D7}"/>
                </a:ext>
              </a:extLst>
            </p:cNvPr>
            <p:cNvPicPr/>
            <p:nvPr/>
          </p:nvPicPr>
          <p:blipFill>
            <a:blip r:embed="rId2" cstate="print"/>
            <a:stretch>
              <a:fillRect/>
            </a:stretch>
          </p:blipFill>
          <p:spPr>
            <a:xfrm>
              <a:off x="775597" y="350519"/>
              <a:ext cx="9143996" cy="6857999"/>
            </a:xfrm>
            <a:prstGeom prst="rect">
              <a:avLst/>
            </a:prstGeom>
          </p:spPr>
        </p:pic>
        <p:sp>
          <p:nvSpPr>
            <p:cNvPr id="14" name="object 4">
              <a:extLst>
                <a:ext uri="{FF2B5EF4-FFF2-40B4-BE49-F238E27FC236}">
                  <a16:creationId xmlns:a16="http://schemas.microsoft.com/office/drawing/2014/main" id="{7FBE3384-65AD-4B6E-3A61-2F5BF01986F9}"/>
                </a:ext>
              </a:extLst>
            </p:cNvPr>
            <p:cNvSpPr/>
            <p:nvPr/>
          </p:nvSpPr>
          <p:spPr>
            <a:xfrm>
              <a:off x="9233794" y="350519"/>
              <a:ext cx="685800" cy="6858000"/>
            </a:xfrm>
            <a:custGeom>
              <a:avLst/>
              <a:gdLst/>
              <a:ahLst/>
              <a:cxnLst/>
              <a:rect l="l" t="t" r="r" b="b"/>
              <a:pathLst>
                <a:path w="685800" h="6858000">
                  <a:moveTo>
                    <a:pt x="685799" y="6857999"/>
                  </a:moveTo>
                  <a:lnTo>
                    <a:pt x="685799" y="0"/>
                  </a:lnTo>
                  <a:lnTo>
                    <a:pt x="0" y="0"/>
                  </a:lnTo>
                  <a:lnTo>
                    <a:pt x="0" y="6857999"/>
                  </a:lnTo>
                  <a:lnTo>
                    <a:pt x="685799" y="6857999"/>
                  </a:lnTo>
                  <a:close/>
                </a:path>
              </a:pathLst>
            </a:custGeom>
            <a:solidFill>
              <a:srgbClr val="1F487C"/>
            </a:solidFill>
          </p:spPr>
          <p:txBody>
            <a:bodyPr wrap="square" lIns="0" tIns="0" rIns="0" bIns="0" rtlCol="0"/>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7" name="TextBox 6">
            <a:extLst>
              <a:ext uri="{FF2B5EF4-FFF2-40B4-BE49-F238E27FC236}">
                <a16:creationId xmlns:a16="http://schemas.microsoft.com/office/drawing/2014/main" id="{76188FB2-B8D6-B50E-3318-28B718B29A68}"/>
              </a:ext>
            </a:extLst>
          </p:cNvPr>
          <p:cNvSpPr txBox="1"/>
          <p:nvPr/>
        </p:nvSpPr>
        <p:spPr>
          <a:xfrm>
            <a:off x="1024034" y="582857"/>
            <a:ext cx="9584871" cy="1751762"/>
          </a:xfrm>
          <a:prstGeom prst="rect">
            <a:avLst/>
          </a:prstGeom>
          <a:noFill/>
        </p:spPr>
        <p:txBody>
          <a:bodyPr wrap="square">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ts val="285"/>
              </a:spcBef>
            </a:pPr>
            <a:r>
              <a:rPr lang="ru-RU" sz="1600" dirty="0">
                <a:solidFill>
                  <a:srgbClr val="1E487C"/>
                </a:solidFill>
                <a:latin typeface="Times New Roman"/>
                <a:cs typeface="Times New Roman"/>
              </a:rPr>
              <a:t>МИНИСТЕРСТВО</a:t>
            </a:r>
            <a:r>
              <a:rPr lang="ru-RU" sz="1600" spc="-60" dirty="0">
                <a:solidFill>
                  <a:srgbClr val="1E487C"/>
                </a:solidFill>
                <a:latin typeface="Times New Roman"/>
                <a:cs typeface="Times New Roman"/>
              </a:rPr>
              <a:t> </a:t>
            </a:r>
            <a:r>
              <a:rPr lang="ru-RU" sz="1600" spc="-20" dirty="0">
                <a:solidFill>
                  <a:srgbClr val="1E487C"/>
                </a:solidFill>
                <a:latin typeface="Times New Roman"/>
                <a:cs typeface="Times New Roman"/>
              </a:rPr>
              <a:t>НАУКИ</a:t>
            </a:r>
            <a:r>
              <a:rPr lang="ru-RU" sz="1600" spc="5" dirty="0">
                <a:solidFill>
                  <a:srgbClr val="1E487C"/>
                </a:solidFill>
                <a:latin typeface="Times New Roman"/>
                <a:cs typeface="Times New Roman"/>
              </a:rPr>
              <a:t> </a:t>
            </a:r>
            <a:r>
              <a:rPr lang="ru-RU" sz="1600" dirty="0">
                <a:solidFill>
                  <a:srgbClr val="1E487C"/>
                </a:solidFill>
                <a:latin typeface="Times New Roman"/>
                <a:cs typeface="Times New Roman"/>
              </a:rPr>
              <a:t>И</a:t>
            </a:r>
            <a:r>
              <a:rPr lang="ru-RU" sz="1600" spc="-40" dirty="0">
                <a:solidFill>
                  <a:srgbClr val="1E487C"/>
                </a:solidFill>
                <a:latin typeface="Times New Roman"/>
                <a:cs typeface="Times New Roman"/>
              </a:rPr>
              <a:t> </a:t>
            </a:r>
            <a:r>
              <a:rPr lang="ru-RU" sz="1600" spc="-10" dirty="0">
                <a:solidFill>
                  <a:srgbClr val="1E487C"/>
                </a:solidFill>
                <a:latin typeface="Times New Roman"/>
                <a:cs typeface="Times New Roman"/>
              </a:rPr>
              <a:t>ВЫСШЕГО</a:t>
            </a:r>
            <a:r>
              <a:rPr lang="ru-RU" sz="1600" spc="-15" dirty="0">
                <a:solidFill>
                  <a:srgbClr val="1E487C"/>
                </a:solidFill>
                <a:latin typeface="Times New Roman"/>
                <a:cs typeface="Times New Roman"/>
              </a:rPr>
              <a:t> </a:t>
            </a:r>
            <a:r>
              <a:rPr lang="ru-RU" sz="1600" spc="-30" dirty="0">
                <a:solidFill>
                  <a:srgbClr val="1E487C"/>
                </a:solidFill>
                <a:latin typeface="Times New Roman"/>
                <a:cs typeface="Times New Roman"/>
              </a:rPr>
              <a:t>ОБРАЗОВАНИЯ</a:t>
            </a:r>
            <a:r>
              <a:rPr lang="ru-RU" sz="1600" spc="-25" dirty="0">
                <a:solidFill>
                  <a:srgbClr val="1E487C"/>
                </a:solidFill>
                <a:latin typeface="Times New Roman"/>
                <a:cs typeface="Times New Roman"/>
              </a:rPr>
              <a:t> </a:t>
            </a:r>
            <a:r>
              <a:rPr lang="ru-RU" sz="1600" dirty="0">
                <a:solidFill>
                  <a:srgbClr val="1E487C"/>
                </a:solidFill>
                <a:latin typeface="Times New Roman"/>
                <a:cs typeface="Times New Roman"/>
              </a:rPr>
              <a:t>РОССИЙСКОЙ</a:t>
            </a:r>
            <a:r>
              <a:rPr lang="ru-RU" sz="1600" spc="-35" dirty="0">
                <a:solidFill>
                  <a:srgbClr val="1E487C"/>
                </a:solidFill>
                <a:latin typeface="Times New Roman"/>
                <a:cs typeface="Times New Roman"/>
              </a:rPr>
              <a:t> </a:t>
            </a:r>
            <a:r>
              <a:rPr lang="ru-RU" sz="1600" spc="-10" dirty="0">
                <a:solidFill>
                  <a:srgbClr val="1E487C"/>
                </a:solidFill>
                <a:latin typeface="Times New Roman"/>
                <a:cs typeface="Times New Roman"/>
              </a:rPr>
              <a:t>ФЕДЕРАЦИИ</a:t>
            </a:r>
            <a:endParaRPr lang="ru-RU" sz="1600" dirty="0">
              <a:latin typeface="Times New Roman"/>
              <a:cs typeface="Times New Roman"/>
            </a:endParaRPr>
          </a:p>
          <a:p>
            <a:pPr marL="256540" marR="246379" algn="ctr">
              <a:lnSpc>
                <a:spcPts val="1939"/>
              </a:lnSpc>
              <a:spcBef>
                <a:spcPts val="55"/>
              </a:spcBef>
            </a:pPr>
            <a:r>
              <a:rPr lang="ru-RU" sz="1800" spc="-10" dirty="0">
                <a:solidFill>
                  <a:srgbClr val="1E487C"/>
                </a:solidFill>
                <a:latin typeface="Times New Roman"/>
                <a:cs typeface="Times New Roman"/>
              </a:rPr>
              <a:t>Федеральное</a:t>
            </a:r>
            <a:r>
              <a:rPr lang="ru-RU" sz="1800" spc="-55" dirty="0">
                <a:solidFill>
                  <a:srgbClr val="1E487C"/>
                </a:solidFill>
                <a:latin typeface="Times New Roman"/>
                <a:cs typeface="Times New Roman"/>
              </a:rPr>
              <a:t> </a:t>
            </a:r>
            <a:r>
              <a:rPr lang="ru-RU" sz="1800" spc="-10" dirty="0">
                <a:solidFill>
                  <a:srgbClr val="1E487C"/>
                </a:solidFill>
                <a:latin typeface="Times New Roman"/>
                <a:cs typeface="Times New Roman"/>
              </a:rPr>
              <a:t>государственное</a:t>
            </a:r>
            <a:r>
              <a:rPr lang="ru-RU" sz="1800" spc="30" dirty="0">
                <a:solidFill>
                  <a:srgbClr val="1E487C"/>
                </a:solidFill>
                <a:latin typeface="Times New Roman"/>
                <a:cs typeface="Times New Roman"/>
              </a:rPr>
              <a:t> </a:t>
            </a:r>
            <a:r>
              <a:rPr lang="ru-RU" sz="1800" spc="-10" dirty="0">
                <a:solidFill>
                  <a:srgbClr val="1E487C"/>
                </a:solidFill>
                <a:latin typeface="Times New Roman"/>
                <a:cs typeface="Times New Roman"/>
              </a:rPr>
              <a:t>бюджетное</a:t>
            </a:r>
            <a:r>
              <a:rPr lang="ru-RU" sz="1800" spc="-5" dirty="0">
                <a:solidFill>
                  <a:srgbClr val="1E487C"/>
                </a:solidFill>
                <a:latin typeface="Times New Roman"/>
                <a:cs typeface="Times New Roman"/>
              </a:rPr>
              <a:t> </a:t>
            </a:r>
            <a:r>
              <a:rPr lang="ru-RU" sz="1800" spc="-10" dirty="0">
                <a:solidFill>
                  <a:srgbClr val="1E487C"/>
                </a:solidFill>
                <a:latin typeface="Times New Roman"/>
                <a:cs typeface="Times New Roman"/>
              </a:rPr>
              <a:t>образовательное</a:t>
            </a:r>
            <a:r>
              <a:rPr lang="ru-RU" sz="1800" spc="10" dirty="0">
                <a:solidFill>
                  <a:srgbClr val="1E487C"/>
                </a:solidFill>
                <a:latin typeface="Times New Roman"/>
                <a:cs typeface="Times New Roman"/>
              </a:rPr>
              <a:t> </a:t>
            </a:r>
            <a:r>
              <a:rPr lang="ru-RU" sz="1800" spc="-10" dirty="0">
                <a:solidFill>
                  <a:srgbClr val="1E487C"/>
                </a:solidFill>
                <a:latin typeface="Times New Roman"/>
                <a:cs typeface="Times New Roman"/>
              </a:rPr>
              <a:t>учреждение высшего</a:t>
            </a:r>
            <a:r>
              <a:rPr lang="ru-RU" sz="1800" spc="-25" dirty="0">
                <a:solidFill>
                  <a:srgbClr val="1E487C"/>
                </a:solidFill>
                <a:latin typeface="Times New Roman"/>
                <a:cs typeface="Times New Roman"/>
              </a:rPr>
              <a:t> </a:t>
            </a:r>
            <a:r>
              <a:rPr lang="ru-RU" sz="1800" spc="-10" dirty="0">
                <a:solidFill>
                  <a:srgbClr val="1E487C"/>
                </a:solidFill>
                <a:latin typeface="Times New Roman"/>
                <a:cs typeface="Times New Roman"/>
              </a:rPr>
              <a:t>образования</a:t>
            </a:r>
            <a:endParaRPr lang="ru-RU" sz="1800" dirty="0">
              <a:latin typeface="Times New Roman"/>
              <a:cs typeface="Times New Roman"/>
            </a:endParaRPr>
          </a:p>
          <a:p>
            <a:pPr marL="1051560" marR="1042669" algn="ctr">
              <a:lnSpc>
                <a:spcPct val="114999"/>
              </a:lnSpc>
              <a:spcBef>
                <a:spcPts val="825"/>
              </a:spcBef>
            </a:pPr>
            <a:r>
              <a:rPr lang="ru-RU" sz="2000" b="1" dirty="0">
                <a:solidFill>
                  <a:srgbClr val="1E487C"/>
                </a:solidFill>
                <a:latin typeface="Times New Roman"/>
                <a:cs typeface="Times New Roman"/>
              </a:rPr>
              <a:t>«Вятский</a:t>
            </a:r>
            <a:r>
              <a:rPr lang="ru-RU" sz="2000" spc="-95" dirty="0">
                <a:solidFill>
                  <a:srgbClr val="1E487C"/>
                </a:solidFill>
                <a:latin typeface="Times New Roman"/>
                <a:cs typeface="Times New Roman"/>
              </a:rPr>
              <a:t> </a:t>
            </a:r>
            <a:r>
              <a:rPr lang="ru-RU" sz="2000" b="1" spc="-10" dirty="0">
                <a:solidFill>
                  <a:srgbClr val="1E487C"/>
                </a:solidFill>
                <a:latin typeface="Times New Roman"/>
                <a:cs typeface="Times New Roman"/>
              </a:rPr>
              <a:t>государственный</a:t>
            </a:r>
            <a:r>
              <a:rPr lang="ru-RU" sz="2000" spc="-55" dirty="0">
                <a:solidFill>
                  <a:srgbClr val="1E487C"/>
                </a:solidFill>
                <a:latin typeface="Times New Roman"/>
                <a:cs typeface="Times New Roman"/>
              </a:rPr>
              <a:t> </a:t>
            </a:r>
            <a:r>
              <a:rPr lang="ru-RU" sz="2000" b="1" spc="-10" dirty="0">
                <a:solidFill>
                  <a:srgbClr val="1E487C"/>
                </a:solidFill>
                <a:latin typeface="Times New Roman"/>
                <a:cs typeface="Times New Roman"/>
              </a:rPr>
              <a:t>университет»</a:t>
            </a:r>
            <a:r>
              <a:rPr lang="ru-RU" sz="2000" spc="-10" dirty="0">
                <a:solidFill>
                  <a:srgbClr val="1E487C"/>
                </a:solidFill>
                <a:latin typeface="Times New Roman"/>
                <a:cs typeface="Times New Roman"/>
              </a:rPr>
              <a:t> </a:t>
            </a:r>
            <a:r>
              <a:rPr lang="ru-RU" sz="2000" b="1" spc="-10" dirty="0">
                <a:solidFill>
                  <a:srgbClr val="1E487C"/>
                </a:solidFill>
                <a:latin typeface="Times New Roman"/>
                <a:cs typeface="Times New Roman"/>
              </a:rPr>
              <a:t>(</a:t>
            </a:r>
            <a:r>
              <a:rPr lang="ru-RU" sz="2000" b="1" spc="-10" dirty="0" err="1">
                <a:solidFill>
                  <a:srgbClr val="1E487C"/>
                </a:solidFill>
                <a:latin typeface="Times New Roman"/>
                <a:cs typeface="Times New Roman"/>
              </a:rPr>
              <a:t>ВятГУ</a:t>
            </a:r>
            <a:r>
              <a:rPr lang="ru-RU" sz="2000" b="1" spc="-10" dirty="0">
                <a:solidFill>
                  <a:srgbClr val="1E487C"/>
                </a:solidFill>
                <a:latin typeface="Times New Roman"/>
                <a:cs typeface="Times New Roman"/>
              </a:rPr>
              <a:t>)</a:t>
            </a:r>
            <a:endParaRPr lang="ru-RU" sz="2000" dirty="0">
              <a:latin typeface="Times New Roman"/>
              <a:cs typeface="Times New Roman"/>
            </a:endParaRPr>
          </a:p>
          <a:p>
            <a:pPr algn="ctr">
              <a:lnSpc>
                <a:spcPct val="100000"/>
              </a:lnSpc>
              <a:spcBef>
                <a:spcPts val="1400"/>
              </a:spcBef>
            </a:pPr>
            <a:r>
              <a:rPr lang="ru-RU" sz="1800" b="1" spc="-20" dirty="0">
                <a:solidFill>
                  <a:srgbClr val="1E487C"/>
                </a:solidFill>
                <a:latin typeface="Times New Roman"/>
                <a:cs typeface="Times New Roman"/>
              </a:rPr>
              <a:t>Колледж</a:t>
            </a:r>
            <a:r>
              <a:rPr lang="ru-RU" sz="1800" spc="-35" dirty="0">
                <a:solidFill>
                  <a:srgbClr val="1E487C"/>
                </a:solidFill>
                <a:latin typeface="Times New Roman"/>
                <a:cs typeface="Times New Roman"/>
              </a:rPr>
              <a:t> </a:t>
            </a:r>
            <a:r>
              <a:rPr lang="ru-RU" sz="1800" b="1" spc="-20" dirty="0" err="1">
                <a:solidFill>
                  <a:srgbClr val="1E487C"/>
                </a:solidFill>
                <a:latin typeface="Times New Roman"/>
                <a:cs typeface="Times New Roman"/>
              </a:rPr>
              <a:t>ВятГУ</a:t>
            </a:r>
            <a:endParaRPr lang="ru-RU" sz="1800" dirty="0">
              <a:latin typeface="Times New Roman"/>
              <a:cs typeface="Times New Roman"/>
            </a:endParaRPr>
          </a:p>
        </p:txBody>
      </p:sp>
      <p:sp>
        <p:nvSpPr>
          <p:cNvPr id="8" name="TextBox 7">
            <a:extLst>
              <a:ext uri="{FF2B5EF4-FFF2-40B4-BE49-F238E27FC236}">
                <a16:creationId xmlns:a16="http://schemas.microsoft.com/office/drawing/2014/main" id="{3904A7D9-7019-F985-D006-F3B928871575}"/>
              </a:ext>
            </a:extLst>
          </p:cNvPr>
          <p:cNvSpPr txBox="1"/>
          <p:nvPr/>
        </p:nvSpPr>
        <p:spPr>
          <a:xfrm>
            <a:off x="1968759" y="2691909"/>
            <a:ext cx="7176018" cy="2092881"/>
          </a:xfrm>
          <a:prstGeom prst="rect">
            <a:avLst/>
          </a:prstGeom>
          <a:noFill/>
        </p:spPr>
        <p:txBody>
          <a:bodyPr wrap="square">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pPr>
            <a:r>
              <a:rPr lang="ru-RU" sz="2000" b="1" dirty="0">
                <a:solidFill>
                  <a:srgbClr val="1E487C"/>
                </a:solidFill>
                <a:latin typeface="Times New Roman"/>
                <a:cs typeface="Times New Roman"/>
              </a:rPr>
              <a:t>Правовое обеспечение профессиональной деятельности (ПОПД)</a:t>
            </a:r>
          </a:p>
          <a:p>
            <a:pPr marL="12700">
              <a:lnSpc>
                <a:spcPct val="100000"/>
              </a:lnSpc>
            </a:pPr>
            <a:endParaRPr lang="ru-RU" b="1" dirty="0">
              <a:solidFill>
                <a:srgbClr val="1E487C"/>
              </a:solidFill>
              <a:latin typeface="Times New Roman"/>
              <a:cs typeface="Times New Roman"/>
            </a:endParaRPr>
          </a:p>
          <a:p>
            <a:pPr marL="12700" algn="ctr">
              <a:lnSpc>
                <a:spcPct val="100000"/>
              </a:lnSpc>
            </a:pPr>
            <a:r>
              <a:rPr lang="ru-RU" sz="1800" b="1" dirty="0">
                <a:solidFill>
                  <a:srgbClr val="1E487C"/>
                </a:solidFill>
                <a:latin typeface="Times New Roman"/>
                <a:cs typeface="Times New Roman"/>
              </a:rPr>
              <a:t>Лекция</a:t>
            </a:r>
            <a:r>
              <a:rPr lang="ru-RU" sz="1800" spc="-105" dirty="0">
                <a:solidFill>
                  <a:srgbClr val="1E487C"/>
                </a:solidFill>
                <a:latin typeface="Times New Roman"/>
                <a:cs typeface="Times New Roman"/>
              </a:rPr>
              <a:t> </a:t>
            </a:r>
            <a:r>
              <a:rPr lang="ru-RU" b="1" spc="-105" dirty="0">
                <a:solidFill>
                  <a:srgbClr val="1E487C"/>
                </a:solidFill>
                <a:latin typeface="Times New Roman"/>
                <a:cs typeface="Times New Roman"/>
              </a:rPr>
              <a:t>№</a:t>
            </a:r>
            <a:r>
              <a:rPr lang="ru-RU" sz="1800" b="1" dirty="0">
                <a:solidFill>
                  <a:srgbClr val="1E487C"/>
                </a:solidFill>
                <a:latin typeface="Times New Roman"/>
                <a:cs typeface="Times New Roman"/>
              </a:rPr>
              <a:t>:7 </a:t>
            </a:r>
            <a:endParaRPr lang="ru-RU" sz="1800" spc="-100" dirty="0">
              <a:solidFill>
                <a:srgbClr val="1E487C"/>
              </a:solidFill>
              <a:latin typeface="Times New Roman"/>
              <a:cs typeface="Times New Roman"/>
            </a:endParaRPr>
          </a:p>
          <a:p>
            <a:pPr marL="12700" algn="ctr">
              <a:lnSpc>
                <a:spcPct val="100000"/>
              </a:lnSpc>
            </a:pPr>
            <a:r>
              <a:rPr lang="ru-RU" sz="1800" b="1" dirty="0">
                <a:solidFill>
                  <a:srgbClr val="1E487C"/>
                </a:solidFill>
                <a:latin typeface="Times New Roman"/>
                <a:cs typeface="Times New Roman"/>
              </a:rPr>
              <a:t>«Понятие гражданско-правового договора</a:t>
            </a:r>
            <a:r>
              <a:rPr lang="ru-RU" b="1" dirty="0">
                <a:solidFill>
                  <a:srgbClr val="1E487C"/>
                </a:solidFill>
                <a:latin typeface="Times New Roman"/>
                <a:cs typeface="Times New Roman"/>
              </a:rPr>
              <a:t>. </a:t>
            </a:r>
            <a:br>
              <a:rPr lang="ru-RU" b="1" dirty="0">
                <a:solidFill>
                  <a:srgbClr val="1E487C"/>
                </a:solidFill>
                <a:latin typeface="Times New Roman"/>
                <a:cs typeface="Times New Roman"/>
              </a:rPr>
            </a:br>
            <a:r>
              <a:rPr lang="ru-RU" b="1" dirty="0">
                <a:solidFill>
                  <a:srgbClr val="1E487C"/>
                </a:solidFill>
                <a:latin typeface="Times New Roman"/>
                <a:cs typeface="Times New Roman"/>
              </a:rPr>
              <a:t>Судебная система и право на судебную защиту</a:t>
            </a:r>
            <a:r>
              <a:rPr lang="ru-RU" sz="1800" b="1" spc="-10" dirty="0">
                <a:solidFill>
                  <a:srgbClr val="1E487C"/>
                </a:solidFill>
                <a:latin typeface="Times New Roman"/>
                <a:cs typeface="Times New Roman"/>
              </a:rPr>
              <a:t>»</a:t>
            </a:r>
          </a:p>
          <a:p>
            <a:pPr marL="12700" algn="ctr">
              <a:lnSpc>
                <a:spcPct val="100000"/>
              </a:lnSpc>
            </a:pPr>
            <a:endParaRPr lang="ru-RU" sz="1800" b="1" dirty="0">
              <a:latin typeface="Times New Roman"/>
              <a:cs typeface="Times New Roman"/>
            </a:endParaRPr>
          </a:p>
        </p:txBody>
      </p:sp>
      <p:sp>
        <p:nvSpPr>
          <p:cNvPr id="9" name="TextBox 8">
            <a:extLst>
              <a:ext uri="{FF2B5EF4-FFF2-40B4-BE49-F238E27FC236}">
                <a16:creationId xmlns:a16="http://schemas.microsoft.com/office/drawing/2014/main" id="{2891F0C1-DA11-7080-584A-6929643B4FF8}"/>
              </a:ext>
            </a:extLst>
          </p:cNvPr>
          <p:cNvSpPr txBox="1"/>
          <p:nvPr/>
        </p:nvSpPr>
        <p:spPr>
          <a:xfrm>
            <a:off x="3047223" y="5329727"/>
            <a:ext cx="6097554" cy="369332"/>
          </a:xfrm>
          <a:prstGeom prst="rect">
            <a:avLst/>
          </a:prstGeom>
          <a:noFill/>
        </p:spPr>
        <p:txBody>
          <a:bodyPr wrap="square">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ru-RU" sz="1800" b="1" spc="-10" dirty="0">
                <a:solidFill>
                  <a:srgbClr val="1E487C"/>
                </a:solidFill>
                <a:latin typeface="Times New Roman"/>
                <a:cs typeface="Times New Roman"/>
              </a:rPr>
              <a:t>Преподаватель:</a:t>
            </a:r>
            <a:r>
              <a:rPr lang="ru-RU" b="1" spc="-10" dirty="0">
                <a:solidFill>
                  <a:srgbClr val="1E487C"/>
                </a:solidFill>
                <a:latin typeface="Times New Roman"/>
                <a:cs typeface="Times New Roman"/>
              </a:rPr>
              <a:t> Тетерина Анна Леонидовна</a:t>
            </a:r>
            <a:endParaRPr lang="ru-RU" sz="1800" dirty="0">
              <a:latin typeface="Times New Roman"/>
              <a:cs typeface="Times New Roman"/>
            </a:endParaRPr>
          </a:p>
        </p:txBody>
      </p:sp>
      <p:grpSp>
        <p:nvGrpSpPr>
          <p:cNvPr id="10" name="object 8">
            <a:extLst>
              <a:ext uri="{FF2B5EF4-FFF2-40B4-BE49-F238E27FC236}">
                <a16:creationId xmlns:a16="http://schemas.microsoft.com/office/drawing/2014/main" id="{C6B9F4F2-C374-684C-56AA-A3D610E19669}"/>
              </a:ext>
            </a:extLst>
          </p:cNvPr>
          <p:cNvGrpSpPr/>
          <p:nvPr/>
        </p:nvGrpSpPr>
        <p:grpSpPr>
          <a:xfrm>
            <a:off x="9787800" y="-261272"/>
            <a:ext cx="1810130" cy="3162964"/>
            <a:chOff x="6764788" y="470915"/>
            <a:chExt cx="2078736" cy="3729079"/>
          </a:xfrm>
        </p:grpSpPr>
        <p:sp>
          <p:nvSpPr>
            <p:cNvPr id="11" name="object 9">
              <a:extLst>
                <a:ext uri="{FF2B5EF4-FFF2-40B4-BE49-F238E27FC236}">
                  <a16:creationId xmlns:a16="http://schemas.microsoft.com/office/drawing/2014/main" id="{E682AA9F-9ABE-4E4B-BDED-5E100A37A850}"/>
                </a:ext>
              </a:extLst>
            </p:cNvPr>
            <p:cNvSpPr/>
            <p:nvPr/>
          </p:nvSpPr>
          <p:spPr>
            <a:xfrm>
              <a:off x="7871337" y="470915"/>
              <a:ext cx="182880" cy="3175"/>
            </a:xfrm>
            <a:custGeom>
              <a:avLst/>
              <a:gdLst/>
              <a:ahLst/>
              <a:cxnLst/>
              <a:rect l="l" t="t" r="r" b="b"/>
              <a:pathLst>
                <a:path w="182879" h="3175">
                  <a:moveTo>
                    <a:pt x="0" y="0"/>
                  </a:moveTo>
                  <a:lnTo>
                    <a:pt x="182879" y="0"/>
                  </a:lnTo>
                </a:path>
                <a:path w="182879" h="3175">
                  <a:moveTo>
                    <a:pt x="0" y="3048"/>
                  </a:moveTo>
                  <a:lnTo>
                    <a:pt x="182879" y="3048"/>
                  </a:lnTo>
                </a:path>
              </a:pathLst>
            </a:custGeom>
            <a:ln w="3175">
              <a:solidFill>
                <a:srgbClr val="FDFDFD"/>
              </a:solidFill>
            </a:ln>
          </p:spPr>
          <p:txBody>
            <a:bodyPr wrap="square" lIns="0" tIns="0" rIns="0" bIns="0" rtlCol="0"/>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2" name="object 10">
              <a:extLst>
                <a:ext uri="{FF2B5EF4-FFF2-40B4-BE49-F238E27FC236}">
                  <a16:creationId xmlns:a16="http://schemas.microsoft.com/office/drawing/2014/main" id="{2996322C-17BA-0D46-82A6-0C2510FB0728}"/>
                </a:ext>
              </a:extLst>
            </p:cNvPr>
            <p:cNvPicPr/>
            <p:nvPr/>
          </p:nvPicPr>
          <p:blipFill>
            <a:blip r:embed="rId3" cstate="print"/>
            <a:stretch>
              <a:fillRect/>
            </a:stretch>
          </p:blipFill>
          <p:spPr>
            <a:xfrm>
              <a:off x="6764788" y="2334619"/>
              <a:ext cx="2078736" cy="1865375"/>
            </a:xfrm>
            <a:prstGeom prst="rect">
              <a:avLst/>
            </a:prstGeom>
          </p:spPr>
        </p:pic>
      </p:grpSp>
    </p:spTree>
    <p:extLst>
      <p:ext uri="{BB962C8B-B14F-4D97-AF65-F5344CB8AC3E}">
        <p14:creationId xmlns:p14="http://schemas.microsoft.com/office/powerpoint/2010/main" val="1606614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4024FB-6E62-792D-E3A5-3BDD956D7914}"/>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Конклюдентные действия</a:t>
            </a:r>
            <a:endParaRPr lang="ru-RU" b="1" dirty="0">
              <a:latin typeface="Georgia" panose="02040502050405020303" pitchFamily="18" charset="0"/>
            </a:endParaRPr>
          </a:p>
        </p:txBody>
      </p:sp>
      <p:sp>
        <p:nvSpPr>
          <p:cNvPr id="3" name="Объект 2">
            <a:extLst>
              <a:ext uri="{FF2B5EF4-FFF2-40B4-BE49-F238E27FC236}">
                <a16:creationId xmlns:a16="http://schemas.microsoft.com/office/drawing/2014/main" id="{D36FACBB-B4A3-2E55-2F95-685E74BBB6CB}"/>
              </a:ext>
            </a:extLst>
          </p:cNvPr>
          <p:cNvSpPr>
            <a:spLocks noGrp="1"/>
          </p:cNvSpPr>
          <p:nvPr>
            <p:ph idx="1"/>
          </p:nvPr>
        </p:nvSpPr>
        <p:spPr>
          <a:xfrm>
            <a:off x="838200" y="1946922"/>
            <a:ext cx="10515600" cy="4640489"/>
          </a:xfrm>
        </p:spPr>
        <p:txBody>
          <a:bodyPr>
            <a:normAutofit lnSpcReduction="10000"/>
          </a:bodyPr>
          <a:lstStyle/>
          <a:p>
            <a:pPr algn="just"/>
            <a:r>
              <a:rPr lang="ru-RU" dirty="0">
                <a:solidFill>
                  <a:schemeClr val="accent1">
                    <a:lumMod val="75000"/>
                  </a:schemeClr>
                </a:solidFill>
                <a:latin typeface="Georgia" panose="02040502050405020303" pitchFamily="18" charset="0"/>
              </a:rPr>
              <a:t>Под </a:t>
            </a:r>
            <a:r>
              <a:rPr lang="ru-RU" b="1" i="1" dirty="0">
                <a:solidFill>
                  <a:schemeClr val="accent1">
                    <a:lumMod val="75000"/>
                  </a:schemeClr>
                </a:solidFill>
                <a:latin typeface="Georgia" panose="02040502050405020303" pitchFamily="18" charset="0"/>
              </a:rPr>
              <a:t>конклюдентными действиями </a:t>
            </a:r>
            <a:r>
              <a:rPr lang="ru-RU" dirty="0">
                <a:solidFill>
                  <a:schemeClr val="accent1">
                    <a:lumMod val="75000"/>
                  </a:schemeClr>
                </a:solidFill>
                <a:latin typeface="Georgia" panose="02040502050405020303" pitchFamily="18" charset="0"/>
              </a:rPr>
              <a:t>понимается поведение, из которого явствует воля (желание) лица совершить сделку, хотя никаких слов при этом не произносится. Например, покупатель, желая приобрести выставленный на прилавке товар, берет его в руки и молча протягивает продавцу деньги. Пассажир, желая доехать до определенного места, садится в трамвай соответствующего маршрута. Посетитель театра молча сдает в гардероб верхнюю одежду и получает номерок. </a:t>
            </a:r>
          </a:p>
          <a:p>
            <a:pPr algn="just"/>
            <a:r>
              <a:rPr lang="ru-RU" dirty="0">
                <a:solidFill>
                  <a:schemeClr val="accent1">
                    <a:lumMod val="75000"/>
                  </a:schemeClr>
                </a:solidFill>
                <a:latin typeface="Georgia" panose="02040502050405020303" pitchFamily="18" charset="0"/>
              </a:rPr>
              <a:t>Во всех этих случаях имеет место заключение договора путем конклюдентных действий (договора купли-продажи, перевозки и хранения соответственно). </a:t>
            </a:r>
          </a:p>
        </p:txBody>
      </p:sp>
    </p:spTree>
    <p:extLst>
      <p:ext uri="{BB962C8B-B14F-4D97-AF65-F5344CB8AC3E}">
        <p14:creationId xmlns:p14="http://schemas.microsoft.com/office/powerpoint/2010/main" val="1480335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AB96DF-264A-3CFB-9F58-5CDA3CD27B28}"/>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Устная форма</a:t>
            </a:r>
            <a:endParaRPr lang="ru-RU" b="1" dirty="0"/>
          </a:p>
        </p:txBody>
      </p:sp>
      <p:sp>
        <p:nvSpPr>
          <p:cNvPr id="3" name="Объект 2">
            <a:extLst>
              <a:ext uri="{FF2B5EF4-FFF2-40B4-BE49-F238E27FC236}">
                <a16:creationId xmlns:a16="http://schemas.microsoft.com/office/drawing/2014/main" id="{54E6B713-1585-2956-01C2-4A5729218B9A}"/>
              </a:ext>
            </a:extLst>
          </p:cNvPr>
          <p:cNvSpPr>
            <a:spLocks noGrp="1"/>
          </p:cNvSpPr>
          <p:nvPr>
            <p:ph idx="1"/>
          </p:nvPr>
        </p:nvSpPr>
        <p:spPr/>
        <p:txBody>
          <a:bodyPr>
            <a:normAutofit lnSpcReduction="10000"/>
          </a:bodyPr>
          <a:lstStyle/>
          <a:p>
            <a:pPr algn="just"/>
            <a:r>
              <a:rPr lang="ru-RU" b="1" i="1" dirty="0">
                <a:solidFill>
                  <a:schemeClr val="accent1">
                    <a:lumMod val="75000"/>
                  </a:schemeClr>
                </a:solidFill>
                <a:latin typeface="Georgia" panose="02040502050405020303" pitchFamily="18" charset="0"/>
              </a:rPr>
              <a:t>Устная форма </a:t>
            </a:r>
            <a:r>
              <a:rPr lang="ru-RU" dirty="0">
                <a:solidFill>
                  <a:schemeClr val="accent1">
                    <a:lumMod val="75000"/>
                  </a:schemeClr>
                </a:solidFill>
                <a:latin typeface="Georgia" panose="02040502050405020303" pitchFamily="18" charset="0"/>
              </a:rPr>
              <a:t>представляет собой прямое выражение воли посредством устной речи. </a:t>
            </a:r>
          </a:p>
          <a:p>
            <a:pPr algn="just"/>
            <a:r>
              <a:rPr lang="ru-RU" dirty="0">
                <a:solidFill>
                  <a:schemeClr val="accent1">
                    <a:lumMod val="75000"/>
                  </a:schemeClr>
                </a:solidFill>
                <a:latin typeface="Georgia" panose="02040502050405020303" pitchFamily="18" charset="0"/>
              </a:rPr>
              <a:t>В устной форме и в форме конклюдентных действий могут совершаться: </a:t>
            </a:r>
          </a:p>
          <a:p>
            <a:pPr algn="just"/>
            <a:r>
              <a:rPr lang="ru-RU" dirty="0">
                <a:solidFill>
                  <a:schemeClr val="accent1">
                    <a:lumMod val="75000"/>
                  </a:schemeClr>
                </a:solidFill>
                <a:latin typeface="Georgia" panose="02040502050405020303" pitchFamily="18" charset="0"/>
              </a:rPr>
              <a:t>1) любые сделки (договоры), для которых законом или соглашением сторон не установлена письменная форма; </a:t>
            </a:r>
          </a:p>
          <a:p>
            <a:pPr algn="just"/>
            <a:r>
              <a:rPr lang="ru-RU" dirty="0">
                <a:solidFill>
                  <a:schemeClr val="accent1">
                    <a:lumMod val="75000"/>
                  </a:schemeClr>
                </a:solidFill>
                <a:latin typeface="Georgia" panose="02040502050405020303" pitchFamily="18" charset="0"/>
              </a:rPr>
              <a:t>2) сделки, исполняемые при самом их совершении (например, покупка гражданином товаров на рынке), за исключением сделок, для которых установлена нотариальная форма или простая письменная форма под страхом недействительности.</a:t>
            </a:r>
          </a:p>
        </p:txBody>
      </p:sp>
    </p:spTree>
    <p:extLst>
      <p:ext uri="{BB962C8B-B14F-4D97-AF65-F5344CB8AC3E}">
        <p14:creationId xmlns:p14="http://schemas.microsoft.com/office/powerpoint/2010/main" val="2327562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FEC32C-E1C1-3E8B-62FC-C848C31E2B2A}"/>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Письменная форма</a:t>
            </a:r>
            <a:endParaRPr lang="ru-RU" dirty="0"/>
          </a:p>
        </p:txBody>
      </p:sp>
      <p:sp>
        <p:nvSpPr>
          <p:cNvPr id="3" name="Объект 2">
            <a:extLst>
              <a:ext uri="{FF2B5EF4-FFF2-40B4-BE49-F238E27FC236}">
                <a16:creationId xmlns:a16="http://schemas.microsoft.com/office/drawing/2014/main" id="{8BFD854D-846F-FCC4-20A0-3E5976243E58}"/>
              </a:ext>
            </a:extLst>
          </p:cNvPr>
          <p:cNvSpPr>
            <a:spLocks noGrp="1"/>
          </p:cNvSpPr>
          <p:nvPr>
            <p:ph idx="1"/>
          </p:nvPr>
        </p:nvSpPr>
        <p:spPr>
          <a:xfrm>
            <a:off x="838200" y="1853617"/>
            <a:ext cx="10515600" cy="4351338"/>
          </a:xfrm>
        </p:spPr>
        <p:txBody>
          <a:bodyPr>
            <a:normAutofit fontScale="85000" lnSpcReduction="10000"/>
          </a:bodyPr>
          <a:lstStyle/>
          <a:p>
            <a:pPr algn="just"/>
            <a:r>
              <a:rPr lang="ru-RU" b="1" i="1" dirty="0">
                <a:solidFill>
                  <a:schemeClr val="accent1">
                    <a:lumMod val="75000"/>
                  </a:schemeClr>
                </a:solidFill>
                <a:latin typeface="Georgia" panose="02040502050405020303" pitchFamily="18" charset="0"/>
              </a:rPr>
              <a:t>Письменная форма </a:t>
            </a:r>
            <a:r>
              <a:rPr lang="ru-RU" dirty="0">
                <a:solidFill>
                  <a:schemeClr val="accent1">
                    <a:lumMod val="75000"/>
                  </a:schemeClr>
                </a:solidFill>
                <a:latin typeface="Georgia" panose="02040502050405020303" pitchFamily="18" charset="0"/>
              </a:rPr>
              <a:t>бывает </a:t>
            </a:r>
            <a:r>
              <a:rPr lang="ru-RU" i="1" dirty="0">
                <a:solidFill>
                  <a:schemeClr val="accent1">
                    <a:lumMod val="75000"/>
                  </a:schemeClr>
                </a:solidFill>
                <a:latin typeface="Georgia" panose="02040502050405020303" pitchFamily="18" charset="0"/>
              </a:rPr>
              <a:t>простой и нотариальной</a:t>
            </a:r>
            <a:r>
              <a:rPr lang="ru-RU" dirty="0">
                <a:solidFill>
                  <a:schemeClr val="accent1">
                    <a:lumMod val="75000"/>
                  </a:schemeClr>
                </a:solidFill>
                <a:latin typeface="Georgia" panose="02040502050405020303" pitchFamily="18" charset="0"/>
              </a:rPr>
              <a:t>. </a:t>
            </a:r>
          </a:p>
          <a:p>
            <a:pPr algn="just"/>
            <a:r>
              <a:rPr lang="ru-RU" i="1" dirty="0">
                <a:solidFill>
                  <a:schemeClr val="accent1">
                    <a:lumMod val="75000"/>
                  </a:schemeClr>
                </a:solidFill>
                <a:latin typeface="Georgia" panose="02040502050405020303" pitchFamily="18" charset="0"/>
              </a:rPr>
              <a:t>Простая</a:t>
            </a:r>
            <a:r>
              <a:rPr lang="ru-RU" dirty="0">
                <a:solidFill>
                  <a:schemeClr val="accent1">
                    <a:lumMod val="75000"/>
                  </a:schemeClr>
                </a:solidFill>
                <a:latin typeface="Georgia" panose="02040502050405020303" pitchFamily="18" charset="0"/>
              </a:rPr>
              <a:t> письменная форма состоит в составлении документа, выражающего содержание договора, и подписании его сторонами. </a:t>
            </a:r>
          </a:p>
          <a:p>
            <a:pPr algn="just"/>
            <a:r>
              <a:rPr lang="ru-RU" dirty="0">
                <a:solidFill>
                  <a:schemeClr val="accent1">
                    <a:lumMod val="75000"/>
                  </a:schemeClr>
                </a:solidFill>
                <a:latin typeface="Georgia" panose="02040502050405020303" pitchFamily="18" charset="0"/>
              </a:rPr>
              <a:t>В остальных случаях для соблюдения простой письменной формы достаточно обмена письмами, каждое из которых подписано той стороной, от которой оно исходит. Простая письменная форма также считается соблюденной, если в ответ на письменное предложение одной стороны заключить договор другая сторона выполнит предусмотренные в предложении условия, т.е. совершит конклюдентные действия, свидетельствующие о ее желании заключить договор на этих условиях (например, отгрузит запрашиваемый товар или перечислит деньги в оплату товара, предложенного другой стороной).</a:t>
            </a:r>
          </a:p>
        </p:txBody>
      </p:sp>
    </p:spTree>
    <p:extLst>
      <p:ext uri="{BB962C8B-B14F-4D97-AF65-F5344CB8AC3E}">
        <p14:creationId xmlns:p14="http://schemas.microsoft.com/office/powerpoint/2010/main" val="296042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993D43D-E603-FCAD-FEAC-D5EEDE315B76}"/>
              </a:ext>
            </a:extLst>
          </p:cNvPr>
          <p:cNvSpPr>
            <a:spLocks noGrp="1"/>
          </p:cNvSpPr>
          <p:nvPr>
            <p:ph idx="1"/>
          </p:nvPr>
        </p:nvSpPr>
        <p:spPr>
          <a:xfrm>
            <a:off x="838200" y="886407"/>
            <a:ext cx="10515600" cy="5290555"/>
          </a:xfrm>
        </p:spPr>
        <p:txBody>
          <a:bodyPr>
            <a:normAutofit/>
          </a:bodyPr>
          <a:lstStyle/>
          <a:p>
            <a:pPr algn="just"/>
            <a:r>
              <a:rPr lang="ru-RU" dirty="0">
                <a:solidFill>
                  <a:schemeClr val="accent1">
                    <a:lumMod val="75000"/>
                  </a:schemeClr>
                </a:solidFill>
                <a:latin typeface="Georgia" panose="02040502050405020303" pitchFamily="18" charset="0"/>
              </a:rPr>
              <a:t>Законодательством или соглашением сторон могут предъявляться </a:t>
            </a:r>
            <a:r>
              <a:rPr lang="ru-RU" i="1" dirty="0">
                <a:solidFill>
                  <a:schemeClr val="accent1">
                    <a:lumMod val="75000"/>
                  </a:schemeClr>
                </a:solidFill>
                <a:latin typeface="Georgia" panose="02040502050405020303" pitchFamily="18" charset="0"/>
              </a:rPr>
              <a:t>дополнительные требования </a:t>
            </a:r>
            <a:r>
              <a:rPr lang="ru-RU" dirty="0">
                <a:solidFill>
                  <a:schemeClr val="accent1">
                    <a:lumMod val="75000"/>
                  </a:schemeClr>
                </a:solidFill>
                <a:latin typeface="Georgia" panose="02040502050405020303" pitchFamily="18" charset="0"/>
              </a:rPr>
              <a:t>к простой письменной форме: скрепление документа печатями, выполнение на бланке определенной формы и т.д. </a:t>
            </a:r>
          </a:p>
          <a:p>
            <a:pPr algn="just"/>
            <a:r>
              <a:rPr lang="ru-RU" dirty="0">
                <a:solidFill>
                  <a:schemeClr val="accent1">
                    <a:lumMod val="75000"/>
                  </a:schemeClr>
                </a:solidFill>
                <a:latin typeface="Georgia" panose="02040502050405020303" pitchFamily="18" charset="0"/>
              </a:rPr>
              <a:t>В простой письменной форме должны совершаться следующие сделки (кроме сделок, требующих нотариального удостоверения): </a:t>
            </a:r>
          </a:p>
          <a:p>
            <a:pPr algn="just"/>
            <a:r>
              <a:rPr lang="ru-RU" dirty="0">
                <a:solidFill>
                  <a:schemeClr val="accent1">
                    <a:lumMod val="75000"/>
                  </a:schemeClr>
                </a:solidFill>
                <a:latin typeface="Georgia" panose="02040502050405020303" pitchFamily="18" charset="0"/>
              </a:rPr>
              <a:t>1) сделки юридических лиц между собой и с гражданами; </a:t>
            </a:r>
          </a:p>
          <a:p>
            <a:pPr algn="just"/>
            <a:r>
              <a:rPr lang="ru-RU" dirty="0">
                <a:solidFill>
                  <a:schemeClr val="accent1">
                    <a:lumMod val="75000"/>
                  </a:schemeClr>
                </a:solidFill>
                <a:latin typeface="Georgia" panose="02040502050405020303" pitchFamily="18" charset="0"/>
              </a:rPr>
              <a:t>2) сделки граждан между собой на сумму, превышающую десять тысяч рублей, а в случаях, предусмотренных законом, - независимо от суммы сделки.</a:t>
            </a:r>
          </a:p>
        </p:txBody>
      </p:sp>
    </p:spTree>
    <p:extLst>
      <p:ext uri="{BB962C8B-B14F-4D97-AF65-F5344CB8AC3E}">
        <p14:creationId xmlns:p14="http://schemas.microsoft.com/office/powerpoint/2010/main" val="3928790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BAC26CC-638F-0C05-34D8-DDB846CB0548}"/>
              </a:ext>
            </a:extLst>
          </p:cNvPr>
          <p:cNvSpPr>
            <a:spLocks noGrp="1"/>
          </p:cNvSpPr>
          <p:nvPr>
            <p:ph idx="1"/>
          </p:nvPr>
        </p:nvSpPr>
        <p:spPr>
          <a:xfrm>
            <a:off x="838200" y="1175657"/>
            <a:ext cx="10515600" cy="5001306"/>
          </a:xfrm>
        </p:spPr>
        <p:txBody>
          <a:bodyPr>
            <a:normAutofit/>
          </a:bodyPr>
          <a:lstStyle/>
          <a:p>
            <a:pPr algn="just"/>
            <a:r>
              <a:rPr lang="ru-RU" i="1" dirty="0">
                <a:solidFill>
                  <a:schemeClr val="accent1">
                    <a:lumMod val="75000"/>
                  </a:schemeClr>
                </a:solidFill>
                <a:latin typeface="Georgia" panose="02040502050405020303" pitchFamily="18" charset="0"/>
              </a:rPr>
              <a:t>Несоблюдение простой письменной формы </a:t>
            </a:r>
            <a:r>
              <a:rPr lang="ru-RU" dirty="0">
                <a:solidFill>
                  <a:schemeClr val="accent1">
                    <a:lumMod val="75000"/>
                  </a:schemeClr>
                </a:solidFill>
                <a:latin typeface="Georgia" panose="02040502050405020303" pitchFamily="18" charset="0"/>
              </a:rPr>
              <a:t>(если она обязательна), в зависимости от вида сделки, может повлечь за собой следующие правовые последствия: </a:t>
            </a:r>
          </a:p>
          <a:p>
            <a:pPr algn="just"/>
            <a:r>
              <a:rPr lang="ru-RU" dirty="0">
                <a:solidFill>
                  <a:schemeClr val="accent1">
                    <a:lumMod val="75000"/>
                  </a:schemeClr>
                </a:solidFill>
                <a:latin typeface="Georgia" panose="02040502050405020303" pitchFamily="18" charset="0"/>
              </a:rPr>
              <a:t>1) если законом прямо не установлено иное, при возникновении судебного спора стороны лишаться права ссылаться в подтверждение сделки или ее условий на свидетельские показания; </a:t>
            </a:r>
          </a:p>
          <a:p>
            <a:pPr algn="just"/>
            <a:r>
              <a:rPr lang="ru-RU" dirty="0">
                <a:solidFill>
                  <a:schemeClr val="accent1">
                    <a:lumMod val="75000"/>
                  </a:schemeClr>
                </a:solidFill>
                <a:latin typeface="Georgia" panose="02040502050405020303" pitchFamily="18" charset="0"/>
              </a:rPr>
              <a:t>2) в случаях, прямо предусмотренных законом или соглашением сторон, сделка, совершенная с нарушением обязательной письменной формы, будет признана недействительной (ничтожной).</a:t>
            </a:r>
          </a:p>
        </p:txBody>
      </p:sp>
    </p:spTree>
    <p:extLst>
      <p:ext uri="{BB962C8B-B14F-4D97-AF65-F5344CB8AC3E}">
        <p14:creationId xmlns:p14="http://schemas.microsoft.com/office/powerpoint/2010/main" val="1242588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6C14036-D95C-BB33-1C05-126714E69D27}"/>
              </a:ext>
            </a:extLst>
          </p:cNvPr>
          <p:cNvSpPr>
            <a:spLocks noGrp="1"/>
          </p:cNvSpPr>
          <p:nvPr>
            <p:ph idx="1"/>
          </p:nvPr>
        </p:nvSpPr>
        <p:spPr>
          <a:xfrm>
            <a:off x="838200" y="671804"/>
            <a:ext cx="10515600" cy="5505159"/>
          </a:xfrm>
        </p:spPr>
        <p:txBody>
          <a:bodyPr>
            <a:normAutofit fontScale="92500"/>
          </a:bodyPr>
          <a:lstStyle/>
          <a:p>
            <a:pPr algn="just"/>
            <a:r>
              <a:rPr lang="ru-RU" b="1" i="1" dirty="0">
                <a:solidFill>
                  <a:schemeClr val="accent1">
                    <a:lumMod val="75000"/>
                  </a:schemeClr>
                </a:solidFill>
                <a:latin typeface="Georgia" panose="02040502050405020303" pitchFamily="18" charset="0"/>
              </a:rPr>
              <a:t>Нотариальная форма </a:t>
            </a:r>
            <a:r>
              <a:rPr lang="ru-RU" dirty="0">
                <a:solidFill>
                  <a:schemeClr val="accent1">
                    <a:lumMod val="75000"/>
                  </a:schemeClr>
                </a:solidFill>
                <a:latin typeface="Georgia" panose="02040502050405020303" pitchFamily="18" charset="0"/>
              </a:rPr>
              <a:t>договора характеризуется тем, что стороны подписывают единый письменный документ, закрепляющий содержание договора, в присутствии особого должностного лица — </a:t>
            </a:r>
            <a:r>
              <a:rPr lang="ru-RU" i="1" dirty="0">
                <a:solidFill>
                  <a:schemeClr val="accent1">
                    <a:lumMod val="75000"/>
                  </a:schemeClr>
                </a:solidFill>
                <a:latin typeface="Georgia" panose="02040502050405020303" pitchFamily="18" charset="0"/>
              </a:rPr>
              <a:t>нотариуса</a:t>
            </a:r>
            <a:r>
              <a:rPr lang="ru-RU" dirty="0">
                <a:solidFill>
                  <a:schemeClr val="accent1">
                    <a:lumMod val="75000"/>
                  </a:schemeClr>
                </a:solidFill>
                <a:latin typeface="Georgia" panose="02040502050405020303" pitchFamily="18" charset="0"/>
              </a:rPr>
              <a:t>, который устанавливает личность сторон и удостоверяет совершаемую сделку с занесением записи о ней в специальный реестр. </a:t>
            </a:r>
          </a:p>
          <a:p>
            <a:pPr algn="just"/>
            <a:r>
              <a:rPr lang="ru-RU" dirty="0">
                <a:solidFill>
                  <a:schemeClr val="accent1">
                    <a:lumMod val="75000"/>
                  </a:schemeClr>
                </a:solidFill>
                <a:latin typeface="Georgia" panose="02040502050405020303" pitchFamily="18" charset="0"/>
              </a:rPr>
              <a:t>За совершение такого действия взимается государственная пошлина. Нотариальная форма обязательна лишь в случаях, прямо предусмотренных законом, а также в случаях, когда стороны установили ее своим соглашением (даже если по закону она и не требовалась). </a:t>
            </a:r>
          </a:p>
          <a:p>
            <a:pPr algn="just"/>
            <a:r>
              <a:rPr lang="ru-RU" dirty="0">
                <a:solidFill>
                  <a:schemeClr val="accent1">
                    <a:lumMod val="75000"/>
                  </a:schemeClr>
                </a:solidFill>
                <a:latin typeface="Georgia" panose="02040502050405020303" pitchFamily="18" charset="0"/>
              </a:rPr>
              <a:t>Несоблюдение нотариальной формы влечет недействительность (ничтожность) договора.</a:t>
            </a:r>
          </a:p>
          <a:p>
            <a:pPr algn="just"/>
            <a:r>
              <a:rPr lang="ru-RU" i="1" dirty="0">
                <a:solidFill>
                  <a:schemeClr val="accent1">
                    <a:lumMod val="75000"/>
                  </a:schemeClr>
                </a:solidFill>
                <a:latin typeface="Georgia" panose="02040502050405020303" pitchFamily="18" charset="0"/>
              </a:rPr>
              <a:t>(Договор дарения, договор ренты) </a:t>
            </a:r>
          </a:p>
        </p:txBody>
      </p:sp>
    </p:spTree>
    <p:extLst>
      <p:ext uri="{BB962C8B-B14F-4D97-AF65-F5344CB8AC3E}">
        <p14:creationId xmlns:p14="http://schemas.microsoft.com/office/powerpoint/2010/main" val="987551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36B436-88B8-192D-F253-00935D13A5F8}"/>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Виды договоров</a:t>
            </a:r>
          </a:p>
        </p:txBody>
      </p:sp>
      <p:sp>
        <p:nvSpPr>
          <p:cNvPr id="3" name="Объект 2">
            <a:extLst>
              <a:ext uri="{FF2B5EF4-FFF2-40B4-BE49-F238E27FC236}">
                <a16:creationId xmlns:a16="http://schemas.microsoft.com/office/drawing/2014/main" id="{A3857530-584A-A728-D886-7111D42ABC7D}"/>
              </a:ext>
            </a:extLst>
          </p:cNvPr>
          <p:cNvSpPr>
            <a:spLocks noGrp="1"/>
          </p:cNvSpPr>
          <p:nvPr>
            <p:ph idx="1"/>
          </p:nvPr>
        </p:nvSpPr>
        <p:spPr>
          <a:xfrm>
            <a:off x="903514" y="2208180"/>
            <a:ext cx="10515600" cy="4351338"/>
          </a:xfrm>
        </p:spPr>
        <p:txBody>
          <a:bodyPr>
            <a:normAutofit lnSpcReduction="10000"/>
          </a:bodyPr>
          <a:lstStyle/>
          <a:p>
            <a:pPr algn="just"/>
            <a:r>
              <a:rPr lang="ru-RU" dirty="0">
                <a:solidFill>
                  <a:schemeClr val="accent1">
                    <a:lumMod val="75000"/>
                  </a:schemeClr>
                </a:solidFill>
                <a:latin typeface="Georgia" panose="02040502050405020303" pitchFamily="18" charset="0"/>
              </a:rPr>
              <a:t>Гражданско-правовые договоры различаются в зависимости от их юридической направленности. </a:t>
            </a:r>
          </a:p>
          <a:p>
            <a:pPr algn="just"/>
            <a:r>
              <a:rPr lang="ru-RU" b="1" dirty="0">
                <a:solidFill>
                  <a:schemeClr val="accent1">
                    <a:lumMod val="75000"/>
                  </a:schemeClr>
                </a:solidFill>
                <a:latin typeface="Georgia" panose="02040502050405020303" pitchFamily="18" charset="0"/>
              </a:rPr>
              <a:t>Основной договор </a:t>
            </a:r>
            <a:r>
              <a:rPr lang="ru-RU" dirty="0">
                <a:solidFill>
                  <a:schemeClr val="accent1">
                    <a:lumMod val="75000"/>
                  </a:schemeClr>
                </a:solidFill>
                <a:latin typeface="Georgia" panose="02040502050405020303" pitchFamily="18" charset="0"/>
              </a:rPr>
              <a:t>непосредственно порождает права и обязанности сторон, связанные с перемещением материальных благ: передачей имущества, выполнением работ, оказанием услуг и т. п.</a:t>
            </a:r>
          </a:p>
          <a:p>
            <a:pPr algn="just"/>
            <a:r>
              <a:rPr lang="ru-RU" b="1" dirty="0">
                <a:solidFill>
                  <a:schemeClr val="accent1">
                    <a:lumMod val="75000"/>
                  </a:schemeClr>
                </a:solidFill>
                <a:latin typeface="Georgia" panose="02040502050405020303" pitchFamily="18" charset="0"/>
              </a:rPr>
              <a:t>Предварительный договор </a:t>
            </a:r>
            <a:r>
              <a:rPr lang="ru-RU" dirty="0">
                <a:solidFill>
                  <a:schemeClr val="accent1">
                    <a:lumMod val="75000"/>
                  </a:schemeClr>
                </a:solidFill>
                <a:latin typeface="Georgia" panose="02040502050405020303" pitchFamily="18" charset="0"/>
              </a:rPr>
              <a:t>представляет собой соглашение сторон о заключении основного договора в будущем установить предмет, а также другие существенные условия основного договора. В противном случае данный предварительный договор будет считаться незаключенным.</a:t>
            </a:r>
          </a:p>
        </p:txBody>
      </p:sp>
      <p:pic>
        <p:nvPicPr>
          <p:cNvPr id="4" name="Рисунок 3">
            <a:extLst>
              <a:ext uri="{FF2B5EF4-FFF2-40B4-BE49-F238E27FC236}">
                <a16:creationId xmlns:a16="http://schemas.microsoft.com/office/drawing/2014/main" id="{4522615C-7F24-84A1-BDD1-3C4C0FA4F0B0}"/>
              </a:ext>
            </a:extLst>
          </p:cNvPr>
          <p:cNvPicPr>
            <a:picLocks noChangeAspect="1"/>
          </p:cNvPicPr>
          <p:nvPr/>
        </p:nvPicPr>
        <p:blipFill>
          <a:blip r:embed="rId2"/>
          <a:stretch>
            <a:fillRect/>
          </a:stretch>
        </p:blipFill>
        <p:spPr>
          <a:xfrm>
            <a:off x="9079365" y="174107"/>
            <a:ext cx="2761959" cy="1841306"/>
          </a:xfrm>
          <a:prstGeom prst="rect">
            <a:avLst/>
          </a:prstGeom>
        </p:spPr>
      </p:pic>
    </p:spTree>
    <p:extLst>
      <p:ext uri="{BB962C8B-B14F-4D97-AF65-F5344CB8AC3E}">
        <p14:creationId xmlns:p14="http://schemas.microsoft.com/office/powerpoint/2010/main" val="4103960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6E813E-9B66-A0CD-744C-1CA0EF0436D0}"/>
              </a:ext>
            </a:extLst>
          </p:cNvPr>
          <p:cNvSpPr>
            <a:spLocks noGrp="1"/>
          </p:cNvSpPr>
          <p:nvPr>
            <p:ph idx="1"/>
          </p:nvPr>
        </p:nvSpPr>
        <p:spPr>
          <a:xfrm>
            <a:off x="838200" y="1166327"/>
            <a:ext cx="10515600" cy="5010636"/>
          </a:xfrm>
        </p:spPr>
        <p:txBody>
          <a:bodyPr>
            <a:normAutofit/>
          </a:bodyPr>
          <a:lstStyle/>
          <a:p>
            <a:pPr algn="just"/>
            <a:r>
              <a:rPr lang="ru-RU" dirty="0">
                <a:solidFill>
                  <a:schemeClr val="accent1">
                    <a:lumMod val="75000"/>
                  </a:schemeClr>
                </a:solidFill>
                <a:latin typeface="Georgia" panose="02040502050405020303" pitchFamily="18" charset="0"/>
              </a:rPr>
              <a:t>В предварительном договоре указывается </a:t>
            </a:r>
            <a:r>
              <a:rPr lang="ru-RU" i="1" dirty="0">
                <a:solidFill>
                  <a:schemeClr val="accent1">
                    <a:lumMod val="75000"/>
                  </a:schemeClr>
                </a:solidFill>
                <a:latin typeface="Georgia" panose="02040502050405020303" pitchFamily="18" charset="0"/>
              </a:rPr>
              <a:t>срок</a:t>
            </a:r>
            <a:r>
              <a:rPr lang="ru-RU" dirty="0">
                <a:solidFill>
                  <a:schemeClr val="accent1">
                    <a:lumMod val="75000"/>
                  </a:schemeClr>
                </a:solidFill>
                <a:latin typeface="Georgia" panose="02040502050405020303" pitchFamily="18" charset="0"/>
              </a:rPr>
              <a:t>, в который стороны обязуются заключить основной договор. Если такой срок в предварительном договоре не определен, основной договор подлежит заключению в течение года с момента заключения предварительного договора. </a:t>
            </a:r>
          </a:p>
          <a:p>
            <a:pPr algn="just"/>
            <a:r>
              <a:rPr lang="ru-RU" dirty="0">
                <a:solidFill>
                  <a:schemeClr val="accent1">
                    <a:lumMod val="75000"/>
                  </a:schemeClr>
                </a:solidFill>
                <a:latin typeface="Georgia" panose="02040502050405020303" pitchFamily="18" charset="0"/>
              </a:rPr>
              <a:t>Если в указанные сроки основной договор не будет заключен и ни одна из сторон не сделает другой стороне предложение заключить такой договор, предварительный договор прекращает свое действие.</a:t>
            </a:r>
          </a:p>
          <a:p>
            <a:pPr algn="just"/>
            <a:r>
              <a:rPr lang="ru-RU" dirty="0">
                <a:solidFill>
                  <a:schemeClr val="accent1">
                    <a:lumMod val="75000"/>
                  </a:schemeClr>
                </a:solidFill>
                <a:latin typeface="Georgia" panose="02040502050405020303" pitchFamily="18" charset="0"/>
              </a:rPr>
              <a:t>Большинство договоров — это основные договоры; предварительные договоры встречаются значительно реже. </a:t>
            </a:r>
          </a:p>
        </p:txBody>
      </p:sp>
    </p:spTree>
    <p:extLst>
      <p:ext uri="{BB962C8B-B14F-4D97-AF65-F5344CB8AC3E}">
        <p14:creationId xmlns:p14="http://schemas.microsoft.com/office/powerpoint/2010/main" val="3573428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CE07479-2CC5-7485-95A8-F35D7F7E745E}"/>
              </a:ext>
            </a:extLst>
          </p:cNvPr>
          <p:cNvSpPr>
            <a:spLocks noGrp="1"/>
          </p:cNvSpPr>
          <p:nvPr>
            <p:ph idx="1"/>
          </p:nvPr>
        </p:nvSpPr>
        <p:spPr>
          <a:xfrm>
            <a:off x="838200" y="989045"/>
            <a:ext cx="10515600" cy="5187918"/>
          </a:xfrm>
        </p:spPr>
        <p:txBody>
          <a:bodyPr>
            <a:normAutofit/>
          </a:bodyPr>
          <a:lstStyle/>
          <a:p>
            <a:pPr algn="just"/>
            <a:r>
              <a:rPr lang="ru-RU" dirty="0">
                <a:solidFill>
                  <a:schemeClr val="accent1">
                    <a:lumMod val="75000"/>
                  </a:schemeClr>
                </a:solidFill>
                <a:latin typeface="Georgia" panose="02040502050405020303" pitchFamily="18" charset="0"/>
              </a:rPr>
              <a:t>Отдельным видом договоров является </a:t>
            </a:r>
            <a:r>
              <a:rPr lang="ru-RU" b="1" dirty="0">
                <a:solidFill>
                  <a:schemeClr val="accent1">
                    <a:lumMod val="75000"/>
                  </a:schemeClr>
                </a:solidFill>
                <a:latin typeface="Georgia" panose="02040502050405020303" pitchFamily="18" charset="0"/>
              </a:rPr>
              <a:t>публичный договор</a:t>
            </a:r>
            <a:r>
              <a:rPr lang="ru-RU" dirty="0">
                <a:solidFill>
                  <a:schemeClr val="accent1">
                    <a:lumMod val="75000"/>
                  </a:schemeClr>
                </a:solidFill>
                <a:latin typeface="Georgia" panose="02040502050405020303" pitchFamily="18" charset="0"/>
              </a:rPr>
              <a:t>. </a:t>
            </a:r>
          </a:p>
          <a:p>
            <a:pPr algn="just"/>
            <a:r>
              <a:rPr lang="ru-RU" b="1" dirty="0">
                <a:solidFill>
                  <a:schemeClr val="accent1">
                    <a:lumMod val="75000"/>
                  </a:schemeClr>
                </a:solidFill>
                <a:latin typeface="Georgia" panose="02040502050405020303" pitchFamily="18" charset="0"/>
              </a:rPr>
              <a:t>Публичным договором </a:t>
            </a:r>
            <a:r>
              <a:rPr lang="ru-RU" dirty="0">
                <a:solidFill>
                  <a:schemeClr val="accent1">
                    <a:lumMod val="75000"/>
                  </a:schemeClr>
                </a:solidFill>
                <a:latin typeface="Georgia" panose="02040502050405020303" pitchFamily="18" charset="0"/>
              </a:rPr>
              <a:t>признается договор, заключенный коммерческой организацией и устанавливающий ее обязанности по продаже товаров, выполнению работ или оказанию услуг, которые такая организация по характеру своей деятельности должна осуществлять в отношении каждого, кто к ней обратится (розничная торговля, перевозка транспортом общего пользования, услуги связи, энергоснабжение, медицинское обслуживание, услуги, предоставляемые гостиницами, и т.п.).</a:t>
            </a:r>
          </a:p>
        </p:txBody>
      </p:sp>
    </p:spTree>
    <p:extLst>
      <p:ext uri="{BB962C8B-B14F-4D97-AF65-F5344CB8AC3E}">
        <p14:creationId xmlns:p14="http://schemas.microsoft.com/office/powerpoint/2010/main" val="2661732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38966B9-8D22-29F2-EE6A-67B138ED8262}"/>
              </a:ext>
            </a:extLst>
          </p:cNvPr>
          <p:cNvSpPr>
            <a:spLocks noGrp="1"/>
          </p:cNvSpPr>
          <p:nvPr>
            <p:ph idx="1"/>
          </p:nvPr>
        </p:nvSpPr>
        <p:spPr>
          <a:xfrm>
            <a:off x="838200" y="886408"/>
            <a:ext cx="10515600" cy="5290555"/>
          </a:xfrm>
        </p:spPr>
        <p:txBody>
          <a:bodyPr>
            <a:normAutofit fontScale="92500"/>
          </a:bodyPr>
          <a:lstStyle/>
          <a:p>
            <a:pPr algn="just"/>
            <a:r>
              <a:rPr lang="ru-RU" dirty="0">
                <a:solidFill>
                  <a:schemeClr val="accent1">
                    <a:lumMod val="75000"/>
                  </a:schemeClr>
                </a:solidFill>
                <a:latin typeface="Georgia" panose="02040502050405020303" pitchFamily="18" charset="0"/>
              </a:rPr>
              <a:t>Следующий вид договоров — возмездные и безвозмездные.</a:t>
            </a:r>
          </a:p>
          <a:p>
            <a:pPr algn="just"/>
            <a:r>
              <a:rPr lang="ru-RU" b="1" dirty="0">
                <a:solidFill>
                  <a:schemeClr val="accent1">
                    <a:lumMod val="75000"/>
                  </a:schemeClr>
                </a:solidFill>
                <a:latin typeface="Georgia" panose="02040502050405020303" pitchFamily="18" charset="0"/>
              </a:rPr>
              <a:t>Возмездным</a:t>
            </a:r>
            <a:r>
              <a:rPr lang="ru-RU" dirty="0">
                <a:solidFill>
                  <a:schemeClr val="accent1">
                    <a:lumMod val="75000"/>
                  </a:schemeClr>
                </a:solidFill>
                <a:latin typeface="Georgia" panose="02040502050405020303" pitchFamily="18" charset="0"/>
              </a:rPr>
              <a:t> признается договор, по которому имущественное предоставление одной стороны обусловливает встречное имущественное предоставление от другой стороны. </a:t>
            </a:r>
          </a:p>
          <a:p>
            <a:pPr algn="just"/>
            <a:r>
              <a:rPr lang="ru-RU" dirty="0">
                <a:solidFill>
                  <a:schemeClr val="accent1">
                    <a:lumMod val="75000"/>
                  </a:schemeClr>
                </a:solidFill>
                <a:latin typeface="Georgia" panose="02040502050405020303" pitchFamily="18" charset="0"/>
              </a:rPr>
              <a:t>В </a:t>
            </a:r>
            <a:r>
              <a:rPr lang="ru-RU" b="1" dirty="0">
                <a:solidFill>
                  <a:schemeClr val="accent1">
                    <a:lumMod val="75000"/>
                  </a:schemeClr>
                </a:solidFill>
                <a:latin typeface="Georgia" panose="02040502050405020303" pitchFamily="18" charset="0"/>
              </a:rPr>
              <a:t>безвозмездном</a:t>
            </a:r>
            <a:r>
              <a:rPr lang="ru-RU" dirty="0">
                <a:solidFill>
                  <a:schemeClr val="accent1">
                    <a:lumMod val="75000"/>
                  </a:schemeClr>
                </a:solidFill>
                <a:latin typeface="Georgia" panose="02040502050405020303" pitchFamily="18" charset="0"/>
              </a:rPr>
              <a:t> договоре имущественное предоставление производится только одной стороной без получения встречного имущественного предоставления от другой стороны. </a:t>
            </a:r>
          </a:p>
          <a:p>
            <a:pPr algn="just"/>
            <a:r>
              <a:rPr lang="ru-RU" dirty="0">
                <a:solidFill>
                  <a:schemeClr val="accent1">
                    <a:lumMod val="75000"/>
                  </a:schemeClr>
                </a:solidFill>
                <a:latin typeface="Georgia" panose="02040502050405020303" pitchFamily="18" charset="0"/>
              </a:rPr>
              <a:t>Так, договор купли-продажи — это возмездный договор, который в принципе безвозмездным быть не может.</a:t>
            </a:r>
          </a:p>
          <a:p>
            <a:pPr algn="just"/>
            <a:r>
              <a:rPr lang="ru-RU" dirty="0">
                <a:solidFill>
                  <a:schemeClr val="accent1">
                    <a:lumMod val="75000"/>
                  </a:schemeClr>
                </a:solidFill>
                <a:latin typeface="Georgia" panose="02040502050405020303" pitchFamily="18" charset="0"/>
              </a:rPr>
              <a:t>Договор дарения, наоборот, по своей юридической природе — безвозмездный договор, который в принципе не может быть возмездным. </a:t>
            </a:r>
          </a:p>
        </p:txBody>
      </p:sp>
    </p:spTree>
    <p:extLst>
      <p:ext uri="{BB962C8B-B14F-4D97-AF65-F5344CB8AC3E}">
        <p14:creationId xmlns:p14="http://schemas.microsoft.com/office/powerpoint/2010/main" val="3347636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19F0CA-101A-B4DA-6B34-D832DC72C6D7}"/>
              </a:ext>
            </a:extLst>
          </p:cNvPr>
          <p:cNvSpPr>
            <a:spLocks noGrp="1"/>
          </p:cNvSpPr>
          <p:nvPr>
            <p:ph type="title"/>
          </p:nvPr>
        </p:nvSpPr>
        <p:spPr>
          <a:xfrm>
            <a:off x="838200" y="411778"/>
            <a:ext cx="10515600" cy="1062459"/>
          </a:xfrm>
        </p:spPr>
        <p:txBody>
          <a:bodyPr/>
          <a:lstStyle/>
          <a:p>
            <a:pPr algn="ctr"/>
            <a:r>
              <a:rPr lang="ru-RU" b="1" dirty="0">
                <a:solidFill>
                  <a:schemeClr val="accent1">
                    <a:lumMod val="75000"/>
                  </a:schemeClr>
                </a:solidFill>
                <a:latin typeface="Georgia" panose="02040502050405020303" pitchFamily="18" charset="0"/>
              </a:rPr>
              <a:t>Понятие «Договор»</a:t>
            </a:r>
          </a:p>
        </p:txBody>
      </p:sp>
      <p:sp>
        <p:nvSpPr>
          <p:cNvPr id="3" name="Объект 2">
            <a:extLst>
              <a:ext uri="{FF2B5EF4-FFF2-40B4-BE49-F238E27FC236}">
                <a16:creationId xmlns:a16="http://schemas.microsoft.com/office/drawing/2014/main" id="{1FBEF4D5-0096-8BDF-2756-61E05019688D}"/>
              </a:ext>
            </a:extLst>
          </p:cNvPr>
          <p:cNvSpPr>
            <a:spLocks noGrp="1"/>
          </p:cNvSpPr>
          <p:nvPr>
            <p:ph idx="1"/>
          </p:nvPr>
        </p:nvSpPr>
        <p:spPr>
          <a:xfrm>
            <a:off x="838200" y="1772816"/>
            <a:ext cx="6784910" cy="4404147"/>
          </a:xfrm>
        </p:spPr>
        <p:txBody>
          <a:bodyPr>
            <a:normAutofit fontScale="92500" lnSpcReduction="10000"/>
          </a:bodyPr>
          <a:lstStyle/>
          <a:p>
            <a:pPr algn="just"/>
            <a:r>
              <a:rPr lang="ru-RU" b="1" dirty="0">
                <a:solidFill>
                  <a:schemeClr val="accent1">
                    <a:lumMod val="75000"/>
                  </a:schemeClr>
                </a:solidFill>
                <a:latin typeface="Georgia" panose="02040502050405020303" pitchFamily="18" charset="0"/>
              </a:rPr>
              <a:t>Договор</a:t>
            </a:r>
            <a:r>
              <a:rPr lang="ru-RU" dirty="0">
                <a:solidFill>
                  <a:schemeClr val="accent1">
                    <a:lumMod val="75000"/>
                  </a:schemeClr>
                </a:solidFill>
                <a:latin typeface="Georgia" panose="02040502050405020303" pitchFamily="18" charset="0"/>
              </a:rPr>
              <a:t> — это соглашение двух или нескольких лиц об установлении, изменении или прекращении гражданских прав и</a:t>
            </a:r>
            <a:r>
              <a:rPr lang="en-US" dirty="0">
                <a:solidFill>
                  <a:schemeClr val="accent1">
                    <a:lumMod val="75000"/>
                  </a:schemeClr>
                </a:solidFill>
                <a:latin typeface="Georgia" panose="02040502050405020303" pitchFamily="18" charset="0"/>
              </a:rPr>
              <a:t> </a:t>
            </a:r>
            <a:r>
              <a:rPr lang="ru-RU" dirty="0">
                <a:solidFill>
                  <a:schemeClr val="accent1">
                    <a:lumMod val="75000"/>
                  </a:schemeClr>
                </a:solidFill>
                <a:latin typeface="Georgia" panose="02040502050405020303" pitchFamily="18" charset="0"/>
              </a:rPr>
              <a:t>обязанностей.</a:t>
            </a:r>
          </a:p>
          <a:p>
            <a:pPr algn="just"/>
            <a:r>
              <a:rPr lang="ru-RU" b="1" dirty="0">
                <a:solidFill>
                  <a:schemeClr val="accent1">
                    <a:lumMod val="75000"/>
                  </a:schemeClr>
                </a:solidFill>
                <a:latin typeface="Georgia" panose="02040502050405020303" pitchFamily="18" charset="0"/>
              </a:rPr>
              <a:t>Договор</a:t>
            </a:r>
            <a:r>
              <a:rPr lang="ru-RU" dirty="0">
                <a:solidFill>
                  <a:schemeClr val="accent1">
                    <a:lumMod val="75000"/>
                  </a:schemeClr>
                </a:solidFill>
                <a:latin typeface="Georgia" panose="02040502050405020303" pitchFamily="18" charset="0"/>
              </a:rPr>
              <a:t> — это наиболее распространенный вид сделок. Он</a:t>
            </a:r>
            <a:r>
              <a:rPr lang="en-US" dirty="0">
                <a:solidFill>
                  <a:schemeClr val="accent1">
                    <a:lumMod val="75000"/>
                  </a:schemeClr>
                </a:solidFill>
                <a:latin typeface="Georgia" panose="02040502050405020303" pitchFamily="18" charset="0"/>
              </a:rPr>
              <a:t> </a:t>
            </a:r>
            <a:r>
              <a:rPr lang="ru-RU" dirty="0">
                <a:solidFill>
                  <a:schemeClr val="accent1">
                    <a:lumMod val="75000"/>
                  </a:schemeClr>
                </a:solidFill>
                <a:latin typeface="Georgia" panose="02040502050405020303" pitchFamily="18" charset="0"/>
              </a:rPr>
              <a:t>представляет собой волевой акт. Однако этот волевой акт обладает присущими ему специфическими особенностями. Он</a:t>
            </a:r>
            <a:r>
              <a:rPr lang="en-US" dirty="0">
                <a:solidFill>
                  <a:schemeClr val="accent1">
                    <a:lumMod val="75000"/>
                  </a:schemeClr>
                </a:solidFill>
                <a:latin typeface="Georgia" panose="02040502050405020303" pitchFamily="18" charset="0"/>
              </a:rPr>
              <a:t> </a:t>
            </a:r>
            <a:r>
              <a:rPr lang="ru-RU" dirty="0">
                <a:solidFill>
                  <a:schemeClr val="accent1">
                    <a:lumMod val="75000"/>
                  </a:schemeClr>
                </a:solidFill>
                <a:latin typeface="Georgia" panose="02040502050405020303" pitchFamily="18" charset="0"/>
              </a:rPr>
              <a:t>представляет собой не разрозненные волевые действия двух или</a:t>
            </a:r>
            <a:r>
              <a:rPr lang="en-US" dirty="0">
                <a:solidFill>
                  <a:schemeClr val="accent1">
                    <a:lumMod val="75000"/>
                  </a:schemeClr>
                </a:solidFill>
                <a:latin typeface="Georgia" panose="02040502050405020303" pitchFamily="18" charset="0"/>
              </a:rPr>
              <a:t> </a:t>
            </a:r>
            <a:r>
              <a:rPr lang="ru-RU" dirty="0">
                <a:solidFill>
                  <a:schemeClr val="accent1">
                    <a:lumMod val="75000"/>
                  </a:schemeClr>
                </a:solidFill>
                <a:latin typeface="Georgia" panose="02040502050405020303" pitchFamily="18" charset="0"/>
              </a:rPr>
              <a:t>более лиц, а единое волеизъявление, выражающее их общую</a:t>
            </a:r>
            <a:r>
              <a:rPr lang="en-US" dirty="0">
                <a:solidFill>
                  <a:schemeClr val="accent1">
                    <a:lumMod val="75000"/>
                  </a:schemeClr>
                </a:solidFill>
                <a:latin typeface="Georgia" panose="02040502050405020303" pitchFamily="18" charset="0"/>
              </a:rPr>
              <a:t> </a:t>
            </a:r>
            <a:r>
              <a:rPr lang="ru-RU" dirty="0">
                <a:solidFill>
                  <a:schemeClr val="accent1">
                    <a:lumMod val="75000"/>
                  </a:schemeClr>
                </a:solidFill>
                <a:latin typeface="Georgia" panose="02040502050405020303" pitchFamily="18" charset="0"/>
              </a:rPr>
              <a:t>волю. </a:t>
            </a:r>
            <a:endParaRPr lang="en-US" dirty="0">
              <a:solidFill>
                <a:schemeClr val="accent1">
                  <a:lumMod val="75000"/>
                </a:schemeClr>
              </a:solidFill>
              <a:latin typeface="Georgia" panose="02040502050405020303" pitchFamily="18" charset="0"/>
            </a:endParaRPr>
          </a:p>
        </p:txBody>
      </p:sp>
      <p:pic>
        <p:nvPicPr>
          <p:cNvPr id="1026" name="Picture 2" descr="Как составить договор: основные правила • Гестион">
            <a:extLst>
              <a:ext uri="{FF2B5EF4-FFF2-40B4-BE49-F238E27FC236}">
                <a16:creationId xmlns:a16="http://schemas.microsoft.com/office/drawing/2014/main" id="{5415F81C-86DA-D909-A67F-F238CB4A3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8714" y="2260389"/>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874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0F72A3-8534-5159-5B7A-9A6A47A79BE0}"/>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Порядок заключения договора</a:t>
            </a:r>
          </a:p>
        </p:txBody>
      </p:sp>
      <p:sp>
        <p:nvSpPr>
          <p:cNvPr id="3" name="Объект 2">
            <a:extLst>
              <a:ext uri="{FF2B5EF4-FFF2-40B4-BE49-F238E27FC236}">
                <a16:creationId xmlns:a16="http://schemas.microsoft.com/office/drawing/2014/main" id="{DA19ACE7-282B-CCB0-3891-90534A4943EF}"/>
              </a:ext>
            </a:extLst>
          </p:cNvPr>
          <p:cNvSpPr>
            <a:spLocks noGrp="1"/>
          </p:cNvSpPr>
          <p:nvPr>
            <p:ph idx="1"/>
          </p:nvPr>
        </p:nvSpPr>
        <p:spPr/>
        <p:txBody>
          <a:bodyPr>
            <a:normAutofit lnSpcReduction="10000"/>
          </a:bodyPr>
          <a:lstStyle/>
          <a:p>
            <a:pPr algn="just"/>
            <a:r>
              <a:rPr lang="ru-RU" dirty="0">
                <a:solidFill>
                  <a:schemeClr val="accent1">
                    <a:lumMod val="75000"/>
                  </a:schemeClr>
                </a:solidFill>
                <a:latin typeface="Georgia" panose="02040502050405020303" pitchFamily="18" charset="0"/>
              </a:rPr>
              <a:t>Для того чтобы стороны могли достичь соглашения и тем самым заключить договор, необходимо, по крайней мере, чтобы одна из них сделала предложение о заключении договора, а другая — приняла это предложение. Поэтому заключение договора проходит д в е стадии. Первая стадия именуется </a:t>
            </a:r>
            <a:r>
              <a:rPr lang="ru-RU" b="1" dirty="0">
                <a:solidFill>
                  <a:schemeClr val="accent1">
                    <a:lumMod val="75000"/>
                  </a:schemeClr>
                </a:solidFill>
                <a:latin typeface="Georgia" panose="02040502050405020303" pitchFamily="18" charset="0"/>
              </a:rPr>
              <a:t>офертой</a:t>
            </a:r>
            <a:r>
              <a:rPr lang="ru-RU" dirty="0">
                <a:solidFill>
                  <a:schemeClr val="accent1">
                    <a:lumMod val="75000"/>
                  </a:schemeClr>
                </a:solidFill>
                <a:latin typeface="Georgia" panose="02040502050405020303" pitchFamily="18" charset="0"/>
              </a:rPr>
              <a:t>, а вторая — </a:t>
            </a:r>
            <a:r>
              <a:rPr lang="ru-RU" b="1" dirty="0">
                <a:solidFill>
                  <a:schemeClr val="accent1">
                    <a:lumMod val="75000"/>
                  </a:schemeClr>
                </a:solidFill>
                <a:latin typeface="Georgia" panose="02040502050405020303" pitchFamily="18" charset="0"/>
              </a:rPr>
              <a:t>акцептом</a:t>
            </a:r>
            <a:r>
              <a:rPr lang="ru-RU" dirty="0">
                <a:solidFill>
                  <a:schemeClr val="accent1">
                    <a:lumMod val="75000"/>
                  </a:schemeClr>
                </a:solidFill>
                <a:latin typeface="Georgia" panose="02040502050405020303" pitchFamily="18" charset="0"/>
              </a:rPr>
              <a:t>. В соответствии с этим сторона, делающая предложение заключить договор, именуется оферентом, а сторона, принимающая предложение, — акцептантом. </a:t>
            </a:r>
          </a:p>
          <a:p>
            <a:pPr algn="just"/>
            <a:r>
              <a:rPr lang="ru-RU" dirty="0">
                <a:solidFill>
                  <a:schemeClr val="accent1">
                    <a:lumMod val="75000"/>
                  </a:schemeClr>
                </a:solidFill>
                <a:latin typeface="Georgia" panose="02040502050405020303" pitchFamily="18" charset="0"/>
              </a:rPr>
              <a:t>Договор считается заключенным, когда </a:t>
            </a:r>
            <a:r>
              <a:rPr lang="ru-RU" b="1" dirty="0">
                <a:solidFill>
                  <a:schemeClr val="accent1">
                    <a:lumMod val="75000"/>
                  </a:schemeClr>
                </a:solidFill>
                <a:latin typeface="Georgia" panose="02040502050405020303" pitchFamily="18" charset="0"/>
              </a:rPr>
              <a:t>оферент получит акцепт от акцептанта.</a:t>
            </a:r>
          </a:p>
        </p:txBody>
      </p:sp>
    </p:spTree>
    <p:extLst>
      <p:ext uri="{BB962C8B-B14F-4D97-AF65-F5344CB8AC3E}">
        <p14:creationId xmlns:p14="http://schemas.microsoft.com/office/powerpoint/2010/main" val="995443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F6D7A72-5F56-9D83-D197-D6E76FE3D932}"/>
              </a:ext>
            </a:extLst>
          </p:cNvPr>
          <p:cNvSpPr>
            <a:spLocks noGrp="1"/>
          </p:cNvSpPr>
          <p:nvPr>
            <p:ph idx="1"/>
          </p:nvPr>
        </p:nvSpPr>
        <p:spPr>
          <a:xfrm>
            <a:off x="838200" y="531845"/>
            <a:ext cx="10515600" cy="5971592"/>
          </a:xfrm>
        </p:spPr>
        <p:txBody>
          <a:bodyPr>
            <a:normAutofit fontScale="92500" lnSpcReduction="10000"/>
          </a:bodyPr>
          <a:lstStyle/>
          <a:p>
            <a:pPr algn="just"/>
            <a:r>
              <a:rPr lang="ru-RU" dirty="0">
                <a:solidFill>
                  <a:schemeClr val="accent1">
                    <a:lumMod val="75000"/>
                  </a:schemeClr>
                </a:solidFill>
                <a:latin typeface="Georgia" panose="02040502050405020303" pitchFamily="18" charset="0"/>
              </a:rPr>
              <a:t>Важное значение при заключении договоров имеет вопрос о </a:t>
            </a:r>
            <a:r>
              <a:rPr lang="ru-RU" b="1" dirty="0">
                <a:solidFill>
                  <a:schemeClr val="accent1">
                    <a:lumMod val="75000"/>
                  </a:schemeClr>
                </a:solidFill>
                <a:latin typeface="Georgia" panose="02040502050405020303" pitchFamily="18" charset="0"/>
              </a:rPr>
              <a:t>времени и месте заключения договора</a:t>
            </a:r>
            <a:r>
              <a:rPr lang="ru-RU" dirty="0">
                <a:solidFill>
                  <a:schemeClr val="accent1">
                    <a:lumMod val="75000"/>
                  </a:schemeClr>
                </a:solidFill>
                <a:latin typeface="Georgia" panose="02040502050405020303" pitchFamily="18" charset="0"/>
              </a:rPr>
              <a:t>. К договорным отношениям применяется законодательство, действующее на момент его заключения на той территории, где он был заключен. Соглашение считается состоявшимся в тот момент, когда оферент получил согласие акцептанта. Этот момент и признается временем заключения договора. Иное правило установлено для реальных договоров, для заключения которых необходимо не только соглашение сторон, но и передача имущества. Такие договоры считаются заключенными с момента передачи соответствующего имущества.</a:t>
            </a:r>
          </a:p>
          <a:p>
            <a:pPr algn="just"/>
            <a:r>
              <a:rPr lang="ru-RU" dirty="0">
                <a:solidFill>
                  <a:schemeClr val="accent1">
                    <a:lumMod val="75000"/>
                  </a:schemeClr>
                </a:solidFill>
                <a:latin typeface="Georgia" panose="02040502050405020303" pitchFamily="18" charset="0"/>
              </a:rPr>
              <a:t>Большое значение имеет также вопрос </a:t>
            </a:r>
            <a:r>
              <a:rPr lang="ru-RU" b="1" dirty="0">
                <a:solidFill>
                  <a:schemeClr val="accent1">
                    <a:lumMod val="75000"/>
                  </a:schemeClr>
                </a:solidFill>
                <a:latin typeface="Georgia" panose="02040502050405020303" pitchFamily="18" charset="0"/>
              </a:rPr>
              <a:t>о начале и окончании действия договора</a:t>
            </a:r>
            <a:r>
              <a:rPr lang="ru-RU" dirty="0">
                <a:solidFill>
                  <a:schemeClr val="accent1">
                    <a:lumMod val="75000"/>
                  </a:schemeClr>
                </a:solidFill>
                <a:latin typeface="Georgia" panose="02040502050405020303" pitchFamily="18" charset="0"/>
              </a:rPr>
              <a:t>. Договор вступает в силу и становится обязательным для сторон с момента его заключения. Вместе с тем стороны вправе установить, что условия заключенного ими договора применяются к их отношениям, возникшим до заключения договора.</a:t>
            </a:r>
          </a:p>
        </p:txBody>
      </p:sp>
    </p:spTree>
    <p:extLst>
      <p:ext uri="{BB962C8B-B14F-4D97-AF65-F5344CB8AC3E}">
        <p14:creationId xmlns:p14="http://schemas.microsoft.com/office/powerpoint/2010/main" val="2999522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31BA10F-E6D9-C9C0-4E71-EA639C809D63}"/>
              </a:ext>
            </a:extLst>
          </p:cNvPr>
          <p:cNvSpPr>
            <a:spLocks noGrp="1"/>
          </p:cNvSpPr>
          <p:nvPr>
            <p:ph idx="1"/>
          </p:nvPr>
        </p:nvSpPr>
        <p:spPr>
          <a:xfrm>
            <a:off x="838200" y="886408"/>
            <a:ext cx="10515600" cy="5290555"/>
          </a:xfrm>
        </p:spPr>
        <p:txBody>
          <a:bodyPr>
            <a:normAutofit fontScale="92500"/>
          </a:bodyPr>
          <a:lstStyle/>
          <a:p>
            <a:pPr algn="just"/>
            <a:r>
              <a:rPr lang="ru-RU" dirty="0">
                <a:solidFill>
                  <a:schemeClr val="accent1">
                    <a:lumMod val="75000"/>
                  </a:schemeClr>
                </a:solidFill>
                <a:latin typeface="Georgia" panose="02040502050405020303" pitchFamily="18" charset="0"/>
              </a:rPr>
              <a:t>По общему правилу, истечение срока договора только тогда прекращает его действие, когда стороны надлежащим образом </a:t>
            </a:r>
            <a:r>
              <a:rPr lang="ru-RU" b="1" dirty="0">
                <a:solidFill>
                  <a:schemeClr val="accent1">
                    <a:lumMod val="75000"/>
                  </a:schemeClr>
                </a:solidFill>
                <a:latin typeface="Georgia" panose="02040502050405020303" pitchFamily="18" charset="0"/>
              </a:rPr>
              <a:t>исполнили все лежащие на них обязанности</a:t>
            </a:r>
            <a:r>
              <a:rPr lang="ru-RU" dirty="0">
                <a:solidFill>
                  <a:schemeClr val="accent1">
                    <a:lumMod val="75000"/>
                  </a:schemeClr>
                </a:solidFill>
                <a:latin typeface="Georgia" panose="02040502050405020303" pitchFamily="18" charset="0"/>
              </a:rPr>
              <a:t>. Если же не исполнена надлежащим образом хотя бы одна обязанность, вытекающая из договора, то последний не прекращает свое действие и по истечении срока, на который был заключен договор. Вместе с тем законом или договором может быть предусмотрено, что окончание срока действия договора влечет прекращение обязательств сторон по договору.</a:t>
            </a:r>
          </a:p>
          <a:p>
            <a:pPr algn="just"/>
            <a:r>
              <a:rPr lang="ru-RU" dirty="0">
                <a:solidFill>
                  <a:schemeClr val="accent1">
                    <a:lumMod val="75000"/>
                  </a:schemeClr>
                </a:solidFill>
                <a:latin typeface="Georgia" panose="02040502050405020303" pitchFamily="18" charset="0"/>
              </a:rPr>
              <a:t>Наконец, окончание срока действия договора не освобождает стороны от ответственности за его нарушение. Так, поставщик отвечает перед покупателем за недостатки поставленного товара и после окончания действия договора поставки.</a:t>
            </a:r>
          </a:p>
        </p:txBody>
      </p:sp>
    </p:spTree>
    <p:extLst>
      <p:ext uri="{BB962C8B-B14F-4D97-AF65-F5344CB8AC3E}">
        <p14:creationId xmlns:p14="http://schemas.microsoft.com/office/powerpoint/2010/main" val="2611255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6ADCBE-4DFA-1591-79BD-537C079DA8C2}"/>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Изменение и расторжение договора</a:t>
            </a:r>
          </a:p>
        </p:txBody>
      </p:sp>
      <p:sp>
        <p:nvSpPr>
          <p:cNvPr id="3" name="Объект 2">
            <a:extLst>
              <a:ext uri="{FF2B5EF4-FFF2-40B4-BE49-F238E27FC236}">
                <a16:creationId xmlns:a16="http://schemas.microsoft.com/office/drawing/2014/main" id="{B24EBD21-9631-BE16-E976-1EC4D3AA788E}"/>
              </a:ext>
            </a:extLst>
          </p:cNvPr>
          <p:cNvSpPr>
            <a:spLocks noGrp="1"/>
          </p:cNvSpPr>
          <p:nvPr>
            <p:ph idx="1"/>
          </p:nvPr>
        </p:nvSpPr>
        <p:spPr>
          <a:xfrm>
            <a:off x="838200" y="1956253"/>
            <a:ext cx="10515600" cy="4612498"/>
          </a:xfrm>
        </p:spPr>
        <p:txBody>
          <a:bodyPr>
            <a:normAutofit fontScale="77500" lnSpcReduction="20000"/>
          </a:bodyPr>
          <a:lstStyle/>
          <a:p>
            <a:pPr algn="just"/>
            <a:r>
              <a:rPr lang="ru-RU" dirty="0">
                <a:solidFill>
                  <a:schemeClr val="accent1">
                    <a:lumMod val="75000"/>
                  </a:schemeClr>
                </a:solidFill>
                <a:latin typeface="Georgia" panose="02040502050405020303" pitchFamily="18" charset="0"/>
              </a:rPr>
              <a:t>Заключенные договоры должны исполняться на тех условиях, на которых </a:t>
            </a:r>
            <a:r>
              <a:rPr lang="ru-RU" b="1" dirty="0">
                <a:solidFill>
                  <a:schemeClr val="accent1">
                    <a:lumMod val="75000"/>
                  </a:schemeClr>
                </a:solidFill>
                <a:latin typeface="Georgia" panose="02040502050405020303" pitchFamily="18" charset="0"/>
              </a:rPr>
              <a:t>было достигнуто соглашение сторон</a:t>
            </a:r>
            <a:r>
              <a:rPr lang="ru-RU" dirty="0">
                <a:solidFill>
                  <a:schemeClr val="accent1">
                    <a:lumMod val="75000"/>
                  </a:schemeClr>
                </a:solidFill>
                <a:latin typeface="Georgia" panose="02040502050405020303" pitchFamily="18" charset="0"/>
              </a:rPr>
              <a:t>, и не должны изменяться. Изменение или расторжение договора возможно только по взаимному соглашению сторон. В случае одностороннего отказа от исполнения договора полностью или частично, когда такой отказ допускается законом или соглашением сторон, договор считается расторгнутым или измененным. Решение суда в этих случаях не требуется. </a:t>
            </a:r>
          </a:p>
          <a:p>
            <a:pPr algn="just"/>
            <a:r>
              <a:rPr lang="ru-RU" dirty="0">
                <a:solidFill>
                  <a:schemeClr val="accent1">
                    <a:lumMod val="75000"/>
                  </a:schemeClr>
                </a:solidFill>
                <a:latin typeface="Georgia" panose="02040502050405020303" pitchFamily="18" charset="0"/>
              </a:rPr>
              <a:t>В тех случаях, когда возможность изменения или расторжения договора не предусмотрена законом или договором и сторонами не достигнуто об этом соглашение, договор может быть изменен или расторгнут по требованию одной из сторон только по решению суда и только в следующих случаях: </a:t>
            </a:r>
          </a:p>
          <a:p>
            <a:pPr algn="just"/>
            <a:r>
              <a:rPr lang="ru-RU" dirty="0">
                <a:solidFill>
                  <a:schemeClr val="accent1">
                    <a:lumMod val="75000"/>
                  </a:schemeClr>
                </a:solidFill>
                <a:latin typeface="Georgia" panose="02040502050405020303" pitchFamily="18" charset="0"/>
              </a:rPr>
              <a:t>1) при существенном нарушении договора другой стороной; </a:t>
            </a:r>
          </a:p>
          <a:p>
            <a:pPr algn="just"/>
            <a:r>
              <a:rPr lang="ru-RU" dirty="0">
                <a:solidFill>
                  <a:schemeClr val="accent1">
                    <a:lumMod val="75000"/>
                  </a:schemeClr>
                </a:solidFill>
                <a:latin typeface="Georgia" panose="02040502050405020303" pitchFamily="18" charset="0"/>
              </a:rPr>
              <a:t>2) в связи с существенным изменением обстоятельств, из которых стороны исходили при заключении договора; </a:t>
            </a:r>
          </a:p>
          <a:p>
            <a:pPr algn="just"/>
            <a:r>
              <a:rPr lang="ru-RU" dirty="0">
                <a:solidFill>
                  <a:schemeClr val="accent1">
                    <a:lumMod val="75000"/>
                  </a:schemeClr>
                </a:solidFill>
                <a:latin typeface="Georgia" panose="02040502050405020303" pitchFamily="18" charset="0"/>
              </a:rPr>
              <a:t>3) в иных случаях, предусмотренных законом или договором.</a:t>
            </a:r>
          </a:p>
        </p:txBody>
      </p:sp>
    </p:spTree>
    <p:extLst>
      <p:ext uri="{BB962C8B-B14F-4D97-AF65-F5344CB8AC3E}">
        <p14:creationId xmlns:p14="http://schemas.microsoft.com/office/powerpoint/2010/main" val="3228806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AC6D7E-FA35-C409-2D7C-07BB042F4A51}"/>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Исполнение договора</a:t>
            </a:r>
          </a:p>
        </p:txBody>
      </p:sp>
      <p:sp>
        <p:nvSpPr>
          <p:cNvPr id="3" name="Объект 2">
            <a:extLst>
              <a:ext uri="{FF2B5EF4-FFF2-40B4-BE49-F238E27FC236}">
                <a16:creationId xmlns:a16="http://schemas.microsoft.com/office/drawing/2014/main" id="{7176AFB9-1CA2-32D8-9291-39F0533204FB}"/>
              </a:ext>
            </a:extLst>
          </p:cNvPr>
          <p:cNvSpPr>
            <a:spLocks noGrp="1"/>
          </p:cNvSpPr>
          <p:nvPr>
            <p:ph idx="1"/>
          </p:nvPr>
        </p:nvSpPr>
        <p:spPr>
          <a:xfrm>
            <a:off x="838200" y="2236172"/>
            <a:ext cx="10515600" cy="4351338"/>
          </a:xfrm>
        </p:spPr>
        <p:txBody>
          <a:bodyPr/>
          <a:lstStyle/>
          <a:p>
            <a:pPr algn="just"/>
            <a:r>
              <a:rPr lang="ru-RU" dirty="0">
                <a:solidFill>
                  <a:schemeClr val="accent1">
                    <a:lumMod val="75000"/>
                  </a:schemeClr>
                </a:solidFill>
                <a:latin typeface="Georgia" panose="02040502050405020303" pitchFamily="18" charset="0"/>
              </a:rPr>
              <a:t>Под </a:t>
            </a:r>
            <a:r>
              <a:rPr lang="ru-RU" b="1" dirty="0">
                <a:solidFill>
                  <a:schemeClr val="accent1">
                    <a:lumMod val="75000"/>
                  </a:schemeClr>
                </a:solidFill>
                <a:latin typeface="Georgia" panose="02040502050405020303" pitchFamily="18" charset="0"/>
              </a:rPr>
              <a:t>исполнением договора </a:t>
            </a:r>
            <a:r>
              <a:rPr lang="ru-RU" dirty="0">
                <a:solidFill>
                  <a:schemeClr val="accent1">
                    <a:lumMod val="75000"/>
                  </a:schemeClr>
                </a:solidFill>
                <a:latin typeface="Georgia" panose="02040502050405020303" pitchFamily="18" charset="0"/>
              </a:rPr>
              <a:t>понимается реализация сторонами своих прав и исполнение обязанностей, возникшие из заключенного договора. Главным принципом, лежащим в основе исполнения договора, является принцип надлежащего исполнения обязательства. Исполнение договора должно быть четким и точным. При отклонении от условий договора сторона, права которой окажутся нарушенными, будет вправе предъявить иск об убытках ввиду нарушения договора, а в определенных случаях может расторгнуть ранее заключенный договор.</a:t>
            </a:r>
          </a:p>
        </p:txBody>
      </p:sp>
    </p:spTree>
    <p:extLst>
      <p:ext uri="{BB962C8B-B14F-4D97-AF65-F5344CB8AC3E}">
        <p14:creationId xmlns:p14="http://schemas.microsoft.com/office/powerpoint/2010/main" val="2403008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778622-9AB3-EFC2-4782-DE8895A856EF}"/>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Основные виды договоров:</a:t>
            </a:r>
            <a:br>
              <a:rPr lang="ru-RU" b="1" dirty="0">
                <a:solidFill>
                  <a:schemeClr val="accent1">
                    <a:lumMod val="75000"/>
                  </a:schemeClr>
                </a:solidFill>
                <a:latin typeface="Georgia" panose="02040502050405020303" pitchFamily="18" charset="0"/>
              </a:rPr>
            </a:br>
            <a:r>
              <a:rPr lang="ru-RU" b="1" dirty="0">
                <a:solidFill>
                  <a:schemeClr val="accent1">
                    <a:lumMod val="75000"/>
                  </a:schemeClr>
                </a:solidFill>
                <a:latin typeface="Georgia" panose="02040502050405020303" pitchFamily="18" charset="0"/>
              </a:rPr>
              <a:t>Договор купли-продажи</a:t>
            </a:r>
          </a:p>
        </p:txBody>
      </p:sp>
      <p:sp>
        <p:nvSpPr>
          <p:cNvPr id="3" name="Объект 2">
            <a:extLst>
              <a:ext uri="{FF2B5EF4-FFF2-40B4-BE49-F238E27FC236}">
                <a16:creationId xmlns:a16="http://schemas.microsoft.com/office/drawing/2014/main" id="{7D5E768F-6CD3-871B-1BA5-B748FEBFD9AE}"/>
              </a:ext>
            </a:extLst>
          </p:cNvPr>
          <p:cNvSpPr>
            <a:spLocks noGrp="1"/>
          </p:cNvSpPr>
          <p:nvPr>
            <p:ph idx="1"/>
          </p:nvPr>
        </p:nvSpPr>
        <p:spPr>
          <a:xfrm>
            <a:off x="838200" y="2621901"/>
            <a:ext cx="10515600" cy="3555061"/>
          </a:xfrm>
        </p:spPr>
        <p:txBody>
          <a:bodyPr/>
          <a:lstStyle/>
          <a:p>
            <a:pPr algn="just"/>
            <a:r>
              <a:rPr lang="ru-RU" b="1" dirty="0">
                <a:solidFill>
                  <a:schemeClr val="accent1">
                    <a:lumMod val="75000"/>
                  </a:schemeClr>
                </a:solidFill>
                <a:latin typeface="Georgia" panose="02040502050405020303" pitchFamily="18" charset="0"/>
              </a:rPr>
              <a:t>Договор купли-продажи </a:t>
            </a:r>
            <a:r>
              <a:rPr lang="ru-RU" dirty="0">
                <a:solidFill>
                  <a:schemeClr val="accent1">
                    <a:lumMod val="75000"/>
                  </a:schemeClr>
                </a:solidFill>
                <a:latin typeface="Georgia" panose="02040502050405020303" pitchFamily="18" charset="0"/>
              </a:rPr>
              <a:t>— это договор, по которому одна сторона (продавец) обязуется передать вещь (товар) в собственность другой стороне (покупателю), а покупатель обязуется принять этот товар и уплатить за него определенную денежную сумму (цену). </a:t>
            </a:r>
          </a:p>
          <a:p>
            <a:pPr algn="just"/>
            <a:r>
              <a:rPr lang="ru-RU" dirty="0">
                <a:solidFill>
                  <a:schemeClr val="accent1">
                    <a:lumMod val="75000"/>
                  </a:schemeClr>
                </a:solidFill>
                <a:latin typeface="Georgia" panose="02040502050405020303" pitchFamily="18" charset="0"/>
              </a:rPr>
              <a:t>Данный договор является возмездным и взаимосогласованным. Каждая из его сторон обладает и правами, и обязанностями по отношению к другой стороне.</a:t>
            </a:r>
          </a:p>
        </p:txBody>
      </p:sp>
    </p:spTree>
    <p:extLst>
      <p:ext uri="{BB962C8B-B14F-4D97-AF65-F5344CB8AC3E}">
        <p14:creationId xmlns:p14="http://schemas.microsoft.com/office/powerpoint/2010/main" val="3982003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E4DE377-CBDF-2ACD-E661-F3AC34E9A1F7}"/>
              </a:ext>
            </a:extLst>
          </p:cNvPr>
          <p:cNvSpPr>
            <a:spLocks noGrp="1"/>
          </p:cNvSpPr>
          <p:nvPr>
            <p:ph idx="1"/>
          </p:nvPr>
        </p:nvSpPr>
        <p:spPr>
          <a:xfrm>
            <a:off x="838200" y="774441"/>
            <a:ext cx="10515600" cy="5402522"/>
          </a:xfrm>
        </p:spPr>
        <p:txBody>
          <a:bodyPr>
            <a:normAutofit fontScale="92500" lnSpcReduction="10000"/>
          </a:bodyPr>
          <a:lstStyle/>
          <a:p>
            <a:pPr algn="just"/>
            <a:r>
              <a:rPr lang="ru-RU" b="1" dirty="0">
                <a:solidFill>
                  <a:schemeClr val="accent1">
                    <a:lumMod val="75000"/>
                  </a:schemeClr>
                </a:solidFill>
                <a:latin typeface="Georgia" panose="02040502050405020303" pitchFamily="18" charset="0"/>
              </a:rPr>
              <a:t>Продавец</a:t>
            </a:r>
            <a:r>
              <a:rPr lang="ru-RU" dirty="0">
                <a:solidFill>
                  <a:schemeClr val="accent1">
                    <a:lumMod val="75000"/>
                  </a:schemeClr>
                </a:solidFill>
                <a:latin typeface="Georgia" panose="02040502050405020303" pitchFamily="18" charset="0"/>
              </a:rPr>
              <a:t> обязан передать покупателю товар, предусмотренный договором и, если иное не предусмотрено договором купли-продажи, продавец обязан одновременно с передачей вещи передать покупателю ее принадлежности, а также относящиеся к ней документы (технический паспорт, сертификат качества, инструкцию по эксплуатации и т.п.). </a:t>
            </a:r>
          </a:p>
          <a:p>
            <a:pPr algn="just"/>
            <a:r>
              <a:rPr lang="ru-RU" dirty="0">
                <a:solidFill>
                  <a:schemeClr val="accent1">
                    <a:lumMod val="75000"/>
                  </a:schemeClr>
                </a:solidFill>
                <a:latin typeface="Georgia" panose="02040502050405020303" pitchFamily="18" charset="0"/>
              </a:rPr>
              <a:t>Как правило, обязанность продавца передать товар покупателю считается исполненной в момент: </a:t>
            </a:r>
          </a:p>
          <a:p>
            <a:pPr algn="just"/>
            <a:r>
              <a:rPr lang="ru-RU" dirty="0">
                <a:solidFill>
                  <a:schemeClr val="accent1">
                    <a:lumMod val="75000"/>
                  </a:schemeClr>
                </a:solidFill>
                <a:latin typeface="Georgia" panose="02040502050405020303" pitchFamily="18" charset="0"/>
              </a:rPr>
              <a:t>1) вручения товара покупателю или указанному им лицу, если договором предусмотрена обязанность продавца по доставке товара; </a:t>
            </a:r>
          </a:p>
          <a:p>
            <a:pPr algn="just"/>
            <a:r>
              <a:rPr lang="ru-RU" dirty="0">
                <a:solidFill>
                  <a:schemeClr val="accent1">
                    <a:lumMod val="75000"/>
                  </a:schemeClr>
                </a:solidFill>
                <a:latin typeface="Georgia" panose="02040502050405020303" pitchFamily="18" charset="0"/>
              </a:rPr>
              <a:t>2) предоставления товара в распоряжение покупателя, если товар должен быть передан покупателю или указанному им лицу в месте нахождения товара.</a:t>
            </a:r>
          </a:p>
        </p:txBody>
      </p:sp>
    </p:spTree>
    <p:extLst>
      <p:ext uri="{BB962C8B-B14F-4D97-AF65-F5344CB8AC3E}">
        <p14:creationId xmlns:p14="http://schemas.microsoft.com/office/powerpoint/2010/main" val="4144986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10896D8-79A5-11EB-E148-C4D1BAA305B4}"/>
              </a:ext>
            </a:extLst>
          </p:cNvPr>
          <p:cNvSpPr>
            <a:spLocks noGrp="1"/>
          </p:cNvSpPr>
          <p:nvPr>
            <p:ph idx="1"/>
          </p:nvPr>
        </p:nvSpPr>
        <p:spPr>
          <a:xfrm>
            <a:off x="838200" y="671804"/>
            <a:ext cx="10515600" cy="5728996"/>
          </a:xfrm>
        </p:spPr>
        <p:txBody>
          <a:bodyPr>
            <a:normAutofit fontScale="85000" lnSpcReduction="10000"/>
          </a:bodyPr>
          <a:lstStyle/>
          <a:p>
            <a:pPr algn="just"/>
            <a:r>
              <a:rPr lang="ru-RU" b="1" dirty="0">
                <a:solidFill>
                  <a:schemeClr val="accent1">
                    <a:lumMod val="75000"/>
                  </a:schemeClr>
                </a:solidFill>
                <a:latin typeface="Georgia" panose="02040502050405020303" pitchFamily="18" charset="0"/>
              </a:rPr>
              <a:t>Продавец</a:t>
            </a:r>
            <a:r>
              <a:rPr lang="ru-RU" dirty="0">
                <a:solidFill>
                  <a:schemeClr val="accent1">
                    <a:lumMod val="75000"/>
                  </a:schemeClr>
                </a:solidFill>
                <a:latin typeface="Georgia" panose="02040502050405020303" pitchFamily="18" charset="0"/>
              </a:rPr>
              <a:t> обязан передать покупателю товар, качество которого соответствует договору купли-продажи. При отсутствии в договоре купли-продажи условий о качестве товара продавец обязан передать покупателю товар, пригодный для целей, для которых товар такого рода обычно используется. Если недостатки товара не были оговорены продавцом, покупатель, которому передан товар ненадлежащего качества, вправе по своему выбору потребовать от продавца: </a:t>
            </a:r>
          </a:p>
          <a:p>
            <a:pPr algn="just"/>
            <a:r>
              <a:rPr lang="ru-RU" dirty="0">
                <a:solidFill>
                  <a:schemeClr val="accent1">
                    <a:lumMod val="75000"/>
                  </a:schemeClr>
                </a:solidFill>
                <a:latin typeface="Georgia" panose="02040502050405020303" pitchFamily="18" charset="0"/>
              </a:rPr>
              <a:t>1) соразмерного уменьшения покупной цены; </a:t>
            </a:r>
          </a:p>
          <a:p>
            <a:pPr algn="just"/>
            <a:r>
              <a:rPr lang="ru-RU" dirty="0">
                <a:solidFill>
                  <a:schemeClr val="accent1">
                    <a:lumMod val="75000"/>
                  </a:schemeClr>
                </a:solidFill>
                <a:latin typeface="Georgia" panose="02040502050405020303" pitchFamily="18" charset="0"/>
              </a:rPr>
              <a:t>2) безвозмездного устранения недостатков товара в разумный срок; </a:t>
            </a:r>
          </a:p>
          <a:p>
            <a:pPr algn="just"/>
            <a:r>
              <a:rPr lang="ru-RU" dirty="0">
                <a:solidFill>
                  <a:schemeClr val="accent1">
                    <a:lumMod val="75000"/>
                  </a:schemeClr>
                </a:solidFill>
                <a:latin typeface="Georgia" panose="02040502050405020303" pitchFamily="18" charset="0"/>
              </a:rPr>
              <a:t>3) возмещения своих расходов на устранение недостатков товара.</a:t>
            </a:r>
          </a:p>
          <a:p>
            <a:pPr algn="just"/>
            <a:r>
              <a:rPr lang="ru-RU" dirty="0">
                <a:solidFill>
                  <a:schemeClr val="accent1">
                    <a:lumMod val="75000"/>
                  </a:schemeClr>
                </a:solidFill>
                <a:latin typeface="Georgia" panose="02040502050405020303" pitchFamily="18" charset="0"/>
              </a:rPr>
              <a:t>Что касается </a:t>
            </a:r>
            <a:r>
              <a:rPr lang="ru-RU" b="1" dirty="0">
                <a:solidFill>
                  <a:schemeClr val="accent1">
                    <a:lumMod val="75000"/>
                  </a:schemeClr>
                </a:solidFill>
                <a:latin typeface="Georgia" panose="02040502050405020303" pitchFamily="18" charset="0"/>
              </a:rPr>
              <a:t>покупателя</a:t>
            </a:r>
            <a:r>
              <a:rPr lang="ru-RU" dirty="0">
                <a:solidFill>
                  <a:schemeClr val="accent1">
                    <a:lumMod val="75000"/>
                  </a:schemeClr>
                </a:solidFill>
                <a:latin typeface="Georgia" panose="02040502050405020303" pitchFamily="18" charset="0"/>
              </a:rPr>
              <a:t>, то его основная обязанность в том, чтобы принять переданный ему продавцом товар (за исключением случаев, когда он вправе потребовать замены товара или отказаться от исполнения договора купли-продажи) и оплатить его по цене, предусмотренной договором купли-продажи.</a:t>
            </a:r>
          </a:p>
        </p:txBody>
      </p:sp>
    </p:spTree>
    <p:extLst>
      <p:ext uri="{BB962C8B-B14F-4D97-AF65-F5344CB8AC3E}">
        <p14:creationId xmlns:p14="http://schemas.microsoft.com/office/powerpoint/2010/main" val="3602630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8CB760-99A8-1F9B-7261-84B95AE953EF}"/>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Договор мены</a:t>
            </a:r>
          </a:p>
        </p:txBody>
      </p:sp>
      <p:sp>
        <p:nvSpPr>
          <p:cNvPr id="3" name="Объект 2">
            <a:extLst>
              <a:ext uri="{FF2B5EF4-FFF2-40B4-BE49-F238E27FC236}">
                <a16:creationId xmlns:a16="http://schemas.microsoft.com/office/drawing/2014/main" id="{0426D660-DAFB-0809-CCFF-CA1CBA15F2C9}"/>
              </a:ext>
            </a:extLst>
          </p:cNvPr>
          <p:cNvSpPr>
            <a:spLocks noGrp="1"/>
          </p:cNvSpPr>
          <p:nvPr>
            <p:ph idx="1"/>
          </p:nvPr>
        </p:nvSpPr>
        <p:spPr/>
        <p:txBody>
          <a:bodyPr>
            <a:normAutofit fontScale="85000" lnSpcReduction="20000"/>
          </a:bodyPr>
          <a:lstStyle/>
          <a:p>
            <a:pPr algn="just"/>
            <a:r>
              <a:rPr lang="ru-RU" b="1" dirty="0">
                <a:solidFill>
                  <a:schemeClr val="accent1">
                    <a:lumMod val="75000"/>
                  </a:schemeClr>
                </a:solidFill>
                <a:latin typeface="Georgia" panose="02040502050405020303" pitchFamily="18" charset="0"/>
              </a:rPr>
              <a:t>Договор мены </a:t>
            </a:r>
            <a:r>
              <a:rPr lang="ru-RU" dirty="0">
                <a:solidFill>
                  <a:schemeClr val="accent1">
                    <a:lumMod val="75000"/>
                  </a:schemeClr>
                </a:solidFill>
                <a:latin typeface="Georgia" panose="02040502050405020303" pitchFamily="18" charset="0"/>
              </a:rPr>
              <a:t>— это договор, согласно которому каждая из сторон обязуется передать в собственность другой стороны один товар в обмен на другой. К договору мены применяются правила о купле-продаже. При этом каждая из сторон признается продавцом товара, который она обязуется передать, и покупателем товара, который она обязуется принять в обмен. </a:t>
            </a:r>
          </a:p>
          <a:p>
            <a:pPr algn="just"/>
            <a:r>
              <a:rPr lang="ru-RU" dirty="0">
                <a:solidFill>
                  <a:schemeClr val="accent1">
                    <a:lumMod val="75000"/>
                  </a:schemeClr>
                </a:solidFill>
                <a:latin typeface="Georgia" panose="02040502050405020303" pitchFamily="18" charset="0"/>
              </a:rPr>
              <a:t>Если из самого договора мены не вытекает иное, то товары, подлежащие обмену, предполагаются равноценными, а расходы на их передачу и принятие осуществляются в каждом случае той стороной, которая по договору несет соответствующие обязанности. В случае, когда в соответствии с договором мены обмениваемые товары признаются неравноценными, сторона, обязанная передать товар, цена которого ниже цены товара, предоставляемого в обмен, должна оплатить разницу в ценах непосредственно до или после исполнения ее обязанности передать товар, если иной порядок оплаты не предусмотрен договором.</a:t>
            </a:r>
          </a:p>
        </p:txBody>
      </p:sp>
    </p:spTree>
    <p:extLst>
      <p:ext uri="{BB962C8B-B14F-4D97-AF65-F5344CB8AC3E}">
        <p14:creationId xmlns:p14="http://schemas.microsoft.com/office/powerpoint/2010/main" val="561473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41323D-E57A-41A8-6F28-9C04776CAD5E}"/>
              </a:ext>
            </a:extLst>
          </p:cNvPr>
          <p:cNvSpPr>
            <a:spLocks noGrp="1"/>
          </p:cNvSpPr>
          <p:nvPr>
            <p:ph type="title"/>
          </p:nvPr>
        </p:nvSpPr>
        <p:spPr/>
        <p:txBody>
          <a:bodyPr>
            <a:normAutofit/>
          </a:bodyPr>
          <a:lstStyle/>
          <a:p>
            <a:pPr algn="ctr"/>
            <a:r>
              <a:rPr lang="ru-RU" b="1" dirty="0">
                <a:solidFill>
                  <a:schemeClr val="accent1">
                    <a:lumMod val="75000"/>
                  </a:schemeClr>
                </a:solidFill>
                <a:latin typeface="Georgia" panose="02040502050405020303" pitchFamily="18" charset="0"/>
              </a:rPr>
              <a:t>Договор дарения</a:t>
            </a:r>
          </a:p>
        </p:txBody>
      </p:sp>
      <p:sp>
        <p:nvSpPr>
          <p:cNvPr id="3" name="Объект 2">
            <a:extLst>
              <a:ext uri="{FF2B5EF4-FFF2-40B4-BE49-F238E27FC236}">
                <a16:creationId xmlns:a16="http://schemas.microsoft.com/office/drawing/2014/main" id="{7656B904-E9A6-3842-026B-9A31F707FEA8}"/>
              </a:ext>
            </a:extLst>
          </p:cNvPr>
          <p:cNvSpPr>
            <a:spLocks noGrp="1"/>
          </p:cNvSpPr>
          <p:nvPr>
            <p:ph idx="1"/>
          </p:nvPr>
        </p:nvSpPr>
        <p:spPr>
          <a:xfrm>
            <a:off x="838200" y="2248677"/>
            <a:ext cx="10515600" cy="3928285"/>
          </a:xfrm>
        </p:spPr>
        <p:txBody>
          <a:bodyPr/>
          <a:lstStyle/>
          <a:p>
            <a:pPr algn="just"/>
            <a:r>
              <a:rPr lang="ru-RU" b="1" dirty="0">
                <a:solidFill>
                  <a:schemeClr val="accent1">
                    <a:lumMod val="75000"/>
                  </a:schemeClr>
                </a:solidFill>
                <a:latin typeface="Georgia" panose="02040502050405020303" pitchFamily="18" charset="0"/>
              </a:rPr>
              <a:t>Договор дарения </a:t>
            </a:r>
            <a:r>
              <a:rPr lang="ru-RU" dirty="0">
                <a:solidFill>
                  <a:schemeClr val="accent1">
                    <a:lumMod val="75000"/>
                  </a:schemeClr>
                </a:solidFill>
                <a:latin typeface="Georgia" panose="02040502050405020303" pitchFamily="18" charset="0"/>
              </a:rPr>
              <a:t>— это такой договор, по которому одна сторона (даритель) безвозмездно передает или обязуется передать другой стороне (одаряемому) вещь в собственность либо имущественное право (требование) к себе или к третьему лицу либо освобождает или обязуется освободить ее от имущественной обязанности перед собой или перед третьим лицом. При наличии встречной передачи вещи или права либо встречного обязательства договор не признается дарением.</a:t>
            </a:r>
          </a:p>
        </p:txBody>
      </p:sp>
    </p:spTree>
    <p:extLst>
      <p:ext uri="{BB962C8B-B14F-4D97-AF65-F5344CB8AC3E}">
        <p14:creationId xmlns:p14="http://schemas.microsoft.com/office/powerpoint/2010/main" val="128079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53E410-1E3B-3266-FF4F-BA75BB7F4C6C}"/>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Условия договора</a:t>
            </a:r>
          </a:p>
        </p:txBody>
      </p:sp>
      <p:sp>
        <p:nvSpPr>
          <p:cNvPr id="3" name="Объект 2">
            <a:extLst>
              <a:ext uri="{FF2B5EF4-FFF2-40B4-BE49-F238E27FC236}">
                <a16:creationId xmlns:a16="http://schemas.microsoft.com/office/drawing/2014/main" id="{59554A38-EC9C-321A-98A9-2F662E892E0E}"/>
              </a:ext>
            </a:extLst>
          </p:cNvPr>
          <p:cNvSpPr>
            <a:spLocks noGrp="1"/>
          </p:cNvSpPr>
          <p:nvPr>
            <p:ph idx="1"/>
          </p:nvPr>
        </p:nvSpPr>
        <p:spPr>
          <a:xfrm>
            <a:off x="838200" y="2052735"/>
            <a:ext cx="10515600" cy="4124228"/>
          </a:xfrm>
        </p:spPr>
        <p:txBody>
          <a:bodyPr>
            <a:normAutofit fontScale="92500"/>
          </a:bodyPr>
          <a:lstStyle/>
          <a:p>
            <a:pPr algn="just"/>
            <a:r>
              <a:rPr lang="ru-RU" b="1" i="1" dirty="0">
                <a:solidFill>
                  <a:schemeClr val="accent1">
                    <a:lumMod val="75000"/>
                  </a:schemeClr>
                </a:solidFill>
                <a:latin typeface="Georgia" panose="02040502050405020303" pitchFamily="18" charset="0"/>
              </a:rPr>
              <a:t>Условия договора</a:t>
            </a:r>
            <a:r>
              <a:rPr lang="ru-RU" dirty="0">
                <a:solidFill>
                  <a:schemeClr val="accent1">
                    <a:lumMod val="75000"/>
                  </a:schemeClr>
                </a:solidFill>
                <a:latin typeface="Georgia" panose="02040502050405020303" pitchFamily="18" charset="0"/>
              </a:rPr>
              <a:t>, на которых достигнуто соглашение сторон, составляют его содержание. По своему юридическому значению все условия делятся на </a:t>
            </a:r>
            <a:r>
              <a:rPr lang="ru-RU" i="1" dirty="0">
                <a:solidFill>
                  <a:schemeClr val="accent1">
                    <a:lumMod val="75000"/>
                  </a:schemeClr>
                </a:solidFill>
                <a:latin typeface="Georgia" panose="02040502050405020303" pitchFamily="18" charset="0"/>
              </a:rPr>
              <a:t>существенные, обычные и случайные.</a:t>
            </a:r>
            <a:endParaRPr lang="ru-RU" dirty="0">
              <a:solidFill>
                <a:schemeClr val="accent1">
                  <a:lumMod val="75000"/>
                </a:schemeClr>
              </a:solidFill>
              <a:latin typeface="Georgia" panose="02040502050405020303" pitchFamily="18" charset="0"/>
            </a:endParaRPr>
          </a:p>
          <a:p>
            <a:pPr algn="just"/>
            <a:r>
              <a:rPr lang="ru-RU" b="1" i="1" dirty="0">
                <a:solidFill>
                  <a:schemeClr val="accent1">
                    <a:lumMod val="75000"/>
                  </a:schemeClr>
                </a:solidFill>
                <a:latin typeface="Georgia" panose="02040502050405020303" pitchFamily="18" charset="0"/>
              </a:rPr>
              <a:t>Существенными</a:t>
            </a:r>
            <a:r>
              <a:rPr lang="ru-RU" dirty="0">
                <a:solidFill>
                  <a:schemeClr val="accent1">
                    <a:lumMod val="75000"/>
                  </a:schemeClr>
                </a:solidFill>
                <a:latin typeface="Georgia" panose="02040502050405020303" pitchFamily="18" charset="0"/>
              </a:rPr>
              <a:t> признаются условия, которые необходимы и достаточны для заключения договора. Для того чтобы договор считался заключенным, необходимо согласовать все его существенные условия. Договор не будет заключен до тех пор, пока не будет согласовано хотя бы одно из его существенных условий. Поэтому важно четко определить, какие условия для данного договора являются </a:t>
            </a:r>
            <a:r>
              <a:rPr lang="ru-RU" i="1" dirty="0">
                <a:solidFill>
                  <a:schemeClr val="accent1">
                    <a:lumMod val="75000"/>
                  </a:schemeClr>
                </a:solidFill>
                <a:latin typeface="Georgia" panose="02040502050405020303" pitchFamily="18" charset="0"/>
              </a:rPr>
              <a:t>существенными</a:t>
            </a:r>
            <a:r>
              <a:rPr lang="ru-RU" dirty="0">
                <a:solidFill>
                  <a:schemeClr val="accent1">
                    <a:lumMod val="75000"/>
                  </a:schemeClr>
                </a:solidFill>
                <a:latin typeface="Georgia" panose="02040502050405020303" pitchFamily="18" charset="0"/>
              </a:rPr>
              <a:t>.</a:t>
            </a:r>
          </a:p>
        </p:txBody>
      </p:sp>
    </p:spTree>
    <p:extLst>
      <p:ext uri="{BB962C8B-B14F-4D97-AF65-F5344CB8AC3E}">
        <p14:creationId xmlns:p14="http://schemas.microsoft.com/office/powerpoint/2010/main" val="2772455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1F319F-94DF-5422-72E9-987DE8CFC402}"/>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Защита гражданских прав</a:t>
            </a:r>
          </a:p>
        </p:txBody>
      </p:sp>
      <p:sp>
        <p:nvSpPr>
          <p:cNvPr id="3" name="Объект 2">
            <a:extLst>
              <a:ext uri="{FF2B5EF4-FFF2-40B4-BE49-F238E27FC236}">
                <a16:creationId xmlns:a16="http://schemas.microsoft.com/office/drawing/2014/main" id="{43003E52-F4A4-8441-E279-921A928F803E}"/>
              </a:ext>
            </a:extLst>
          </p:cNvPr>
          <p:cNvSpPr>
            <a:spLocks noGrp="1"/>
          </p:cNvSpPr>
          <p:nvPr>
            <p:ph idx="1"/>
          </p:nvPr>
        </p:nvSpPr>
        <p:spPr/>
        <p:txBody>
          <a:bodyPr/>
          <a:lstStyle/>
          <a:p>
            <a:pPr algn="just"/>
            <a:r>
              <a:rPr lang="ru-RU" b="1" i="0" dirty="0">
                <a:solidFill>
                  <a:schemeClr val="accent1">
                    <a:lumMod val="75000"/>
                  </a:schemeClr>
                </a:solidFill>
                <a:effectLst/>
                <a:highlight>
                  <a:srgbClr val="FFFFFF"/>
                </a:highlight>
                <a:latin typeface="Georgia" panose="02040502050405020303" pitchFamily="18" charset="0"/>
              </a:rPr>
              <a:t>Защита гражданских прав </a:t>
            </a:r>
            <a:r>
              <a:rPr lang="ru-RU" b="0" i="0" dirty="0">
                <a:solidFill>
                  <a:schemeClr val="accent1">
                    <a:lumMod val="75000"/>
                  </a:schemeClr>
                </a:solidFill>
                <a:effectLst/>
                <a:highlight>
                  <a:srgbClr val="FFFFFF"/>
                </a:highlight>
                <a:latin typeface="Georgia" panose="02040502050405020303" pitchFamily="18" charset="0"/>
              </a:rPr>
              <a:t>— применение уполномоченными на то государственными органами или непосредственно самими участниками гражданских правоотношений мер, направленных на восстановление нарушенных прав или пресечение действий, создающих угрозу их нарушения.</a:t>
            </a:r>
          </a:p>
          <a:p>
            <a:pPr algn="just"/>
            <a:endParaRPr lang="ru-RU"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3656388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2056A6-8BDB-1700-FB30-458BE4265FE3}"/>
              </a:ext>
            </a:extLst>
          </p:cNvPr>
          <p:cNvSpPr>
            <a:spLocks noGrp="1"/>
          </p:cNvSpPr>
          <p:nvPr>
            <p:ph type="title"/>
          </p:nvPr>
        </p:nvSpPr>
        <p:spPr/>
        <p:txBody>
          <a:bodyPr>
            <a:normAutofit/>
          </a:bodyPr>
          <a:lstStyle/>
          <a:p>
            <a:pPr algn="ctr"/>
            <a:r>
              <a:rPr lang="ru-RU" sz="4000" b="1" i="0" dirty="0">
                <a:solidFill>
                  <a:schemeClr val="accent1">
                    <a:lumMod val="75000"/>
                  </a:schemeClr>
                </a:solidFill>
                <a:effectLst/>
                <a:highlight>
                  <a:srgbClr val="FFFFFF"/>
                </a:highlight>
                <a:latin typeface="Georgia" panose="02040502050405020303" pitchFamily="18" charset="0"/>
              </a:rPr>
              <a:t>Распространенные способы защиты гражданских прав:</a:t>
            </a:r>
            <a:endParaRPr lang="ru-RU" sz="4000" b="1" dirty="0"/>
          </a:p>
        </p:txBody>
      </p:sp>
      <p:sp>
        <p:nvSpPr>
          <p:cNvPr id="3" name="Объект 2">
            <a:extLst>
              <a:ext uri="{FF2B5EF4-FFF2-40B4-BE49-F238E27FC236}">
                <a16:creationId xmlns:a16="http://schemas.microsoft.com/office/drawing/2014/main" id="{F1E80F37-CECF-810A-9001-E5C2F77107B0}"/>
              </a:ext>
            </a:extLst>
          </p:cNvPr>
          <p:cNvSpPr>
            <a:spLocks noGrp="1"/>
          </p:cNvSpPr>
          <p:nvPr>
            <p:ph idx="1"/>
          </p:nvPr>
        </p:nvSpPr>
        <p:spPr>
          <a:xfrm>
            <a:off x="838200" y="2301486"/>
            <a:ext cx="10515600" cy="4351338"/>
          </a:xfrm>
        </p:spPr>
        <p:txBody>
          <a:bodyPr>
            <a:normAutofit fontScale="70000" lnSpcReduction="20000"/>
          </a:bodyPr>
          <a:lstStyle/>
          <a:p>
            <a:pPr algn="just"/>
            <a:r>
              <a:rPr lang="ru-RU" b="1" i="1" dirty="0">
                <a:solidFill>
                  <a:schemeClr val="accent1">
                    <a:lumMod val="75000"/>
                  </a:schemeClr>
                </a:solidFill>
                <a:latin typeface="Georgia" panose="02040502050405020303" pitchFamily="18" charset="0"/>
              </a:rPr>
              <a:t>признание права</a:t>
            </a:r>
            <a:r>
              <a:rPr lang="ru-RU" dirty="0">
                <a:solidFill>
                  <a:schemeClr val="accent1">
                    <a:lumMod val="75000"/>
                  </a:schemeClr>
                </a:solidFill>
                <a:latin typeface="Georgia" panose="02040502050405020303" pitchFamily="18" charset="0"/>
              </a:rPr>
              <a:t>, которое представляет собой устранение разногласий сторон гражданского правоотношения в отношении их прав и обязанностей. Признание права судом, поскольку только суд может установить наличие у лица спорного права в ситуации, когда оно оспаривается или нарушено другим лицом.</a:t>
            </a:r>
          </a:p>
          <a:p>
            <a:pPr algn="just"/>
            <a:r>
              <a:rPr lang="ru-RU" b="1" i="1" dirty="0">
                <a:solidFill>
                  <a:schemeClr val="accent1">
                    <a:lumMod val="75000"/>
                  </a:schemeClr>
                </a:solidFill>
                <a:latin typeface="Georgia" panose="02040502050405020303" pitchFamily="18" charset="0"/>
              </a:rPr>
              <a:t>признание оспоримой сделки недействительной и применение последствий ее недействительности,</a:t>
            </a:r>
            <a:r>
              <a:rPr lang="ru-RU" dirty="0">
                <a:solidFill>
                  <a:schemeClr val="accent1">
                    <a:lumMod val="75000"/>
                  </a:schemeClr>
                </a:solidFill>
                <a:latin typeface="Georgia" panose="02040502050405020303" pitchFamily="18" charset="0"/>
              </a:rPr>
              <a:t> которая имеет своим последствием применение двусторонней реституции: при недействительности сделки каждая из сторон обязана возвратить другой все полученное по сделке.</a:t>
            </a:r>
          </a:p>
          <a:p>
            <a:pPr algn="just"/>
            <a:r>
              <a:rPr lang="ru-RU" b="1" i="1" dirty="0">
                <a:solidFill>
                  <a:schemeClr val="accent1">
                    <a:lumMod val="75000"/>
                  </a:schemeClr>
                </a:solidFill>
                <a:latin typeface="Georgia" panose="02040502050405020303" pitchFamily="18" charset="0"/>
              </a:rPr>
              <a:t>самозащита права,</a:t>
            </a:r>
            <a:r>
              <a:rPr lang="ru-RU" dirty="0">
                <a:solidFill>
                  <a:schemeClr val="accent1">
                    <a:lumMod val="75000"/>
                  </a:schemeClr>
                </a:solidFill>
                <a:latin typeface="Georgia" panose="02040502050405020303" pitchFamily="18" charset="0"/>
              </a:rPr>
              <a:t> то есть совершение управомоченным лицом действий фактического характера, соответствующих закону и направленных на охрану имущественных или неимущественных прав и благ. Эти действия могут быть самыми разнообразными: установление охранных устройств, иных приспособлений для защиты своего имущества и т. д. К способам самозащиты, непосредственно воздействующим на личность правонарушителя или его имущество, относится необходимая оборона и совершение действий в условиях крайней необходимости. Способы самозащиты должны быть соразмерны нарушению и не выходить за пределы действий, необходимых для его пресечения.</a:t>
            </a:r>
          </a:p>
        </p:txBody>
      </p:sp>
    </p:spTree>
    <p:extLst>
      <p:ext uri="{BB962C8B-B14F-4D97-AF65-F5344CB8AC3E}">
        <p14:creationId xmlns:p14="http://schemas.microsoft.com/office/powerpoint/2010/main" val="4175832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8D2BE58-5D4F-C7F1-2BAF-17F58EAE49A2}"/>
              </a:ext>
            </a:extLst>
          </p:cNvPr>
          <p:cNvSpPr>
            <a:spLocks noGrp="1"/>
          </p:cNvSpPr>
          <p:nvPr>
            <p:ph idx="1"/>
          </p:nvPr>
        </p:nvSpPr>
        <p:spPr>
          <a:xfrm>
            <a:off x="838200" y="690465"/>
            <a:ext cx="10515600" cy="5486498"/>
          </a:xfrm>
        </p:spPr>
        <p:txBody>
          <a:bodyPr>
            <a:normAutofit fontScale="62500" lnSpcReduction="20000"/>
          </a:bodyPr>
          <a:lstStyle/>
          <a:p>
            <a:pPr algn="just"/>
            <a:r>
              <a:rPr lang="ru-RU" sz="3400" dirty="0">
                <a:solidFill>
                  <a:schemeClr val="accent1">
                    <a:lumMod val="75000"/>
                  </a:schemeClr>
                </a:solidFill>
                <a:latin typeface="Georgia" panose="02040502050405020303" pitchFamily="18" charset="0"/>
              </a:rPr>
              <a:t>- </a:t>
            </a:r>
            <a:r>
              <a:rPr lang="ru-RU" sz="3400" b="1" i="1" dirty="0">
                <a:solidFill>
                  <a:schemeClr val="accent1">
                    <a:lumMod val="75000"/>
                  </a:schemeClr>
                </a:solidFill>
                <a:latin typeface="Georgia" panose="02040502050405020303" pitchFamily="18" charset="0"/>
              </a:rPr>
              <a:t>возмещение убытков </a:t>
            </a:r>
            <a:r>
              <a:rPr lang="ru-RU" sz="3400" dirty="0">
                <a:solidFill>
                  <a:schemeClr val="accent1">
                    <a:lumMod val="75000"/>
                  </a:schemeClr>
                </a:solidFill>
                <a:latin typeface="Georgia" panose="02040502050405020303" pitchFamily="18" charset="0"/>
              </a:rPr>
              <a:t>— универсальный способ защиты нарушенных имущественных прав. Под убытками понимаются расходы, которые лицо, чье право нарушено, произвело или должно будет произвести для восстановления нарушенного права, утрата или повреждение его имущества (реальный ущерб), а также неполученные доходы, которые это лицо получило бы при обычных условиях гражданского оборота, если бы его право не было нарушено (упущенная выгода).</a:t>
            </a:r>
          </a:p>
          <a:p>
            <a:pPr algn="just"/>
            <a:r>
              <a:rPr lang="ru-RU" sz="3400" dirty="0">
                <a:solidFill>
                  <a:schemeClr val="accent1">
                    <a:lumMod val="75000"/>
                  </a:schemeClr>
                </a:solidFill>
                <a:latin typeface="Georgia" panose="02040502050405020303" pitchFamily="18" charset="0"/>
              </a:rPr>
              <a:t>- </a:t>
            </a:r>
            <a:r>
              <a:rPr lang="ru-RU" sz="3400" b="1" i="1" dirty="0">
                <a:solidFill>
                  <a:schemeClr val="accent1">
                    <a:lumMod val="75000"/>
                  </a:schemeClr>
                </a:solidFill>
                <a:latin typeface="Georgia" panose="02040502050405020303" pitchFamily="18" charset="0"/>
              </a:rPr>
              <a:t>взыскание неустойки</a:t>
            </a:r>
            <a:r>
              <a:rPr lang="ru-RU" sz="3400" dirty="0">
                <a:solidFill>
                  <a:schemeClr val="accent1">
                    <a:lumMod val="75000"/>
                  </a:schemeClr>
                </a:solidFill>
                <a:latin typeface="Georgia" panose="02040502050405020303" pitchFamily="18" charset="0"/>
              </a:rPr>
              <a:t>. Неустойкой признается определенная законом или договором денежная сумма, которую должник обязан уплатить кредитору в случае неисполнения или ненадлежащего исполнения обязательства, в частности в случае просрочки исполнения.</a:t>
            </a:r>
          </a:p>
          <a:p>
            <a:pPr algn="just"/>
            <a:r>
              <a:rPr lang="ru-RU" sz="3400" dirty="0">
                <a:solidFill>
                  <a:schemeClr val="accent1">
                    <a:lumMod val="75000"/>
                  </a:schemeClr>
                </a:solidFill>
                <a:latin typeface="Georgia" panose="02040502050405020303" pitchFamily="18" charset="0"/>
              </a:rPr>
              <a:t>- </a:t>
            </a:r>
            <a:r>
              <a:rPr lang="ru-RU" sz="3400" b="1" i="1" dirty="0">
                <a:solidFill>
                  <a:schemeClr val="accent1">
                    <a:lumMod val="75000"/>
                  </a:schemeClr>
                </a:solidFill>
                <a:latin typeface="Georgia" panose="02040502050405020303" pitchFamily="18" charset="0"/>
              </a:rPr>
              <a:t>компенсация морального вреда</a:t>
            </a:r>
            <a:r>
              <a:rPr lang="ru-RU" sz="3400" dirty="0">
                <a:solidFill>
                  <a:schemeClr val="accent1">
                    <a:lumMod val="75000"/>
                  </a:schemeClr>
                </a:solidFill>
                <a:latin typeface="Georgia" panose="02040502050405020303" pitchFamily="18" charset="0"/>
              </a:rPr>
              <a:t>, под которым понимаются нравственные или физические страдания, причиненные действиями (бездействием), посягающими на принадлежащие гражданину нематериальные блага; нарушающими его личные неимущественные права, либо нарушающими имущественные права гражданина. Если гражданину причинен моральный вред, суд может возложить на нарушителя обязанность денежной компенсации указанного вреда. При определении размера компенсации морального вреда суд принимает во внимание степень вины нарушителя и иные заслуживающие внимания обстоятельства. Суд должен также учитывать степень физических и нравственных страданий, связанных с индивидуальными особенностями гражданина, которому причинен вред.</a:t>
            </a:r>
          </a:p>
          <a:p>
            <a:pPr algn="just"/>
            <a:endParaRPr lang="ru-RU" dirty="0">
              <a:solidFill>
                <a:schemeClr val="accent1">
                  <a:lumMod val="75000"/>
                </a:schemeClr>
              </a:solidFill>
              <a:latin typeface="Georgia" panose="02040502050405020303" pitchFamily="18" charset="0"/>
            </a:endParaRPr>
          </a:p>
          <a:p>
            <a:pPr algn="just"/>
            <a:endParaRPr lang="ru-RU"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2245890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68E78C-379B-EE19-0878-4615D512F77E}"/>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Судебная система в РФ</a:t>
            </a:r>
          </a:p>
        </p:txBody>
      </p:sp>
      <p:sp>
        <p:nvSpPr>
          <p:cNvPr id="3" name="Объект 2">
            <a:extLst>
              <a:ext uri="{FF2B5EF4-FFF2-40B4-BE49-F238E27FC236}">
                <a16:creationId xmlns:a16="http://schemas.microsoft.com/office/drawing/2014/main" id="{113559E0-2DD5-4021-0B71-C918525348FF}"/>
              </a:ext>
            </a:extLst>
          </p:cNvPr>
          <p:cNvSpPr>
            <a:spLocks noGrp="1"/>
          </p:cNvSpPr>
          <p:nvPr>
            <p:ph idx="1"/>
          </p:nvPr>
        </p:nvSpPr>
        <p:spPr>
          <a:xfrm>
            <a:off x="838200" y="1965584"/>
            <a:ext cx="10515600" cy="4351338"/>
          </a:xfrm>
        </p:spPr>
        <p:txBody>
          <a:bodyPr>
            <a:normAutofit fontScale="92500" lnSpcReduction="20000"/>
          </a:bodyPr>
          <a:lstStyle/>
          <a:p>
            <a:pPr algn="just" rtl="0"/>
            <a:r>
              <a:rPr lang="ru-RU" b="0" i="0" dirty="0">
                <a:solidFill>
                  <a:schemeClr val="accent1">
                    <a:lumMod val="75000"/>
                  </a:schemeClr>
                </a:solidFill>
                <a:effectLst/>
                <a:highlight>
                  <a:srgbClr val="FFFFFF"/>
                </a:highlight>
                <a:latin typeface="Georgia" panose="02040502050405020303" pitchFamily="18" charset="0"/>
              </a:rPr>
              <a:t>Согласно статье 10 Конституции РФ, одна из ветвей государственной власти в России — судебная власть. В пределах своих полномочий она </a:t>
            </a:r>
            <a:r>
              <a:rPr lang="ru-RU" b="1" i="0" dirty="0">
                <a:solidFill>
                  <a:schemeClr val="accent1">
                    <a:lumMod val="75000"/>
                  </a:schemeClr>
                </a:solidFill>
                <a:effectLst/>
                <a:highlight>
                  <a:srgbClr val="FFFFFF"/>
                </a:highlight>
                <a:latin typeface="Georgia" panose="02040502050405020303" pitchFamily="18" charset="0"/>
              </a:rPr>
              <a:t>независима</a:t>
            </a:r>
            <a:r>
              <a:rPr lang="ru-RU" b="0" i="0" dirty="0">
                <a:solidFill>
                  <a:schemeClr val="accent1">
                    <a:lumMod val="75000"/>
                  </a:schemeClr>
                </a:solidFill>
                <a:effectLst/>
                <a:highlight>
                  <a:srgbClr val="FFFFFF"/>
                </a:highlight>
                <a:latin typeface="Georgia" panose="02040502050405020303" pitchFamily="18" charset="0"/>
              </a:rPr>
              <a:t> от законодательной и исполнительной ветвей. </a:t>
            </a:r>
          </a:p>
          <a:p>
            <a:pPr algn="just" rtl="0"/>
            <a:r>
              <a:rPr lang="ru-RU" b="0" i="0" dirty="0">
                <a:solidFill>
                  <a:schemeClr val="accent1">
                    <a:lumMod val="75000"/>
                  </a:schemeClr>
                </a:solidFill>
                <a:effectLst/>
                <a:highlight>
                  <a:srgbClr val="FFFFFF"/>
                </a:highlight>
                <a:latin typeface="Georgia" panose="02040502050405020303" pitchFamily="18" charset="0"/>
              </a:rPr>
              <a:t>Орган правосудия в современной России — </a:t>
            </a:r>
            <a:r>
              <a:rPr lang="ru-RU" b="1" i="0" dirty="0">
                <a:solidFill>
                  <a:schemeClr val="accent1">
                    <a:lumMod val="75000"/>
                  </a:schemeClr>
                </a:solidFill>
                <a:effectLst/>
                <a:highlight>
                  <a:srgbClr val="FFFFFF"/>
                </a:highlight>
                <a:latin typeface="Georgia" panose="02040502050405020303" pitchFamily="18" charset="0"/>
              </a:rPr>
              <a:t>суд</a:t>
            </a:r>
            <a:r>
              <a:rPr lang="ru-RU" b="0" i="0" dirty="0">
                <a:solidFill>
                  <a:schemeClr val="accent1">
                    <a:lumMod val="75000"/>
                  </a:schemeClr>
                </a:solidFill>
                <a:effectLst/>
                <a:highlight>
                  <a:srgbClr val="FFFFFF"/>
                </a:highlight>
                <a:latin typeface="Georgia" panose="02040502050405020303" pitchFamily="18" charset="0"/>
              </a:rPr>
              <a:t>. Именно к полномочиям суда относится восстановление нарушенных противоправными деяниями общественных отношений. Принимая законные решения, суд защищает интересы как отдельных физических и юридических лиц, так и всего общества. Обеспечение деятельности судебных органов происходит в рамках </a:t>
            </a:r>
            <a:r>
              <a:rPr lang="ru-RU" b="1" i="0" dirty="0">
                <a:solidFill>
                  <a:schemeClr val="accent1">
                    <a:lumMod val="75000"/>
                  </a:schemeClr>
                </a:solidFill>
                <a:effectLst/>
                <a:highlight>
                  <a:srgbClr val="FFFFFF"/>
                </a:highlight>
                <a:latin typeface="Georgia" panose="02040502050405020303" pitchFamily="18" charset="0"/>
              </a:rPr>
              <a:t>судебной системы. </a:t>
            </a:r>
            <a:endParaRPr lang="ru-RU" b="0" i="0" dirty="0">
              <a:solidFill>
                <a:schemeClr val="accent1">
                  <a:lumMod val="75000"/>
                </a:schemeClr>
              </a:solidFill>
              <a:effectLst/>
              <a:highlight>
                <a:srgbClr val="FFFFFF"/>
              </a:highlight>
              <a:latin typeface="Georgia" panose="02040502050405020303" pitchFamily="18" charset="0"/>
            </a:endParaRPr>
          </a:p>
          <a:p>
            <a:pPr algn="just"/>
            <a:r>
              <a:rPr lang="ru-RU" b="1" i="0" dirty="0">
                <a:solidFill>
                  <a:schemeClr val="accent1">
                    <a:lumMod val="75000"/>
                  </a:schemeClr>
                </a:solidFill>
                <a:effectLst/>
                <a:highlight>
                  <a:srgbClr val="FFFFFF"/>
                </a:highlight>
                <a:latin typeface="Georgia" panose="02040502050405020303" pitchFamily="18" charset="0"/>
              </a:rPr>
              <a:t>Судебная система РФ</a:t>
            </a:r>
            <a:r>
              <a:rPr lang="ru-RU" b="0" i="0" dirty="0">
                <a:solidFill>
                  <a:schemeClr val="accent1">
                    <a:lumMod val="75000"/>
                  </a:schemeClr>
                </a:solidFill>
                <a:effectLst/>
                <a:highlight>
                  <a:srgbClr val="FFFFFF"/>
                </a:highlight>
                <a:latin typeface="Georgia" panose="02040502050405020303" pitchFamily="18" charset="0"/>
              </a:rPr>
              <a:t> — это совокупность всех судов, которые действуют на территории России и осуществляют правосудие.</a:t>
            </a:r>
          </a:p>
          <a:p>
            <a:endParaRPr lang="ru-RU" dirty="0"/>
          </a:p>
        </p:txBody>
      </p:sp>
    </p:spTree>
    <p:extLst>
      <p:ext uri="{BB962C8B-B14F-4D97-AF65-F5344CB8AC3E}">
        <p14:creationId xmlns:p14="http://schemas.microsoft.com/office/powerpoint/2010/main" val="1488644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B56AEF8-DAA7-093D-83E8-714EE06CF34C}"/>
              </a:ext>
            </a:extLst>
          </p:cNvPr>
          <p:cNvSpPr>
            <a:spLocks noGrp="1"/>
          </p:cNvSpPr>
          <p:nvPr>
            <p:ph idx="1"/>
          </p:nvPr>
        </p:nvSpPr>
        <p:spPr>
          <a:xfrm>
            <a:off x="838200" y="783771"/>
            <a:ext cx="10515600" cy="5495828"/>
          </a:xfrm>
        </p:spPr>
        <p:txBody>
          <a:bodyPr>
            <a:normAutofit fontScale="92500" lnSpcReduction="10000"/>
          </a:bodyPr>
          <a:lstStyle/>
          <a:p>
            <a:pPr algn="just"/>
            <a:r>
              <a:rPr lang="ru-RU" b="0" i="0" dirty="0">
                <a:solidFill>
                  <a:schemeClr val="accent1">
                    <a:lumMod val="75000"/>
                  </a:schemeClr>
                </a:solidFill>
                <a:effectLst/>
                <a:highlight>
                  <a:srgbClr val="FFFFFF"/>
                </a:highlight>
                <a:latin typeface="Georgia" panose="02040502050405020303" pitchFamily="18" charset="0"/>
              </a:rPr>
              <a:t>Судебная власть осуществляется в рамках конституционного, гражданского, арбитражного, административного и уголовного судопроизводства. Согласно статье 118 Конституции РФ, «судебную систему Российской Федерации составляют Конституционный Суд РФ, Верховный Суд РФ, федеральные суды общей юрисдикции, арбитражные суды, мировые судьи субъектов Российской Федерации». </a:t>
            </a:r>
          </a:p>
          <a:p>
            <a:pPr algn="just"/>
            <a:r>
              <a:rPr lang="ru-RU" b="0" i="0" dirty="0">
                <a:solidFill>
                  <a:schemeClr val="accent1">
                    <a:lumMod val="75000"/>
                  </a:schemeClr>
                </a:solidFill>
                <a:effectLst/>
                <a:highlight>
                  <a:srgbClr val="FFFFFF"/>
                </a:highlight>
                <a:latin typeface="Georgia" panose="02040502050405020303" pitchFamily="18" charset="0"/>
              </a:rPr>
              <a:t>Устройство судебной системы в России определяют Конституция РФ и </a:t>
            </a:r>
            <a:r>
              <a:rPr lang="ru-RU" b="0" i="1" dirty="0">
                <a:solidFill>
                  <a:schemeClr val="accent1">
                    <a:lumMod val="75000"/>
                  </a:schemeClr>
                </a:solidFill>
                <a:effectLst/>
                <a:highlight>
                  <a:srgbClr val="FFFFFF"/>
                </a:highlight>
                <a:latin typeface="Georgia" panose="02040502050405020303" pitchFamily="18" charset="0"/>
              </a:rPr>
              <a:t>Федеральный конституционный закон (ФКЗ)</a:t>
            </a:r>
            <a:r>
              <a:rPr lang="ru-RU" b="0" i="0" dirty="0">
                <a:solidFill>
                  <a:schemeClr val="accent1">
                    <a:lumMod val="75000"/>
                  </a:schemeClr>
                </a:solidFill>
                <a:effectLst/>
                <a:highlight>
                  <a:srgbClr val="FFFFFF"/>
                </a:highlight>
                <a:latin typeface="Georgia" panose="02040502050405020303" pitchFamily="18" charset="0"/>
              </a:rPr>
              <a:t> «О судебной системе Российской Федерации». </a:t>
            </a:r>
          </a:p>
          <a:p>
            <a:pPr algn="just"/>
            <a:r>
              <a:rPr lang="ru-RU" b="0" i="0" dirty="0">
                <a:solidFill>
                  <a:schemeClr val="accent1">
                    <a:lumMod val="75000"/>
                  </a:schemeClr>
                </a:solidFill>
                <a:effectLst/>
                <a:highlight>
                  <a:srgbClr val="FFFFFF"/>
                </a:highlight>
                <a:latin typeface="Georgia" panose="02040502050405020303" pitchFamily="18" charset="0"/>
              </a:rPr>
              <a:t>В зависимости от специфики вопроса и его масштаба граждане России обращаются в конкретную судебную инстанцию, которая является элементом судебной системы. Перечень судов, формирующих судебную систему, исчерпывающий и закреплён в законодательстве. </a:t>
            </a:r>
            <a:endParaRPr lang="ru-RU"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2529439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AFBAB5C-C890-AFE0-B73C-4028851E0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45" y="753057"/>
            <a:ext cx="11380068" cy="5778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031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BB8A0-2554-DE1C-6D17-0C6B7AA21279}"/>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Конституционный суд РФ </a:t>
            </a:r>
          </a:p>
        </p:txBody>
      </p:sp>
      <p:sp>
        <p:nvSpPr>
          <p:cNvPr id="3" name="Объект 2">
            <a:extLst>
              <a:ext uri="{FF2B5EF4-FFF2-40B4-BE49-F238E27FC236}">
                <a16:creationId xmlns:a16="http://schemas.microsoft.com/office/drawing/2014/main" id="{40F90211-55DB-36F7-DF9C-997BB0BFA825}"/>
              </a:ext>
            </a:extLst>
          </p:cNvPr>
          <p:cNvSpPr>
            <a:spLocks noGrp="1"/>
          </p:cNvSpPr>
          <p:nvPr>
            <p:ph idx="1"/>
          </p:nvPr>
        </p:nvSpPr>
        <p:spPr>
          <a:xfrm>
            <a:off x="838200" y="1956254"/>
            <a:ext cx="10515600" cy="4817770"/>
          </a:xfrm>
        </p:spPr>
        <p:txBody>
          <a:bodyPr>
            <a:normAutofit fontScale="85000" lnSpcReduction="10000"/>
          </a:bodyPr>
          <a:lstStyle/>
          <a:p>
            <a:pPr algn="just" rtl="0"/>
            <a:r>
              <a:rPr lang="ru-RU" sz="2400" b="0" i="0" dirty="0">
                <a:solidFill>
                  <a:schemeClr val="accent1">
                    <a:lumMod val="75000"/>
                  </a:schemeClr>
                </a:solidFill>
                <a:effectLst/>
                <a:highlight>
                  <a:srgbClr val="FFFFFF"/>
                </a:highlight>
                <a:latin typeface="Georgia" panose="02040502050405020303" pitchFamily="18" charset="0"/>
              </a:rPr>
              <a:t>Согласно статье 125 Конституции РФ, Конституционный Суд — высший судебный орган конституционного контроля в Российской Федерации. </a:t>
            </a:r>
            <a:r>
              <a:rPr lang="ru-RU" sz="2400" b="1" i="0" dirty="0">
                <a:solidFill>
                  <a:schemeClr val="accent1">
                    <a:lumMod val="75000"/>
                  </a:schemeClr>
                </a:solidFill>
                <a:effectLst/>
                <a:highlight>
                  <a:srgbClr val="FFFFFF"/>
                </a:highlight>
                <a:latin typeface="Georgia" panose="02040502050405020303" pitchFamily="18" charset="0"/>
              </a:rPr>
              <a:t>К основным полномочиям Конституционного Суда относятся</a:t>
            </a:r>
            <a:r>
              <a:rPr lang="ru-RU" sz="2400" b="0" i="0" dirty="0">
                <a:solidFill>
                  <a:schemeClr val="accent1">
                    <a:lumMod val="75000"/>
                  </a:schemeClr>
                </a:solidFill>
                <a:effectLst/>
                <a:highlight>
                  <a:srgbClr val="FFFFFF"/>
                </a:highlight>
                <a:latin typeface="Georgia" panose="02040502050405020303" pitchFamily="18" charset="0"/>
              </a:rPr>
              <a:t>: </a:t>
            </a:r>
          </a:p>
          <a:p>
            <a:pPr algn="just">
              <a:buFont typeface="Arial" panose="020B0604020202020204" pitchFamily="34" charset="0"/>
              <a:buChar char="•"/>
            </a:pPr>
            <a:r>
              <a:rPr lang="ru-RU" sz="2400" b="0" i="0" dirty="0">
                <a:solidFill>
                  <a:schemeClr val="accent1">
                    <a:lumMod val="75000"/>
                  </a:schemeClr>
                </a:solidFill>
                <a:effectLst/>
                <a:highlight>
                  <a:srgbClr val="FFFFFF"/>
                </a:highlight>
                <a:latin typeface="Georgia" panose="02040502050405020303" pitchFamily="18" charset="0"/>
              </a:rPr>
              <a:t>разрешение споров между органами высшей государственной власти по поводу полномочий — например, между Президентом и Федеральным Собранием;</a:t>
            </a:r>
          </a:p>
          <a:p>
            <a:pPr algn="just">
              <a:buFont typeface="Arial" panose="020B0604020202020204" pitchFamily="34" charset="0"/>
              <a:buChar char="•"/>
            </a:pPr>
            <a:r>
              <a:rPr lang="ru-RU" sz="2400" b="0" i="0" dirty="0">
                <a:solidFill>
                  <a:schemeClr val="accent1">
                    <a:lumMod val="75000"/>
                  </a:schemeClr>
                </a:solidFill>
                <a:effectLst/>
                <a:highlight>
                  <a:srgbClr val="FFFFFF"/>
                </a:highlight>
                <a:latin typeface="Georgia" panose="02040502050405020303" pitchFamily="18" charset="0"/>
              </a:rPr>
              <a:t>разрешение разногласий между федеральными органами и органами субъектов — например, между Государственной Думой и законодательным органом субъекта федерации;</a:t>
            </a:r>
          </a:p>
          <a:p>
            <a:pPr algn="just">
              <a:buFont typeface="Arial" panose="020B0604020202020204" pitchFamily="34" charset="0"/>
              <a:buChar char="•"/>
            </a:pPr>
            <a:r>
              <a:rPr lang="ru-RU" sz="2400" b="0" i="0" dirty="0">
                <a:solidFill>
                  <a:schemeClr val="accent1">
                    <a:lumMod val="75000"/>
                  </a:schemeClr>
                </a:solidFill>
                <a:effectLst/>
                <a:highlight>
                  <a:srgbClr val="FFFFFF"/>
                </a:highlight>
                <a:latin typeface="Georgia" panose="02040502050405020303" pitchFamily="18" charset="0"/>
              </a:rPr>
              <a:t>решение противоречий между высшими органами государственной власти субъектов, когда не находят взаимопонимания между собой, например, региональный парламент и правительство; защита основ конституционного строя;</a:t>
            </a:r>
          </a:p>
          <a:p>
            <a:pPr algn="just">
              <a:buFont typeface="Arial" panose="020B0604020202020204" pitchFamily="34" charset="0"/>
              <a:buChar char="•"/>
            </a:pPr>
            <a:r>
              <a:rPr lang="ru-RU" sz="2400" b="0" i="0" dirty="0">
                <a:solidFill>
                  <a:schemeClr val="accent1">
                    <a:lumMod val="75000"/>
                  </a:schemeClr>
                </a:solidFill>
                <a:effectLst/>
                <a:highlight>
                  <a:srgbClr val="FFFFFF"/>
                </a:highlight>
                <a:latin typeface="Georgia" panose="02040502050405020303" pitchFamily="18" charset="0"/>
              </a:rPr>
              <a:t>проверка законов на соответствие Конституции;</a:t>
            </a:r>
          </a:p>
          <a:p>
            <a:pPr algn="just">
              <a:buFont typeface="Arial" panose="020B0604020202020204" pitchFamily="34" charset="0"/>
              <a:buChar char="•"/>
            </a:pPr>
            <a:r>
              <a:rPr lang="ru-RU" sz="2400" b="0" i="0" dirty="0">
                <a:solidFill>
                  <a:schemeClr val="accent1">
                    <a:lumMod val="75000"/>
                  </a:schemeClr>
                </a:solidFill>
                <a:effectLst/>
                <a:highlight>
                  <a:srgbClr val="FFFFFF"/>
                </a:highlight>
                <a:latin typeface="Georgia" panose="02040502050405020303" pitchFamily="18" charset="0"/>
              </a:rPr>
              <a:t>охрана основных прав и свобод человека и гражданина; </a:t>
            </a:r>
          </a:p>
          <a:p>
            <a:pPr algn="just">
              <a:buFont typeface="Arial" panose="020B0604020202020204" pitchFamily="34" charset="0"/>
              <a:buChar char="•"/>
            </a:pPr>
            <a:r>
              <a:rPr lang="ru-RU" sz="2400" b="0" i="0" dirty="0">
                <a:solidFill>
                  <a:schemeClr val="accent1">
                    <a:lumMod val="75000"/>
                  </a:schemeClr>
                </a:solidFill>
                <a:effectLst/>
                <a:highlight>
                  <a:srgbClr val="FFFFFF"/>
                </a:highlight>
                <a:latin typeface="Georgia" panose="02040502050405020303" pitchFamily="18" charset="0"/>
              </a:rPr>
              <a:t>обеспечение действия Конституции РФ на всей территории страны;</a:t>
            </a:r>
          </a:p>
          <a:p>
            <a:pPr algn="just">
              <a:buFont typeface="Arial" panose="020B0604020202020204" pitchFamily="34" charset="0"/>
              <a:buChar char="•"/>
            </a:pPr>
            <a:r>
              <a:rPr lang="ru-RU" sz="2400" b="0" i="0" dirty="0">
                <a:solidFill>
                  <a:schemeClr val="accent1">
                    <a:lumMod val="75000"/>
                  </a:schemeClr>
                </a:solidFill>
                <a:effectLst/>
                <a:highlight>
                  <a:srgbClr val="FFFFFF"/>
                </a:highlight>
                <a:latin typeface="Georgia" panose="02040502050405020303" pitchFamily="18" charset="0"/>
              </a:rPr>
              <a:t>толкование Конституции. </a:t>
            </a:r>
          </a:p>
        </p:txBody>
      </p:sp>
    </p:spTree>
    <p:extLst>
      <p:ext uri="{BB962C8B-B14F-4D97-AF65-F5344CB8AC3E}">
        <p14:creationId xmlns:p14="http://schemas.microsoft.com/office/powerpoint/2010/main" val="3311416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F27F95D-B3E2-5126-2CB4-6BC60BFCC7E7}"/>
              </a:ext>
            </a:extLst>
          </p:cNvPr>
          <p:cNvSpPr>
            <a:spLocks noGrp="1"/>
          </p:cNvSpPr>
          <p:nvPr>
            <p:ph idx="1"/>
          </p:nvPr>
        </p:nvSpPr>
        <p:spPr>
          <a:xfrm>
            <a:off x="838200" y="802432"/>
            <a:ext cx="10515600" cy="5542383"/>
          </a:xfrm>
        </p:spPr>
        <p:txBody>
          <a:bodyPr>
            <a:normAutofit fontScale="55000" lnSpcReduction="20000"/>
          </a:bodyPr>
          <a:lstStyle/>
          <a:p>
            <a:pPr algn="just" rtl="0"/>
            <a:r>
              <a:rPr lang="ru-RU" sz="3600" b="0" i="0" dirty="0">
                <a:solidFill>
                  <a:schemeClr val="accent1">
                    <a:lumMod val="75000"/>
                  </a:schemeClr>
                </a:solidFill>
                <a:effectLst/>
                <a:highlight>
                  <a:srgbClr val="FFFFFF"/>
                </a:highlight>
                <a:latin typeface="Georgia" panose="02040502050405020303" pitchFamily="18" charset="0"/>
              </a:rPr>
              <a:t>Кроме того, Конституционный Суд РФ наделён правом законодательной инициативы в пределах своих полномочий. </a:t>
            </a:r>
          </a:p>
          <a:p>
            <a:pPr algn="just" rtl="0"/>
            <a:r>
              <a:rPr lang="ru-RU" sz="3600" b="0" i="0" dirty="0">
                <a:solidFill>
                  <a:schemeClr val="accent1">
                    <a:lumMod val="75000"/>
                  </a:schemeClr>
                </a:solidFill>
                <a:effectLst/>
                <a:highlight>
                  <a:srgbClr val="FFFFFF"/>
                </a:highlight>
                <a:latin typeface="Georgia" panose="02040502050405020303" pitchFamily="18" charset="0"/>
              </a:rPr>
              <a:t>Конституционный Суд состоит из </a:t>
            </a:r>
            <a:r>
              <a:rPr lang="ru-RU" sz="3600" b="0" i="1" dirty="0">
                <a:solidFill>
                  <a:schemeClr val="accent1">
                    <a:lumMod val="75000"/>
                  </a:schemeClr>
                </a:solidFill>
                <a:effectLst/>
                <a:highlight>
                  <a:srgbClr val="FFFFFF"/>
                </a:highlight>
                <a:latin typeface="Georgia" panose="02040502050405020303" pitchFamily="18" charset="0"/>
              </a:rPr>
              <a:t>11 судей</a:t>
            </a:r>
            <a:r>
              <a:rPr lang="ru-RU" sz="3600" b="0" i="0" dirty="0">
                <a:solidFill>
                  <a:schemeClr val="accent1">
                    <a:lumMod val="75000"/>
                  </a:schemeClr>
                </a:solidFill>
                <a:effectLst/>
                <a:highlight>
                  <a:srgbClr val="FFFFFF"/>
                </a:highlight>
                <a:latin typeface="Georgia" panose="02040502050405020303" pitchFamily="18" charset="0"/>
              </a:rPr>
              <a:t>, включая Председателя Конституционного Суда и его заместителя. В результате внесённых в 2020 году изменений в Конституцию состав судей Конституционного Суда формируется из числа представленных Президентом кандидатур, которые утверждает или отклоняет Совет Федерации. Также Президент имеет право внести в Совет Федерации представление о досрочном прекращении полномочий судьи Конституционного Суда РФ в случаях, предусмотренных законодательством. </a:t>
            </a:r>
          </a:p>
          <a:p>
            <a:pPr algn="just" rtl="0"/>
            <a:r>
              <a:rPr lang="ru-RU" sz="3600" b="0" i="0" dirty="0">
                <a:solidFill>
                  <a:schemeClr val="accent1">
                    <a:lumMod val="75000"/>
                  </a:schemeClr>
                </a:solidFill>
                <a:effectLst/>
                <a:highlight>
                  <a:srgbClr val="FFFFFF"/>
                </a:highlight>
                <a:latin typeface="Georgia" panose="02040502050405020303" pitchFamily="18" charset="0"/>
              </a:rPr>
              <a:t>После поправок в Конституцию РФ Конституционный Суд стал рассматривать принимаемые в России законодательные акты на предмет соответствия Конституции. Это происходит в случае, если в Конституционный Суд поступает запрос от Президента, палат Федерального Собрания РФ, Правительства РФ или Верховного Суда. По результатам рассмотрения выносится заключение о том, соответствует ли конкретный закон основному закону страны. Если неопубликованный закон противоречит Конституции РФ, он не вступит в силу. А если Конституции противоречат уже действующие законодательные нормы, они теряют свою юридическую силу. </a:t>
            </a:r>
          </a:p>
          <a:p>
            <a:pPr algn="just" rtl="0"/>
            <a:r>
              <a:rPr lang="ru-RU" sz="3600" b="0" i="0" dirty="0">
                <a:solidFill>
                  <a:schemeClr val="accent1">
                    <a:lumMod val="75000"/>
                  </a:schemeClr>
                </a:solidFill>
                <a:effectLst/>
                <a:highlight>
                  <a:srgbClr val="FFFFFF"/>
                </a:highlight>
                <a:latin typeface="Georgia" panose="02040502050405020303" pitchFamily="18" charset="0"/>
              </a:rPr>
              <a:t>Также в соответствии с внесёнными в Конституцию РФ изменениями Конституционный Суд решает вопрос о том, должны ли выполняться международные договоры России или решения межгосударственных органов, если они противоречат Конституции РФ. </a:t>
            </a:r>
          </a:p>
          <a:p>
            <a:endParaRPr lang="ru-RU" dirty="0"/>
          </a:p>
        </p:txBody>
      </p:sp>
    </p:spTree>
    <p:extLst>
      <p:ext uri="{BB962C8B-B14F-4D97-AF65-F5344CB8AC3E}">
        <p14:creationId xmlns:p14="http://schemas.microsoft.com/office/powerpoint/2010/main" val="1626635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EE069C-58EC-2247-5AA6-1960B0501ACC}"/>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Верховный суд РФ</a:t>
            </a:r>
          </a:p>
        </p:txBody>
      </p:sp>
      <p:sp>
        <p:nvSpPr>
          <p:cNvPr id="3" name="Объект 2">
            <a:extLst>
              <a:ext uri="{FF2B5EF4-FFF2-40B4-BE49-F238E27FC236}">
                <a16:creationId xmlns:a16="http://schemas.microsoft.com/office/drawing/2014/main" id="{78C64B04-F54E-71B9-2E06-A7508C07B245}"/>
              </a:ext>
            </a:extLst>
          </p:cNvPr>
          <p:cNvSpPr>
            <a:spLocks noGrp="1"/>
          </p:cNvSpPr>
          <p:nvPr>
            <p:ph idx="1"/>
          </p:nvPr>
        </p:nvSpPr>
        <p:spPr>
          <a:xfrm>
            <a:off x="838200" y="2127379"/>
            <a:ext cx="10515600" cy="4049583"/>
          </a:xfrm>
        </p:spPr>
        <p:txBody>
          <a:bodyPr>
            <a:normAutofit/>
          </a:bodyPr>
          <a:lstStyle/>
          <a:p>
            <a:pPr algn="just"/>
            <a:r>
              <a:rPr lang="ru-RU" sz="2400" b="0" i="0" dirty="0">
                <a:solidFill>
                  <a:schemeClr val="accent1">
                    <a:lumMod val="75000"/>
                  </a:schemeClr>
                </a:solidFill>
                <a:effectLst/>
                <a:highlight>
                  <a:srgbClr val="FFFFFF"/>
                </a:highlight>
                <a:latin typeface="Georgia" panose="02040502050405020303" pitchFamily="18" charset="0"/>
              </a:rPr>
              <a:t>Верховный Суд РФ, согласно статье 126 Конституции Российской Федерации, — высший судебный орган по гражданским, уголовным, административным делам, а также разрешению экономических споров. Председателя Верховного Суда РФ, его заместителя, а также судью Верховного Суда назначает Совет Федерации по представлению Президента РФ. </a:t>
            </a:r>
          </a:p>
          <a:p>
            <a:pPr algn="just"/>
            <a:r>
              <a:rPr lang="ru-RU" sz="2400" b="0" i="0" dirty="0">
                <a:solidFill>
                  <a:schemeClr val="accent1">
                    <a:lumMod val="75000"/>
                  </a:schemeClr>
                </a:solidFill>
                <a:effectLst/>
                <a:highlight>
                  <a:srgbClr val="FFFFFF"/>
                </a:highlight>
                <a:latin typeface="Georgia" panose="02040502050405020303" pitchFamily="18" charset="0"/>
              </a:rPr>
              <a:t>Согласно статье 83 Конституции РФ, полномочия судей Верховного Суда РФ могут быть прекращены досрочно по представлению Президента РФ, если они совершат аморальный поступок или по иным, установленным федеральным конституционным законом случаям.</a:t>
            </a:r>
            <a:endParaRPr lang="ru-RU" sz="2400"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25905898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EA7AA5B-A0B5-BB01-0D01-1456781BCC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200" y="-836298"/>
            <a:ext cx="11083599" cy="8045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277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7BD116-AC58-9CB9-07A0-69CF17C4C1FB}"/>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Существенные условия договора</a:t>
            </a:r>
          </a:p>
        </p:txBody>
      </p:sp>
      <p:sp>
        <p:nvSpPr>
          <p:cNvPr id="3" name="Объект 2">
            <a:extLst>
              <a:ext uri="{FF2B5EF4-FFF2-40B4-BE49-F238E27FC236}">
                <a16:creationId xmlns:a16="http://schemas.microsoft.com/office/drawing/2014/main" id="{BF506F0B-B035-151B-C5B3-1F134E234216}"/>
              </a:ext>
            </a:extLst>
          </p:cNvPr>
          <p:cNvSpPr>
            <a:spLocks noGrp="1"/>
          </p:cNvSpPr>
          <p:nvPr>
            <p:ph idx="1"/>
          </p:nvPr>
        </p:nvSpPr>
        <p:spPr>
          <a:xfrm>
            <a:off x="838200" y="1909600"/>
            <a:ext cx="10515600" cy="4351338"/>
          </a:xfrm>
        </p:spPr>
        <p:txBody>
          <a:bodyPr>
            <a:normAutofit fontScale="92500" lnSpcReduction="10000"/>
          </a:bodyPr>
          <a:lstStyle/>
          <a:p>
            <a:pPr algn="just"/>
            <a:r>
              <a:rPr lang="ru-RU" dirty="0">
                <a:solidFill>
                  <a:schemeClr val="accent1">
                    <a:lumMod val="75000"/>
                  </a:schemeClr>
                </a:solidFill>
                <a:latin typeface="Georgia" panose="02040502050405020303" pitchFamily="18" charset="0"/>
              </a:rPr>
              <a:t>Существенными являются условия о </a:t>
            </a:r>
            <a:r>
              <a:rPr lang="ru-RU" i="1" u="sng" dirty="0">
                <a:solidFill>
                  <a:schemeClr val="accent1">
                    <a:lumMod val="75000"/>
                  </a:schemeClr>
                </a:solidFill>
                <a:latin typeface="Georgia" panose="02040502050405020303" pitchFamily="18" charset="0"/>
              </a:rPr>
              <a:t>предмете договора</a:t>
            </a:r>
            <a:r>
              <a:rPr lang="ru-RU" dirty="0">
                <a:solidFill>
                  <a:schemeClr val="accent1">
                    <a:lumMod val="75000"/>
                  </a:schemeClr>
                </a:solidFill>
                <a:latin typeface="Georgia" panose="02040502050405020303" pitchFamily="18" charset="0"/>
              </a:rPr>
              <a:t>. Без определения того, что является предметом договора, невозможно заключить ни один договор. Так, нельзя заключить договор купли-продажи, если между покупателем и продавцом не достигнуто соглашение о том, какие предметы будут проданы в соответствии с данным договором. </a:t>
            </a:r>
          </a:p>
          <a:p>
            <a:pPr algn="just"/>
            <a:r>
              <a:rPr lang="ru-RU" dirty="0">
                <a:solidFill>
                  <a:schemeClr val="accent1">
                    <a:lumMod val="75000"/>
                  </a:schemeClr>
                </a:solidFill>
                <a:latin typeface="Georgia" panose="02040502050405020303" pitchFamily="18" charset="0"/>
              </a:rPr>
              <a:t>К числу существенных относятся условия, </a:t>
            </a:r>
            <a:r>
              <a:rPr lang="ru-RU" i="1" dirty="0">
                <a:solidFill>
                  <a:schemeClr val="accent1">
                    <a:lumMod val="75000"/>
                  </a:schemeClr>
                </a:solidFill>
                <a:latin typeface="Georgia" panose="02040502050405020303" pitchFamily="18" charset="0"/>
              </a:rPr>
              <a:t>которые названы в законе или иных правовых актах как существенные.</a:t>
            </a:r>
            <a:r>
              <a:rPr lang="ru-RU" dirty="0">
                <a:solidFill>
                  <a:schemeClr val="accent1">
                    <a:lumMod val="75000"/>
                  </a:schemeClr>
                </a:solidFill>
                <a:latin typeface="Georgia" panose="02040502050405020303" pitchFamily="18" charset="0"/>
              </a:rPr>
              <a:t> Так, например, в договоре о залоге должны быть указаны предмет залога и его оценка, размер и срок исполнения обязательства, обеспечиваемого залогом. В нем должно также содержаться указание на то, у какой из сторон находится заложенное имущество.</a:t>
            </a:r>
          </a:p>
        </p:txBody>
      </p:sp>
    </p:spTree>
    <p:extLst>
      <p:ext uri="{BB962C8B-B14F-4D97-AF65-F5344CB8AC3E}">
        <p14:creationId xmlns:p14="http://schemas.microsoft.com/office/powerpoint/2010/main" val="2362230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FF0FC74-7E96-7D96-E750-DFD8418CE943}"/>
              </a:ext>
            </a:extLst>
          </p:cNvPr>
          <p:cNvSpPr>
            <a:spLocks noGrp="1"/>
          </p:cNvSpPr>
          <p:nvPr>
            <p:ph idx="1"/>
          </p:nvPr>
        </p:nvSpPr>
        <p:spPr/>
        <p:txBody>
          <a:bodyPr/>
          <a:lstStyle/>
          <a:p>
            <a:pPr algn="just" rtl="0"/>
            <a:r>
              <a:rPr lang="ru-RU" b="0" i="0" dirty="0">
                <a:solidFill>
                  <a:schemeClr val="accent1">
                    <a:lumMod val="75000"/>
                  </a:schemeClr>
                </a:solidFill>
                <a:effectLst/>
                <a:highlight>
                  <a:srgbClr val="FFFFFF"/>
                </a:highlight>
                <a:latin typeface="Georgia" panose="02040502050405020303" pitchFamily="18" charset="0"/>
              </a:rPr>
              <a:t>В качестве суда первой инстанции в Верховный Суд можно обратиться:</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чтобы оспорить нормативность принимаемых различными государственными органами и инстанциями нормативных правовых актов; </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если есть основания полагать, что при приёме квалификационного экзамена на должность судьи была нарушена процедура.</a:t>
            </a:r>
          </a:p>
        </p:txBody>
      </p:sp>
    </p:spTree>
    <p:extLst>
      <p:ext uri="{BB962C8B-B14F-4D97-AF65-F5344CB8AC3E}">
        <p14:creationId xmlns:p14="http://schemas.microsoft.com/office/powerpoint/2010/main" val="19186885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C41965F-BE56-D55F-5C1D-EE3E69EA7A61}"/>
              </a:ext>
            </a:extLst>
          </p:cNvPr>
          <p:cNvSpPr>
            <a:spLocks noGrp="1"/>
          </p:cNvSpPr>
          <p:nvPr>
            <p:ph idx="1"/>
          </p:nvPr>
        </p:nvSpPr>
        <p:spPr>
          <a:xfrm>
            <a:off x="838200" y="858417"/>
            <a:ext cx="10515600" cy="5449175"/>
          </a:xfrm>
        </p:spPr>
        <p:txBody>
          <a:bodyPr>
            <a:normAutofit fontScale="70000" lnSpcReduction="20000"/>
          </a:bodyPr>
          <a:lstStyle/>
          <a:p>
            <a:pPr marL="0" indent="0" algn="just">
              <a:buNone/>
            </a:pPr>
            <a:r>
              <a:rPr lang="ru-RU" b="1" dirty="0">
                <a:solidFill>
                  <a:schemeClr val="accent1">
                    <a:lumMod val="75000"/>
                  </a:schemeClr>
                </a:solidFill>
                <a:latin typeface="Georgia" panose="02040502050405020303" pitchFamily="18" charset="0"/>
              </a:rPr>
              <a:t>Верховный Суд РФ в том числе уполномочен: </a:t>
            </a:r>
          </a:p>
          <a:p>
            <a:pPr algn="just"/>
            <a:endParaRPr lang="ru-RU" dirty="0">
              <a:solidFill>
                <a:schemeClr val="accent1">
                  <a:lumMod val="75000"/>
                </a:schemeClr>
              </a:solidFill>
              <a:latin typeface="Georgia" panose="02040502050405020303" pitchFamily="18" charset="0"/>
            </a:endParaRPr>
          </a:p>
          <a:p>
            <a:pPr algn="just"/>
            <a:r>
              <a:rPr lang="ru-RU" dirty="0">
                <a:solidFill>
                  <a:schemeClr val="accent1">
                    <a:lumMod val="75000"/>
                  </a:schemeClr>
                </a:solidFill>
                <a:latin typeface="Georgia" panose="02040502050405020303" pitchFamily="18" charset="0"/>
              </a:rPr>
              <a:t>приостанавливать или прекращать деятельность политических партий, общественных организаций и движений в России; </a:t>
            </a:r>
          </a:p>
          <a:p>
            <a:pPr algn="just"/>
            <a:r>
              <a:rPr lang="ru-RU" dirty="0">
                <a:solidFill>
                  <a:schemeClr val="accent1">
                    <a:lumMod val="75000"/>
                  </a:schemeClr>
                </a:solidFill>
                <a:latin typeface="Georgia" panose="02040502050405020303" pitchFamily="18" charset="0"/>
              </a:rPr>
              <a:t>прекращать деятельность средств массовой информации, чья продукция распространяется на территории двух и более субъектов федерации; рассматривать неправомерные действия в рамках избирательного законодательства — так, в Верховном Суде РФ можно обжаловать деятельность Центральной избирательной комиссии (ЦИК), а также оспорить утверждённый состав федерального списка кандидатов; </a:t>
            </a:r>
          </a:p>
          <a:p>
            <a:pPr algn="just"/>
            <a:r>
              <a:rPr lang="ru-RU" dirty="0">
                <a:solidFill>
                  <a:schemeClr val="accent1">
                    <a:lumMod val="75000"/>
                  </a:schemeClr>
                </a:solidFill>
                <a:latin typeface="Georgia" panose="02040502050405020303" pitchFamily="18" charset="0"/>
              </a:rPr>
              <a:t>разрешать экономические споры между федеральными и региональными органами власти, а также между высшими государственными органами субъектов федерации; </a:t>
            </a:r>
          </a:p>
          <a:p>
            <a:pPr algn="just"/>
            <a:r>
              <a:rPr lang="ru-RU" dirty="0">
                <a:solidFill>
                  <a:schemeClr val="accent1">
                    <a:lumMod val="75000"/>
                  </a:schemeClr>
                </a:solidFill>
                <a:latin typeface="Georgia" panose="02040502050405020303" pitchFamily="18" charset="0"/>
              </a:rPr>
              <a:t>вносить проекты законов в рамках предмета своего ведения, чтобы совершенствовать законодательство по вопросам уголовного, арбитражного, административного и гражданского судопроизводства. </a:t>
            </a:r>
          </a:p>
          <a:p>
            <a:pPr algn="just"/>
            <a:r>
              <a:rPr lang="ru-RU" dirty="0">
                <a:solidFill>
                  <a:schemeClr val="accent1">
                    <a:lumMod val="75000"/>
                  </a:schemeClr>
                </a:solidFill>
                <a:latin typeface="Georgia" panose="02040502050405020303" pitchFamily="18" charset="0"/>
              </a:rPr>
              <a:t>Изучая и обобщая судебную практику, Верховный Суд РФ даёт разъяснения по вопросам её применения. Он делает заключение, содержатся ли признаки преступления в деятельности Президента РФ (при выдвижении против него обвинения), а также Генерального Прокурора РФ и Председателя Следственного комитета РФ. </a:t>
            </a:r>
          </a:p>
          <a:p>
            <a:pPr marL="0" indent="0">
              <a:buNone/>
            </a:pPr>
            <a:endParaRPr lang="ru-RU" dirty="0"/>
          </a:p>
        </p:txBody>
      </p:sp>
    </p:spTree>
    <p:extLst>
      <p:ext uri="{BB962C8B-B14F-4D97-AF65-F5344CB8AC3E}">
        <p14:creationId xmlns:p14="http://schemas.microsoft.com/office/powerpoint/2010/main" val="8143213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84CDD4-D02D-8BC0-FF1A-7FFF9647A15F}"/>
              </a:ext>
            </a:extLst>
          </p:cNvPr>
          <p:cNvSpPr>
            <a:spLocks noGrp="1"/>
          </p:cNvSpPr>
          <p:nvPr>
            <p:ph type="title"/>
          </p:nvPr>
        </p:nvSpPr>
        <p:spPr/>
        <p:txBody>
          <a:bodyPr>
            <a:normAutofit/>
          </a:bodyPr>
          <a:lstStyle/>
          <a:p>
            <a:pPr algn="ctr"/>
            <a:r>
              <a:rPr lang="ru-RU" b="1" i="0" dirty="0">
                <a:solidFill>
                  <a:schemeClr val="accent1">
                    <a:lumMod val="75000"/>
                  </a:schemeClr>
                </a:solidFill>
                <a:effectLst/>
                <a:highlight>
                  <a:srgbClr val="FFFFFF"/>
                </a:highlight>
                <a:latin typeface="Georgia" panose="02040502050405020303" pitchFamily="18" charset="0"/>
              </a:rPr>
              <a:t>Суды общей юрисдикции и арбитражные суды</a:t>
            </a:r>
            <a:endParaRPr lang="ru-RU" dirty="0">
              <a:solidFill>
                <a:schemeClr val="accent1">
                  <a:lumMod val="75000"/>
                </a:schemeClr>
              </a:solidFill>
              <a:latin typeface="Georgia" panose="02040502050405020303" pitchFamily="18" charset="0"/>
            </a:endParaRPr>
          </a:p>
        </p:txBody>
      </p:sp>
      <p:sp>
        <p:nvSpPr>
          <p:cNvPr id="3" name="Объект 2">
            <a:extLst>
              <a:ext uri="{FF2B5EF4-FFF2-40B4-BE49-F238E27FC236}">
                <a16:creationId xmlns:a16="http://schemas.microsoft.com/office/drawing/2014/main" id="{7D7B8437-BC35-001B-DC4B-0817BE7D1406}"/>
              </a:ext>
            </a:extLst>
          </p:cNvPr>
          <p:cNvSpPr>
            <a:spLocks noGrp="1"/>
          </p:cNvSpPr>
          <p:nvPr>
            <p:ph idx="1"/>
          </p:nvPr>
        </p:nvSpPr>
        <p:spPr>
          <a:xfrm>
            <a:off x="838200" y="2141537"/>
            <a:ext cx="10515600" cy="4351338"/>
          </a:xfrm>
        </p:spPr>
        <p:txBody>
          <a:bodyPr>
            <a:normAutofit fontScale="70000" lnSpcReduction="20000"/>
          </a:bodyPr>
          <a:lstStyle/>
          <a:p>
            <a:pPr algn="just" rtl="0"/>
            <a:r>
              <a:rPr lang="ru-RU" b="0" i="0" dirty="0">
                <a:solidFill>
                  <a:schemeClr val="accent1">
                    <a:lumMod val="75000"/>
                  </a:schemeClr>
                </a:solidFill>
                <a:effectLst/>
                <a:highlight>
                  <a:srgbClr val="FFFFFF"/>
                </a:highlight>
                <a:latin typeface="Georgia" panose="02040502050405020303" pitchFamily="18" charset="0"/>
              </a:rPr>
              <a:t>Правомочия Верховного Суда РФ формируются из таких элементов, как суды общей юрисдикции и арбитражные суды. Прежде чем рассмотреть отличительные черты каждой из составных частей судебной системы РФ, давайте разберёмся, что означает слово </a:t>
            </a:r>
            <a:r>
              <a:rPr lang="ru-RU" b="1" i="0" dirty="0">
                <a:solidFill>
                  <a:schemeClr val="accent1">
                    <a:lumMod val="75000"/>
                  </a:schemeClr>
                </a:solidFill>
                <a:effectLst/>
                <a:highlight>
                  <a:srgbClr val="FFFFFF"/>
                </a:highlight>
                <a:latin typeface="Georgia" panose="02040502050405020303" pitchFamily="18" charset="0"/>
              </a:rPr>
              <a:t>юрисдикция. </a:t>
            </a:r>
            <a:endParaRPr lang="ru-RU" b="0" i="0" dirty="0">
              <a:solidFill>
                <a:schemeClr val="accent1">
                  <a:lumMod val="75000"/>
                </a:schemeClr>
              </a:solidFill>
              <a:effectLst/>
              <a:highlight>
                <a:srgbClr val="FFFFFF"/>
              </a:highlight>
              <a:latin typeface="Georgia" panose="02040502050405020303" pitchFamily="18" charset="0"/>
            </a:endParaRPr>
          </a:p>
          <a:p>
            <a:pPr algn="just"/>
            <a:r>
              <a:rPr lang="ru-RU" b="1" i="0" dirty="0">
                <a:solidFill>
                  <a:schemeClr val="accent1">
                    <a:lumMod val="75000"/>
                  </a:schemeClr>
                </a:solidFill>
                <a:effectLst/>
                <a:highlight>
                  <a:srgbClr val="FFFFFF"/>
                </a:highlight>
                <a:latin typeface="Georgia" panose="02040502050405020303" pitchFamily="18" charset="0"/>
              </a:rPr>
              <a:t>Юрисдикция </a:t>
            </a:r>
            <a:r>
              <a:rPr lang="ru-RU" b="0" i="0" dirty="0">
                <a:solidFill>
                  <a:schemeClr val="accent1">
                    <a:lumMod val="75000"/>
                  </a:schemeClr>
                </a:solidFill>
                <a:effectLst/>
                <a:highlight>
                  <a:srgbClr val="FFFFFF"/>
                </a:highlight>
                <a:latin typeface="Georgia" panose="02040502050405020303" pitchFamily="18" charset="0"/>
              </a:rPr>
              <a:t>— это законодательно закреплённые полномочия государственных органов по разрешению возникающих в процессе правоотношений споров, правовой оценке ситуаций, а также применению мер юридического воздействия к правонарушителям. </a:t>
            </a:r>
          </a:p>
          <a:p>
            <a:pPr algn="just"/>
            <a:r>
              <a:rPr lang="ru-RU" b="0" i="0" dirty="0">
                <a:solidFill>
                  <a:schemeClr val="accent1">
                    <a:lumMod val="75000"/>
                  </a:schemeClr>
                </a:solidFill>
                <a:effectLst/>
                <a:highlight>
                  <a:srgbClr val="FFFFFF"/>
                </a:highlight>
                <a:latin typeface="Georgia" panose="02040502050405020303" pitchFamily="18" charset="0"/>
              </a:rPr>
              <a:t>Юрисдикция проводит границу между полномочиями различных государственных органов. Именно она обозначает, где заканчиваются компетенции одного органа и начинаются правомочия другого. Например, принятие бюджета страны входит в полномочия Федерального Собрания РФ, в то время как его исполнение — в полномочия Правительства РФ. Такая же граница проведена и в рамках судебной системы.  </a:t>
            </a:r>
          </a:p>
          <a:p>
            <a:pPr algn="just"/>
            <a:r>
              <a:rPr lang="ru-RU" b="0" i="0" dirty="0">
                <a:solidFill>
                  <a:schemeClr val="accent1">
                    <a:lumMod val="75000"/>
                  </a:schemeClr>
                </a:solidFill>
                <a:effectLst/>
                <a:highlight>
                  <a:srgbClr val="FFFFFF"/>
                </a:highlight>
                <a:latin typeface="Georgia" panose="02040502050405020303" pitchFamily="18" charset="0"/>
              </a:rPr>
              <a:t>Один из критериев для разграничения полномочий судов в России —</a:t>
            </a:r>
            <a:r>
              <a:rPr lang="ru-RU" b="1" i="0" dirty="0">
                <a:solidFill>
                  <a:schemeClr val="accent1">
                    <a:lumMod val="75000"/>
                  </a:schemeClr>
                </a:solidFill>
                <a:effectLst/>
                <a:highlight>
                  <a:srgbClr val="FFFFFF"/>
                </a:highlight>
                <a:latin typeface="Georgia" panose="02040502050405020303" pitchFamily="18" charset="0"/>
              </a:rPr>
              <a:t> характер рассматриваемого правонарушения</a:t>
            </a:r>
            <a:r>
              <a:rPr lang="ru-RU" b="0" i="0" dirty="0">
                <a:solidFill>
                  <a:schemeClr val="accent1">
                    <a:lumMod val="75000"/>
                  </a:schemeClr>
                </a:solidFill>
                <a:effectLst/>
                <a:highlight>
                  <a:srgbClr val="FFFFFF"/>
                </a:highlight>
                <a:latin typeface="Georgia" panose="02040502050405020303" pitchFamily="18" charset="0"/>
              </a:rPr>
              <a:t>. Оно может относиться к </a:t>
            </a:r>
            <a:r>
              <a:rPr lang="ru-RU" b="0" i="1" dirty="0">
                <a:solidFill>
                  <a:schemeClr val="accent1">
                    <a:lumMod val="75000"/>
                  </a:schemeClr>
                </a:solidFill>
                <a:effectLst/>
                <a:highlight>
                  <a:srgbClr val="FFFFFF"/>
                </a:highlight>
                <a:latin typeface="Georgia" panose="02040502050405020303" pitchFamily="18" charset="0"/>
              </a:rPr>
              <a:t>административным, уголовным, гражданским. </a:t>
            </a:r>
            <a:endParaRPr lang="ru-RU" b="0" i="0" dirty="0">
              <a:solidFill>
                <a:schemeClr val="accent1">
                  <a:lumMod val="75000"/>
                </a:schemeClr>
              </a:solidFill>
              <a:effectLst/>
              <a:highlight>
                <a:srgbClr val="FFFFFF"/>
              </a:highlight>
              <a:latin typeface="Georgia" panose="02040502050405020303" pitchFamily="18" charset="0"/>
            </a:endParaRPr>
          </a:p>
        </p:txBody>
      </p:sp>
    </p:spTree>
    <p:extLst>
      <p:ext uri="{BB962C8B-B14F-4D97-AF65-F5344CB8AC3E}">
        <p14:creationId xmlns:p14="http://schemas.microsoft.com/office/powerpoint/2010/main" val="675465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337C821-0B52-502C-9C0C-93D73D2760DF}"/>
              </a:ext>
            </a:extLst>
          </p:cNvPr>
          <p:cNvSpPr>
            <a:spLocks noGrp="1"/>
          </p:cNvSpPr>
          <p:nvPr>
            <p:ph idx="1"/>
          </p:nvPr>
        </p:nvSpPr>
        <p:spPr>
          <a:xfrm>
            <a:off x="838200" y="1007706"/>
            <a:ext cx="10515600" cy="5159926"/>
          </a:xfrm>
        </p:spPr>
        <p:txBody>
          <a:bodyPr>
            <a:normAutofit fontScale="77500" lnSpcReduction="20000"/>
          </a:bodyPr>
          <a:lstStyle/>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Если дело относится к перечисленным категориям правонарушений, а пострадали интересы физического лица, следует обращаться </a:t>
            </a:r>
            <a:r>
              <a:rPr lang="ru-RU" b="0" i="1" dirty="0">
                <a:solidFill>
                  <a:schemeClr val="accent1">
                    <a:lumMod val="75000"/>
                  </a:schemeClr>
                </a:solidFill>
                <a:effectLst/>
                <a:highlight>
                  <a:srgbClr val="FFFFFF"/>
                </a:highlight>
                <a:latin typeface="Georgia" panose="02040502050405020303" pitchFamily="18" charset="0"/>
              </a:rPr>
              <a:t>в суд общей юрисдикции. </a:t>
            </a:r>
            <a:endParaRPr lang="ru-RU" b="0" i="0" dirty="0">
              <a:solidFill>
                <a:schemeClr val="accent1">
                  <a:lumMod val="75000"/>
                </a:schemeClr>
              </a:solidFill>
              <a:effectLst/>
              <a:highlight>
                <a:srgbClr val="FFFFFF"/>
              </a:highlight>
              <a:latin typeface="Georgia" panose="02040502050405020303" pitchFamily="18" charset="0"/>
            </a:endParaRP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Если же правовые разногласия имеют имущественный характер в рамках предпринимательской деятельности, речь идёт об экономическом споре, который потребует обращения</a:t>
            </a:r>
            <a:r>
              <a:rPr lang="ru-RU" b="0" i="1" dirty="0">
                <a:solidFill>
                  <a:schemeClr val="accent1">
                    <a:lumMod val="75000"/>
                  </a:schemeClr>
                </a:solidFill>
                <a:effectLst/>
                <a:highlight>
                  <a:srgbClr val="FFFFFF"/>
                </a:highlight>
                <a:latin typeface="Georgia" panose="02040502050405020303" pitchFamily="18" charset="0"/>
              </a:rPr>
              <a:t> в арбитражный суд.</a:t>
            </a:r>
            <a:r>
              <a:rPr lang="ru-RU" b="0" i="0" dirty="0">
                <a:solidFill>
                  <a:schemeClr val="accent1">
                    <a:lumMod val="75000"/>
                  </a:schemeClr>
                </a:solidFill>
                <a:effectLst/>
                <a:highlight>
                  <a:srgbClr val="FFFFFF"/>
                </a:highlight>
                <a:latin typeface="Georgia" panose="02040502050405020303" pitchFamily="18" charset="0"/>
              </a:rPr>
              <a:t> Здесь чаще всего судятся юридические лица — компании, организации, учреждения, но могут отстаивать свои интересы и индивидуальные предприниматели. </a:t>
            </a:r>
          </a:p>
          <a:p>
            <a:pPr algn="just" rtl="0"/>
            <a:r>
              <a:rPr lang="ru-RU" b="0" i="0" dirty="0">
                <a:solidFill>
                  <a:schemeClr val="accent1">
                    <a:lumMod val="75000"/>
                  </a:schemeClr>
                </a:solidFill>
                <a:effectLst/>
                <a:highlight>
                  <a:srgbClr val="FFFFFF"/>
                </a:highlight>
                <a:latin typeface="Georgia" panose="02040502050405020303" pitchFamily="18" charset="0"/>
              </a:rPr>
              <a:t>Ещё один критерий для разграничения юрисдикции —</a:t>
            </a:r>
            <a:r>
              <a:rPr lang="ru-RU" b="1" i="0" dirty="0">
                <a:solidFill>
                  <a:schemeClr val="accent1">
                    <a:lumMod val="75000"/>
                  </a:schemeClr>
                </a:solidFill>
                <a:effectLst/>
                <a:highlight>
                  <a:srgbClr val="FFFFFF"/>
                </a:highlight>
                <a:latin typeface="Georgia" panose="02040502050405020303" pitchFamily="18" charset="0"/>
              </a:rPr>
              <a:t> место совершения правонарушения.</a:t>
            </a:r>
            <a:r>
              <a:rPr lang="ru-RU" b="0" i="0" dirty="0">
                <a:solidFill>
                  <a:schemeClr val="accent1">
                    <a:lumMod val="75000"/>
                  </a:schemeClr>
                </a:solidFill>
                <a:effectLst/>
                <a:highlight>
                  <a:srgbClr val="FFFFFF"/>
                </a:highlight>
                <a:latin typeface="Georgia" panose="02040502050405020303" pitchFamily="18" charset="0"/>
              </a:rPr>
              <a:t> Предположим, что гражданин совершил кражу, когда находился в командировке в Архангельской области, а затем вернулся обратно в Омскую область, где и был задержан. В каком из этих субъектов он предстанет перед судом? Поскольку противоправное деяние совершено в Архангельской области, именно в этом регионе суд будет рассматривать дело. </a:t>
            </a:r>
          </a:p>
          <a:p>
            <a:pPr algn="just" rtl="0"/>
            <a:r>
              <a:rPr lang="ru-RU" b="0" i="0" dirty="0">
                <a:solidFill>
                  <a:schemeClr val="accent1">
                    <a:lumMod val="75000"/>
                  </a:schemeClr>
                </a:solidFill>
                <a:effectLst/>
                <a:highlight>
                  <a:srgbClr val="FFFFFF"/>
                </a:highlight>
                <a:latin typeface="Georgia" panose="02040502050405020303" pitchFamily="18" charset="0"/>
              </a:rPr>
              <a:t>Несмотря на то что и суды общей юрисдикции, и арбитражные суды подчинены Верховному Суду РФ, между их деятельностью, а также устройством есть существенные отличия. Рассмотрим их подробнее.</a:t>
            </a:r>
          </a:p>
          <a:p>
            <a:endParaRPr lang="ru-RU" dirty="0"/>
          </a:p>
        </p:txBody>
      </p:sp>
    </p:spTree>
    <p:extLst>
      <p:ext uri="{BB962C8B-B14F-4D97-AF65-F5344CB8AC3E}">
        <p14:creationId xmlns:p14="http://schemas.microsoft.com/office/powerpoint/2010/main" val="25714814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821F0E2-C144-8A17-33B6-256AE6B98191}"/>
              </a:ext>
            </a:extLst>
          </p:cNvPr>
          <p:cNvSpPr>
            <a:spLocks noGrp="1"/>
          </p:cNvSpPr>
          <p:nvPr>
            <p:ph idx="1"/>
          </p:nvPr>
        </p:nvSpPr>
        <p:spPr>
          <a:xfrm>
            <a:off x="886408" y="475861"/>
            <a:ext cx="10467391" cy="5701102"/>
          </a:xfrm>
        </p:spPr>
        <p:txBody>
          <a:bodyPr/>
          <a:lstStyle/>
          <a:p>
            <a:pPr algn="just" rtl="0"/>
            <a:r>
              <a:rPr lang="ru-RU" b="0" i="0" dirty="0">
                <a:solidFill>
                  <a:schemeClr val="accent1">
                    <a:lumMod val="75000"/>
                  </a:schemeClr>
                </a:solidFill>
                <a:effectLst/>
                <a:highlight>
                  <a:srgbClr val="FFFFFF"/>
                </a:highlight>
                <a:latin typeface="Georgia" panose="02040502050405020303" pitchFamily="18" charset="0"/>
              </a:rPr>
              <a:t>Систему </a:t>
            </a:r>
            <a:r>
              <a:rPr lang="ru-RU" b="1" i="0" dirty="0">
                <a:solidFill>
                  <a:schemeClr val="accent1">
                    <a:lumMod val="75000"/>
                  </a:schemeClr>
                </a:solidFill>
                <a:effectLst/>
                <a:highlight>
                  <a:srgbClr val="FFFFFF"/>
                </a:highlight>
                <a:latin typeface="Georgia" panose="02040502050405020303" pitchFamily="18" charset="0"/>
              </a:rPr>
              <a:t>судов общей юрисдикции </a:t>
            </a:r>
            <a:r>
              <a:rPr lang="ru-RU" b="0" i="0" dirty="0">
                <a:solidFill>
                  <a:schemeClr val="accent1">
                    <a:lumMod val="75000"/>
                  </a:schemeClr>
                </a:solidFill>
                <a:effectLst/>
                <a:highlight>
                  <a:srgbClr val="FFFFFF"/>
                </a:highlight>
                <a:latin typeface="Georgia" panose="02040502050405020303" pitchFamily="18" charset="0"/>
              </a:rPr>
              <a:t>регламентируют ФКЗ «О судебной системе Российской Федерации», ФКЗ «О судах общей юрисдикции в Российской Федерации», ФКЗ «О военных судах Российской Федерации» и ФЗ «О мировых судьях в Российской Федерации». </a:t>
            </a:r>
          </a:p>
          <a:p>
            <a:pPr algn="just" rtl="0"/>
            <a:r>
              <a:rPr lang="ru-RU" b="0" i="0" dirty="0">
                <a:solidFill>
                  <a:schemeClr val="accent1">
                    <a:lumMod val="75000"/>
                  </a:schemeClr>
                </a:solidFill>
                <a:effectLst/>
                <a:highlight>
                  <a:srgbClr val="FFFFFF"/>
                </a:highlight>
                <a:latin typeface="Georgia" panose="02040502050405020303" pitchFamily="18" charset="0"/>
              </a:rPr>
              <a:t>Рассмотрим подробнее суды, относящиеся к судам общей юрисдикции. В таблицах суды выстроены по возрастанию полномочий. </a:t>
            </a:r>
          </a:p>
          <a:p>
            <a:endParaRPr lang="ru-RU" dirty="0"/>
          </a:p>
        </p:txBody>
      </p:sp>
      <p:pic>
        <p:nvPicPr>
          <p:cNvPr id="6146" name="Picture 2" descr="Судебный участок № 64 Октябрьского судебного района Кирова Кировской  области, мировой судья, Преображенская ул., 71, Октябрьский район, Киров —  Яндекс Карты">
            <a:extLst>
              <a:ext uri="{FF2B5EF4-FFF2-40B4-BE49-F238E27FC236}">
                <a16:creationId xmlns:a16="http://schemas.microsoft.com/office/drawing/2014/main" id="{EF62069B-C6C6-3CC6-E1ED-16AE289F3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644" y="4021495"/>
            <a:ext cx="3283209" cy="2462407"/>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a:extLst>
              <a:ext uri="{FF2B5EF4-FFF2-40B4-BE49-F238E27FC236}">
                <a16:creationId xmlns:a16="http://schemas.microsoft.com/office/drawing/2014/main" id="{EFF8C7D7-32B2-E742-5749-DD143334E74B}"/>
              </a:ext>
            </a:extLst>
          </p:cNvPr>
          <p:cNvPicPr>
            <a:picLocks noChangeAspect="1"/>
          </p:cNvPicPr>
          <p:nvPr/>
        </p:nvPicPr>
        <p:blipFill>
          <a:blip r:embed="rId3"/>
          <a:stretch>
            <a:fillRect/>
          </a:stretch>
        </p:blipFill>
        <p:spPr>
          <a:xfrm>
            <a:off x="7044613" y="3748738"/>
            <a:ext cx="4161454" cy="2838111"/>
          </a:xfrm>
          <a:prstGeom prst="rect">
            <a:avLst/>
          </a:prstGeom>
        </p:spPr>
      </p:pic>
    </p:spTree>
    <p:extLst>
      <p:ext uri="{BB962C8B-B14F-4D97-AF65-F5344CB8AC3E}">
        <p14:creationId xmlns:p14="http://schemas.microsoft.com/office/powerpoint/2010/main" val="461175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175048-4435-D980-9051-F9815E7338FF}"/>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Мировые судьи</a:t>
            </a:r>
          </a:p>
        </p:txBody>
      </p:sp>
      <p:sp>
        <p:nvSpPr>
          <p:cNvPr id="3" name="Объект 2">
            <a:extLst>
              <a:ext uri="{FF2B5EF4-FFF2-40B4-BE49-F238E27FC236}">
                <a16:creationId xmlns:a16="http://schemas.microsoft.com/office/drawing/2014/main" id="{8EB1BA7A-8964-A271-07FC-EAAD46EB1F3A}"/>
              </a:ext>
            </a:extLst>
          </p:cNvPr>
          <p:cNvSpPr>
            <a:spLocks noGrp="1"/>
          </p:cNvSpPr>
          <p:nvPr>
            <p:ph idx="1"/>
          </p:nvPr>
        </p:nvSpPr>
        <p:spPr>
          <a:xfrm>
            <a:off x="838200" y="1825625"/>
            <a:ext cx="10515600" cy="4667250"/>
          </a:xfrm>
        </p:spPr>
        <p:txBody>
          <a:bodyPr>
            <a:normAutofit fontScale="70000" lnSpcReduction="20000"/>
          </a:bodyPr>
          <a:lstStyle/>
          <a:p>
            <a:pPr algn="just" rtl="0"/>
            <a:r>
              <a:rPr lang="ru-RU" sz="3100" dirty="0">
                <a:solidFill>
                  <a:schemeClr val="accent1">
                    <a:lumMod val="75000"/>
                  </a:schemeClr>
                </a:solidFill>
                <a:highlight>
                  <a:srgbClr val="FFFFFF"/>
                </a:highlight>
                <a:latin typeface="Georgia" panose="02040502050405020303" pitchFamily="18" charset="0"/>
              </a:rPr>
              <a:t>Являются первой судебной инстанцией. Они рассматривают: </a:t>
            </a:r>
          </a:p>
          <a:p>
            <a:pPr algn="just" rtl="0">
              <a:buFont typeface="Arial" panose="020B0604020202020204" pitchFamily="34" charset="0"/>
              <a:buChar char="•"/>
            </a:pPr>
            <a:r>
              <a:rPr lang="ru-RU" sz="3100" dirty="0">
                <a:solidFill>
                  <a:schemeClr val="accent1">
                    <a:lumMod val="75000"/>
                  </a:schemeClr>
                </a:solidFill>
                <a:highlight>
                  <a:srgbClr val="FFFFFF"/>
                </a:highlight>
                <a:latin typeface="Georgia" panose="02040502050405020303" pitchFamily="18" charset="0"/>
              </a:rPr>
              <a:t>уголовные дела небольшой тяжести, максимальное наказание по которым не превышает 3 лет лишения свободы;</a:t>
            </a:r>
          </a:p>
          <a:p>
            <a:pPr algn="just" rtl="0">
              <a:buFont typeface="Arial" panose="020B0604020202020204" pitchFamily="34" charset="0"/>
              <a:buChar char="•"/>
            </a:pPr>
            <a:r>
              <a:rPr lang="ru-RU" sz="3100" dirty="0">
                <a:solidFill>
                  <a:schemeClr val="accent1">
                    <a:lumMod val="75000"/>
                  </a:schemeClr>
                </a:solidFill>
                <a:highlight>
                  <a:srgbClr val="FFFFFF"/>
                </a:highlight>
                <a:latin typeface="Georgia" panose="02040502050405020303" pitchFamily="18" charset="0"/>
              </a:rPr>
              <a:t>дела о выдаче судебного приказа;</a:t>
            </a:r>
          </a:p>
          <a:p>
            <a:pPr algn="just" rtl="0">
              <a:buFont typeface="Arial" panose="020B0604020202020204" pitchFamily="34" charset="0"/>
              <a:buChar char="•"/>
            </a:pPr>
            <a:r>
              <a:rPr lang="ru-RU" sz="3100" dirty="0">
                <a:solidFill>
                  <a:schemeClr val="accent1">
                    <a:lumMod val="75000"/>
                  </a:schemeClr>
                </a:solidFill>
                <a:highlight>
                  <a:srgbClr val="FFFFFF"/>
                </a:highlight>
                <a:latin typeface="Georgia" panose="02040502050405020303" pitchFamily="18" charset="0"/>
              </a:rPr>
              <a:t>дела о расторжении брака, если отсутствует спор о детях;</a:t>
            </a:r>
          </a:p>
          <a:p>
            <a:pPr algn="just" rtl="0">
              <a:buFont typeface="Arial" panose="020B0604020202020204" pitchFamily="34" charset="0"/>
              <a:buChar char="•"/>
            </a:pPr>
            <a:r>
              <a:rPr lang="ru-RU" sz="3100" dirty="0">
                <a:solidFill>
                  <a:schemeClr val="accent1">
                    <a:lumMod val="75000"/>
                  </a:schemeClr>
                </a:solidFill>
                <a:highlight>
                  <a:srgbClr val="FFFFFF"/>
                </a:highlight>
                <a:latin typeface="Georgia" panose="02040502050405020303" pitchFamily="18" charset="0"/>
              </a:rPr>
              <a:t>дела о разделе совместно нажитого имущества, если цена иска не превышает 50 000 рублей;</a:t>
            </a:r>
          </a:p>
          <a:p>
            <a:pPr algn="just" rtl="0">
              <a:buFont typeface="Arial" panose="020B0604020202020204" pitchFamily="34" charset="0"/>
              <a:buChar char="•"/>
            </a:pPr>
            <a:r>
              <a:rPr lang="ru-RU" sz="3100" dirty="0">
                <a:solidFill>
                  <a:schemeClr val="accent1">
                    <a:lumMod val="75000"/>
                  </a:schemeClr>
                </a:solidFill>
                <a:highlight>
                  <a:srgbClr val="FFFFFF"/>
                </a:highlight>
                <a:latin typeface="Georgia" panose="02040502050405020303" pitchFamily="18" charset="0"/>
              </a:rPr>
              <a:t>дела об имущественных спорах, за исключением споров о наследовании;</a:t>
            </a:r>
          </a:p>
          <a:p>
            <a:pPr algn="just" rtl="0">
              <a:buFont typeface="Arial" panose="020B0604020202020204" pitchFamily="34" charset="0"/>
              <a:buChar char="•"/>
            </a:pPr>
            <a:r>
              <a:rPr lang="ru-RU" sz="3100" dirty="0">
                <a:solidFill>
                  <a:schemeClr val="accent1">
                    <a:lumMod val="75000"/>
                  </a:schemeClr>
                </a:solidFill>
                <a:highlight>
                  <a:srgbClr val="FFFFFF"/>
                </a:highlight>
                <a:latin typeface="Georgia" panose="02040502050405020303" pitchFamily="18" charset="0"/>
              </a:rPr>
              <a:t>дела об имущественных спорах, связанных с интеллектуальной деятельностью с ценой иска менее 50 000 рублей;</a:t>
            </a:r>
          </a:p>
          <a:p>
            <a:pPr algn="just" rtl="0">
              <a:buFont typeface="Arial" panose="020B0604020202020204" pitchFamily="34" charset="0"/>
              <a:buChar char="•"/>
            </a:pPr>
            <a:r>
              <a:rPr lang="ru-RU" sz="3100" dirty="0">
                <a:solidFill>
                  <a:schemeClr val="accent1">
                    <a:lumMod val="75000"/>
                  </a:schemeClr>
                </a:solidFill>
                <a:highlight>
                  <a:srgbClr val="FFFFFF"/>
                </a:highlight>
                <a:latin typeface="Georgia" panose="02040502050405020303" pitchFamily="18" charset="0"/>
              </a:rPr>
              <a:t>дела о защите прав потребителей с ценой иска менее 100 000 рублей;</a:t>
            </a:r>
          </a:p>
          <a:p>
            <a:pPr algn="just" rtl="0">
              <a:buFont typeface="Arial" panose="020B0604020202020204" pitchFamily="34" charset="0"/>
              <a:buChar char="•"/>
            </a:pPr>
            <a:r>
              <a:rPr lang="ru-RU" sz="3100" dirty="0">
                <a:solidFill>
                  <a:schemeClr val="accent1">
                    <a:lumMod val="75000"/>
                  </a:schemeClr>
                </a:solidFill>
                <a:highlight>
                  <a:srgbClr val="FFFFFF"/>
                </a:highlight>
                <a:latin typeface="Georgia" panose="02040502050405020303" pitchFamily="18" charset="0"/>
              </a:rPr>
              <a:t>дела об административных правонарушениях (ст. 23.1 КоАП РФ); </a:t>
            </a:r>
          </a:p>
          <a:p>
            <a:pPr algn="just" rtl="0">
              <a:buFont typeface="Arial" panose="020B0604020202020204" pitchFamily="34" charset="0"/>
              <a:buChar char="•"/>
            </a:pPr>
            <a:r>
              <a:rPr lang="ru-RU" sz="3100" dirty="0">
                <a:solidFill>
                  <a:schemeClr val="accent1">
                    <a:lumMod val="75000"/>
                  </a:schemeClr>
                </a:solidFill>
                <a:highlight>
                  <a:srgbClr val="FFFFFF"/>
                </a:highlight>
                <a:latin typeface="Georgia" panose="02040502050405020303" pitchFamily="18" charset="0"/>
              </a:rPr>
              <a:t>дела по вновь открывшимся обстоятельствам, решения по которым были вынесены ими ранее и вступили в силу. </a:t>
            </a:r>
          </a:p>
        </p:txBody>
      </p:sp>
    </p:spTree>
    <p:extLst>
      <p:ext uri="{BB962C8B-B14F-4D97-AF65-F5344CB8AC3E}">
        <p14:creationId xmlns:p14="http://schemas.microsoft.com/office/powerpoint/2010/main" val="29929586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8DC53C-E0C9-3B44-CB21-7CBA86016B30}"/>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Районный суд</a:t>
            </a:r>
          </a:p>
        </p:txBody>
      </p:sp>
      <p:sp>
        <p:nvSpPr>
          <p:cNvPr id="3" name="Объект 2">
            <a:extLst>
              <a:ext uri="{FF2B5EF4-FFF2-40B4-BE49-F238E27FC236}">
                <a16:creationId xmlns:a16="http://schemas.microsoft.com/office/drawing/2014/main" id="{3329D7AA-A5F3-6A36-E4BE-75BBFA5936BC}"/>
              </a:ext>
            </a:extLst>
          </p:cNvPr>
          <p:cNvSpPr>
            <a:spLocks noGrp="1"/>
          </p:cNvSpPr>
          <p:nvPr>
            <p:ph idx="1"/>
          </p:nvPr>
        </p:nvSpPr>
        <p:spPr>
          <a:xfrm>
            <a:off x="838200" y="2141537"/>
            <a:ext cx="10515600" cy="4351338"/>
          </a:xfrm>
        </p:spPr>
        <p:txBody>
          <a:bodyPr>
            <a:normAutofit/>
          </a:bodyPr>
          <a:lstStyle/>
          <a:p>
            <a:pPr algn="just"/>
            <a:r>
              <a:rPr lang="ru-RU" dirty="0">
                <a:solidFill>
                  <a:schemeClr val="accent1">
                    <a:lumMod val="75000"/>
                  </a:schemeClr>
                </a:solidFill>
                <a:latin typeface="Georgia" panose="02040502050405020303" pitchFamily="18" charset="0"/>
              </a:rPr>
              <a:t>Рассматривает:</a:t>
            </a:r>
          </a:p>
          <a:p>
            <a:pPr algn="just"/>
            <a:r>
              <a:rPr lang="ru-RU" dirty="0">
                <a:solidFill>
                  <a:schemeClr val="accent1">
                    <a:lumMod val="75000"/>
                  </a:schemeClr>
                </a:solidFill>
                <a:latin typeface="Georgia" panose="02040502050405020303" pitchFamily="18" charset="0"/>
              </a:rPr>
              <a:t>уголовные (ст. 31 УПК РФ), гражданские (ст. 24 ГПК РФ), административные дела в качестве суда первой инстанции;</a:t>
            </a:r>
          </a:p>
          <a:p>
            <a:pPr algn="just"/>
            <a:r>
              <a:rPr lang="ru-RU" dirty="0">
                <a:solidFill>
                  <a:schemeClr val="accent1">
                    <a:lumMod val="75000"/>
                  </a:schemeClr>
                </a:solidFill>
                <a:latin typeface="Georgia" panose="02040502050405020303" pitchFamily="18" charset="0"/>
              </a:rPr>
              <a:t>дела об административных правонарушениях (ст. 23.1 КоАП РФ);</a:t>
            </a:r>
          </a:p>
          <a:p>
            <a:pPr algn="just"/>
            <a:r>
              <a:rPr lang="ru-RU" dirty="0">
                <a:solidFill>
                  <a:schemeClr val="accent1">
                    <a:lumMod val="75000"/>
                  </a:schemeClr>
                </a:solidFill>
                <a:latin typeface="Georgia" panose="02040502050405020303" pitchFamily="18" charset="0"/>
              </a:rPr>
              <a:t>апелляционные жалобы на решения, вынесенные мировыми судьями;</a:t>
            </a:r>
          </a:p>
          <a:p>
            <a:pPr algn="just"/>
            <a:r>
              <a:rPr lang="ru-RU" dirty="0">
                <a:solidFill>
                  <a:schemeClr val="accent1">
                    <a:lumMod val="75000"/>
                  </a:schemeClr>
                </a:solidFill>
                <a:latin typeface="Georgia" panose="02040502050405020303" pitchFamily="18" charset="0"/>
              </a:rPr>
              <a:t>дела по новым или вновь открывшимся обстоятельствам.</a:t>
            </a:r>
          </a:p>
        </p:txBody>
      </p:sp>
    </p:spTree>
    <p:extLst>
      <p:ext uri="{BB962C8B-B14F-4D97-AF65-F5344CB8AC3E}">
        <p14:creationId xmlns:p14="http://schemas.microsoft.com/office/powerpoint/2010/main" val="10456895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26413B-A581-7287-D819-2B2A5331A4B3}"/>
              </a:ext>
            </a:extLst>
          </p:cNvPr>
          <p:cNvSpPr>
            <a:spLocks noGrp="1"/>
          </p:cNvSpPr>
          <p:nvPr>
            <p:ph type="title"/>
          </p:nvPr>
        </p:nvSpPr>
        <p:spPr/>
        <p:txBody>
          <a:bodyPr>
            <a:noAutofit/>
          </a:bodyPr>
          <a:lstStyle/>
          <a:p>
            <a:pPr algn="ctr"/>
            <a:r>
              <a:rPr lang="ru-RU" sz="2800" b="1" dirty="0">
                <a:solidFill>
                  <a:schemeClr val="accent1">
                    <a:lumMod val="75000"/>
                  </a:schemeClr>
                </a:solidFill>
                <a:latin typeface="Georgia" panose="02040502050405020303" pitchFamily="18" charset="0"/>
              </a:rPr>
              <a:t>Суды субъектов федерации: верховные суды республик, краевые, областные, городов федерального значения, автономной области, автономных округов</a:t>
            </a:r>
          </a:p>
        </p:txBody>
      </p:sp>
      <p:sp>
        <p:nvSpPr>
          <p:cNvPr id="3" name="Объект 2">
            <a:extLst>
              <a:ext uri="{FF2B5EF4-FFF2-40B4-BE49-F238E27FC236}">
                <a16:creationId xmlns:a16="http://schemas.microsoft.com/office/drawing/2014/main" id="{D444971C-7668-981F-F569-8F5C73667900}"/>
              </a:ext>
            </a:extLst>
          </p:cNvPr>
          <p:cNvSpPr>
            <a:spLocks noGrp="1"/>
          </p:cNvSpPr>
          <p:nvPr>
            <p:ph idx="1"/>
          </p:nvPr>
        </p:nvSpPr>
        <p:spPr>
          <a:xfrm>
            <a:off x="838200" y="2258008"/>
            <a:ext cx="10515600" cy="4301510"/>
          </a:xfrm>
        </p:spPr>
        <p:txBody>
          <a:bodyPr>
            <a:normAutofit fontScale="85000" lnSpcReduction="10000"/>
          </a:bodyPr>
          <a:lstStyle/>
          <a:p>
            <a:pPr algn="just"/>
            <a:r>
              <a:rPr lang="ru-RU" dirty="0">
                <a:solidFill>
                  <a:schemeClr val="accent1">
                    <a:lumMod val="75000"/>
                  </a:schemeClr>
                </a:solidFill>
                <a:latin typeface="Georgia" panose="02040502050405020303" pitchFamily="18" charset="0"/>
              </a:rPr>
              <a:t>Принимают апелляции на решения районных судов.</a:t>
            </a:r>
          </a:p>
          <a:p>
            <a:pPr algn="just"/>
            <a:r>
              <a:rPr lang="ru-RU" dirty="0">
                <a:solidFill>
                  <a:schemeClr val="accent1">
                    <a:lumMod val="75000"/>
                  </a:schemeClr>
                </a:solidFill>
                <a:latin typeface="Georgia" panose="02040502050405020303" pitchFamily="18" charset="0"/>
              </a:rPr>
              <a:t>В качестве первой инстанции рассматривают уголовные (ст. 31 УПК РФ), гражданские (</a:t>
            </a:r>
            <a:r>
              <a:rPr lang="ru-RU" dirty="0" err="1">
                <a:solidFill>
                  <a:schemeClr val="accent1">
                    <a:lumMod val="75000"/>
                  </a:schemeClr>
                </a:solidFill>
                <a:latin typeface="Georgia" panose="02040502050405020303" pitchFamily="18" charset="0"/>
              </a:rPr>
              <a:t>ст</a:t>
            </a:r>
            <a:r>
              <a:rPr lang="ru-RU" dirty="0">
                <a:solidFill>
                  <a:schemeClr val="accent1">
                    <a:lumMod val="75000"/>
                  </a:schemeClr>
                </a:solidFill>
                <a:latin typeface="Georgia" panose="02040502050405020303" pitchFamily="18" charset="0"/>
              </a:rPr>
              <a:t> 26 ГПК РФ), административные (ст. 20 КАС РФ) дела, в том числе: </a:t>
            </a:r>
          </a:p>
          <a:p>
            <a:pPr algn="just"/>
            <a:r>
              <a:rPr lang="ru-RU" dirty="0">
                <a:solidFill>
                  <a:schemeClr val="accent1">
                    <a:lumMod val="75000"/>
                  </a:schemeClr>
                </a:solidFill>
                <a:latin typeface="Georgia" panose="02040502050405020303" pitchFamily="18" charset="0"/>
              </a:rPr>
              <a:t>связанные с государственной тайной;</a:t>
            </a:r>
          </a:p>
          <a:p>
            <a:pPr algn="just"/>
            <a:r>
              <a:rPr lang="ru-RU" dirty="0">
                <a:solidFill>
                  <a:schemeClr val="accent1">
                    <a:lumMod val="75000"/>
                  </a:schemeClr>
                </a:solidFill>
                <a:latin typeface="Georgia" panose="02040502050405020303" pitchFamily="18" charset="0"/>
              </a:rPr>
              <a:t>связанные с оспариванием нормативных правовых актов субъектов РФ, которые ограничивают права граждан и организаций;</a:t>
            </a:r>
          </a:p>
          <a:p>
            <a:pPr algn="just"/>
            <a:r>
              <a:rPr lang="ru-RU" dirty="0">
                <a:solidFill>
                  <a:schemeClr val="accent1">
                    <a:lumMod val="75000"/>
                  </a:schemeClr>
                </a:solidFill>
                <a:latin typeface="Georgia" panose="02040502050405020303" pitchFamily="18" charset="0"/>
              </a:rPr>
              <a:t>оспаривающие решения избирательных комиссий субъектов РФ;</a:t>
            </a:r>
          </a:p>
          <a:p>
            <a:pPr algn="just"/>
            <a:r>
              <a:rPr lang="ru-RU" dirty="0">
                <a:solidFill>
                  <a:schemeClr val="accent1">
                    <a:lumMod val="75000"/>
                  </a:schemeClr>
                </a:solidFill>
                <a:latin typeface="Georgia" panose="02040502050405020303" pitchFamily="18" charset="0"/>
              </a:rPr>
              <a:t>уголовные дела в отношении высших государственных служащих (членов Совета Федерации, депутатов Государственной Думы, судей федеральных судов и судов субъектов федерации). </a:t>
            </a:r>
          </a:p>
        </p:txBody>
      </p:sp>
    </p:spTree>
    <p:extLst>
      <p:ext uri="{BB962C8B-B14F-4D97-AF65-F5344CB8AC3E}">
        <p14:creationId xmlns:p14="http://schemas.microsoft.com/office/powerpoint/2010/main" val="32911392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964A86-31CD-C14F-13DC-F109758E35E6}"/>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Апелляционная инстанция</a:t>
            </a:r>
          </a:p>
        </p:txBody>
      </p:sp>
      <p:sp>
        <p:nvSpPr>
          <p:cNvPr id="3" name="Объект 2">
            <a:extLst>
              <a:ext uri="{FF2B5EF4-FFF2-40B4-BE49-F238E27FC236}">
                <a16:creationId xmlns:a16="http://schemas.microsoft.com/office/drawing/2014/main" id="{61AD0E61-163C-63E1-D49D-42A0B4E4FD53}"/>
              </a:ext>
            </a:extLst>
          </p:cNvPr>
          <p:cNvSpPr>
            <a:spLocks noGrp="1"/>
          </p:cNvSpPr>
          <p:nvPr>
            <p:ph idx="1"/>
          </p:nvPr>
        </p:nvSpPr>
        <p:spPr/>
        <p:txBody>
          <a:bodyPr>
            <a:normAutofit/>
          </a:bodyPr>
          <a:lstStyle/>
          <a:p>
            <a:pPr algn="just"/>
            <a:r>
              <a:rPr lang="ru-RU" b="1" dirty="0">
                <a:solidFill>
                  <a:schemeClr val="accent1">
                    <a:lumMod val="75000"/>
                  </a:schemeClr>
                </a:solidFill>
                <a:latin typeface="Georgia" panose="02040502050405020303" pitchFamily="18" charset="0"/>
              </a:rPr>
              <a:t>Апелляция</a:t>
            </a:r>
            <a:r>
              <a:rPr lang="ru-RU" dirty="0">
                <a:solidFill>
                  <a:schemeClr val="accent1">
                    <a:lumMod val="75000"/>
                  </a:schemeClr>
                </a:solidFill>
                <a:latin typeface="Georgia" panose="02040502050405020303" pitchFamily="18" charset="0"/>
              </a:rPr>
              <a:t> — это процедура, в ходе которой жалобу, поданную на не вступившее в законную силу решение суда, проверяет вышестоящий судебный орган, чтобы выяснить, насколько обоснованно вынесенное решение. В рамках рассмотрения апелляционной жалобы вышестоящий суд полностью проверяет материалы дела и выносит своё решение. Суд вправе отменить решение нижестоящего суда, изменить его или оставить без изменений. </a:t>
            </a:r>
          </a:p>
          <a:p>
            <a:pPr algn="just"/>
            <a:r>
              <a:rPr lang="ru-RU" dirty="0">
                <a:solidFill>
                  <a:schemeClr val="accent1">
                    <a:lumMod val="75000"/>
                  </a:schemeClr>
                </a:solidFill>
                <a:latin typeface="Georgia" panose="02040502050405020303" pitchFamily="18" charset="0"/>
              </a:rPr>
              <a:t>В настоящий момент в Российской Федерации действует </a:t>
            </a:r>
            <a:r>
              <a:rPr lang="ru-RU" b="1" dirty="0">
                <a:solidFill>
                  <a:schemeClr val="accent1">
                    <a:lumMod val="75000"/>
                  </a:schemeClr>
                </a:solidFill>
                <a:latin typeface="Georgia" panose="02040502050405020303" pitchFamily="18" charset="0"/>
              </a:rPr>
              <a:t>5</a:t>
            </a:r>
            <a:r>
              <a:rPr lang="ru-RU" dirty="0">
                <a:solidFill>
                  <a:schemeClr val="accent1">
                    <a:lumMod val="75000"/>
                  </a:schemeClr>
                </a:solidFill>
                <a:latin typeface="Georgia" panose="02040502050405020303" pitchFamily="18" charset="0"/>
              </a:rPr>
              <a:t> </a:t>
            </a:r>
            <a:r>
              <a:rPr lang="ru-RU" b="1" dirty="0">
                <a:solidFill>
                  <a:schemeClr val="accent1">
                    <a:lumMod val="75000"/>
                  </a:schemeClr>
                </a:solidFill>
                <a:latin typeface="Georgia" panose="02040502050405020303" pitchFamily="18" charset="0"/>
              </a:rPr>
              <a:t>апелляционных судов </a:t>
            </a:r>
            <a:r>
              <a:rPr lang="ru-RU" dirty="0">
                <a:solidFill>
                  <a:schemeClr val="accent1">
                    <a:lumMod val="75000"/>
                  </a:schemeClr>
                </a:solidFill>
                <a:latin typeface="Georgia" panose="02040502050405020303" pitchFamily="18" charset="0"/>
              </a:rPr>
              <a:t>общей юрисдикции.</a:t>
            </a:r>
          </a:p>
        </p:txBody>
      </p:sp>
    </p:spTree>
    <p:extLst>
      <p:ext uri="{BB962C8B-B14F-4D97-AF65-F5344CB8AC3E}">
        <p14:creationId xmlns:p14="http://schemas.microsoft.com/office/powerpoint/2010/main" val="33885578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B382E6-5EF7-0B9F-F1BF-3EE73EA0FACE}"/>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Кассационные суды общей юрисдикции</a:t>
            </a:r>
          </a:p>
        </p:txBody>
      </p:sp>
      <p:sp>
        <p:nvSpPr>
          <p:cNvPr id="3" name="Объект 2">
            <a:extLst>
              <a:ext uri="{FF2B5EF4-FFF2-40B4-BE49-F238E27FC236}">
                <a16:creationId xmlns:a16="http://schemas.microsoft.com/office/drawing/2014/main" id="{177ACD6C-CD08-09FB-6B71-5B5980528C3F}"/>
              </a:ext>
            </a:extLst>
          </p:cNvPr>
          <p:cNvSpPr>
            <a:spLocks noGrp="1"/>
          </p:cNvSpPr>
          <p:nvPr>
            <p:ph idx="1"/>
          </p:nvPr>
        </p:nvSpPr>
        <p:spPr>
          <a:xfrm>
            <a:off x="838200" y="2099387"/>
            <a:ext cx="10515600" cy="4077575"/>
          </a:xfrm>
        </p:spPr>
        <p:txBody>
          <a:bodyPr>
            <a:normAutofit lnSpcReduction="10000"/>
          </a:bodyPr>
          <a:lstStyle/>
          <a:p>
            <a:pPr algn="just"/>
            <a:r>
              <a:rPr lang="ru-RU" b="1" dirty="0">
                <a:solidFill>
                  <a:schemeClr val="accent1">
                    <a:lumMod val="75000"/>
                  </a:schemeClr>
                </a:solidFill>
                <a:latin typeface="Georgia" panose="02040502050405020303" pitchFamily="18" charset="0"/>
              </a:rPr>
              <a:t>Кассация</a:t>
            </a:r>
            <a:r>
              <a:rPr lang="ru-RU" dirty="0">
                <a:solidFill>
                  <a:schemeClr val="accent1">
                    <a:lumMod val="75000"/>
                  </a:schemeClr>
                </a:solidFill>
                <a:latin typeface="Georgia" panose="02040502050405020303" pitchFamily="18" charset="0"/>
              </a:rPr>
              <a:t> — это процедура, в ходе которой вышестоящий суд проверяет законность решений суда, которые вступили в силу. В отличие от апелляции, в ходе кассации материалы дела не пересматривают. Задача кассационной судебной инстанции — изучить, не нарушались ли правовые нормы в процессе судопроизводства. Если нарушения были, судебное решение суда может быть отменено, изменено или оставлено без изменений. При необходимости дело могут направить на повторное рассмотрение. </a:t>
            </a:r>
          </a:p>
          <a:p>
            <a:pPr algn="just"/>
            <a:r>
              <a:rPr lang="ru-RU" dirty="0">
                <a:solidFill>
                  <a:schemeClr val="accent1">
                    <a:lumMod val="75000"/>
                  </a:schemeClr>
                </a:solidFill>
                <a:latin typeface="Georgia" panose="02040502050405020303" pitchFamily="18" charset="0"/>
              </a:rPr>
              <a:t>В настоящий момент в Российской Федерации действует </a:t>
            </a:r>
            <a:r>
              <a:rPr lang="ru-RU" b="1" dirty="0">
                <a:solidFill>
                  <a:schemeClr val="accent1">
                    <a:lumMod val="75000"/>
                  </a:schemeClr>
                </a:solidFill>
                <a:latin typeface="Georgia" panose="02040502050405020303" pitchFamily="18" charset="0"/>
              </a:rPr>
              <a:t>9 кассационных судов общей юрисдикции. </a:t>
            </a:r>
          </a:p>
        </p:txBody>
      </p:sp>
    </p:spTree>
    <p:extLst>
      <p:ext uri="{BB962C8B-B14F-4D97-AF65-F5344CB8AC3E}">
        <p14:creationId xmlns:p14="http://schemas.microsoft.com/office/powerpoint/2010/main" val="3971373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3663E6A-03DB-F795-888A-57C3CB8F18AE}"/>
              </a:ext>
            </a:extLst>
          </p:cNvPr>
          <p:cNvSpPr>
            <a:spLocks noGrp="1"/>
          </p:cNvSpPr>
          <p:nvPr>
            <p:ph idx="1"/>
          </p:nvPr>
        </p:nvSpPr>
        <p:spPr>
          <a:xfrm>
            <a:off x="838200" y="601775"/>
            <a:ext cx="10515600" cy="5892331"/>
          </a:xfrm>
        </p:spPr>
        <p:txBody>
          <a:bodyPr>
            <a:normAutofit fontScale="85000" lnSpcReduction="20000"/>
          </a:bodyPr>
          <a:lstStyle/>
          <a:p>
            <a:pPr algn="just"/>
            <a:r>
              <a:rPr lang="ru-RU" i="1" dirty="0">
                <a:solidFill>
                  <a:schemeClr val="accent1">
                    <a:lumMod val="75000"/>
                  </a:schemeClr>
                </a:solidFill>
                <a:latin typeface="Georgia" panose="02040502050405020303" pitchFamily="18" charset="0"/>
              </a:rPr>
              <a:t>Существенными признаются </a:t>
            </a:r>
            <a:r>
              <a:rPr lang="ru-RU" dirty="0">
                <a:solidFill>
                  <a:schemeClr val="accent1">
                    <a:lumMod val="75000"/>
                  </a:schemeClr>
                </a:solidFill>
                <a:latin typeface="Georgia" panose="02040502050405020303" pitchFamily="18" charset="0"/>
              </a:rPr>
              <a:t>условия, которые необходимы для договоров данного вида. Необходимыми для конкретного договора считаются те условия, которые выражают его природу и без которых он не может существовать как данный вид договора. Например, договор простого товарищества немыслим без определения сторонами общей хозяйственной или иной цели, для достижения которой они обязуются совместно действовать.</a:t>
            </a:r>
          </a:p>
          <a:p>
            <a:pPr algn="just"/>
            <a:r>
              <a:rPr lang="ru-RU" i="1" dirty="0">
                <a:solidFill>
                  <a:schemeClr val="accent1">
                    <a:lumMod val="75000"/>
                  </a:schemeClr>
                </a:solidFill>
                <a:latin typeface="Georgia" panose="02040502050405020303" pitchFamily="18" charset="0"/>
              </a:rPr>
              <a:t>Существенными</a:t>
            </a:r>
            <a:r>
              <a:rPr lang="ru-RU" dirty="0">
                <a:solidFill>
                  <a:schemeClr val="accent1">
                    <a:lumMod val="75000"/>
                  </a:schemeClr>
                </a:solidFill>
                <a:latin typeface="Georgia" panose="02040502050405020303" pitchFamily="18" charset="0"/>
              </a:rPr>
              <a:t> считаются и условия, относительно которых по заявлению одной из сторон должно быть достигнуто соглашение. Это означает, что по желанию одной из сторон в договоре существенным становится и такое условие, которое не признано таковым законом или иным правовым актом и которое не выражает природу этого договора. Так, требования, которые предъявляются к упаковке продаваемой вещи, не отнесены к числу существенных условий договора купли-продажи действующим законодательством и не выражают природу данного договора. Однако для покупателя, приобретающего вещь в качестве подарка, упаковка может быть весьма существенным обстоятельством. Поэтому, если покупатель потребует согласовать условие об упаковке приобретаемого товара, оно становится существенным условием договора купли-продажи, без которого данный договор купли-продажи не может быть заключен.</a:t>
            </a:r>
          </a:p>
        </p:txBody>
      </p:sp>
    </p:spTree>
    <p:extLst>
      <p:ext uri="{BB962C8B-B14F-4D97-AF65-F5344CB8AC3E}">
        <p14:creationId xmlns:p14="http://schemas.microsoft.com/office/powerpoint/2010/main" val="38780064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99901F-E1EB-AF6B-0A0C-90AC0E053D0F}"/>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Верховный суд РФ</a:t>
            </a:r>
          </a:p>
        </p:txBody>
      </p:sp>
      <p:sp>
        <p:nvSpPr>
          <p:cNvPr id="3" name="Объект 2">
            <a:extLst>
              <a:ext uri="{FF2B5EF4-FFF2-40B4-BE49-F238E27FC236}">
                <a16:creationId xmlns:a16="http://schemas.microsoft.com/office/drawing/2014/main" id="{C267C3A3-0243-05D1-5CE6-8E940F3E2508}"/>
              </a:ext>
            </a:extLst>
          </p:cNvPr>
          <p:cNvSpPr>
            <a:spLocks noGrp="1"/>
          </p:cNvSpPr>
          <p:nvPr>
            <p:ph idx="1"/>
          </p:nvPr>
        </p:nvSpPr>
        <p:spPr>
          <a:xfrm>
            <a:off x="838200" y="2463281"/>
            <a:ext cx="10515600" cy="3713681"/>
          </a:xfrm>
        </p:spPr>
        <p:txBody>
          <a:bodyPr/>
          <a:lstStyle/>
          <a:p>
            <a:pPr algn="just"/>
            <a:r>
              <a:rPr lang="ru-RU" dirty="0">
                <a:solidFill>
                  <a:schemeClr val="accent1">
                    <a:lumMod val="75000"/>
                  </a:schemeClr>
                </a:solidFill>
                <a:latin typeface="Georgia" panose="02040502050405020303" pitchFamily="18" charset="0"/>
              </a:rPr>
              <a:t>Высший судебный орган осуществляет надзор за деятельностью судов общей юрисдикции и арбитражных судов. </a:t>
            </a:r>
          </a:p>
          <a:p>
            <a:pPr algn="just"/>
            <a:r>
              <a:rPr lang="ru-RU" dirty="0">
                <a:solidFill>
                  <a:schemeClr val="accent1">
                    <a:lumMod val="75000"/>
                  </a:schemeClr>
                </a:solidFill>
                <a:latin typeface="Georgia" panose="02040502050405020303" pitchFamily="18" charset="0"/>
              </a:rPr>
              <a:t>В качестве суда первой инстанции рассматривает административные дела, перечень которых установлен ст. 21 КАС РФ.</a:t>
            </a:r>
          </a:p>
          <a:p>
            <a:pPr algn="just"/>
            <a:r>
              <a:rPr lang="ru-RU" dirty="0">
                <a:solidFill>
                  <a:schemeClr val="accent1">
                    <a:lumMod val="75000"/>
                  </a:schemeClr>
                </a:solidFill>
                <a:latin typeface="Georgia" panose="02040502050405020303" pitchFamily="18" charset="0"/>
              </a:rPr>
              <a:t>Выступает в пределах своей компетенции в качестве апелляционной и кассационной инстанции.</a:t>
            </a:r>
          </a:p>
        </p:txBody>
      </p:sp>
    </p:spTree>
    <p:extLst>
      <p:ext uri="{BB962C8B-B14F-4D97-AF65-F5344CB8AC3E}">
        <p14:creationId xmlns:p14="http://schemas.microsoft.com/office/powerpoint/2010/main" val="15893426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495093-E5C6-4E56-5AD4-52C8E02AEC33}"/>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Военные суды в РФ</a:t>
            </a:r>
          </a:p>
        </p:txBody>
      </p:sp>
      <p:sp>
        <p:nvSpPr>
          <p:cNvPr id="3" name="Объект 2">
            <a:extLst>
              <a:ext uri="{FF2B5EF4-FFF2-40B4-BE49-F238E27FC236}">
                <a16:creationId xmlns:a16="http://schemas.microsoft.com/office/drawing/2014/main" id="{4A7A35FF-8D81-1670-EBEB-9AD29F1EB421}"/>
              </a:ext>
            </a:extLst>
          </p:cNvPr>
          <p:cNvSpPr>
            <a:spLocks noGrp="1"/>
          </p:cNvSpPr>
          <p:nvPr>
            <p:ph idx="1"/>
          </p:nvPr>
        </p:nvSpPr>
        <p:spPr/>
        <p:txBody>
          <a:bodyPr/>
          <a:lstStyle/>
          <a:p>
            <a:pPr algn="just"/>
            <a:r>
              <a:rPr lang="ru-RU" dirty="0">
                <a:solidFill>
                  <a:schemeClr val="accent1">
                    <a:lumMod val="75000"/>
                  </a:schemeClr>
                </a:solidFill>
                <a:latin typeface="Georgia" panose="02040502050405020303" pitchFamily="18" charset="0"/>
              </a:rPr>
              <a:t>Они рассматривают дела, связанные с нарушением права в процессе военной службы. Рассмотрим их иерархию. </a:t>
            </a:r>
          </a:p>
          <a:p>
            <a:endParaRPr lang="ru-RU" dirty="0"/>
          </a:p>
        </p:txBody>
      </p:sp>
      <p:graphicFrame>
        <p:nvGraphicFramePr>
          <p:cNvPr id="4" name="Таблица 3">
            <a:extLst>
              <a:ext uri="{FF2B5EF4-FFF2-40B4-BE49-F238E27FC236}">
                <a16:creationId xmlns:a16="http://schemas.microsoft.com/office/drawing/2014/main" id="{96E86B11-8EAD-B4D4-E291-79DDD3A40A8B}"/>
              </a:ext>
            </a:extLst>
          </p:cNvPr>
          <p:cNvGraphicFramePr>
            <a:graphicFrameLocks noGrp="1"/>
          </p:cNvGraphicFramePr>
          <p:nvPr>
            <p:extLst>
              <p:ext uri="{D42A27DB-BD31-4B8C-83A1-F6EECF244321}">
                <p14:modId xmlns:p14="http://schemas.microsoft.com/office/powerpoint/2010/main" val="1725328225"/>
              </p:ext>
            </p:extLst>
          </p:nvPr>
        </p:nvGraphicFramePr>
        <p:xfrm>
          <a:off x="838200" y="2847019"/>
          <a:ext cx="10515600" cy="1562100"/>
        </p:xfrm>
        <a:graphic>
          <a:graphicData uri="http://schemas.openxmlformats.org/drawingml/2006/table">
            <a:tbl>
              <a:tblPr/>
              <a:tblGrid>
                <a:gridCol w="5257800">
                  <a:extLst>
                    <a:ext uri="{9D8B030D-6E8A-4147-A177-3AD203B41FA5}">
                      <a16:colId xmlns:a16="http://schemas.microsoft.com/office/drawing/2014/main" val="236538820"/>
                    </a:ext>
                  </a:extLst>
                </a:gridCol>
                <a:gridCol w="5257800">
                  <a:extLst>
                    <a:ext uri="{9D8B030D-6E8A-4147-A177-3AD203B41FA5}">
                      <a16:colId xmlns:a16="http://schemas.microsoft.com/office/drawing/2014/main" val="1860952274"/>
                    </a:ext>
                  </a:extLst>
                </a:gridCol>
              </a:tblGrid>
              <a:tr h="0">
                <a:tc>
                  <a:txBody>
                    <a:bodyPr/>
                    <a:lstStyle/>
                    <a:p>
                      <a:pPr algn="just" rtl="0">
                        <a:buFont typeface="+mj-lt"/>
                        <a:buAutoNum type="arabicPeriod"/>
                      </a:pPr>
                      <a:r>
                        <a:rPr lang="ru-RU" b="0" dirty="0">
                          <a:solidFill>
                            <a:schemeClr val="accent1">
                              <a:lumMod val="75000"/>
                            </a:schemeClr>
                          </a:solidFill>
                          <a:effectLst/>
                          <a:latin typeface="Georgia" panose="02040502050405020303" pitchFamily="18" charset="0"/>
                        </a:rPr>
                        <a:t>Гарнизонный военный суд</a:t>
                      </a:r>
                    </a:p>
                  </a:txBody>
                  <a:tcPr marL="114300" marR="114300" marT="76200" marB="11430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tc>
                  <a:txBody>
                    <a:bodyPr/>
                    <a:lstStyle/>
                    <a:p>
                      <a:pPr algn="just" rtl="0"/>
                      <a:r>
                        <a:rPr lang="ru-RU" b="0" dirty="0">
                          <a:solidFill>
                            <a:schemeClr val="accent1">
                              <a:lumMod val="75000"/>
                            </a:schemeClr>
                          </a:solidFill>
                          <a:effectLst/>
                          <a:latin typeface="Georgia" panose="02040502050405020303" pitchFamily="18" charset="0"/>
                        </a:rPr>
                        <a:t>Рассматривает в качестве суда первой инстанции уголовные, гражданские и административные дела, связанные с нарушением права военнослужащими или лицами, проходящими военные сборы. </a:t>
                      </a:r>
                    </a:p>
                  </a:txBody>
                  <a:tcPr marL="114300" marR="114300" marT="76200" marB="11430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extLst>
                  <a:ext uri="{0D108BD9-81ED-4DB2-BD59-A6C34878D82A}">
                    <a16:rowId xmlns:a16="http://schemas.microsoft.com/office/drawing/2014/main" val="1539292279"/>
                  </a:ext>
                </a:extLst>
              </a:tr>
            </a:tbl>
          </a:graphicData>
        </a:graphic>
      </p:graphicFrame>
      <p:graphicFrame>
        <p:nvGraphicFramePr>
          <p:cNvPr id="6" name="Таблица 5">
            <a:extLst>
              <a:ext uri="{FF2B5EF4-FFF2-40B4-BE49-F238E27FC236}">
                <a16:creationId xmlns:a16="http://schemas.microsoft.com/office/drawing/2014/main" id="{F0BCBDDE-0524-4938-ECE8-E0CC1561CD3F}"/>
              </a:ext>
            </a:extLst>
          </p:cNvPr>
          <p:cNvGraphicFramePr>
            <a:graphicFrameLocks noGrp="1"/>
          </p:cNvGraphicFramePr>
          <p:nvPr>
            <p:extLst>
              <p:ext uri="{D42A27DB-BD31-4B8C-83A1-F6EECF244321}">
                <p14:modId xmlns:p14="http://schemas.microsoft.com/office/powerpoint/2010/main" val="798125107"/>
              </p:ext>
            </p:extLst>
          </p:nvPr>
        </p:nvGraphicFramePr>
        <p:xfrm>
          <a:off x="838200" y="4409119"/>
          <a:ext cx="10515600" cy="2385060"/>
        </p:xfrm>
        <a:graphic>
          <a:graphicData uri="http://schemas.openxmlformats.org/drawingml/2006/table">
            <a:tbl>
              <a:tblPr/>
              <a:tblGrid>
                <a:gridCol w="5257800">
                  <a:extLst>
                    <a:ext uri="{9D8B030D-6E8A-4147-A177-3AD203B41FA5}">
                      <a16:colId xmlns:a16="http://schemas.microsoft.com/office/drawing/2014/main" val="2365221729"/>
                    </a:ext>
                  </a:extLst>
                </a:gridCol>
                <a:gridCol w="5257800">
                  <a:extLst>
                    <a:ext uri="{9D8B030D-6E8A-4147-A177-3AD203B41FA5}">
                      <a16:colId xmlns:a16="http://schemas.microsoft.com/office/drawing/2014/main" val="3166614837"/>
                    </a:ext>
                  </a:extLst>
                </a:gridCol>
              </a:tblGrid>
              <a:tr h="0">
                <a:tc>
                  <a:txBody>
                    <a:bodyPr/>
                    <a:lstStyle/>
                    <a:p>
                      <a:pPr rtl="0">
                        <a:buFont typeface="+mj-lt"/>
                        <a:buAutoNum type="arabicPeriod" startAt="2"/>
                      </a:pPr>
                      <a:r>
                        <a:rPr lang="ru-RU" b="0" dirty="0">
                          <a:solidFill>
                            <a:schemeClr val="accent1">
                              <a:lumMod val="75000"/>
                            </a:schemeClr>
                          </a:solidFill>
                          <a:effectLst/>
                          <a:latin typeface="Georgia" panose="02040502050405020303" pitchFamily="18" charset="0"/>
                        </a:rPr>
                        <a:t>Окружной (флотский) военный суд</a:t>
                      </a:r>
                    </a:p>
                  </a:txBody>
                  <a:tcPr marL="114300" marR="114300" marT="76200" marB="11430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just" rtl="0"/>
                      <a:r>
                        <a:rPr lang="ru-RU" b="0" dirty="0">
                          <a:solidFill>
                            <a:schemeClr val="accent1">
                              <a:lumMod val="75000"/>
                            </a:schemeClr>
                          </a:solidFill>
                          <a:effectLst/>
                          <a:latin typeface="Georgia" panose="02040502050405020303" pitchFamily="18" charset="0"/>
                        </a:rPr>
                        <a:t>Рассматривает в качестве первой инстанции гражданские и административные дела, связанные с государственной тайной, а также уголовные дела, установленные ст. 31 УПК РФ. </a:t>
                      </a:r>
                    </a:p>
                    <a:p>
                      <a:pPr algn="just" rtl="0"/>
                      <a:r>
                        <a:rPr lang="ru-RU" b="0" dirty="0">
                          <a:solidFill>
                            <a:schemeClr val="accent1">
                              <a:lumMod val="75000"/>
                            </a:schemeClr>
                          </a:solidFill>
                          <a:effectLst/>
                          <a:latin typeface="Georgia" panose="02040502050405020303" pitchFamily="18" charset="0"/>
                        </a:rPr>
                        <a:t>Также принимает жалобы на вынесенные гарнизонными судами решения, не вступившие в законную силу. </a:t>
                      </a:r>
                    </a:p>
                  </a:txBody>
                  <a:tcPr marL="114300" marR="114300" marT="76200" marB="11430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4002841307"/>
                  </a:ext>
                </a:extLst>
              </a:tr>
            </a:tbl>
          </a:graphicData>
        </a:graphic>
      </p:graphicFrame>
    </p:spTree>
    <p:extLst>
      <p:ext uri="{BB962C8B-B14F-4D97-AF65-F5344CB8AC3E}">
        <p14:creationId xmlns:p14="http://schemas.microsoft.com/office/powerpoint/2010/main" val="31194940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A0444A2E-EF6D-633B-68C8-023EC07AE1DD}"/>
              </a:ext>
            </a:extLst>
          </p:cNvPr>
          <p:cNvGraphicFramePr>
            <a:graphicFrameLocks noGrp="1"/>
          </p:cNvGraphicFramePr>
          <p:nvPr>
            <p:ph idx="1"/>
            <p:extLst>
              <p:ext uri="{D42A27DB-BD31-4B8C-83A1-F6EECF244321}">
                <p14:modId xmlns:p14="http://schemas.microsoft.com/office/powerpoint/2010/main" val="190039007"/>
              </p:ext>
            </p:extLst>
          </p:nvPr>
        </p:nvGraphicFramePr>
        <p:xfrm>
          <a:off x="746448" y="447869"/>
          <a:ext cx="10898156" cy="5943600"/>
        </p:xfrm>
        <a:graphic>
          <a:graphicData uri="http://schemas.openxmlformats.org/drawingml/2006/table">
            <a:tbl>
              <a:tblPr/>
              <a:tblGrid>
                <a:gridCol w="5449078">
                  <a:extLst>
                    <a:ext uri="{9D8B030D-6E8A-4147-A177-3AD203B41FA5}">
                      <a16:colId xmlns:a16="http://schemas.microsoft.com/office/drawing/2014/main" val="1390888879"/>
                    </a:ext>
                  </a:extLst>
                </a:gridCol>
                <a:gridCol w="5449078">
                  <a:extLst>
                    <a:ext uri="{9D8B030D-6E8A-4147-A177-3AD203B41FA5}">
                      <a16:colId xmlns:a16="http://schemas.microsoft.com/office/drawing/2014/main" val="2250202571"/>
                    </a:ext>
                  </a:extLst>
                </a:gridCol>
              </a:tblGrid>
              <a:tr h="1038059">
                <a:tc>
                  <a:txBody>
                    <a:bodyPr/>
                    <a:lstStyle/>
                    <a:p>
                      <a:pPr rtl="0">
                        <a:buFont typeface="+mj-lt"/>
                        <a:buAutoNum type="arabicPeriod" startAt="3"/>
                      </a:pPr>
                      <a:r>
                        <a:rPr lang="ru-RU" sz="1400" b="0">
                          <a:solidFill>
                            <a:schemeClr val="accent1">
                              <a:lumMod val="75000"/>
                            </a:schemeClr>
                          </a:solidFill>
                          <a:effectLst/>
                          <a:latin typeface="Georgia" panose="02040502050405020303" pitchFamily="18" charset="0"/>
                        </a:rPr>
                        <a:t>Апелляционный военный суд</a:t>
                      </a:r>
                    </a:p>
                  </a:txBody>
                  <a:tcPr marL="62340" marR="62340" marT="41560" marB="6234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tc>
                  <a:txBody>
                    <a:bodyPr/>
                    <a:lstStyle/>
                    <a:p>
                      <a:pPr algn="just" rtl="0"/>
                      <a:r>
                        <a:rPr lang="ru-RU" sz="1400" b="0" dirty="0">
                          <a:solidFill>
                            <a:schemeClr val="accent1">
                              <a:lumMod val="75000"/>
                            </a:schemeClr>
                          </a:solidFill>
                          <a:effectLst/>
                          <a:latin typeface="Georgia" panose="02040502050405020303" pitchFamily="18" charset="0"/>
                        </a:rPr>
                        <a:t>Рассматривает апелляционные жалобы на решения окружных (флотских) военных судов, вынесенные в качестве первой судебной инстанции и не вступившие в законную силу. </a:t>
                      </a:r>
                    </a:p>
                  </a:txBody>
                  <a:tcPr marL="62340" marR="62340" marT="41560" marB="6234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extLst>
                  <a:ext uri="{0D108BD9-81ED-4DB2-BD59-A6C34878D82A}">
                    <a16:rowId xmlns:a16="http://schemas.microsoft.com/office/drawing/2014/main" val="1909016331"/>
                  </a:ext>
                </a:extLst>
              </a:tr>
              <a:tr h="942661">
                <a:tc>
                  <a:txBody>
                    <a:bodyPr/>
                    <a:lstStyle/>
                    <a:p>
                      <a:pPr rtl="0">
                        <a:buFont typeface="+mj-lt"/>
                        <a:buAutoNum type="arabicPeriod" startAt="4"/>
                      </a:pPr>
                      <a:r>
                        <a:rPr lang="ru-RU" sz="1400" b="0">
                          <a:solidFill>
                            <a:schemeClr val="accent1">
                              <a:lumMod val="75000"/>
                            </a:schemeClr>
                          </a:solidFill>
                          <a:effectLst/>
                          <a:latin typeface="Georgia" panose="02040502050405020303" pitchFamily="18" charset="0"/>
                        </a:rPr>
                        <a:t>Кассационный военный суд</a:t>
                      </a:r>
                    </a:p>
                  </a:txBody>
                  <a:tcPr marL="62340" marR="62340" marT="41560" marB="6234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noFill/>
                  </a:tcPr>
                </a:tc>
                <a:tc>
                  <a:txBody>
                    <a:bodyPr/>
                    <a:lstStyle/>
                    <a:p>
                      <a:pPr algn="just" rtl="0"/>
                      <a:r>
                        <a:rPr lang="ru-RU" sz="1400" b="0" dirty="0">
                          <a:solidFill>
                            <a:schemeClr val="accent1">
                              <a:lumMod val="75000"/>
                            </a:schemeClr>
                          </a:solidFill>
                          <a:effectLst/>
                          <a:latin typeface="Georgia" panose="02040502050405020303" pitchFamily="18" charset="0"/>
                        </a:rPr>
                        <a:t>Рассматривает кассационные жалобы на вступившие в силу решения гарнизонных, окружных (флотских) и апелляционного военных судов. </a:t>
                      </a:r>
                    </a:p>
                  </a:txBody>
                  <a:tcPr marL="62340" marR="62340" marT="41560" marB="6234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noFill/>
                  </a:tcPr>
                </a:tc>
                <a:extLst>
                  <a:ext uri="{0D108BD9-81ED-4DB2-BD59-A6C34878D82A}">
                    <a16:rowId xmlns:a16="http://schemas.microsoft.com/office/drawing/2014/main" val="4153501940"/>
                  </a:ext>
                </a:extLst>
              </a:tr>
              <a:tr h="3962880">
                <a:tc>
                  <a:txBody>
                    <a:bodyPr/>
                    <a:lstStyle/>
                    <a:p>
                      <a:pPr rtl="0">
                        <a:buFont typeface="+mj-lt"/>
                        <a:buAutoNum type="arabicPeriod" startAt="5"/>
                      </a:pPr>
                      <a:r>
                        <a:rPr lang="ru-RU" sz="1400" b="0" dirty="0">
                          <a:solidFill>
                            <a:schemeClr val="accent1">
                              <a:lumMod val="75000"/>
                            </a:schemeClr>
                          </a:solidFill>
                          <a:effectLst/>
                          <a:latin typeface="Georgia" panose="02040502050405020303" pitchFamily="18" charset="0"/>
                        </a:rPr>
                        <a:t>Верховный Суд РФ</a:t>
                      </a:r>
                    </a:p>
                  </a:txBody>
                  <a:tcPr marL="62340" marR="62340" marT="41560" marB="6234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tc>
                  <a:txBody>
                    <a:bodyPr/>
                    <a:lstStyle/>
                    <a:p>
                      <a:pPr algn="just" rtl="0"/>
                      <a:r>
                        <a:rPr lang="ru-RU" sz="1400" b="0" i="1" dirty="0">
                          <a:solidFill>
                            <a:schemeClr val="accent1">
                              <a:lumMod val="75000"/>
                            </a:schemeClr>
                          </a:solidFill>
                          <a:effectLst/>
                          <a:latin typeface="Georgia" panose="02040502050405020303" pitchFamily="18" charset="0"/>
                        </a:rPr>
                        <a:t>Судебная коллегия</a:t>
                      </a:r>
                      <a:r>
                        <a:rPr lang="ru-RU" sz="1400" b="0" dirty="0">
                          <a:solidFill>
                            <a:schemeClr val="accent1">
                              <a:lumMod val="75000"/>
                            </a:schemeClr>
                          </a:solidFill>
                          <a:effectLst/>
                          <a:latin typeface="Georgia" panose="02040502050405020303" pitchFamily="18" charset="0"/>
                        </a:rPr>
                        <a:t> по делам военнослужащих в первой инстанции рассматривает административные дела, оспаривающие нормативные акты высших государственных органов законодательной и исполнительной власти, в которых затронуты права, свободы и интересы военнослужащих и граждан, проходящих военные сборы. Рассматривает решения нижестоящих военных судов в кассационном порядке.</a:t>
                      </a:r>
                    </a:p>
                    <a:p>
                      <a:pPr algn="just" rtl="0"/>
                      <a:r>
                        <a:rPr lang="ru-RU" sz="1400" b="0" i="1" dirty="0">
                          <a:solidFill>
                            <a:schemeClr val="accent1">
                              <a:lumMod val="75000"/>
                            </a:schemeClr>
                          </a:solidFill>
                          <a:effectLst/>
                          <a:latin typeface="Georgia" panose="02040502050405020303" pitchFamily="18" charset="0"/>
                        </a:rPr>
                        <a:t>Апелляционная коллегия</a:t>
                      </a:r>
                      <a:r>
                        <a:rPr lang="ru-RU" sz="1400" b="0" dirty="0">
                          <a:solidFill>
                            <a:schemeClr val="accent1">
                              <a:lumMod val="75000"/>
                            </a:schemeClr>
                          </a:solidFill>
                          <a:effectLst/>
                          <a:latin typeface="Georgia" panose="02040502050405020303" pitchFamily="18" charset="0"/>
                        </a:rPr>
                        <a:t> рассматривает дела по жалобам на принятые решения коллегией по делам военнослужащих в первой инстанции</a:t>
                      </a:r>
                    </a:p>
                    <a:p>
                      <a:pPr algn="just" rtl="0"/>
                      <a:r>
                        <a:rPr lang="ru-RU" sz="1400" b="0" i="1" dirty="0">
                          <a:solidFill>
                            <a:schemeClr val="accent1">
                              <a:lumMod val="75000"/>
                            </a:schemeClr>
                          </a:solidFill>
                          <a:effectLst/>
                          <a:latin typeface="Georgia" panose="02040502050405020303" pitchFamily="18" charset="0"/>
                        </a:rPr>
                        <a:t>Президиум ВС РФ</a:t>
                      </a:r>
                      <a:r>
                        <a:rPr lang="ru-RU" sz="1400" b="0" dirty="0">
                          <a:solidFill>
                            <a:schemeClr val="accent1">
                              <a:lumMod val="75000"/>
                            </a:schemeClr>
                          </a:solidFill>
                          <a:effectLst/>
                          <a:latin typeface="Georgia" panose="02040502050405020303" pitchFamily="18" charset="0"/>
                        </a:rPr>
                        <a:t> рассматривает дела, которые рассматривались в апелляционном или кассационном порядке и по которым были вынесены решения Судебной коллегии по делам военнослужащих и окружного (флотского) суда в качестве надзорной инстанции. </a:t>
                      </a:r>
                    </a:p>
                  </a:txBody>
                  <a:tcPr marL="62340" marR="62340" marT="41560" marB="62340"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extLst>
                  <a:ext uri="{0D108BD9-81ED-4DB2-BD59-A6C34878D82A}">
                    <a16:rowId xmlns:a16="http://schemas.microsoft.com/office/drawing/2014/main" val="3861177448"/>
                  </a:ext>
                </a:extLst>
              </a:tr>
            </a:tbl>
          </a:graphicData>
        </a:graphic>
      </p:graphicFrame>
    </p:spTree>
    <p:extLst>
      <p:ext uri="{BB962C8B-B14F-4D97-AF65-F5344CB8AC3E}">
        <p14:creationId xmlns:p14="http://schemas.microsoft.com/office/powerpoint/2010/main" val="35299240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557CA-935E-8D59-BE3D-12055BC02845}"/>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Арбитражные суды</a:t>
            </a:r>
          </a:p>
        </p:txBody>
      </p:sp>
      <p:sp>
        <p:nvSpPr>
          <p:cNvPr id="3" name="Объект 2">
            <a:extLst>
              <a:ext uri="{FF2B5EF4-FFF2-40B4-BE49-F238E27FC236}">
                <a16:creationId xmlns:a16="http://schemas.microsoft.com/office/drawing/2014/main" id="{ECD28601-A401-81E5-DEDA-37E803050F2E}"/>
              </a:ext>
            </a:extLst>
          </p:cNvPr>
          <p:cNvSpPr>
            <a:spLocks noGrp="1"/>
          </p:cNvSpPr>
          <p:nvPr>
            <p:ph idx="1"/>
          </p:nvPr>
        </p:nvSpPr>
        <p:spPr>
          <a:xfrm>
            <a:off x="838200" y="2332653"/>
            <a:ext cx="10515600" cy="3844310"/>
          </a:xfrm>
        </p:spPr>
        <p:txBody>
          <a:bodyPr>
            <a:normAutofit/>
          </a:bodyPr>
          <a:lstStyle/>
          <a:p>
            <a:pPr algn="just"/>
            <a:r>
              <a:rPr lang="ru-RU" sz="2400" dirty="0">
                <a:solidFill>
                  <a:schemeClr val="accent1">
                    <a:lumMod val="75000"/>
                  </a:schemeClr>
                </a:solidFill>
                <a:latin typeface="Georgia" panose="02040502050405020303" pitchFamily="18" charset="0"/>
              </a:rPr>
              <a:t>В 2014 году в результате реформы был упразднён Высший арбитражный суд РФ, а его полномочия передали Верховному Суду РФ. Теперь за разрешение экономических споров отвечает специальная судебная коллегия в составе Верховного Суда РФ.</a:t>
            </a:r>
          </a:p>
          <a:p>
            <a:pPr algn="just"/>
            <a:r>
              <a:rPr lang="ru-RU" sz="2400" dirty="0">
                <a:solidFill>
                  <a:schemeClr val="accent1">
                    <a:lumMod val="75000"/>
                  </a:schemeClr>
                </a:solidFill>
                <a:latin typeface="Georgia" panose="02040502050405020303" pitchFamily="18" charset="0"/>
              </a:rPr>
              <a:t>Судебная коллегия по разрешению экономических споров возглавляет иерархию арбитражных судов в России. Эти суды решают споры между индивидуальными предпринимателями, юридическими лицами, государственными органами и органами местного самоуправления, связанные с имущественными отношениями. Рассмотрим подробнее всю вертикаль судов, занимающихся этими вопросами. </a:t>
            </a:r>
          </a:p>
        </p:txBody>
      </p:sp>
    </p:spTree>
    <p:extLst>
      <p:ext uri="{BB962C8B-B14F-4D97-AF65-F5344CB8AC3E}">
        <p14:creationId xmlns:p14="http://schemas.microsoft.com/office/powerpoint/2010/main" val="21747921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a:extLst>
              <a:ext uri="{FF2B5EF4-FFF2-40B4-BE49-F238E27FC236}">
                <a16:creationId xmlns:a16="http://schemas.microsoft.com/office/drawing/2014/main" id="{BDDFB00F-4BE6-9917-6512-172712846231}"/>
              </a:ext>
            </a:extLst>
          </p:cNvPr>
          <p:cNvGraphicFramePr>
            <a:graphicFrameLocks noGrp="1"/>
          </p:cNvGraphicFramePr>
          <p:nvPr>
            <p:extLst>
              <p:ext uri="{D42A27DB-BD31-4B8C-83A1-F6EECF244321}">
                <p14:modId xmlns:p14="http://schemas.microsoft.com/office/powerpoint/2010/main" val="1865849637"/>
              </p:ext>
            </p:extLst>
          </p:nvPr>
        </p:nvGraphicFramePr>
        <p:xfrm>
          <a:off x="671804" y="718457"/>
          <a:ext cx="10655560" cy="5728248"/>
        </p:xfrm>
        <a:graphic>
          <a:graphicData uri="http://schemas.openxmlformats.org/drawingml/2006/table">
            <a:tbl>
              <a:tblPr/>
              <a:tblGrid>
                <a:gridCol w="5327780">
                  <a:extLst>
                    <a:ext uri="{9D8B030D-6E8A-4147-A177-3AD203B41FA5}">
                      <a16:colId xmlns:a16="http://schemas.microsoft.com/office/drawing/2014/main" val="1004161498"/>
                    </a:ext>
                  </a:extLst>
                </a:gridCol>
                <a:gridCol w="5327780">
                  <a:extLst>
                    <a:ext uri="{9D8B030D-6E8A-4147-A177-3AD203B41FA5}">
                      <a16:colId xmlns:a16="http://schemas.microsoft.com/office/drawing/2014/main" val="605874024"/>
                    </a:ext>
                  </a:extLst>
                </a:gridCol>
              </a:tblGrid>
              <a:tr h="584946">
                <a:tc>
                  <a:txBody>
                    <a:bodyPr/>
                    <a:lstStyle/>
                    <a:p>
                      <a:pPr rtl="0">
                        <a:buFont typeface="+mj-lt"/>
                        <a:buAutoNum type="arabicPeriod"/>
                      </a:pPr>
                      <a:r>
                        <a:rPr lang="ru-RU" sz="1600" b="0" dirty="0">
                          <a:solidFill>
                            <a:schemeClr val="accent1">
                              <a:lumMod val="75000"/>
                            </a:schemeClr>
                          </a:solidFill>
                          <a:effectLst/>
                          <a:latin typeface="Georgia" panose="02040502050405020303" pitchFamily="18" charset="0"/>
                        </a:rPr>
                        <a:t>Арбитражные суды субъектов РФ</a:t>
                      </a:r>
                    </a:p>
                  </a:txBody>
                  <a:tcPr marL="73173" marR="73173" marT="48782" marB="73173"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tc>
                  <a:txBody>
                    <a:bodyPr/>
                    <a:lstStyle/>
                    <a:p>
                      <a:pPr rtl="0"/>
                      <a:r>
                        <a:rPr lang="ru-RU" sz="1600" b="0">
                          <a:solidFill>
                            <a:schemeClr val="accent1">
                              <a:lumMod val="75000"/>
                            </a:schemeClr>
                          </a:solidFill>
                          <a:effectLst/>
                          <a:latin typeface="Georgia" panose="02040502050405020303" pitchFamily="18" charset="0"/>
                        </a:rPr>
                        <a:t>Рассматривают все дела, отнесённые к подсудности арбитражных судов. </a:t>
                      </a:r>
                    </a:p>
                  </a:txBody>
                  <a:tcPr marL="73173" marR="73173" marT="48782" marB="73173"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extLst>
                  <a:ext uri="{0D108BD9-81ED-4DB2-BD59-A6C34878D82A}">
                    <a16:rowId xmlns:a16="http://schemas.microsoft.com/office/drawing/2014/main" val="2524435597"/>
                  </a:ext>
                </a:extLst>
              </a:tr>
              <a:tr h="1023624">
                <a:tc>
                  <a:txBody>
                    <a:bodyPr/>
                    <a:lstStyle/>
                    <a:p>
                      <a:pPr rtl="0">
                        <a:buFont typeface="+mj-lt"/>
                        <a:buAutoNum type="arabicPeriod" startAt="2"/>
                      </a:pPr>
                      <a:r>
                        <a:rPr lang="ru-RU" sz="1600" b="0">
                          <a:solidFill>
                            <a:schemeClr val="accent1">
                              <a:lumMod val="75000"/>
                            </a:schemeClr>
                          </a:solidFill>
                          <a:effectLst/>
                          <a:latin typeface="Georgia" panose="02040502050405020303" pitchFamily="18" charset="0"/>
                        </a:rPr>
                        <a:t>Арбитражные апелляционные суды </a:t>
                      </a:r>
                    </a:p>
                  </a:txBody>
                  <a:tcPr marL="73173" marR="73173" marT="48782" marB="73173"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ru-RU" sz="1600" b="0" dirty="0">
                          <a:solidFill>
                            <a:schemeClr val="accent1">
                              <a:lumMod val="75000"/>
                            </a:schemeClr>
                          </a:solidFill>
                          <a:effectLst/>
                          <a:latin typeface="Georgia" panose="02040502050405020303" pitchFamily="18" charset="0"/>
                        </a:rPr>
                        <a:t>Повторно рассматривают дела для проверки законности вынесенного судебного решения. На данный момент в России действует 21 арбитражный апелляционный суд.</a:t>
                      </a:r>
                    </a:p>
                  </a:txBody>
                  <a:tcPr marL="73173" marR="73173" marT="48782" marB="73173"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030101458"/>
                  </a:ext>
                </a:extLst>
              </a:tr>
              <a:tr h="1242963">
                <a:tc>
                  <a:txBody>
                    <a:bodyPr/>
                    <a:lstStyle/>
                    <a:p>
                      <a:pPr rtl="0">
                        <a:buFont typeface="+mj-lt"/>
                        <a:buAutoNum type="arabicPeriod" startAt="3"/>
                      </a:pPr>
                      <a:r>
                        <a:rPr lang="ru-RU" sz="1600" b="0">
                          <a:solidFill>
                            <a:schemeClr val="accent1">
                              <a:lumMod val="75000"/>
                            </a:schemeClr>
                          </a:solidFill>
                          <a:effectLst/>
                          <a:latin typeface="Georgia" panose="02040502050405020303" pitchFamily="18" charset="0"/>
                        </a:rPr>
                        <a:t>Арбитражные суды округов</a:t>
                      </a:r>
                    </a:p>
                  </a:txBody>
                  <a:tcPr marL="73173" marR="73173" marT="48782" marB="73173"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tc>
                  <a:txBody>
                    <a:bodyPr/>
                    <a:lstStyle/>
                    <a:p>
                      <a:pPr rtl="0"/>
                      <a:r>
                        <a:rPr lang="ru-RU" sz="1600" b="0" dirty="0">
                          <a:solidFill>
                            <a:schemeClr val="accent1">
                              <a:lumMod val="75000"/>
                            </a:schemeClr>
                          </a:solidFill>
                          <a:effectLst/>
                          <a:latin typeface="Georgia" panose="02040502050405020303" pitchFamily="18" charset="0"/>
                        </a:rPr>
                        <a:t>Проверяют вступившее в законную силу решение нижестоящей инстанции в кассационном порядке. В настоящий момент в России действует 10 арбитражных судов округов. </a:t>
                      </a:r>
                    </a:p>
                  </a:txBody>
                  <a:tcPr marL="73173" marR="73173" marT="48782" marB="73173"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8F8F8"/>
                    </a:solidFill>
                  </a:tcPr>
                </a:tc>
                <a:extLst>
                  <a:ext uri="{0D108BD9-81ED-4DB2-BD59-A6C34878D82A}">
                    <a16:rowId xmlns:a16="http://schemas.microsoft.com/office/drawing/2014/main" val="1153370343"/>
                  </a:ext>
                </a:extLst>
              </a:tr>
              <a:tr h="2778335">
                <a:tc>
                  <a:txBody>
                    <a:bodyPr/>
                    <a:lstStyle/>
                    <a:p>
                      <a:pPr rtl="0">
                        <a:buFont typeface="+mj-lt"/>
                        <a:buAutoNum type="arabicPeriod" startAt="4"/>
                      </a:pPr>
                      <a:r>
                        <a:rPr lang="ru-RU" sz="1600" b="0">
                          <a:solidFill>
                            <a:schemeClr val="accent1">
                              <a:lumMod val="75000"/>
                            </a:schemeClr>
                          </a:solidFill>
                          <a:effectLst/>
                          <a:latin typeface="Georgia" panose="02040502050405020303" pitchFamily="18" charset="0"/>
                        </a:rPr>
                        <a:t>Судебная коллегия по разрешению экономических споров Верховного Суда РФ</a:t>
                      </a:r>
                    </a:p>
                  </a:txBody>
                  <a:tcPr marL="73173" marR="73173" marT="48782" marB="73173"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rtl="0"/>
                      <a:r>
                        <a:rPr lang="ru-RU" sz="1600" b="0" dirty="0">
                          <a:solidFill>
                            <a:schemeClr val="accent1">
                              <a:lumMod val="75000"/>
                            </a:schemeClr>
                          </a:solidFill>
                          <a:effectLst/>
                          <a:latin typeface="Georgia" panose="02040502050405020303" pitchFamily="18" charset="0"/>
                        </a:rPr>
                        <a:t>Выступает в качестве надзорной инстанции. Пересматривает в апелляционном и кассационном порядке решения нижестоящей судебной инстанции. </a:t>
                      </a:r>
                    </a:p>
                    <a:p>
                      <a:pPr rtl="0"/>
                      <a:r>
                        <a:rPr lang="ru-RU" sz="1600" b="0" dirty="0">
                          <a:solidFill>
                            <a:schemeClr val="accent1">
                              <a:lumMod val="75000"/>
                            </a:schemeClr>
                          </a:solidFill>
                          <a:effectLst/>
                          <a:latin typeface="Georgia" panose="02040502050405020303" pitchFamily="18" charset="0"/>
                        </a:rPr>
                        <a:t>Рассматривает дела, отнесённые к подсудности Верховного Суда федеральным законом, в качестве первой инстанции.</a:t>
                      </a:r>
                    </a:p>
                    <a:p>
                      <a:pPr rtl="0"/>
                      <a:r>
                        <a:rPr lang="ru-RU" sz="1600" b="0" dirty="0">
                          <a:solidFill>
                            <a:schemeClr val="accent1">
                              <a:lumMod val="75000"/>
                            </a:schemeClr>
                          </a:solidFill>
                          <a:effectLst/>
                          <a:latin typeface="Georgia" panose="02040502050405020303" pitchFamily="18" charset="0"/>
                        </a:rPr>
                        <a:t>В случае подачи жалобы на вынесенное в качестве первой инстанции решение судебной коллегии по разрешению экономических споров её рассматривает Апелляционная коллегия Верховного Суда РФ.</a:t>
                      </a:r>
                    </a:p>
                  </a:txBody>
                  <a:tcPr marL="73173" marR="73173" marT="48782" marB="73173" anchor="ctr">
                    <a:lnL w="7620" cap="flat" cmpd="sng" algn="ctr">
                      <a:solidFill>
                        <a:srgbClr val="E9E9E9"/>
                      </a:solidFill>
                      <a:prstDash val="solid"/>
                      <a:round/>
                      <a:headEnd type="none" w="med" len="med"/>
                      <a:tailEnd type="none" w="med" len="med"/>
                    </a:lnL>
                    <a:lnR w="7620" cap="flat" cmpd="sng" algn="ctr">
                      <a:solidFill>
                        <a:srgbClr val="E9E9E9"/>
                      </a:solidFill>
                      <a:prstDash val="solid"/>
                      <a:round/>
                      <a:headEnd type="none" w="med" len="med"/>
                      <a:tailEnd type="none" w="med" len="med"/>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4275955179"/>
                  </a:ext>
                </a:extLst>
              </a:tr>
            </a:tbl>
          </a:graphicData>
        </a:graphic>
      </p:graphicFrame>
    </p:spTree>
    <p:extLst>
      <p:ext uri="{BB962C8B-B14F-4D97-AF65-F5344CB8AC3E}">
        <p14:creationId xmlns:p14="http://schemas.microsoft.com/office/powerpoint/2010/main" val="1347373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9032DB-1356-97E1-815D-C8FD6FC2F6A7}"/>
              </a:ext>
            </a:extLst>
          </p:cNvPr>
          <p:cNvSpPr>
            <a:spLocks noGrp="1"/>
          </p:cNvSpPr>
          <p:nvPr>
            <p:ph type="title"/>
          </p:nvPr>
        </p:nvSpPr>
        <p:spPr/>
        <p:txBody>
          <a:bodyPr/>
          <a:lstStyle/>
          <a:p>
            <a:pPr algn="ctr"/>
            <a:r>
              <a:rPr lang="ru-RU" b="1" i="0" dirty="0">
                <a:solidFill>
                  <a:schemeClr val="accent1">
                    <a:lumMod val="75000"/>
                  </a:schemeClr>
                </a:solidFill>
                <a:effectLst/>
                <a:highlight>
                  <a:srgbClr val="FFFFFF"/>
                </a:highlight>
                <a:latin typeface="Georgia" panose="02040502050405020303" pitchFamily="18" charset="0"/>
              </a:rPr>
              <a:t>Суд по интеллектуальным правам </a:t>
            </a:r>
            <a:endParaRPr lang="ru-RU" dirty="0">
              <a:solidFill>
                <a:schemeClr val="accent1">
                  <a:lumMod val="75000"/>
                </a:schemeClr>
              </a:solidFill>
              <a:latin typeface="Georgia" panose="02040502050405020303" pitchFamily="18" charset="0"/>
            </a:endParaRPr>
          </a:p>
        </p:txBody>
      </p:sp>
      <p:sp>
        <p:nvSpPr>
          <p:cNvPr id="3" name="Объект 2">
            <a:extLst>
              <a:ext uri="{FF2B5EF4-FFF2-40B4-BE49-F238E27FC236}">
                <a16:creationId xmlns:a16="http://schemas.microsoft.com/office/drawing/2014/main" id="{8B73FB46-912C-FC6E-12BF-778CE295B93E}"/>
              </a:ext>
            </a:extLst>
          </p:cNvPr>
          <p:cNvSpPr>
            <a:spLocks noGrp="1"/>
          </p:cNvSpPr>
          <p:nvPr>
            <p:ph idx="1"/>
          </p:nvPr>
        </p:nvSpPr>
        <p:spPr>
          <a:xfrm>
            <a:off x="838200" y="2058890"/>
            <a:ext cx="10515600" cy="4351338"/>
          </a:xfrm>
        </p:spPr>
        <p:txBody>
          <a:bodyPr>
            <a:normAutofit fontScale="70000" lnSpcReduction="20000"/>
          </a:bodyPr>
          <a:lstStyle/>
          <a:p>
            <a:pPr algn="just" rtl="0"/>
            <a:r>
              <a:rPr lang="ru-RU" b="0" i="0" dirty="0">
                <a:solidFill>
                  <a:schemeClr val="accent1">
                    <a:lumMod val="75000"/>
                  </a:schemeClr>
                </a:solidFill>
                <a:effectLst/>
                <a:highlight>
                  <a:srgbClr val="FFFFFF"/>
                </a:highlight>
                <a:latin typeface="Georgia" panose="02040502050405020303" pitchFamily="18" charset="0"/>
              </a:rPr>
              <a:t>В 2011 году в России был создан специализированный суд по интеллектуальным правам. К его полномочиям отнесены вопросы, связанные с защитой прав на интеллектуальную собственность. Компетенции этого суда: </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дела об оспаривании нормативных актов федеральных органов исполнительной власти в сфере права на интеллектуальную собственность;</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дела по спорам о предоставлении или прекращении правовой охраны результатов интеллектуальной деятельности;</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оспаривание решений федерального антимонопольного органа;</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установление патентообладателя;</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признание патента недействительным;</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рассмотрение в кассационном порядке решений, вынесенных им в качестве суда первой инстанции, а также арбитражными апелляционными судами и арбитражными судами округов в сфере защиты интеллектуальных прав. </a:t>
            </a:r>
          </a:p>
          <a:p>
            <a:pPr algn="just" rtl="0"/>
            <a:r>
              <a:rPr lang="ru-RU" b="0" i="0" dirty="0">
                <a:solidFill>
                  <a:schemeClr val="accent1">
                    <a:lumMod val="75000"/>
                  </a:schemeClr>
                </a:solidFill>
                <a:effectLst/>
                <a:highlight>
                  <a:srgbClr val="FFFFFF"/>
                </a:highlight>
                <a:latin typeface="Georgia" panose="02040502050405020303" pitchFamily="18" charset="0"/>
              </a:rPr>
              <a:t>Стоит отметить, что в суд по интеллектуальным правам могут обращаться как физические, так и юридические лица. </a:t>
            </a:r>
          </a:p>
          <a:p>
            <a:pPr algn="just"/>
            <a:endParaRPr lang="ru-RU"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4168009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4AB7CC-AABA-7DF6-86DB-212D90944213}"/>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Обычные условия договора</a:t>
            </a:r>
            <a:endParaRPr lang="ru-RU" dirty="0"/>
          </a:p>
        </p:txBody>
      </p:sp>
      <p:sp>
        <p:nvSpPr>
          <p:cNvPr id="3" name="Объект 2">
            <a:extLst>
              <a:ext uri="{FF2B5EF4-FFF2-40B4-BE49-F238E27FC236}">
                <a16:creationId xmlns:a16="http://schemas.microsoft.com/office/drawing/2014/main" id="{69E98E01-E090-4B24-DF1E-F7ADBD219F94}"/>
              </a:ext>
            </a:extLst>
          </p:cNvPr>
          <p:cNvSpPr>
            <a:spLocks noGrp="1"/>
          </p:cNvSpPr>
          <p:nvPr>
            <p:ph idx="1"/>
          </p:nvPr>
        </p:nvSpPr>
        <p:spPr/>
        <p:txBody>
          <a:bodyPr/>
          <a:lstStyle/>
          <a:p>
            <a:pPr algn="just"/>
            <a:r>
              <a:rPr lang="ru-RU" b="1" i="1" dirty="0">
                <a:solidFill>
                  <a:schemeClr val="accent1">
                    <a:lumMod val="75000"/>
                  </a:schemeClr>
                </a:solidFill>
                <a:latin typeface="Georgia" panose="02040502050405020303" pitchFamily="18" charset="0"/>
              </a:rPr>
              <a:t>Обычные условия</a:t>
            </a:r>
            <a:r>
              <a:rPr lang="ru-RU" dirty="0">
                <a:solidFill>
                  <a:schemeClr val="accent1">
                    <a:lumMod val="75000"/>
                  </a:schemeClr>
                </a:solidFill>
                <a:latin typeface="Georgia" panose="02040502050405020303" pitchFamily="18" charset="0"/>
              </a:rPr>
              <a:t>, в отличие от существенных, не нуждаются в согласовании сторон. Обычные условия предусмотрены в соответствующих нормативных актах и автоматически вступают в действие в момент заключения договора. Это не означает, что обычные условия действуют вопреки воле сторон в договоре. </a:t>
            </a:r>
          </a:p>
          <a:p>
            <a:pPr algn="just"/>
            <a:r>
              <a:rPr lang="ru-RU" dirty="0">
                <a:solidFill>
                  <a:schemeClr val="accent1">
                    <a:lumMod val="75000"/>
                  </a:schemeClr>
                </a:solidFill>
                <a:latin typeface="Georgia" panose="02040502050405020303" pitchFamily="18" charset="0"/>
              </a:rPr>
              <a:t>Только в данном случае соглашение сторон подчинить договор обычным условиям, содержащимся в нормативных актах, выражается в самом факте заключения договора данного вида.</a:t>
            </a:r>
          </a:p>
        </p:txBody>
      </p:sp>
    </p:spTree>
    <p:extLst>
      <p:ext uri="{BB962C8B-B14F-4D97-AF65-F5344CB8AC3E}">
        <p14:creationId xmlns:p14="http://schemas.microsoft.com/office/powerpoint/2010/main" val="313169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F636835-2C8A-F6B8-59E5-115DF3E9743D}"/>
              </a:ext>
            </a:extLst>
          </p:cNvPr>
          <p:cNvSpPr>
            <a:spLocks noGrp="1"/>
          </p:cNvSpPr>
          <p:nvPr>
            <p:ph idx="1"/>
          </p:nvPr>
        </p:nvSpPr>
        <p:spPr>
          <a:xfrm>
            <a:off x="838200" y="1091682"/>
            <a:ext cx="10515600" cy="5085281"/>
          </a:xfrm>
        </p:spPr>
        <p:txBody>
          <a:bodyPr>
            <a:normAutofit/>
          </a:bodyPr>
          <a:lstStyle/>
          <a:p>
            <a:pPr marL="0" indent="0" algn="just">
              <a:buNone/>
            </a:pPr>
            <a:r>
              <a:rPr lang="ru-RU" b="0" i="1" dirty="0">
                <a:solidFill>
                  <a:schemeClr val="accent1">
                    <a:lumMod val="75000"/>
                  </a:schemeClr>
                </a:solidFill>
                <a:effectLst/>
                <a:latin typeface="Georgia" panose="02040502050405020303" pitchFamily="18" charset="0"/>
              </a:rPr>
              <a:t>Обычными условиями договора могут являться:</a:t>
            </a:r>
            <a:endParaRPr lang="ru-RU" b="0" i="0" dirty="0">
              <a:solidFill>
                <a:schemeClr val="accent1">
                  <a:lumMod val="75000"/>
                </a:schemeClr>
              </a:solidFill>
              <a:effectLst/>
              <a:latin typeface="Georgia" panose="02040502050405020303" pitchFamily="18" charset="0"/>
            </a:endParaRP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срок выполнения указанных в контракте обязательств;</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место и время выполнения указанных в договоре обязательств сторон;</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факт перехода собственности, время перехода или передачи собственности;</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обязанности сторон по обращению с предметом договора;</a:t>
            </a:r>
          </a:p>
          <a:p>
            <a:pPr algn="just">
              <a:buFont typeface="Arial" panose="020B0604020202020204" pitchFamily="34" charset="0"/>
              <a:buChar char="•"/>
            </a:pPr>
            <a:r>
              <a:rPr lang="ru-RU" b="0" i="0" dirty="0">
                <a:solidFill>
                  <a:schemeClr val="accent1">
                    <a:lumMod val="75000"/>
                  </a:schemeClr>
                </a:solidFill>
                <a:effectLst/>
                <a:highlight>
                  <a:srgbClr val="FFFFFF"/>
                </a:highlight>
                <a:latin typeface="Georgia" panose="02040502050405020303" pitchFamily="18" charset="0"/>
              </a:rPr>
              <a:t>если не указана цена, то, согласно Гражданскому кодексу, она считается обычным условием.</a:t>
            </a:r>
          </a:p>
          <a:p>
            <a:endParaRPr lang="ru-RU"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2163884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0764C9-7E5A-32BC-3629-E41FCD1957A7}"/>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Случайные условия договора</a:t>
            </a:r>
            <a:endParaRPr lang="ru-RU" dirty="0"/>
          </a:p>
        </p:txBody>
      </p:sp>
      <p:sp>
        <p:nvSpPr>
          <p:cNvPr id="3" name="Объект 2">
            <a:extLst>
              <a:ext uri="{FF2B5EF4-FFF2-40B4-BE49-F238E27FC236}">
                <a16:creationId xmlns:a16="http://schemas.microsoft.com/office/drawing/2014/main" id="{74205FFB-65FE-3AB2-3BC9-45F52F15AFD2}"/>
              </a:ext>
            </a:extLst>
          </p:cNvPr>
          <p:cNvSpPr>
            <a:spLocks noGrp="1"/>
          </p:cNvSpPr>
          <p:nvPr>
            <p:ph idx="1"/>
          </p:nvPr>
        </p:nvSpPr>
        <p:spPr>
          <a:xfrm>
            <a:off x="3991946" y="1987419"/>
            <a:ext cx="8016551" cy="4337504"/>
          </a:xfrm>
        </p:spPr>
        <p:txBody>
          <a:bodyPr>
            <a:normAutofit fontScale="92500" lnSpcReduction="20000"/>
          </a:bodyPr>
          <a:lstStyle/>
          <a:p>
            <a:pPr algn="just"/>
            <a:r>
              <a:rPr lang="ru-RU" i="1" dirty="0">
                <a:solidFill>
                  <a:schemeClr val="accent1">
                    <a:lumMod val="75000"/>
                  </a:schemeClr>
                </a:solidFill>
                <a:latin typeface="Georgia" panose="02040502050405020303" pitchFamily="18" charset="0"/>
              </a:rPr>
              <a:t>Случайными</a:t>
            </a:r>
            <a:r>
              <a:rPr lang="ru-RU" dirty="0">
                <a:solidFill>
                  <a:schemeClr val="accent1">
                    <a:lumMod val="75000"/>
                  </a:schemeClr>
                </a:solidFill>
                <a:latin typeface="Georgia" panose="02040502050405020303" pitchFamily="18" charset="0"/>
              </a:rPr>
              <a:t> называются условия, которые изменяют либо дополняют обычные условия. Они включаются в текст договора по усмотрению сторон. Их отсутствие, так же как и отсутствие обычных условии, не влияет на действительность договора. Однако в отличие от обычных они приобретают юридическую силу лишь в случае включения их в текст договора. </a:t>
            </a:r>
          </a:p>
          <a:p>
            <a:pPr algn="just"/>
            <a:r>
              <a:rPr lang="ru-RU" dirty="0">
                <a:solidFill>
                  <a:schemeClr val="accent1">
                    <a:lumMod val="75000"/>
                  </a:schemeClr>
                </a:solidFill>
                <a:latin typeface="Georgia" panose="02040502050405020303" pitchFamily="18" charset="0"/>
              </a:rPr>
              <a:t>В отличие от существенных, отсутствие случайного условия лишь в том случае влечет за собой признание данного договора незаключенным, если заинтересованная сторона докажет, что она требовала согласования данного условия. </a:t>
            </a:r>
          </a:p>
        </p:txBody>
      </p:sp>
      <p:pic>
        <p:nvPicPr>
          <p:cNvPr id="2050" name="Picture 2" descr="Публичный, рамочный, любой: Пленум разъяснил заключение договоров - новости  Право.ру">
            <a:extLst>
              <a:ext uri="{FF2B5EF4-FFF2-40B4-BE49-F238E27FC236}">
                <a16:creationId xmlns:a16="http://schemas.microsoft.com/office/drawing/2014/main" id="{852E48AA-4745-062B-436B-80C764105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326" y="2565918"/>
            <a:ext cx="3553408" cy="2665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23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0E975C-6994-C1A6-304B-8F21C3309C39}"/>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Форма договора</a:t>
            </a:r>
          </a:p>
        </p:txBody>
      </p:sp>
      <p:sp>
        <p:nvSpPr>
          <p:cNvPr id="3" name="Объект 2">
            <a:extLst>
              <a:ext uri="{FF2B5EF4-FFF2-40B4-BE49-F238E27FC236}">
                <a16:creationId xmlns:a16="http://schemas.microsoft.com/office/drawing/2014/main" id="{C5853514-3FEC-6A4D-E0AE-10304FACDEEB}"/>
              </a:ext>
            </a:extLst>
          </p:cNvPr>
          <p:cNvSpPr>
            <a:spLocks noGrp="1"/>
          </p:cNvSpPr>
          <p:nvPr>
            <p:ph idx="1"/>
          </p:nvPr>
        </p:nvSpPr>
        <p:spPr>
          <a:xfrm>
            <a:off x="838200" y="2141537"/>
            <a:ext cx="10515600" cy="4351338"/>
          </a:xfrm>
        </p:spPr>
        <p:txBody>
          <a:bodyPr/>
          <a:lstStyle/>
          <a:p>
            <a:pPr algn="just"/>
            <a:r>
              <a:rPr lang="ru-RU" b="1" dirty="0">
                <a:solidFill>
                  <a:schemeClr val="accent1">
                    <a:lumMod val="75000"/>
                  </a:schemeClr>
                </a:solidFill>
                <a:latin typeface="Georgia" panose="02040502050405020303" pitchFamily="18" charset="0"/>
              </a:rPr>
              <a:t>Форма договора </a:t>
            </a:r>
            <a:r>
              <a:rPr lang="ru-RU" dirty="0">
                <a:solidFill>
                  <a:schemeClr val="accent1">
                    <a:lumMod val="75000"/>
                  </a:schemeClr>
                </a:solidFill>
                <a:latin typeface="Georgia" panose="02040502050405020303" pitchFamily="18" charset="0"/>
              </a:rPr>
              <a:t>— это способ, посредством которого стороны выражают свою волю на заключение договора. Иными словами, форма договора — это способ согласованного волеизъявления сторон. </a:t>
            </a:r>
          </a:p>
          <a:p>
            <a:pPr algn="just"/>
            <a:r>
              <a:rPr lang="ru-RU" dirty="0">
                <a:solidFill>
                  <a:schemeClr val="accent1">
                    <a:lumMod val="75000"/>
                  </a:schemeClr>
                </a:solidFill>
                <a:latin typeface="Georgia" panose="02040502050405020303" pitchFamily="18" charset="0"/>
              </a:rPr>
              <a:t>В соответствии с ГК РФ договор может быть заключен:</a:t>
            </a:r>
          </a:p>
          <a:p>
            <a:pPr algn="just"/>
            <a:r>
              <a:rPr lang="ru-RU" dirty="0">
                <a:solidFill>
                  <a:schemeClr val="accent1">
                    <a:lumMod val="75000"/>
                  </a:schemeClr>
                </a:solidFill>
                <a:latin typeface="Georgia" panose="02040502050405020303" pitchFamily="18" charset="0"/>
              </a:rPr>
              <a:t>1) в форме конклюдентных действий;</a:t>
            </a:r>
          </a:p>
          <a:p>
            <a:pPr algn="just"/>
            <a:r>
              <a:rPr lang="ru-RU" dirty="0">
                <a:solidFill>
                  <a:schemeClr val="accent1">
                    <a:lumMod val="75000"/>
                  </a:schemeClr>
                </a:solidFill>
                <a:latin typeface="Georgia" panose="02040502050405020303" pitchFamily="18" charset="0"/>
              </a:rPr>
              <a:t>2) в устной форме;</a:t>
            </a:r>
          </a:p>
          <a:p>
            <a:pPr algn="just"/>
            <a:r>
              <a:rPr lang="ru-RU" dirty="0">
                <a:solidFill>
                  <a:schemeClr val="accent1">
                    <a:lumMod val="75000"/>
                  </a:schemeClr>
                </a:solidFill>
                <a:latin typeface="Georgia" panose="02040502050405020303" pitchFamily="18" charset="0"/>
              </a:rPr>
              <a:t>3) в письменной форме (простой и нотариальной)</a:t>
            </a:r>
          </a:p>
        </p:txBody>
      </p:sp>
    </p:spTree>
    <p:extLst>
      <p:ext uri="{BB962C8B-B14F-4D97-AF65-F5344CB8AC3E}">
        <p14:creationId xmlns:p14="http://schemas.microsoft.com/office/powerpoint/2010/main" val="275355060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5430</Words>
  <Application>Microsoft Office PowerPoint</Application>
  <PresentationFormat>Широкоэкранный</PresentationFormat>
  <Paragraphs>233</Paragraphs>
  <Slides>55</Slides>
  <Notes>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55</vt:i4>
      </vt:variant>
    </vt:vector>
  </HeadingPairs>
  <TitlesOfParts>
    <vt:vector size="61" baseType="lpstr">
      <vt:lpstr>Arial</vt:lpstr>
      <vt:lpstr>Calibri</vt:lpstr>
      <vt:lpstr>Calibri Light</vt:lpstr>
      <vt:lpstr>Georgia</vt:lpstr>
      <vt:lpstr>Times New Roman</vt:lpstr>
      <vt:lpstr>Тема Office</vt:lpstr>
      <vt:lpstr>Презентация PowerPoint</vt:lpstr>
      <vt:lpstr>Понятие «Договор»</vt:lpstr>
      <vt:lpstr>Условия договора</vt:lpstr>
      <vt:lpstr>Существенные условия договора</vt:lpstr>
      <vt:lpstr>Презентация PowerPoint</vt:lpstr>
      <vt:lpstr>Обычные условия договора</vt:lpstr>
      <vt:lpstr>Презентация PowerPoint</vt:lpstr>
      <vt:lpstr>Случайные условия договора</vt:lpstr>
      <vt:lpstr>Форма договора</vt:lpstr>
      <vt:lpstr>Конклюдентные действия</vt:lpstr>
      <vt:lpstr>Устная форма</vt:lpstr>
      <vt:lpstr>Письменная форма</vt:lpstr>
      <vt:lpstr>Презентация PowerPoint</vt:lpstr>
      <vt:lpstr>Презентация PowerPoint</vt:lpstr>
      <vt:lpstr>Презентация PowerPoint</vt:lpstr>
      <vt:lpstr>Виды договоров</vt:lpstr>
      <vt:lpstr>Презентация PowerPoint</vt:lpstr>
      <vt:lpstr>Презентация PowerPoint</vt:lpstr>
      <vt:lpstr>Презентация PowerPoint</vt:lpstr>
      <vt:lpstr>Порядок заключения договора</vt:lpstr>
      <vt:lpstr>Презентация PowerPoint</vt:lpstr>
      <vt:lpstr>Презентация PowerPoint</vt:lpstr>
      <vt:lpstr>Изменение и расторжение договора</vt:lpstr>
      <vt:lpstr>Исполнение договора</vt:lpstr>
      <vt:lpstr>Основные виды договоров: Договор купли-продажи</vt:lpstr>
      <vt:lpstr>Презентация PowerPoint</vt:lpstr>
      <vt:lpstr>Презентация PowerPoint</vt:lpstr>
      <vt:lpstr>Договор мены</vt:lpstr>
      <vt:lpstr>Договор дарения</vt:lpstr>
      <vt:lpstr>Защита гражданских прав</vt:lpstr>
      <vt:lpstr>Распространенные способы защиты гражданских прав:</vt:lpstr>
      <vt:lpstr>Презентация PowerPoint</vt:lpstr>
      <vt:lpstr>Судебная система в РФ</vt:lpstr>
      <vt:lpstr>Презентация PowerPoint</vt:lpstr>
      <vt:lpstr>Презентация PowerPoint</vt:lpstr>
      <vt:lpstr>Конституционный суд РФ </vt:lpstr>
      <vt:lpstr>Презентация PowerPoint</vt:lpstr>
      <vt:lpstr>Верховный суд РФ</vt:lpstr>
      <vt:lpstr>Презентация PowerPoint</vt:lpstr>
      <vt:lpstr>Презентация PowerPoint</vt:lpstr>
      <vt:lpstr>Презентация PowerPoint</vt:lpstr>
      <vt:lpstr>Суды общей юрисдикции и арбитражные суды</vt:lpstr>
      <vt:lpstr>Презентация PowerPoint</vt:lpstr>
      <vt:lpstr>Презентация PowerPoint</vt:lpstr>
      <vt:lpstr>Мировые судьи</vt:lpstr>
      <vt:lpstr>Районный суд</vt:lpstr>
      <vt:lpstr>Суды субъектов федерации: верховные суды республик, краевые, областные, городов федерального значения, автономной области, автономных округов</vt:lpstr>
      <vt:lpstr>Апелляционная инстанция</vt:lpstr>
      <vt:lpstr>Кассационные суды общей юрисдикции</vt:lpstr>
      <vt:lpstr>Верховный суд РФ</vt:lpstr>
      <vt:lpstr>Военные суды в РФ</vt:lpstr>
      <vt:lpstr>Презентация PowerPoint</vt:lpstr>
      <vt:lpstr>Арбитражные суды</vt:lpstr>
      <vt:lpstr>Презентация PowerPoint</vt:lpstr>
      <vt:lpstr>Суд по интеллектуальным правам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Анна Тетерина</dc:creator>
  <cp:lastModifiedBy>Анна Тетерина</cp:lastModifiedBy>
  <cp:revision>1</cp:revision>
  <dcterms:created xsi:type="dcterms:W3CDTF">2024-05-07T13:52:52Z</dcterms:created>
  <dcterms:modified xsi:type="dcterms:W3CDTF">2024-05-07T17:15:05Z</dcterms:modified>
</cp:coreProperties>
</file>