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34565-8CBF-44F7-ADE1-144FDC0A47E3}" type="datetimeFigureOut">
              <a:rPr lang="ru-RU" smtClean="0"/>
              <a:t>12.05.2024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382EDA-F6C7-46B3-9ECC-D8C1BD0A0318}" type="slidenum">
              <a:rPr lang="ru-RU" smtClean="0"/>
              <a:t>‹#›</a:t>
            </a:fld>
            <a:endParaRPr lang="ru-RU"/>
          </a:p>
        </p:txBody>
      </p:sp>
    </p:spTree>
    <p:extLst>
      <p:ext uri="{BB962C8B-B14F-4D97-AF65-F5344CB8AC3E}">
        <p14:creationId xmlns:p14="http://schemas.microsoft.com/office/powerpoint/2010/main" val="695049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F5382EDA-F6C7-46B3-9ECC-D8C1BD0A0318}" type="slidenum">
              <a:rPr lang="ru-RU" smtClean="0"/>
              <a:t>8</a:t>
            </a:fld>
            <a:endParaRPr lang="ru-RU"/>
          </a:p>
        </p:txBody>
      </p:sp>
    </p:spTree>
    <p:extLst>
      <p:ext uri="{BB962C8B-B14F-4D97-AF65-F5344CB8AC3E}">
        <p14:creationId xmlns:p14="http://schemas.microsoft.com/office/powerpoint/2010/main" val="4151442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46E8EC-040B-43B2-77C2-B79F211DD095}"/>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577D5093-F4F4-C6D6-0677-F60C99BE15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D651F6DE-A6E8-8A43-F46D-B48307A04E52}"/>
              </a:ext>
            </a:extLst>
          </p:cNvPr>
          <p:cNvSpPr>
            <a:spLocks noGrp="1"/>
          </p:cNvSpPr>
          <p:nvPr>
            <p:ph type="dt" sz="half" idx="10"/>
          </p:nvPr>
        </p:nvSpPr>
        <p:spPr/>
        <p:txBody>
          <a:bodyPr/>
          <a:lstStyle/>
          <a:p>
            <a:fld id="{68A57EFD-01D7-4A98-BB0C-155788633C8B}" type="datetimeFigureOut">
              <a:rPr lang="ru-RU" smtClean="0"/>
              <a:t>12.05.2024</a:t>
            </a:fld>
            <a:endParaRPr lang="ru-RU"/>
          </a:p>
        </p:txBody>
      </p:sp>
      <p:sp>
        <p:nvSpPr>
          <p:cNvPr id="5" name="Нижний колонтитул 4">
            <a:extLst>
              <a:ext uri="{FF2B5EF4-FFF2-40B4-BE49-F238E27FC236}">
                <a16:creationId xmlns:a16="http://schemas.microsoft.com/office/drawing/2014/main" id="{C8A4090F-E984-A30C-BFBC-8D6DCB08D01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5E91440-A482-38CF-4560-4EAAA9B830D3}"/>
              </a:ext>
            </a:extLst>
          </p:cNvPr>
          <p:cNvSpPr>
            <a:spLocks noGrp="1"/>
          </p:cNvSpPr>
          <p:nvPr>
            <p:ph type="sldNum" sz="quarter" idx="12"/>
          </p:nvPr>
        </p:nvSpPr>
        <p:spPr/>
        <p:txBody>
          <a:bodyPr/>
          <a:lstStyle/>
          <a:p>
            <a:fld id="{80C0CE73-CBED-4FA9-A359-6D24E2029AC9}" type="slidenum">
              <a:rPr lang="ru-RU" smtClean="0"/>
              <a:t>‹#›</a:t>
            </a:fld>
            <a:endParaRPr lang="ru-RU"/>
          </a:p>
        </p:txBody>
      </p:sp>
    </p:spTree>
    <p:extLst>
      <p:ext uri="{BB962C8B-B14F-4D97-AF65-F5344CB8AC3E}">
        <p14:creationId xmlns:p14="http://schemas.microsoft.com/office/powerpoint/2010/main" val="2719504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009CF8-C992-EF7E-D950-5FB2153A0DC5}"/>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92FB3AD-CAC7-51E8-759F-F417BE262D5A}"/>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ADD8063-4CF9-0E21-F7A2-92E23ABC5681}"/>
              </a:ext>
            </a:extLst>
          </p:cNvPr>
          <p:cNvSpPr>
            <a:spLocks noGrp="1"/>
          </p:cNvSpPr>
          <p:nvPr>
            <p:ph type="dt" sz="half" idx="10"/>
          </p:nvPr>
        </p:nvSpPr>
        <p:spPr/>
        <p:txBody>
          <a:bodyPr/>
          <a:lstStyle/>
          <a:p>
            <a:fld id="{68A57EFD-01D7-4A98-BB0C-155788633C8B}" type="datetimeFigureOut">
              <a:rPr lang="ru-RU" smtClean="0"/>
              <a:t>12.05.2024</a:t>
            </a:fld>
            <a:endParaRPr lang="ru-RU"/>
          </a:p>
        </p:txBody>
      </p:sp>
      <p:sp>
        <p:nvSpPr>
          <p:cNvPr id="5" name="Нижний колонтитул 4">
            <a:extLst>
              <a:ext uri="{FF2B5EF4-FFF2-40B4-BE49-F238E27FC236}">
                <a16:creationId xmlns:a16="http://schemas.microsoft.com/office/drawing/2014/main" id="{0EDDF621-DB2F-53CD-EA67-600485F68F1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C3CF55C-EE06-D123-D6D6-CAFB12536C32}"/>
              </a:ext>
            </a:extLst>
          </p:cNvPr>
          <p:cNvSpPr>
            <a:spLocks noGrp="1"/>
          </p:cNvSpPr>
          <p:nvPr>
            <p:ph type="sldNum" sz="quarter" idx="12"/>
          </p:nvPr>
        </p:nvSpPr>
        <p:spPr/>
        <p:txBody>
          <a:bodyPr/>
          <a:lstStyle/>
          <a:p>
            <a:fld id="{80C0CE73-CBED-4FA9-A359-6D24E2029AC9}" type="slidenum">
              <a:rPr lang="ru-RU" smtClean="0"/>
              <a:t>‹#›</a:t>
            </a:fld>
            <a:endParaRPr lang="ru-RU"/>
          </a:p>
        </p:txBody>
      </p:sp>
    </p:spTree>
    <p:extLst>
      <p:ext uri="{BB962C8B-B14F-4D97-AF65-F5344CB8AC3E}">
        <p14:creationId xmlns:p14="http://schemas.microsoft.com/office/powerpoint/2010/main" val="100163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BC6D616B-22A2-578F-A914-81260A75AA74}"/>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8F17AE8D-7266-1B1B-7BD0-58518E91C032}"/>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23F5431-DA42-62BF-AF17-06518F3D3FCF}"/>
              </a:ext>
            </a:extLst>
          </p:cNvPr>
          <p:cNvSpPr>
            <a:spLocks noGrp="1"/>
          </p:cNvSpPr>
          <p:nvPr>
            <p:ph type="dt" sz="half" idx="10"/>
          </p:nvPr>
        </p:nvSpPr>
        <p:spPr/>
        <p:txBody>
          <a:bodyPr/>
          <a:lstStyle/>
          <a:p>
            <a:fld id="{68A57EFD-01D7-4A98-BB0C-155788633C8B}" type="datetimeFigureOut">
              <a:rPr lang="ru-RU" smtClean="0"/>
              <a:t>12.05.2024</a:t>
            </a:fld>
            <a:endParaRPr lang="ru-RU"/>
          </a:p>
        </p:txBody>
      </p:sp>
      <p:sp>
        <p:nvSpPr>
          <p:cNvPr id="5" name="Нижний колонтитул 4">
            <a:extLst>
              <a:ext uri="{FF2B5EF4-FFF2-40B4-BE49-F238E27FC236}">
                <a16:creationId xmlns:a16="http://schemas.microsoft.com/office/drawing/2014/main" id="{2185F6E2-EAB5-7274-DB8E-9589004B1EF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EA5E102-9BF9-52F9-861E-9CD0F273F163}"/>
              </a:ext>
            </a:extLst>
          </p:cNvPr>
          <p:cNvSpPr>
            <a:spLocks noGrp="1"/>
          </p:cNvSpPr>
          <p:nvPr>
            <p:ph type="sldNum" sz="quarter" idx="12"/>
          </p:nvPr>
        </p:nvSpPr>
        <p:spPr/>
        <p:txBody>
          <a:bodyPr/>
          <a:lstStyle/>
          <a:p>
            <a:fld id="{80C0CE73-CBED-4FA9-A359-6D24E2029AC9}" type="slidenum">
              <a:rPr lang="ru-RU" smtClean="0"/>
              <a:t>‹#›</a:t>
            </a:fld>
            <a:endParaRPr lang="ru-RU"/>
          </a:p>
        </p:txBody>
      </p:sp>
    </p:spTree>
    <p:extLst>
      <p:ext uri="{BB962C8B-B14F-4D97-AF65-F5344CB8AC3E}">
        <p14:creationId xmlns:p14="http://schemas.microsoft.com/office/powerpoint/2010/main" val="2647548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C4E83E-0DE7-0ED3-B32B-899F8421421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FC35426-F967-02CF-6B4C-D691A59C590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CE01E75-BB3C-0171-0998-2233FAC11ECD}"/>
              </a:ext>
            </a:extLst>
          </p:cNvPr>
          <p:cNvSpPr>
            <a:spLocks noGrp="1"/>
          </p:cNvSpPr>
          <p:nvPr>
            <p:ph type="dt" sz="half" idx="10"/>
          </p:nvPr>
        </p:nvSpPr>
        <p:spPr/>
        <p:txBody>
          <a:bodyPr/>
          <a:lstStyle/>
          <a:p>
            <a:fld id="{68A57EFD-01D7-4A98-BB0C-155788633C8B}" type="datetimeFigureOut">
              <a:rPr lang="ru-RU" smtClean="0"/>
              <a:t>12.05.2024</a:t>
            </a:fld>
            <a:endParaRPr lang="ru-RU"/>
          </a:p>
        </p:txBody>
      </p:sp>
      <p:sp>
        <p:nvSpPr>
          <p:cNvPr id="5" name="Нижний колонтитул 4">
            <a:extLst>
              <a:ext uri="{FF2B5EF4-FFF2-40B4-BE49-F238E27FC236}">
                <a16:creationId xmlns:a16="http://schemas.microsoft.com/office/drawing/2014/main" id="{4C300AD7-C8A9-4FE1-78CC-1F4093149EF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AA52E9D-AC0B-5FDF-1289-3DA4F174CA8E}"/>
              </a:ext>
            </a:extLst>
          </p:cNvPr>
          <p:cNvSpPr>
            <a:spLocks noGrp="1"/>
          </p:cNvSpPr>
          <p:nvPr>
            <p:ph type="sldNum" sz="quarter" idx="12"/>
          </p:nvPr>
        </p:nvSpPr>
        <p:spPr/>
        <p:txBody>
          <a:bodyPr/>
          <a:lstStyle/>
          <a:p>
            <a:fld id="{80C0CE73-CBED-4FA9-A359-6D24E2029AC9}" type="slidenum">
              <a:rPr lang="ru-RU" smtClean="0"/>
              <a:t>‹#›</a:t>
            </a:fld>
            <a:endParaRPr lang="ru-RU"/>
          </a:p>
        </p:txBody>
      </p:sp>
    </p:spTree>
    <p:extLst>
      <p:ext uri="{BB962C8B-B14F-4D97-AF65-F5344CB8AC3E}">
        <p14:creationId xmlns:p14="http://schemas.microsoft.com/office/powerpoint/2010/main" val="2301458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E095EF-8C6C-778C-6BA8-9184B08C26AC}"/>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F7F1719D-4F16-B6F3-22EF-FD69C2FCB0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30371275-B46F-10D4-7791-713335384E54}"/>
              </a:ext>
            </a:extLst>
          </p:cNvPr>
          <p:cNvSpPr>
            <a:spLocks noGrp="1"/>
          </p:cNvSpPr>
          <p:nvPr>
            <p:ph type="dt" sz="half" idx="10"/>
          </p:nvPr>
        </p:nvSpPr>
        <p:spPr/>
        <p:txBody>
          <a:bodyPr/>
          <a:lstStyle/>
          <a:p>
            <a:fld id="{68A57EFD-01D7-4A98-BB0C-155788633C8B}" type="datetimeFigureOut">
              <a:rPr lang="ru-RU" smtClean="0"/>
              <a:t>12.05.2024</a:t>
            </a:fld>
            <a:endParaRPr lang="ru-RU"/>
          </a:p>
        </p:txBody>
      </p:sp>
      <p:sp>
        <p:nvSpPr>
          <p:cNvPr id="5" name="Нижний колонтитул 4">
            <a:extLst>
              <a:ext uri="{FF2B5EF4-FFF2-40B4-BE49-F238E27FC236}">
                <a16:creationId xmlns:a16="http://schemas.microsoft.com/office/drawing/2014/main" id="{F1417ECB-BC97-0713-3823-03BDEC53ECC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ACED9ED-3269-CE52-8889-2601DF1AF77A}"/>
              </a:ext>
            </a:extLst>
          </p:cNvPr>
          <p:cNvSpPr>
            <a:spLocks noGrp="1"/>
          </p:cNvSpPr>
          <p:nvPr>
            <p:ph type="sldNum" sz="quarter" idx="12"/>
          </p:nvPr>
        </p:nvSpPr>
        <p:spPr/>
        <p:txBody>
          <a:bodyPr/>
          <a:lstStyle/>
          <a:p>
            <a:fld id="{80C0CE73-CBED-4FA9-A359-6D24E2029AC9}" type="slidenum">
              <a:rPr lang="ru-RU" smtClean="0"/>
              <a:t>‹#›</a:t>
            </a:fld>
            <a:endParaRPr lang="ru-RU"/>
          </a:p>
        </p:txBody>
      </p:sp>
    </p:spTree>
    <p:extLst>
      <p:ext uri="{BB962C8B-B14F-4D97-AF65-F5344CB8AC3E}">
        <p14:creationId xmlns:p14="http://schemas.microsoft.com/office/powerpoint/2010/main" val="3815299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7965F9-55D1-4F04-BB9F-398CB97A5C5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6C308D0-D530-AF3A-E62F-06D3307F3573}"/>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754E474B-88C9-5D01-3474-F3D5AD0DDBB7}"/>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5B834CBF-CC2E-F5A0-4042-DBF829BBB3C0}"/>
              </a:ext>
            </a:extLst>
          </p:cNvPr>
          <p:cNvSpPr>
            <a:spLocks noGrp="1"/>
          </p:cNvSpPr>
          <p:nvPr>
            <p:ph type="dt" sz="half" idx="10"/>
          </p:nvPr>
        </p:nvSpPr>
        <p:spPr/>
        <p:txBody>
          <a:bodyPr/>
          <a:lstStyle/>
          <a:p>
            <a:fld id="{68A57EFD-01D7-4A98-BB0C-155788633C8B}" type="datetimeFigureOut">
              <a:rPr lang="ru-RU" smtClean="0"/>
              <a:t>12.05.2024</a:t>
            </a:fld>
            <a:endParaRPr lang="ru-RU"/>
          </a:p>
        </p:txBody>
      </p:sp>
      <p:sp>
        <p:nvSpPr>
          <p:cNvPr id="6" name="Нижний колонтитул 5">
            <a:extLst>
              <a:ext uri="{FF2B5EF4-FFF2-40B4-BE49-F238E27FC236}">
                <a16:creationId xmlns:a16="http://schemas.microsoft.com/office/drawing/2014/main" id="{238A29B4-A6C2-9025-498D-B24A2A84511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264F325-F866-6207-3CB1-9A66554070F1}"/>
              </a:ext>
            </a:extLst>
          </p:cNvPr>
          <p:cNvSpPr>
            <a:spLocks noGrp="1"/>
          </p:cNvSpPr>
          <p:nvPr>
            <p:ph type="sldNum" sz="quarter" idx="12"/>
          </p:nvPr>
        </p:nvSpPr>
        <p:spPr/>
        <p:txBody>
          <a:bodyPr/>
          <a:lstStyle/>
          <a:p>
            <a:fld id="{80C0CE73-CBED-4FA9-A359-6D24E2029AC9}" type="slidenum">
              <a:rPr lang="ru-RU" smtClean="0"/>
              <a:t>‹#›</a:t>
            </a:fld>
            <a:endParaRPr lang="ru-RU"/>
          </a:p>
        </p:txBody>
      </p:sp>
    </p:spTree>
    <p:extLst>
      <p:ext uri="{BB962C8B-B14F-4D97-AF65-F5344CB8AC3E}">
        <p14:creationId xmlns:p14="http://schemas.microsoft.com/office/powerpoint/2010/main" val="2238011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B7C18D-A959-7757-CEE0-41FE8D774444}"/>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BC1B6D42-3E70-1BC9-0E06-ADC41FFB19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76B40912-174E-B026-B330-0547FA7E00D4}"/>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D80D138E-2E49-2038-6678-9638050D59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FF1D10A7-7C30-BAEB-E690-069984E3F9E1}"/>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43F16799-EAEF-1094-85AD-96C6E7AC4BAC}"/>
              </a:ext>
            </a:extLst>
          </p:cNvPr>
          <p:cNvSpPr>
            <a:spLocks noGrp="1"/>
          </p:cNvSpPr>
          <p:nvPr>
            <p:ph type="dt" sz="half" idx="10"/>
          </p:nvPr>
        </p:nvSpPr>
        <p:spPr/>
        <p:txBody>
          <a:bodyPr/>
          <a:lstStyle/>
          <a:p>
            <a:fld id="{68A57EFD-01D7-4A98-BB0C-155788633C8B}" type="datetimeFigureOut">
              <a:rPr lang="ru-RU" smtClean="0"/>
              <a:t>12.05.2024</a:t>
            </a:fld>
            <a:endParaRPr lang="ru-RU"/>
          </a:p>
        </p:txBody>
      </p:sp>
      <p:sp>
        <p:nvSpPr>
          <p:cNvPr id="8" name="Нижний колонтитул 7">
            <a:extLst>
              <a:ext uri="{FF2B5EF4-FFF2-40B4-BE49-F238E27FC236}">
                <a16:creationId xmlns:a16="http://schemas.microsoft.com/office/drawing/2014/main" id="{C9C2273D-C1FA-1918-3AEF-63D68CB74CE7}"/>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9B0FABF2-96D6-FF38-4336-5A7FCCC57C70}"/>
              </a:ext>
            </a:extLst>
          </p:cNvPr>
          <p:cNvSpPr>
            <a:spLocks noGrp="1"/>
          </p:cNvSpPr>
          <p:nvPr>
            <p:ph type="sldNum" sz="quarter" idx="12"/>
          </p:nvPr>
        </p:nvSpPr>
        <p:spPr/>
        <p:txBody>
          <a:bodyPr/>
          <a:lstStyle/>
          <a:p>
            <a:fld id="{80C0CE73-CBED-4FA9-A359-6D24E2029AC9}" type="slidenum">
              <a:rPr lang="ru-RU" smtClean="0"/>
              <a:t>‹#›</a:t>
            </a:fld>
            <a:endParaRPr lang="ru-RU"/>
          </a:p>
        </p:txBody>
      </p:sp>
    </p:spTree>
    <p:extLst>
      <p:ext uri="{BB962C8B-B14F-4D97-AF65-F5344CB8AC3E}">
        <p14:creationId xmlns:p14="http://schemas.microsoft.com/office/powerpoint/2010/main" val="310995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40EFB5-BA14-038D-680E-1C6B9C895C18}"/>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2312E412-3A25-27B7-8638-2CDD2DB224C7}"/>
              </a:ext>
            </a:extLst>
          </p:cNvPr>
          <p:cNvSpPr>
            <a:spLocks noGrp="1"/>
          </p:cNvSpPr>
          <p:nvPr>
            <p:ph type="dt" sz="half" idx="10"/>
          </p:nvPr>
        </p:nvSpPr>
        <p:spPr/>
        <p:txBody>
          <a:bodyPr/>
          <a:lstStyle/>
          <a:p>
            <a:fld id="{68A57EFD-01D7-4A98-BB0C-155788633C8B}" type="datetimeFigureOut">
              <a:rPr lang="ru-RU" smtClean="0"/>
              <a:t>12.05.2024</a:t>
            </a:fld>
            <a:endParaRPr lang="ru-RU"/>
          </a:p>
        </p:txBody>
      </p:sp>
      <p:sp>
        <p:nvSpPr>
          <p:cNvPr id="4" name="Нижний колонтитул 3">
            <a:extLst>
              <a:ext uri="{FF2B5EF4-FFF2-40B4-BE49-F238E27FC236}">
                <a16:creationId xmlns:a16="http://schemas.microsoft.com/office/drawing/2014/main" id="{3AC531A8-7B95-7DB0-6AAD-129E3AD79D2A}"/>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8BF68708-AC31-3F76-3641-4EE2D5370F16}"/>
              </a:ext>
            </a:extLst>
          </p:cNvPr>
          <p:cNvSpPr>
            <a:spLocks noGrp="1"/>
          </p:cNvSpPr>
          <p:nvPr>
            <p:ph type="sldNum" sz="quarter" idx="12"/>
          </p:nvPr>
        </p:nvSpPr>
        <p:spPr/>
        <p:txBody>
          <a:bodyPr/>
          <a:lstStyle/>
          <a:p>
            <a:fld id="{80C0CE73-CBED-4FA9-A359-6D24E2029AC9}" type="slidenum">
              <a:rPr lang="ru-RU" smtClean="0"/>
              <a:t>‹#›</a:t>
            </a:fld>
            <a:endParaRPr lang="ru-RU"/>
          </a:p>
        </p:txBody>
      </p:sp>
    </p:spTree>
    <p:extLst>
      <p:ext uri="{BB962C8B-B14F-4D97-AF65-F5344CB8AC3E}">
        <p14:creationId xmlns:p14="http://schemas.microsoft.com/office/powerpoint/2010/main" val="1642837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7A4A53A7-5395-0D12-760C-73AB197978E3}"/>
              </a:ext>
            </a:extLst>
          </p:cNvPr>
          <p:cNvSpPr>
            <a:spLocks noGrp="1"/>
          </p:cNvSpPr>
          <p:nvPr>
            <p:ph type="dt" sz="half" idx="10"/>
          </p:nvPr>
        </p:nvSpPr>
        <p:spPr/>
        <p:txBody>
          <a:bodyPr/>
          <a:lstStyle/>
          <a:p>
            <a:fld id="{68A57EFD-01D7-4A98-BB0C-155788633C8B}" type="datetimeFigureOut">
              <a:rPr lang="ru-RU" smtClean="0"/>
              <a:t>12.05.2024</a:t>
            </a:fld>
            <a:endParaRPr lang="ru-RU"/>
          </a:p>
        </p:txBody>
      </p:sp>
      <p:sp>
        <p:nvSpPr>
          <p:cNvPr id="3" name="Нижний колонтитул 2">
            <a:extLst>
              <a:ext uri="{FF2B5EF4-FFF2-40B4-BE49-F238E27FC236}">
                <a16:creationId xmlns:a16="http://schemas.microsoft.com/office/drawing/2014/main" id="{F6DD8DA7-6E03-36E1-8FE3-2688029BCEE7}"/>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22280E15-B193-318F-8251-C0346867267B}"/>
              </a:ext>
            </a:extLst>
          </p:cNvPr>
          <p:cNvSpPr>
            <a:spLocks noGrp="1"/>
          </p:cNvSpPr>
          <p:nvPr>
            <p:ph type="sldNum" sz="quarter" idx="12"/>
          </p:nvPr>
        </p:nvSpPr>
        <p:spPr/>
        <p:txBody>
          <a:bodyPr/>
          <a:lstStyle/>
          <a:p>
            <a:fld id="{80C0CE73-CBED-4FA9-A359-6D24E2029AC9}" type="slidenum">
              <a:rPr lang="ru-RU" smtClean="0"/>
              <a:t>‹#›</a:t>
            </a:fld>
            <a:endParaRPr lang="ru-RU"/>
          </a:p>
        </p:txBody>
      </p:sp>
    </p:spTree>
    <p:extLst>
      <p:ext uri="{BB962C8B-B14F-4D97-AF65-F5344CB8AC3E}">
        <p14:creationId xmlns:p14="http://schemas.microsoft.com/office/powerpoint/2010/main" val="3739876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7F3D3E-2987-594A-861E-7C617091FEC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A5106FAE-68A5-5A5B-1A4B-B8F3F76D7E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3E80E861-849C-F289-C89C-C00E3C20E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6CF2B08-E9B7-3B07-432C-748A3A5B0907}"/>
              </a:ext>
            </a:extLst>
          </p:cNvPr>
          <p:cNvSpPr>
            <a:spLocks noGrp="1"/>
          </p:cNvSpPr>
          <p:nvPr>
            <p:ph type="dt" sz="half" idx="10"/>
          </p:nvPr>
        </p:nvSpPr>
        <p:spPr/>
        <p:txBody>
          <a:bodyPr/>
          <a:lstStyle/>
          <a:p>
            <a:fld id="{68A57EFD-01D7-4A98-BB0C-155788633C8B}" type="datetimeFigureOut">
              <a:rPr lang="ru-RU" smtClean="0"/>
              <a:t>12.05.2024</a:t>
            </a:fld>
            <a:endParaRPr lang="ru-RU"/>
          </a:p>
        </p:txBody>
      </p:sp>
      <p:sp>
        <p:nvSpPr>
          <p:cNvPr id="6" name="Нижний колонтитул 5">
            <a:extLst>
              <a:ext uri="{FF2B5EF4-FFF2-40B4-BE49-F238E27FC236}">
                <a16:creationId xmlns:a16="http://schemas.microsoft.com/office/drawing/2014/main" id="{3931D4A3-6CE1-A4C3-0577-2BF0F6A6BBA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BB23AB1-F9AB-865E-E69B-364F88B72847}"/>
              </a:ext>
            </a:extLst>
          </p:cNvPr>
          <p:cNvSpPr>
            <a:spLocks noGrp="1"/>
          </p:cNvSpPr>
          <p:nvPr>
            <p:ph type="sldNum" sz="quarter" idx="12"/>
          </p:nvPr>
        </p:nvSpPr>
        <p:spPr/>
        <p:txBody>
          <a:bodyPr/>
          <a:lstStyle/>
          <a:p>
            <a:fld id="{80C0CE73-CBED-4FA9-A359-6D24E2029AC9}" type="slidenum">
              <a:rPr lang="ru-RU" smtClean="0"/>
              <a:t>‹#›</a:t>
            </a:fld>
            <a:endParaRPr lang="ru-RU"/>
          </a:p>
        </p:txBody>
      </p:sp>
    </p:spTree>
    <p:extLst>
      <p:ext uri="{BB962C8B-B14F-4D97-AF65-F5344CB8AC3E}">
        <p14:creationId xmlns:p14="http://schemas.microsoft.com/office/powerpoint/2010/main" val="492010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9A4BFE-089F-CA6E-6E35-12EDAB9699B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5F94E5E-2685-5841-A97E-61DF8D8763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4AF15B64-D958-8BA6-8358-228448FE57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FF6C21E-54D9-2D6E-E3AC-FFE8A09926AD}"/>
              </a:ext>
            </a:extLst>
          </p:cNvPr>
          <p:cNvSpPr>
            <a:spLocks noGrp="1"/>
          </p:cNvSpPr>
          <p:nvPr>
            <p:ph type="dt" sz="half" idx="10"/>
          </p:nvPr>
        </p:nvSpPr>
        <p:spPr/>
        <p:txBody>
          <a:bodyPr/>
          <a:lstStyle/>
          <a:p>
            <a:fld id="{68A57EFD-01D7-4A98-BB0C-155788633C8B}" type="datetimeFigureOut">
              <a:rPr lang="ru-RU" smtClean="0"/>
              <a:t>12.05.2024</a:t>
            </a:fld>
            <a:endParaRPr lang="ru-RU"/>
          </a:p>
        </p:txBody>
      </p:sp>
      <p:sp>
        <p:nvSpPr>
          <p:cNvPr id="6" name="Нижний колонтитул 5">
            <a:extLst>
              <a:ext uri="{FF2B5EF4-FFF2-40B4-BE49-F238E27FC236}">
                <a16:creationId xmlns:a16="http://schemas.microsoft.com/office/drawing/2014/main" id="{41092282-51B4-9CC7-2AB8-25C284DD529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7D366F6-D14A-E189-B47B-64F4DE5CA352}"/>
              </a:ext>
            </a:extLst>
          </p:cNvPr>
          <p:cNvSpPr>
            <a:spLocks noGrp="1"/>
          </p:cNvSpPr>
          <p:nvPr>
            <p:ph type="sldNum" sz="quarter" idx="12"/>
          </p:nvPr>
        </p:nvSpPr>
        <p:spPr/>
        <p:txBody>
          <a:bodyPr/>
          <a:lstStyle/>
          <a:p>
            <a:fld id="{80C0CE73-CBED-4FA9-A359-6D24E2029AC9}" type="slidenum">
              <a:rPr lang="ru-RU" smtClean="0"/>
              <a:t>‹#›</a:t>
            </a:fld>
            <a:endParaRPr lang="ru-RU"/>
          </a:p>
        </p:txBody>
      </p:sp>
    </p:spTree>
    <p:extLst>
      <p:ext uri="{BB962C8B-B14F-4D97-AF65-F5344CB8AC3E}">
        <p14:creationId xmlns:p14="http://schemas.microsoft.com/office/powerpoint/2010/main" val="2497228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7D9704-7944-E6EE-A997-659285F937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E62B1664-40E9-66B9-C9F4-C886DB9773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2F08265-AD46-BB8A-33DF-BD8177B56A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A57EFD-01D7-4A98-BB0C-155788633C8B}" type="datetimeFigureOut">
              <a:rPr lang="ru-RU" smtClean="0"/>
              <a:t>12.05.2024</a:t>
            </a:fld>
            <a:endParaRPr lang="ru-RU"/>
          </a:p>
        </p:txBody>
      </p:sp>
      <p:sp>
        <p:nvSpPr>
          <p:cNvPr id="5" name="Нижний колонтитул 4">
            <a:extLst>
              <a:ext uri="{FF2B5EF4-FFF2-40B4-BE49-F238E27FC236}">
                <a16:creationId xmlns:a16="http://schemas.microsoft.com/office/drawing/2014/main" id="{95DB1FAB-B94A-F54A-EFBF-A487F2727F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38186E52-EA35-F5A8-CA4C-C27B25456A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C0CE73-CBED-4FA9-A359-6D24E2029AC9}" type="slidenum">
              <a:rPr lang="ru-RU" smtClean="0"/>
              <a:t>‹#›</a:t>
            </a:fld>
            <a:endParaRPr lang="ru-RU"/>
          </a:p>
        </p:txBody>
      </p:sp>
    </p:spTree>
    <p:extLst>
      <p:ext uri="{BB962C8B-B14F-4D97-AF65-F5344CB8AC3E}">
        <p14:creationId xmlns:p14="http://schemas.microsoft.com/office/powerpoint/2010/main" val="4110996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secretmag.ru/enciklopediya/kto-takoi-kontragent-obyasnyaem-prostymi-slovami.ht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constitution.garant.ru/act/president/182315/"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www.consultant.ru/document/cons_doc_LAW_349697/5a4fdcdf4ce525c4221a12682fc98e6e3fc9e17a/#dst10006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rt-solar.ru/products/solar_dozor/blog/2908/"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rt-solar.ru/products/solar_dozor/blog/3128/" TargetMode="External"/><Relationship Id="rId2" Type="http://schemas.openxmlformats.org/officeDocument/2006/relationships/hyperlink" Target="https://rt-solar.ru/products/solar_dozor/blog/2879/" TargetMode="External"/><Relationship Id="rId1" Type="http://schemas.openxmlformats.org/officeDocument/2006/relationships/slideLayout" Target="../slideLayouts/slideLayout2.xml"/><Relationship Id="rId4" Type="http://schemas.openxmlformats.org/officeDocument/2006/relationships/hyperlink" Target="https://rt-solar.ru/products/solar_dozor/blog/2080/"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E0098D-A33A-FE85-CA24-48D2BE023013}"/>
              </a:ext>
            </a:extLst>
          </p:cNvPr>
          <p:cNvSpPr>
            <a:spLocks noGrp="1"/>
          </p:cNvSpPr>
          <p:nvPr>
            <p:ph type="ctrTitle"/>
          </p:nvPr>
        </p:nvSpPr>
        <p:spPr/>
        <p:txBody>
          <a:bodyPr/>
          <a:lstStyle/>
          <a:p>
            <a:endParaRPr lang="ru-RU" dirty="0"/>
          </a:p>
        </p:txBody>
      </p:sp>
      <p:sp>
        <p:nvSpPr>
          <p:cNvPr id="3" name="Подзаголовок 2">
            <a:extLst>
              <a:ext uri="{FF2B5EF4-FFF2-40B4-BE49-F238E27FC236}">
                <a16:creationId xmlns:a16="http://schemas.microsoft.com/office/drawing/2014/main" id="{89F0D794-80EB-BA4D-FB42-BDF109520D4B}"/>
              </a:ext>
            </a:extLst>
          </p:cNvPr>
          <p:cNvSpPr>
            <a:spLocks noGrp="1"/>
          </p:cNvSpPr>
          <p:nvPr>
            <p:ph type="subTitle" idx="1"/>
          </p:nvPr>
        </p:nvSpPr>
        <p:spPr/>
        <p:txBody>
          <a:bodyPr/>
          <a:lstStyle/>
          <a:p>
            <a:endParaRPr lang="ru-RU"/>
          </a:p>
        </p:txBody>
      </p:sp>
      <p:sp>
        <p:nvSpPr>
          <p:cNvPr id="4" name="Заголовок 1">
            <a:extLst>
              <a:ext uri="{FF2B5EF4-FFF2-40B4-BE49-F238E27FC236}">
                <a16:creationId xmlns:a16="http://schemas.microsoft.com/office/drawing/2014/main" id="{684185FC-DFDF-B0A3-CB20-5918A8F266D1}"/>
              </a:ext>
            </a:extLst>
          </p:cNvPr>
          <p:cNvSpPr>
            <a:spLocks noGrp="1"/>
          </p:cNvSpPr>
          <p:nvPr/>
        </p:nvSpPr>
        <p:spPr>
          <a:xfrm>
            <a:off x="1524000" y="1122363"/>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ru-RU" dirty="0"/>
          </a:p>
        </p:txBody>
      </p:sp>
      <p:sp>
        <p:nvSpPr>
          <p:cNvPr id="5" name="Подзаголовок 2">
            <a:extLst>
              <a:ext uri="{FF2B5EF4-FFF2-40B4-BE49-F238E27FC236}">
                <a16:creationId xmlns:a16="http://schemas.microsoft.com/office/drawing/2014/main" id="{4BCA7D4E-DECA-3C7A-BCCA-1C435CA202DF}"/>
              </a:ext>
            </a:extLst>
          </p:cNvPr>
          <p:cNvSpPr>
            <a:spLocks noGrp="1"/>
          </p:cNvSpPr>
          <p:nvPr/>
        </p:nvSpPr>
        <p:spPr>
          <a:xfrm>
            <a:off x="1524000" y="360203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ru-RU"/>
          </a:p>
        </p:txBody>
      </p:sp>
      <p:grpSp>
        <p:nvGrpSpPr>
          <p:cNvPr id="6" name="object 2">
            <a:extLst>
              <a:ext uri="{FF2B5EF4-FFF2-40B4-BE49-F238E27FC236}">
                <a16:creationId xmlns:a16="http://schemas.microsoft.com/office/drawing/2014/main" id="{1414976F-46B6-1516-C323-9CF81B18D519}"/>
              </a:ext>
            </a:extLst>
          </p:cNvPr>
          <p:cNvGrpSpPr/>
          <p:nvPr/>
        </p:nvGrpSpPr>
        <p:grpSpPr>
          <a:xfrm>
            <a:off x="0" y="7550"/>
            <a:ext cx="12191996" cy="6842900"/>
            <a:chOff x="775597" y="350519"/>
            <a:chExt cx="9143997" cy="6858000"/>
          </a:xfrm>
        </p:grpSpPr>
        <p:pic>
          <p:nvPicPr>
            <p:cNvPr id="7" name="object 3">
              <a:extLst>
                <a:ext uri="{FF2B5EF4-FFF2-40B4-BE49-F238E27FC236}">
                  <a16:creationId xmlns:a16="http://schemas.microsoft.com/office/drawing/2014/main" id="{A9D8DE3B-0CA8-8D9D-C8B0-3E6CF56D6D46}"/>
                </a:ext>
              </a:extLst>
            </p:cNvPr>
            <p:cNvPicPr/>
            <p:nvPr/>
          </p:nvPicPr>
          <p:blipFill>
            <a:blip r:embed="rId2" cstate="print"/>
            <a:stretch>
              <a:fillRect/>
            </a:stretch>
          </p:blipFill>
          <p:spPr>
            <a:xfrm>
              <a:off x="775597" y="350519"/>
              <a:ext cx="9143996" cy="6857999"/>
            </a:xfrm>
            <a:prstGeom prst="rect">
              <a:avLst/>
            </a:prstGeom>
          </p:spPr>
        </p:pic>
        <p:sp>
          <p:nvSpPr>
            <p:cNvPr id="8" name="object 4">
              <a:extLst>
                <a:ext uri="{FF2B5EF4-FFF2-40B4-BE49-F238E27FC236}">
                  <a16:creationId xmlns:a16="http://schemas.microsoft.com/office/drawing/2014/main" id="{F0688908-DE1D-C500-8E83-48AD132BA3F7}"/>
                </a:ext>
              </a:extLst>
            </p:cNvPr>
            <p:cNvSpPr/>
            <p:nvPr/>
          </p:nvSpPr>
          <p:spPr>
            <a:xfrm>
              <a:off x="9233794" y="350519"/>
              <a:ext cx="685800" cy="6858000"/>
            </a:xfrm>
            <a:custGeom>
              <a:avLst/>
              <a:gdLst/>
              <a:ahLst/>
              <a:cxnLst/>
              <a:rect l="l" t="t" r="r" b="b"/>
              <a:pathLst>
                <a:path w="685800" h="6858000">
                  <a:moveTo>
                    <a:pt x="685799" y="6857999"/>
                  </a:moveTo>
                  <a:lnTo>
                    <a:pt x="685799" y="0"/>
                  </a:lnTo>
                  <a:lnTo>
                    <a:pt x="0" y="0"/>
                  </a:lnTo>
                  <a:lnTo>
                    <a:pt x="0" y="6857999"/>
                  </a:lnTo>
                  <a:lnTo>
                    <a:pt x="685799" y="6857999"/>
                  </a:lnTo>
                  <a:close/>
                </a:path>
              </a:pathLst>
            </a:custGeom>
            <a:solidFill>
              <a:srgbClr val="1F487C"/>
            </a:solidFill>
          </p:spPr>
          <p:txBody>
            <a:bodyPr wrap="square" lIns="0" tIns="0" rIns="0" bIns="0" rtlCol="0"/>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9" name="TextBox 8">
            <a:extLst>
              <a:ext uri="{FF2B5EF4-FFF2-40B4-BE49-F238E27FC236}">
                <a16:creationId xmlns:a16="http://schemas.microsoft.com/office/drawing/2014/main" id="{360BF29B-D550-388B-9ED1-3BB4F7597D2E}"/>
              </a:ext>
            </a:extLst>
          </p:cNvPr>
          <p:cNvSpPr txBox="1"/>
          <p:nvPr/>
        </p:nvSpPr>
        <p:spPr>
          <a:xfrm>
            <a:off x="1024034" y="582857"/>
            <a:ext cx="9584871" cy="1751762"/>
          </a:xfrm>
          <a:prstGeom prst="rect">
            <a:avLst/>
          </a:prstGeom>
          <a:noFill/>
        </p:spPr>
        <p:txBody>
          <a:bodyPr wrap="square">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Bef>
                <a:spcPts val="285"/>
              </a:spcBef>
            </a:pPr>
            <a:r>
              <a:rPr lang="ru-RU" sz="1600" dirty="0">
                <a:solidFill>
                  <a:srgbClr val="1E487C"/>
                </a:solidFill>
                <a:latin typeface="Times New Roman"/>
                <a:cs typeface="Times New Roman"/>
              </a:rPr>
              <a:t>МИНИСТЕРСТВО</a:t>
            </a:r>
            <a:r>
              <a:rPr lang="ru-RU" sz="1600" spc="-60" dirty="0">
                <a:solidFill>
                  <a:srgbClr val="1E487C"/>
                </a:solidFill>
                <a:latin typeface="Times New Roman"/>
                <a:cs typeface="Times New Roman"/>
              </a:rPr>
              <a:t> </a:t>
            </a:r>
            <a:r>
              <a:rPr lang="ru-RU" sz="1600" spc="-20" dirty="0">
                <a:solidFill>
                  <a:srgbClr val="1E487C"/>
                </a:solidFill>
                <a:latin typeface="Times New Roman"/>
                <a:cs typeface="Times New Roman"/>
              </a:rPr>
              <a:t>НАУКИ</a:t>
            </a:r>
            <a:r>
              <a:rPr lang="ru-RU" sz="1600" spc="5" dirty="0">
                <a:solidFill>
                  <a:srgbClr val="1E487C"/>
                </a:solidFill>
                <a:latin typeface="Times New Roman"/>
                <a:cs typeface="Times New Roman"/>
              </a:rPr>
              <a:t> </a:t>
            </a:r>
            <a:r>
              <a:rPr lang="ru-RU" sz="1600" dirty="0">
                <a:solidFill>
                  <a:srgbClr val="1E487C"/>
                </a:solidFill>
                <a:latin typeface="Times New Roman"/>
                <a:cs typeface="Times New Roman"/>
              </a:rPr>
              <a:t>И</a:t>
            </a:r>
            <a:r>
              <a:rPr lang="ru-RU" sz="1600" spc="-40" dirty="0">
                <a:solidFill>
                  <a:srgbClr val="1E487C"/>
                </a:solidFill>
                <a:latin typeface="Times New Roman"/>
                <a:cs typeface="Times New Roman"/>
              </a:rPr>
              <a:t> </a:t>
            </a:r>
            <a:r>
              <a:rPr lang="ru-RU" sz="1600" spc="-10" dirty="0">
                <a:solidFill>
                  <a:srgbClr val="1E487C"/>
                </a:solidFill>
                <a:latin typeface="Times New Roman"/>
                <a:cs typeface="Times New Roman"/>
              </a:rPr>
              <a:t>ВЫСШЕГО</a:t>
            </a:r>
            <a:r>
              <a:rPr lang="ru-RU" sz="1600" spc="-15" dirty="0">
                <a:solidFill>
                  <a:srgbClr val="1E487C"/>
                </a:solidFill>
                <a:latin typeface="Times New Roman"/>
                <a:cs typeface="Times New Roman"/>
              </a:rPr>
              <a:t> </a:t>
            </a:r>
            <a:r>
              <a:rPr lang="ru-RU" sz="1600" spc="-30" dirty="0">
                <a:solidFill>
                  <a:srgbClr val="1E487C"/>
                </a:solidFill>
                <a:latin typeface="Times New Roman"/>
                <a:cs typeface="Times New Roman"/>
              </a:rPr>
              <a:t>ОБРАЗОВАНИЯ</a:t>
            </a:r>
            <a:r>
              <a:rPr lang="ru-RU" sz="1600" spc="-25" dirty="0">
                <a:solidFill>
                  <a:srgbClr val="1E487C"/>
                </a:solidFill>
                <a:latin typeface="Times New Roman"/>
                <a:cs typeface="Times New Roman"/>
              </a:rPr>
              <a:t> </a:t>
            </a:r>
            <a:r>
              <a:rPr lang="ru-RU" sz="1600" dirty="0">
                <a:solidFill>
                  <a:srgbClr val="1E487C"/>
                </a:solidFill>
                <a:latin typeface="Times New Roman"/>
                <a:cs typeface="Times New Roman"/>
              </a:rPr>
              <a:t>РОССИЙСКОЙ</a:t>
            </a:r>
            <a:r>
              <a:rPr lang="ru-RU" sz="1600" spc="-35" dirty="0">
                <a:solidFill>
                  <a:srgbClr val="1E487C"/>
                </a:solidFill>
                <a:latin typeface="Times New Roman"/>
                <a:cs typeface="Times New Roman"/>
              </a:rPr>
              <a:t> </a:t>
            </a:r>
            <a:r>
              <a:rPr lang="ru-RU" sz="1600" spc="-10" dirty="0">
                <a:solidFill>
                  <a:srgbClr val="1E487C"/>
                </a:solidFill>
                <a:latin typeface="Times New Roman"/>
                <a:cs typeface="Times New Roman"/>
              </a:rPr>
              <a:t>ФЕДЕРАЦИИ</a:t>
            </a:r>
            <a:endParaRPr lang="ru-RU" sz="1600" dirty="0">
              <a:latin typeface="Times New Roman"/>
              <a:cs typeface="Times New Roman"/>
            </a:endParaRPr>
          </a:p>
          <a:p>
            <a:pPr marL="256540" marR="246379" algn="ctr">
              <a:lnSpc>
                <a:spcPts val="1939"/>
              </a:lnSpc>
              <a:spcBef>
                <a:spcPts val="55"/>
              </a:spcBef>
            </a:pPr>
            <a:r>
              <a:rPr lang="ru-RU" sz="1800" spc="-10" dirty="0">
                <a:solidFill>
                  <a:srgbClr val="1E487C"/>
                </a:solidFill>
                <a:latin typeface="Times New Roman"/>
                <a:cs typeface="Times New Roman"/>
              </a:rPr>
              <a:t>Федеральное</a:t>
            </a:r>
            <a:r>
              <a:rPr lang="ru-RU" sz="1800" spc="-55" dirty="0">
                <a:solidFill>
                  <a:srgbClr val="1E487C"/>
                </a:solidFill>
                <a:latin typeface="Times New Roman"/>
                <a:cs typeface="Times New Roman"/>
              </a:rPr>
              <a:t> </a:t>
            </a:r>
            <a:r>
              <a:rPr lang="ru-RU" sz="1800" spc="-10" dirty="0">
                <a:solidFill>
                  <a:srgbClr val="1E487C"/>
                </a:solidFill>
                <a:latin typeface="Times New Roman"/>
                <a:cs typeface="Times New Roman"/>
              </a:rPr>
              <a:t>государственное</a:t>
            </a:r>
            <a:r>
              <a:rPr lang="ru-RU" sz="1800" spc="30" dirty="0">
                <a:solidFill>
                  <a:srgbClr val="1E487C"/>
                </a:solidFill>
                <a:latin typeface="Times New Roman"/>
                <a:cs typeface="Times New Roman"/>
              </a:rPr>
              <a:t> </a:t>
            </a:r>
            <a:r>
              <a:rPr lang="ru-RU" sz="1800" spc="-10" dirty="0">
                <a:solidFill>
                  <a:srgbClr val="1E487C"/>
                </a:solidFill>
                <a:latin typeface="Times New Roman"/>
                <a:cs typeface="Times New Roman"/>
              </a:rPr>
              <a:t>бюджетное</a:t>
            </a:r>
            <a:r>
              <a:rPr lang="ru-RU" sz="1800" spc="-5" dirty="0">
                <a:solidFill>
                  <a:srgbClr val="1E487C"/>
                </a:solidFill>
                <a:latin typeface="Times New Roman"/>
                <a:cs typeface="Times New Roman"/>
              </a:rPr>
              <a:t> </a:t>
            </a:r>
            <a:r>
              <a:rPr lang="ru-RU" sz="1800" spc="-10" dirty="0">
                <a:solidFill>
                  <a:srgbClr val="1E487C"/>
                </a:solidFill>
                <a:latin typeface="Times New Roman"/>
                <a:cs typeface="Times New Roman"/>
              </a:rPr>
              <a:t>образовательное</a:t>
            </a:r>
            <a:r>
              <a:rPr lang="ru-RU" sz="1800" spc="10" dirty="0">
                <a:solidFill>
                  <a:srgbClr val="1E487C"/>
                </a:solidFill>
                <a:latin typeface="Times New Roman"/>
                <a:cs typeface="Times New Roman"/>
              </a:rPr>
              <a:t> </a:t>
            </a:r>
            <a:r>
              <a:rPr lang="ru-RU" sz="1800" spc="-10" dirty="0">
                <a:solidFill>
                  <a:srgbClr val="1E487C"/>
                </a:solidFill>
                <a:latin typeface="Times New Roman"/>
                <a:cs typeface="Times New Roman"/>
              </a:rPr>
              <a:t>учреждение высшего</a:t>
            </a:r>
            <a:r>
              <a:rPr lang="ru-RU" sz="1800" spc="-25" dirty="0">
                <a:solidFill>
                  <a:srgbClr val="1E487C"/>
                </a:solidFill>
                <a:latin typeface="Times New Roman"/>
                <a:cs typeface="Times New Roman"/>
              </a:rPr>
              <a:t> </a:t>
            </a:r>
            <a:r>
              <a:rPr lang="ru-RU" sz="1800" spc="-10" dirty="0">
                <a:solidFill>
                  <a:srgbClr val="1E487C"/>
                </a:solidFill>
                <a:latin typeface="Times New Roman"/>
                <a:cs typeface="Times New Roman"/>
              </a:rPr>
              <a:t>образования</a:t>
            </a:r>
            <a:endParaRPr lang="ru-RU" sz="1800" dirty="0">
              <a:latin typeface="Times New Roman"/>
              <a:cs typeface="Times New Roman"/>
            </a:endParaRPr>
          </a:p>
          <a:p>
            <a:pPr marL="1051560" marR="1042669" algn="ctr">
              <a:lnSpc>
                <a:spcPct val="114999"/>
              </a:lnSpc>
              <a:spcBef>
                <a:spcPts val="825"/>
              </a:spcBef>
            </a:pPr>
            <a:r>
              <a:rPr lang="ru-RU" sz="2000" b="1" dirty="0">
                <a:solidFill>
                  <a:srgbClr val="1E487C"/>
                </a:solidFill>
                <a:latin typeface="Times New Roman"/>
                <a:cs typeface="Times New Roman"/>
              </a:rPr>
              <a:t>«Вятский</a:t>
            </a:r>
            <a:r>
              <a:rPr lang="ru-RU" sz="2000" spc="-95" dirty="0">
                <a:solidFill>
                  <a:srgbClr val="1E487C"/>
                </a:solidFill>
                <a:latin typeface="Times New Roman"/>
                <a:cs typeface="Times New Roman"/>
              </a:rPr>
              <a:t> </a:t>
            </a:r>
            <a:r>
              <a:rPr lang="ru-RU" sz="2000" b="1" spc="-10" dirty="0">
                <a:solidFill>
                  <a:srgbClr val="1E487C"/>
                </a:solidFill>
                <a:latin typeface="Times New Roman"/>
                <a:cs typeface="Times New Roman"/>
              </a:rPr>
              <a:t>государственный</a:t>
            </a:r>
            <a:r>
              <a:rPr lang="ru-RU" sz="2000" spc="-55" dirty="0">
                <a:solidFill>
                  <a:srgbClr val="1E487C"/>
                </a:solidFill>
                <a:latin typeface="Times New Roman"/>
                <a:cs typeface="Times New Roman"/>
              </a:rPr>
              <a:t> </a:t>
            </a:r>
            <a:r>
              <a:rPr lang="ru-RU" sz="2000" b="1" spc="-10" dirty="0">
                <a:solidFill>
                  <a:srgbClr val="1E487C"/>
                </a:solidFill>
                <a:latin typeface="Times New Roman"/>
                <a:cs typeface="Times New Roman"/>
              </a:rPr>
              <a:t>университет»</a:t>
            </a:r>
            <a:r>
              <a:rPr lang="ru-RU" sz="2000" spc="-10" dirty="0">
                <a:solidFill>
                  <a:srgbClr val="1E487C"/>
                </a:solidFill>
                <a:latin typeface="Times New Roman"/>
                <a:cs typeface="Times New Roman"/>
              </a:rPr>
              <a:t> </a:t>
            </a:r>
            <a:r>
              <a:rPr lang="ru-RU" sz="2000" b="1" spc="-10" dirty="0">
                <a:solidFill>
                  <a:srgbClr val="1E487C"/>
                </a:solidFill>
                <a:latin typeface="Times New Roman"/>
                <a:cs typeface="Times New Roman"/>
              </a:rPr>
              <a:t>(</a:t>
            </a:r>
            <a:r>
              <a:rPr lang="ru-RU" sz="2000" b="1" spc="-10" dirty="0" err="1">
                <a:solidFill>
                  <a:srgbClr val="1E487C"/>
                </a:solidFill>
                <a:latin typeface="Times New Roman"/>
                <a:cs typeface="Times New Roman"/>
              </a:rPr>
              <a:t>ВятГУ</a:t>
            </a:r>
            <a:r>
              <a:rPr lang="ru-RU" sz="2000" b="1" spc="-10" dirty="0">
                <a:solidFill>
                  <a:srgbClr val="1E487C"/>
                </a:solidFill>
                <a:latin typeface="Times New Roman"/>
                <a:cs typeface="Times New Roman"/>
              </a:rPr>
              <a:t>)</a:t>
            </a:r>
            <a:endParaRPr lang="ru-RU" sz="2000" dirty="0">
              <a:latin typeface="Times New Roman"/>
              <a:cs typeface="Times New Roman"/>
            </a:endParaRPr>
          </a:p>
          <a:p>
            <a:pPr algn="ctr">
              <a:lnSpc>
                <a:spcPct val="100000"/>
              </a:lnSpc>
              <a:spcBef>
                <a:spcPts val="1400"/>
              </a:spcBef>
            </a:pPr>
            <a:r>
              <a:rPr lang="ru-RU" sz="1800" b="1" spc="-20" dirty="0">
                <a:solidFill>
                  <a:srgbClr val="1E487C"/>
                </a:solidFill>
                <a:latin typeface="Times New Roman"/>
                <a:cs typeface="Times New Roman"/>
              </a:rPr>
              <a:t>Колледж</a:t>
            </a:r>
            <a:r>
              <a:rPr lang="ru-RU" sz="1800" spc="-35" dirty="0">
                <a:solidFill>
                  <a:srgbClr val="1E487C"/>
                </a:solidFill>
                <a:latin typeface="Times New Roman"/>
                <a:cs typeface="Times New Roman"/>
              </a:rPr>
              <a:t> </a:t>
            </a:r>
            <a:r>
              <a:rPr lang="ru-RU" sz="1800" b="1" spc="-20" dirty="0" err="1">
                <a:solidFill>
                  <a:srgbClr val="1E487C"/>
                </a:solidFill>
                <a:latin typeface="Times New Roman"/>
                <a:cs typeface="Times New Roman"/>
              </a:rPr>
              <a:t>ВятГУ</a:t>
            </a:r>
            <a:endParaRPr lang="ru-RU" sz="1800" dirty="0">
              <a:latin typeface="Times New Roman"/>
              <a:cs typeface="Times New Roman"/>
            </a:endParaRPr>
          </a:p>
        </p:txBody>
      </p:sp>
      <p:sp>
        <p:nvSpPr>
          <p:cNvPr id="10" name="TextBox 9">
            <a:extLst>
              <a:ext uri="{FF2B5EF4-FFF2-40B4-BE49-F238E27FC236}">
                <a16:creationId xmlns:a16="http://schemas.microsoft.com/office/drawing/2014/main" id="{F8D87976-A3F0-4316-AD43-CA2812C9B3E9}"/>
              </a:ext>
            </a:extLst>
          </p:cNvPr>
          <p:cNvSpPr txBox="1"/>
          <p:nvPr/>
        </p:nvSpPr>
        <p:spPr>
          <a:xfrm>
            <a:off x="1968759" y="2691909"/>
            <a:ext cx="7176018" cy="1815882"/>
          </a:xfrm>
          <a:prstGeom prst="rect">
            <a:avLst/>
          </a:prstGeom>
          <a:noFill/>
        </p:spPr>
        <p:txBody>
          <a:bodyPr wrap="square">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pPr>
            <a:r>
              <a:rPr lang="ru-RU" sz="2000" b="1" dirty="0">
                <a:solidFill>
                  <a:srgbClr val="1E487C"/>
                </a:solidFill>
                <a:latin typeface="Times New Roman"/>
                <a:cs typeface="Times New Roman"/>
              </a:rPr>
              <a:t>Правовое обеспечение профессиональной деятельности (ПОПД)</a:t>
            </a:r>
          </a:p>
          <a:p>
            <a:pPr marL="12700">
              <a:lnSpc>
                <a:spcPct val="100000"/>
              </a:lnSpc>
            </a:pPr>
            <a:endParaRPr lang="ru-RU" b="1" dirty="0">
              <a:solidFill>
                <a:srgbClr val="1E487C"/>
              </a:solidFill>
              <a:latin typeface="Times New Roman"/>
              <a:cs typeface="Times New Roman"/>
            </a:endParaRPr>
          </a:p>
          <a:p>
            <a:pPr marL="12700" algn="ctr">
              <a:lnSpc>
                <a:spcPct val="100000"/>
              </a:lnSpc>
            </a:pPr>
            <a:r>
              <a:rPr lang="ru-RU" sz="1800" b="1" dirty="0">
                <a:solidFill>
                  <a:srgbClr val="1E487C"/>
                </a:solidFill>
                <a:latin typeface="Times New Roman"/>
                <a:cs typeface="Times New Roman"/>
              </a:rPr>
              <a:t>Лекция</a:t>
            </a:r>
            <a:r>
              <a:rPr lang="ru-RU" sz="1800" spc="-105" dirty="0">
                <a:solidFill>
                  <a:srgbClr val="1E487C"/>
                </a:solidFill>
                <a:latin typeface="Times New Roman"/>
                <a:cs typeface="Times New Roman"/>
              </a:rPr>
              <a:t> </a:t>
            </a:r>
            <a:r>
              <a:rPr lang="ru-RU" b="1" spc="-105" dirty="0">
                <a:solidFill>
                  <a:srgbClr val="1E487C"/>
                </a:solidFill>
                <a:latin typeface="Times New Roman"/>
                <a:cs typeface="Times New Roman"/>
              </a:rPr>
              <a:t>№</a:t>
            </a:r>
            <a:r>
              <a:rPr lang="ru-RU" sz="1800" b="1" dirty="0">
                <a:solidFill>
                  <a:srgbClr val="1E487C"/>
                </a:solidFill>
                <a:latin typeface="Times New Roman"/>
                <a:cs typeface="Times New Roman"/>
              </a:rPr>
              <a:t>:8 </a:t>
            </a:r>
            <a:endParaRPr lang="ru-RU" sz="1800" spc="-100" dirty="0">
              <a:solidFill>
                <a:srgbClr val="1E487C"/>
              </a:solidFill>
              <a:latin typeface="Times New Roman"/>
              <a:cs typeface="Times New Roman"/>
            </a:endParaRPr>
          </a:p>
          <a:p>
            <a:pPr marL="12700" algn="ctr">
              <a:lnSpc>
                <a:spcPct val="100000"/>
              </a:lnSpc>
            </a:pPr>
            <a:r>
              <a:rPr lang="ru-RU" sz="1800" b="1" dirty="0">
                <a:solidFill>
                  <a:srgbClr val="1E487C"/>
                </a:solidFill>
                <a:latin typeface="Times New Roman"/>
                <a:cs typeface="Times New Roman"/>
              </a:rPr>
              <a:t>«</a:t>
            </a:r>
            <a:r>
              <a:rPr lang="ru-RU" b="1" dirty="0">
                <a:solidFill>
                  <a:srgbClr val="1E487C"/>
                </a:solidFill>
                <a:latin typeface="Times New Roman"/>
                <a:cs typeface="Times New Roman"/>
              </a:rPr>
              <a:t>Информационное право. Правовые режимы информации</a:t>
            </a:r>
            <a:r>
              <a:rPr lang="ru-RU" sz="1800" b="1" spc="-10" dirty="0">
                <a:solidFill>
                  <a:srgbClr val="1E487C"/>
                </a:solidFill>
                <a:latin typeface="Times New Roman"/>
                <a:cs typeface="Times New Roman"/>
              </a:rPr>
              <a:t>».</a:t>
            </a:r>
          </a:p>
          <a:p>
            <a:pPr marL="12700" algn="ctr">
              <a:lnSpc>
                <a:spcPct val="100000"/>
              </a:lnSpc>
            </a:pPr>
            <a:endParaRPr lang="ru-RU" sz="1800" b="1" dirty="0">
              <a:latin typeface="Times New Roman"/>
              <a:cs typeface="Times New Roman"/>
            </a:endParaRPr>
          </a:p>
        </p:txBody>
      </p:sp>
      <p:sp>
        <p:nvSpPr>
          <p:cNvPr id="11" name="TextBox 10">
            <a:extLst>
              <a:ext uri="{FF2B5EF4-FFF2-40B4-BE49-F238E27FC236}">
                <a16:creationId xmlns:a16="http://schemas.microsoft.com/office/drawing/2014/main" id="{02C0B32D-AF91-2F9D-84D5-AC40E5B40AA3}"/>
              </a:ext>
            </a:extLst>
          </p:cNvPr>
          <p:cNvSpPr txBox="1"/>
          <p:nvPr/>
        </p:nvSpPr>
        <p:spPr>
          <a:xfrm>
            <a:off x="3047223" y="5329727"/>
            <a:ext cx="6097554" cy="369332"/>
          </a:xfrm>
          <a:prstGeom prst="rect">
            <a:avLst/>
          </a:prstGeom>
          <a:noFill/>
        </p:spPr>
        <p:txBody>
          <a:bodyPr wrap="square">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ru-RU" sz="1800" b="1" spc="-10" dirty="0">
                <a:solidFill>
                  <a:srgbClr val="1E487C"/>
                </a:solidFill>
                <a:latin typeface="Times New Roman"/>
                <a:cs typeface="Times New Roman"/>
              </a:rPr>
              <a:t>Преподаватель:</a:t>
            </a:r>
            <a:r>
              <a:rPr lang="ru-RU" b="1" spc="-10" dirty="0">
                <a:solidFill>
                  <a:srgbClr val="1E487C"/>
                </a:solidFill>
                <a:latin typeface="Times New Roman"/>
                <a:cs typeface="Times New Roman"/>
              </a:rPr>
              <a:t> Тетерина Анна Леонидовна</a:t>
            </a:r>
            <a:endParaRPr lang="ru-RU" sz="1800" dirty="0">
              <a:latin typeface="Times New Roman"/>
              <a:cs typeface="Times New Roman"/>
            </a:endParaRPr>
          </a:p>
        </p:txBody>
      </p:sp>
      <p:grpSp>
        <p:nvGrpSpPr>
          <p:cNvPr id="12" name="object 8">
            <a:extLst>
              <a:ext uri="{FF2B5EF4-FFF2-40B4-BE49-F238E27FC236}">
                <a16:creationId xmlns:a16="http://schemas.microsoft.com/office/drawing/2014/main" id="{A4CE1383-FE87-9D3E-1F4F-69F76EE24233}"/>
              </a:ext>
            </a:extLst>
          </p:cNvPr>
          <p:cNvGrpSpPr/>
          <p:nvPr/>
        </p:nvGrpSpPr>
        <p:grpSpPr>
          <a:xfrm>
            <a:off x="9787800" y="-261272"/>
            <a:ext cx="1810130" cy="3162964"/>
            <a:chOff x="6764788" y="470915"/>
            <a:chExt cx="2078736" cy="3729079"/>
          </a:xfrm>
        </p:grpSpPr>
        <p:sp>
          <p:nvSpPr>
            <p:cNvPr id="13" name="object 9">
              <a:extLst>
                <a:ext uri="{FF2B5EF4-FFF2-40B4-BE49-F238E27FC236}">
                  <a16:creationId xmlns:a16="http://schemas.microsoft.com/office/drawing/2014/main" id="{615E456E-3F01-EC2B-47E7-FD718F3CC817}"/>
                </a:ext>
              </a:extLst>
            </p:cNvPr>
            <p:cNvSpPr/>
            <p:nvPr/>
          </p:nvSpPr>
          <p:spPr>
            <a:xfrm>
              <a:off x="7871337" y="470915"/>
              <a:ext cx="182880" cy="3175"/>
            </a:xfrm>
            <a:custGeom>
              <a:avLst/>
              <a:gdLst/>
              <a:ahLst/>
              <a:cxnLst/>
              <a:rect l="l" t="t" r="r" b="b"/>
              <a:pathLst>
                <a:path w="182879" h="3175">
                  <a:moveTo>
                    <a:pt x="0" y="0"/>
                  </a:moveTo>
                  <a:lnTo>
                    <a:pt x="182879" y="0"/>
                  </a:lnTo>
                </a:path>
                <a:path w="182879" h="3175">
                  <a:moveTo>
                    <a:pt x="0" y="3048"/>
                  </a:moveTo>
                  <a:lnTo>
                    <a:pt x="182879" y="3048"/>
                  </a:lnTo>
                </a:path>
              </a:pathLst>
            </a:custGeom>
            <a:ln w="3175">
              <a:solidFill>
                <a:srgbClr val="FDFDFD"/>
              </a:solidFill>
            </a:ln>
          </p:spPr>
          <p:txBody>
            <a:bodyPr wrap="square" lIns="0" tIns="0" rIns="0" bIns="0" rtlCol="0"/>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4" name="object 10">
              <a:extLst>
                <a:ext uri="{FF2B5EF4-FFF2-40B4-BE49-F238E27FC236}">
                  <a16:creationId xmlns:a16="http://schemas.microsoft.com/office/drawing/2014/main" id="{417DF7A4-654D-8B4B-4770-A0CC7D098601}"/>
                </a:ext>
              </a:extLst>
            </p:cNvPr>
            <p:cNvPicPr/>
            <p:nvPr/>
          </p:nvPicPr>
          <p:blipFill>
            <a:blip r:embed="rId3" cstate="print"/>
            <a:stretch>
              <a:fillRect/>
            </a:stretch>
          </p:blipFill>
          <p:spPr>
            <a:xfrm>
              <a:off x="6764788" y="2334619"/>
              <a:ext cx="2078736" cy="1865375"/>
            </a:xfrm>
            <a:prstGeom prst="rect">
              <a:avLst/>
            </a:prstGeom>
          </p:spPr>
        </p:pic>
      </p:grpSp>
    </p:spTree>
    <p:extLst>
      <p:ext uri="{BB962C8B-B14F-4D97-AF65-F5344CB8AC3E}">
        <p14:creationId xmlns:p14="http://schemas.microsoft.com/office/powerpoint/2010/main" val="803511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1A7E03B-EB67-8CBD-A7DE-D6B16EDF26E0}"/>
              </a:ext>
            </a:extLst>
          </p:cNvPr>
          <p:cNvSpPr>
            <a:spLocks noGrp="1"/>
          </p:cNvSpPr>
          <p:nvPr>
            <p:ph idx="1"/>
          </p:nvPr>
        </p:nvSpPr>
        <p:spPr>
          <a:xfrm>
            <a:off x="838200" y="541176"/>
            <a:ext cx="10515600" cy="5635787"/>
          </a:xfrm>
        </p:spPr>
        <p:txBody>
          <a:bodyPr>
            <a:normAutofit fontScale="77500" lnSpcReduction="20000"/>
          </a:bodyPr>
          <a:lstStyle/>
          <a:p>
            <a:pPr algn="just"/>
            <a:r>
              <a:rPr lang="ru-RU" b="1" dirty="0">
                <a:solidFill>
                  <a:schemeClr val="accent1">
                    <a:lumMod val="75000"/>
                  </a:schemeClr>
                </a:solidFill>
                <a:latin typeface="Georgia" panose="02040502050405020303" pitchFamily="18" charset="0"/>
              </a:rPr>
              <a:t>Принцип сбалансированных интересов личности, общества и го­сударства</a:t>
            </a:r>
          </a:p>
          <a:p>
            <a:pPr algn="just"/>
            <a:r>
              <a:rPr lang="ru-RU" dirty="0">
                <a:solidFill>
                  <a:schemeClr val="accent1">
                    <a:lumMod val="75000"/>
                  </a:schemeClr>
                </a:solidFill>
                <a:latin typeface="Georgia" panose="02040502050405020303" pitchFamily="18" charset="0"/>
              </a:rPr>
              <a:t>Интересы личности в информационной сфере заклю­чаются: в реализации конституционных прав человека и граждани­на на доступ к информации, на ее использование в интересах осу­ществления не запрещенной законом деятельности, физического, духовного и интеллектуального развития; в защите информации, обеспечивающей личную безопасность.</a:t>
            </a:r>
          </a:p>
          <a:p>
            <a:pPr algn="just"/>
            <a:r>
              <a:rPr lang="ru-RU" dirty="0">
                <a:solidFill>
                  <a:schemeClr val="accent1">
                    <a:lumMod val="75000"/>
                  </a:schemeClr>
                </a:solidFill>
                <a:latin typeface="Georgia" panose="02040502050405020303" pitchFamily="18" charset="0"/>
              </a:rPr>
              <a:t>Интересы общества в информационной сфере направлены на обеспечение интересов личности в этой сфере, упрочение демократии, создание правового социального государства, достижение и поддержа­ние общественного согласия, духовное обновление России.</a:t>
            </a:r>
          </a:p>
          <a:p>
            <a:pPr algn="just"/>
            <a:r>
              <a:rPr lang="ru-RU" dirty="0">
                <a:solidFill>
                  <a:schemeClr val="accent1">
                    <a:lumMod val="75000"/>
                  </a:schemeClr>
                </a:solidFill>
                <a:latin typeface="Georgia" panose="02040502050405020303" pitchFamily="18" charset="0"/>
              </a:rPr>
              <a:t>Интересы государства в информационной сфере заключаются: в создании условий для гармоничного развития российской ин­формационной инфраструктуры, для реализации конституцион­ных прав и свобод человека и гражданина в области получения информации и пользования ею при обеспечении незыблемости конституционного строя, суверенитета и территориальной целост­ности России, политической, экономической и социальной ста­бильности, в безусловном обеспечении законности и правопоряд­ка; в развитии равноправного и взаимовыгодного международного сотрудничества.</a:t>
            </a:r>
          </a:p>
        </p:txBody>
      </p:sp>
    </p:spTree>
    <p:extLst>
      <p:ext uri="{BB962C8B-B14F-4D97-AF65-F5344CB8AC3E}">
        <p14:creationId xmlns:p14="http://schemas.microsoft.com/office/powerpoint/2010/main" val="3097597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C4D5CF5-2BD1-3158-996B-1DE9AF54D2EB}"/>
              </a:ext>
            </a:extLst>
          </p:cNvPr>
          <p:cNvSpPr>
            <a:spLocks noGrp="1"/>
          </p:cNvSpPr>
          <p:nvPr>
            <p:ph idx="1"/>
          </p:nvPr>
        </p:nvSpPr>
        <p:spPr>
          <a:xfrm>
            <a:off x="838200" y="1017036"/>
            <a:ext cx="10515600" cy="5327779"/>
          </a:xfrm>
        </p:spPr>
        <p:txBody>
          <a:bodyPr>
            <a:normAutofit fontScale="77500" lnSpcReduction="20000"/>
          </a:bodyPr>
          <a:lstStyle/>
          <a:p>
            <a:pPr algn="just"/>
            <a:r>
              <a:rPr lang="ru-RU" b="1" dirty="0">
                <a:solidFill>
                  <a:schemeClr val="accent1">
                    <a:lumMod val="75000"/>
                  </a:schemeClr>
                </a:solidFill>
                <a:latin typeface="Georgia" panose="02040502050405020303" pitchFamily="18" charset="0"/>
              </a:rPr>
              <a:t>Принцип гласности</a:t>
            </a:r>
            <a:r>
              <a:rPr lang="ru-RU" dirty="0">
                <a:solidFill>
                  <a:schemeClr val="accent1">
                    <a:lumMod val="75000"/>
                  </a:schemeClr>
                </a:solidFill>
                <a:latin typeface="Georgia" panose="02040502050405020303" pitchFamily="18" charset="0"/>
              </a:rPr>
              <a:t>. Имеется в виду открытость в реализации функций  федеральных  органов  государственной  власти,   органов государственной власти субъектов РФ и общественных объедине­ний, предусматривающая информирование общества об их деятель­ности  с  учетом  ограничений,  установленных  законодательством Российской Федерации.</a:t>
            </a:r>
          </a:p>
          <a:p>
            <a:pPr algn="just"/>
            <a:r>
              <a:rPr lang="ru-RU" b="1" dirty="0">
                <a:solidFill>
                  <a:schemeClr val="accent1">
                    <a:lumMod val="75000"/>
                  </a:schemeClr>
                </a:solidFill>
                <a:latin typeface="Georgia" panose="02040502050405020303" pitchFamily="18" charset="0"/>
              </a:rPr>
              <a:t>Принцип правового равенства</a:t>
            </a:r>
            <a:r>
              <a:rPr lang="ru-RU" dirty="0">
                <a:solidFill>
                  <a:schemeClr val="accent1">
                    <a:lumMod val="75000"/>
                  </a:schemeClr>
                </a:solidFill>
                <a:latin typeface="Georgia" panose="02040502050405020303" pitchFamily="18" charset="0"/>
              </a:rPr>
              <a:t>. Правовое равенство всех участ­ников процесса информационного взаимодействия вне зависимости от их политического, социального и экономического статуса осно­вывается на конституционном праве граждан на свободный поиск, получение, передачу, производство и распространение информации любым законным способом.</a:t>
            </a:r>
          </a:p>
          <a:p>
            <a:pPr algn="just"/>
            <a:r>
              <a:rPr lang="ru-RU" dirty="0">
                <a:solidFill>
                  <a:schemeClr val="accent1">
                    <a:lumMod val="75000"/>
                  </a:schemeClr>
                </a:solidFill>
                <a:latin typeface="Georgia" panose="02040502050405020303" pitchFamily="18" charset="0"/>
              </a:rPr>
              <a:t>Названный принцип вытекает из более общего положения, со­гласно которому «государство гарантирует равенство прав и свобод человека и гражданина независимо от пола, расы, национальности, языка, происхождения, имущественного и должностного положения, места жительства, отношения к религии, убеждений, принадлежно­сти к общественным объединениям, а также других обстоятельств. Запрещаются любые формы ограничения прав граждан по признакам социальной, расовой, национальной, языковой или религиозной принадлежности» (Ст. 19 Конституции Российской Федерации).</a:t>
            </a:r>
          </a:p>
        </p:txBody>
      </p:sp>
    </p:spTree>
    <p:extLst>
      <p:ext uri="{BB962C8B-B14F-4D97-AF65-F5344CB8AC3E}">
        <p14:creationId xmlns:p14="http://schemas.microsoft.com/office/powerpoint/2010/main" val="1459541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CC6B3D8-CC8E-E9FE-3DF6-562CC3AA3297}"/>
              </a:ext>
            </a:extLst>
          </p:cNvPr>
          <p:cNvSpPr>
            <a:spLocks noGrp="1"/>
          </p:cNvSpPr>
          <p:nvPr>
            <p:ph idx="1"/>
          </p:nvPr>
        </p:nvSpPr>
        <p:spPr>
          <a:xfrm>
            <a:off x="838200" y="755780"/>
            <a:ext cx="10515600" cy="5421183"/>
          </a:xfrm>
        </p:spPr>
        <p:txBody>
          <a:bodyPr>
            <a:normAutofit/>
          </a:bodyPr>
          <a:lstStyle/>
          <a:p>
            <a:pPr algn="just"/>
            <a:r>
              <a:rPr lang="ru-RU" sz="1600" b="1" dirty="0">
                <a:solidFill>
                  <a:schemeClr val="accent1">
                    <a:lumMod val="75000"/>
                  </a:schemeClr>
                </a:solidFill>
                <a:latin typeface="Georgia" panose="02040502050405020303" pitchFamily="18" charset="0"/>
              </a:rPr>
              <a:t>Принцип ответственности</a:t>
            </a:r>
            <a:r>
              <a:rPr lang="ru-RU" sz="1600" dirty="0">
                <a:solidFill>
                  <a:schemeClr val="accent1">
                    <a:lumMod val="75000"/>
                  </a:schemeClr>
                </a:solidFill>
                <a:latin typeface="Georgia" panose="02040502050405020303" pitchFamily="18" charset="0"/>
              </a:rPr>
              <a:t>. Применительно к информацион­ному праву это означает неотвратимое наступление ответственности за нарушение норм и правил, закрепленных в нормативных право­вых актах.</a:t>
            </a:r>
          </a:p>
          <a:p>
            <a:pPr algn="just"/>
            <a:r>
              <a:rPr lang="ru-RU" sz="1600" b="1" dirty="0">
                <a:solidFill>
                  <a:schemeClr val="accent1">
                    <a:lumMod val="75000"/>
                  </a:schemeClr>
                </a:solidFill>
                <a:latin typeface="Georgia" panose="02040502050405020303" pitchFamily="18" charset="0"/>
              </a:rPr>
              <a:t>Принцип отчуждения прав на использование информации</a:t>
            </a:r>
            <a:r>
              <a:rPr lang="ru-RU" sz="1600" dirty="0">
                <a:solidFill>
                  <a:schemeClr val="accent1">
                    <a:lumMod val="75000"/>
                  </a:schemeClr>
                </a:solidFill>
                <a:latin typeface="Georgia" panose="02040502050405020303" pitchFamily="18" charset="0"/>
              </a:rPr>
              <a:t>. Дан­ный принцип основан на юридическом свойстве физической неот­чуждаемости информации от ее создателя (обладателя). </a:t>
            </a:r>
          </a:p>
          <a:p>
            <a:pPr algn="just"/>
            <a:r>
              <a:rPr lang="ru-RU" sz="1600" b="1" dirty="0">
                <a:solidFill>
                  <a:schemeClr val="accent1">
                    <a:lumMod val="75000"/>
                  </a:schemeClr>
                </a:solidFill>
                <a:latin typeface="Georgia" panose="02040502050405020303" pitchFamily="18" charset="0"/>
              </a:rPr>
              <a:t>Принцип  информационного  объекта  (информационной вещи</a:t>
            </a:r>
            <a:r>
              <a:rPr lang="ru-RU" sz="1600" dirty="0">
                <a:solidFill>
                  <a:schemeClr val="accent1">
                    <a:lumMod val="75000"/>
                  </a:schemeClr>
                </a:solidFill>
                <a:latin typeface="Georgia" panose="02040502050405020303" pitchFamily="18" charset="0"/>
              </a:rPr>
              <a:t>). Основан на  свойстве двуединства  информации и материального носителя и заключается в том, что на такой объект должны распро­страняться одновременно и взаимосвязанно два института: интел­лектуальной собственности, защищающего право на информацию на материальном носителе, и вещной собственности, защищающего право собственности на материальный носитель с зафиксированной на нем информацией.</a:t>
            </a:r>
          </a:p>
          <a:p>
            <a:pPr algn="just"/>
            <a:r>
              <a:rPr lang="ru-RU" sz="1600" b="1" dirty="0">
                <a:solidFill>
                  <a:schemeClr val="accent1">
                    <a:lumMod val="75000"/>
                  </a:schemeClr>
                </a:solidFill>
                <a:latin typeface="Georgia" panose="02040502050405020303" pitchFamily="18" charset="0"/>
              </a:rPr>
              <a:t>Принцип </a:t>
            </a:r>
            <a:r>
              <a:rPr lang="ru-RU" sz="1600" b="1" dirty="0" err="1">
                <a:solidFill>
                  <a:schemeClr val="accent1">
                    <a:lumMod val="75000"/>
                  </a:schemeClr>
                </a:solidFill>
                <a:latin typeface="Georgia" panose="02040502050405020303" pitchFamily="18" charset="0"/>
              </a:rPr>
              <a:t>распространяемости</a:t>
            </a:r>
            <a:r>
              <a:rPr lang="ru-RU" sz="1600" b="1" dirty="0">
                <a:solidFill>
                  <a:schemeClr val="accent1">
                    <a:lumMod val="75000"/>
                  </a:schemeClr>
                </a:solidFill>
                <a:latin typeface="Georgia" panose="02040502050405020303" pitchFamily="18" charset="0"/>
              </a:rPr>
              <a:t> информации</a:t>
            </a:r>
            <a:r>
              <a:rPr lang="ru-RU" sz="1600" dirty="0">
                <a:solidFill>
                  <a:schemeClr val="accent1">
                    <a:lumMod val="75000"/>
                  </a:schemeClr>
                </a:solidFill>
                <a:latin typeface="Georgia" panose="02040502050405020303" pitchFamily="18" charset="0"/>
              </a:rPr>
              <a:t>. Основан на свой­стве </a:t>
            </a:r>
            <a:r>
              <a:rPr lang="ru-RU" sz="1600" dirty="0" err="1">
                <a:solidFill>
                  <a:schemeClr val="accent1">
                    <a:lumMod val="75000"/>
                  </a:schemeClr>
                </a:solidFill>
                <a:latin typeface="Georgia" panose="02040502050405020303" pitchFamily="18" charset="0"/>
              </a:rPr>
              <a:t>распространяемости</a:t>
            </a:r>
            <a:r>
              <a:rPr lang="ru-RU" sz="1600" dirty="0">
                <a:solidFill>
                  <a:schemeClr val="accent1">
                    <a:lumMod val="75000"/>
                  </a:schemeClr>
                </a:solidFill>
                <a:latin typeface="Georgia" panose="02040502050405020303" pitchFamily="18" charset="0"/>
              </a:rPr>
              <a:t> информации и заключается в том, что од­на и та же информация может одновременно принадлежать неогра­ниченному кругу лиц.</a:t>
            </a:r>
          </a:p>
        </p:txBody>
      </p:sp>
      <p:pic>
        <p:nvPicPr>
          <p:cNvPr id="4" name="Рисунок 3">
            <a:extLst>
              <a:ext uri="{FF2B5EF4-FFF2-40B4-BE49-F238E27FC236}">
                <a16:creationId xmlns:a16="http://schemas.microsoft.com/office/drawing/2014/main" id="{65DF8856-D7DC-A386-7C58-E9939075E012}"/>
              </a:ext>
            </a:extLst>
          </p:cNvPr>
          <p:cNvPicPr>
            <a:picLocks noChangeAspect="1"/>
          </p:cNvPicPr>
          <p:nvPr/>
        </p:nvPicPr>
        <p:blipFill>
          <a:blip r:embed="rId2"/>
          <a:stretch>
            <a:fillRect/>
          </a:stretch>
        </p:blipFill>
        <p:spPr>
          <a:xfrm>
            <a:off x="7611446" y="4204478"/>
            <a:ext cx="3742354" cy="2494902"/>
          </a:xfrm>
          <a:prstGeom prst="rect">
            <a:avLst/>
          </a:prstGeom>
        </p:spPr>
      </p:pic>
    </p:spTree>
    <p:extLst>
      <p:ext uri="{BB962C8B-B14F-4D97-AF65-F5344CB8AC3E}">
        <p14:creationId xmlns:p14="http://schemas.microsoft.com/office/powerpoint/2010/main" val="1166462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94AB32-6DC7-8E2A-811A-5465F6490CF0}"/>
              </a:ext>
            </a:extLst>
          </p:cNvPr>
          <p:cNvSpPr>
            <a:spLocks noGrp="1"/>
          </p:cNvSpPr>
          <p:nvPr>
            <p:ph type="title"/>
          </p:nvPr>
        </p:nvSpPr>
        <p:spPr/>
        <p:txBody>
          <a:bodyPr>
            <a:normAutofit/>
          </a:bodyPr>
          <a:lstStyle/>
          <a:p>
            <a:pPr algn="ctr"/>
            <a:r>
              <a:rPr lang="ru-RU" sz="4000" b="1" dirty="0">
                <a:solidFill>
                  <a:schemeClr val="accent1">
                    <a:lumMod val="75000"/>
                  </a:schemeClr>
                </a:solidFill>
                <a:latin typeface="Georgia" panose="02040502050405020303" pitchFamily="18" charset="0"/>
              </a:rPr>
              <a:t>Объекты информационного права</a:t>
            </a:r>
          </a:p>
        </p:txBody>
      </p:sp>
      <p:sp>
        <p:nvSpPr>
          <p:cNvPr id="3" name="Объект 2">
            <a:extLst>
              <a:ext uri="{FF2B5EF4-FFF2-40B4-BE49-F238E27FC236}">
                <a16:creationId xmlns:a16="http://schemas.microsoft.com/office/drawing/2014/main" id="{B6627DD1-7220-D5EF-5B88-E9A97266C782}"/>
              </a:ext>
            </a:extLst>
          </p:cNvPr>
          <p:cNvSpPr>
            <a:spLocks noGrp="1"/>
          </p:cNvSpPr>
          <p:nvPr>
            <p:ph idx="1"/>
          </p:nvPr>
        </p:nvSpPr>
        <p:spPr>
          <a:xfrm>
            <a:off x="838200" y="2021568"/>
            <a:ext cx="10515600" cy="4351338"/>
          </a:xfrm>
        </p:spPr>
        <p:txBody>
          <a:bodyPr/>
          <a:lstStyle/>
          <a:p>
            <a:pPr algn="just"/>
            <a:r>
              <a:rPr lang="ru-RU" dirty="0">
                <a:solidFill>
                  <a:schemeClr val="accent1">
                    <a:lumMod val="75000"/>
                  </a:schemeClr>
                </a:solidFill>
                <a:latin typeface="Georgia" panose="02040502050405020303" pitchFamily="18" charset="0"/>
              </a:rPr>
              <a:t>Сама </a:t>
            </a:r>
            <a:r>
              <a:rPr lang="ru-RU" b="1" dirty="0">
                <a:solidFill>
                  <a:schemeClr val="accent1">
                    <a:lumMod val="75000"/>
                  </a:schemeClr>
                </a:solidFill>
                <a:latin typeface="Georgia" panose="02040502050405020303" pitchFamily="18" charset="0"/>
              </a:rPr>
              <a:t>информация выступает объектом </a:t>
            </a:r>
            <a:r>
              <a:rPr lang="ru-RU" dirty="0">
                <a:solidFill>
                  <a:schemeClr val="accent1">
                    <a:lumMod val="75000"/>
                  </a:schemeClr>
                </a:solidFill>
                <a:latin typeface="Georgia" panose="02040502050405020303" pitchFamily="18" charset="0"/>
              </a:rPr>
              <a:t>отношений, урегулированных нормами информационного права, но не является его предметом, поскольку в структуру предмета любого права не входит что-либо, кроме общественных отношений. </a:t>
            </a:r>
          </a:p>
          <a:p>
            <a:pPr algn="just"/>
            <a:r>
              <a:rPr lang="ru-RU" dirty="0">
                <a:solidFill>
                  <a:schemeClr val="accent1">
                    <a:lumMod val="75000"/>
                  </a:schemeClr>
                </a:solidFill>
                <a:latin typeface="Georgia" panose="02040502050405020303" pitchFamily="18" charset="0"/>
              </a:rPr>
              <a:t>Специфика информации состоит в том, что она является благом особого рода, которое проявляет себя не только в объектах материального мира, но и в идеальных продуктах интеллектуальной деятельности человека.</a:t>
            </a:r>
          </a:p>
        </p:txBody>
      </p:sp>
    </p:spTree>
    <p:extLst>
      <p:ext uri="{BB962C8B-B14F-4D97-AF65-F5344CB8AC3E}">
        <p14:creationId xmlns:p14="http://schemas.microsoft.com/office/powerpoint/2010/main" val="1440043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9967C69-E08B-9F49-6290-49A641DBC561}"/>
              </a:ext>
            </a:extLst>
          </p:cNvPr>
          <p:cNvSpPr>
            <a:spLocks noGrp="1"/>
          </p:cNvSpPr>
          <p:nvPr>
            <p:ph idx="1"/>
          </p:nvPr>
        </p:nvSpPr>
        <p:spPr>
          <a:xfrm>
            <a:off x="838200" y="558330"/>
            <a:ext cx="10515600" cy="4646742"/>
          </a:xfrm>
        </p:spPr>
        <p:txBody>
          <a:bodyPr/>
          <a:lstStyle/>
          <a:p>
            <a:pPr algn="just"/>
            <a:r>
              <a:rPr lang="ru-RU" b="1" dirty="0">
                <a:solidFill>
                  <a:schemeClr val="accent1">
                    <a:lumMod val="75000"/>
                  </a:schemeClr>
                </a:solidFill>
                <a:latin typeface="Georgia" panose="02040502050405020303" pitchFamily="18" charset="0"/>
              </a:rPr>
              <a:t>информационные процессы </a:t>
            </a:r>
            <a:r>
              <a:rPr lang="ru-RU" dirty="0">
                <a:solidFill>
                  <a:schemeClr val="accent1">
                    <a:lumMod val="75000"/>
                  </a:schemeClr>
                </a:solidFill>
                <a:latin typeface="Georgia" panose="02040502050405020303" pitchFamily="18" charset="0"/>
              </a:rPr>
              <a:t>– процессы сбора, производства, распространения, преобразования, поиска, получения, передачи и потребления информации; </a:t>
            </a:r>
          </a:p>
          <a:p>
            <a:pPr algn="just"/>
            <a:r>
              <a:rPr lang="ru-RU" b="1" dirty="0">
                <a:solidFill>
                  <a:schemeClr val="accent1">
                    <a:lumMod val="75000"/>
                  </a:schemeClr>
                </a:solidFill>
                <a:latin typeface="Georgia" panose="02040502050405020303" pitchFamily="18" charset="0"/>
              </a:rPr>
              <a:t>информационные системы, информационно-телекоммуникационные технологии </a:t>
            </a:r>
            <a:r>
              <a:rPr lang="ru-RU" dirty="0">
                <a:solidFill>
                  <a:schemeClr val="accent1">
                    <a:lumMod val="75000"/>
                  </a:schemeClr>
                </a:solidFill>
                <a:latin typeface="Georgia" panose="02040502050405020303" pitchFamily="18" charset="0"/>
              </a:rPr>
              <a:t>и средства их обеспечения, в том числе АИС, базы и банки данных, их сети, другие информационные технологии, используемые для правовых целей; создаваемые на основе средств вычислительной техники, связи и телекоммуникаций</a:t>
            </a:r>
          </a:p>
        </p:txBody>
      </p:sp>
      <p:pic>
        <p:nvPicPr>
          <p:cNvPr id="4" name="Рисунок 3">
            <a:extLst>
              <a:ext uri="{FF2B5EF4-FFF2-40B4-BE49-F238E27FC236}">
                <a16:creationId xmlns:a16="http://schemas.microsoft.com/office/drawing/2014/main" id="{56304976-8BD8-FAFA-7E36-44237379CA61}"/>
              </a:ext>
            </a:extLst>
          </p:cNvPr>
          <p:cNvPicPr>
            <a:picLocks noChangeAspect="1"/>
          </p:cNvPicPr>
          <p:nvPr/>
        </p:nvPicPr>
        <p:blipFill>
          <a:blip r:embed="rId2"/>
          <a:stretch>
            <a:fillRect/>
          </a:stretch>
        </p:blipFill>
        <p:spPr>
          <a:xfrm>
            <a:off x="1118118" y="4469364"/>
            <a:ext cx="4351176" cy="2175588"/>
          </a:xfrm>
          <a:prstGeom prst="rect">
            <a:avLst/>
          </a:prstGeom>
        </p:spPr>
      </p:pic>
      <p:pic>
        <p:nvPicPr>
          <p:cNvPr id="5" name="Рисунок 4">
            <a:extLst>
              <a:ext uri="{FF2B5EF4-FFF2-40B4-BE49-F238E27FC236}">
                <a16:creationId xmlns:a16="http://schemas.microsoft.com/office/drawing/2014/main" id="{2728FD99-4359-88F0-13E5-66DACDE8667F}"/>
              </a:ext>
            </a:extLst>
          </p:cNvPr>
          <p:cNvPicPr>
            <a:picLocks noChangeAspect="1"/>
          </p:cNvPicPr>
          <p:nvPr/>
        </p:nvPicPr>
        <p:blipFill>
          <a:blip r:embed="rId3"/>
          <a:stretch>
            <a:fillRect/>
          </a:stretch>
        </p:blipFill>
        <p:spPr>
          <a:xfrm>
            <a:off x="8379667" y="4362840"/>
            <a:ext cx="3582954" cy="2388636"/>
          </a:xfrm>
          <a:prstGeom prst="rect">
            <a:avLst/>
          </a:prstGeom>
        </p:spPr>
      </p:pic>
    </p:spTree>
    <p:extLst>
      <p:ext uri="{BB962C8B-B14F-4D97-AF65-F5344CB8AC3E}">
        <p14:creationId xmlns:p14="http://schemas.microsoft.com/office/powerpoint/2010/main" val="795020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6E47CE-CA91-6F85-6F2E-31BB5CDB5EDA}"/>
              </a:ext>
            </a:extLst>
          </p:cNvPr>
          <p:cNvSpPr>
            <a:spLocks noGrp="1"/>
          </p:cNvSpPr>
          <p:nvPr>
            <p:ph type="title"/>
          </p:nvPr>
        </p:nvSpPr>
        <p:spPr/>
        <p:txBody>
          <a:bodyPr>
            <a:normAutofit/>
          </a:bodyPr>
          <a:lstStyle/>
          <a:p>
            <a:pPr algn="ctr"/>
            <a:r>
              <a:rPr lang="ru-RU" sz="4000" b="1" dirty="0">
                <a:solidFill>
                  <a:schemeClr val="accent1">
                    <a:lumMod val="75000"/>
                  </a:schemeClr>
                </a:solidFill>
                <a:latin typeface="Georgia" panose="02040502050405020303" pitchFamily="18" charset="0"/>
              </a:rPr>
              <a:t>Субъекты информационного права</a:t>
            </a:r>
          </a:p>
        </p:txBody>
      </p:sp>
      <p:sp>
        <p:nvSpPr>
          <p:cNvPr id="3" name="Объект 2">
            <a:extLst>
              <a:ext uri="{FF2B5EF4-FFF2-40B4-BE49-F238E27FC236}">
                <a16:creationId xmlns:a16="http://schemas.microsoft.com/office/drawing/2014/main" id="{072E5985-5827-CD7E-E849-E827F4AB9359}"/>
              </a:ext>
            </a:extLst>
          </p:cNvPr>
          <p:cNvSpPr>
            <a:spLocks noGrp="1"/>
          </p:cNvSpPr>
          <p:nvPr>
            <p:ph idx="1"/>
          </p:nvPr>
        </p:nvSpPr>
        <p:spPr>
          <a:xfrm>
            <a:off x="838200" y="1825624"/>
            <a:ext cx="10515600" cy="4733795"/>
          </a:xfrm>
        </p:spPr>
        <p:txBody>
          <a:bodyPr>
            <a:normAutofit fontScale="70000" lnSpcReduction="20000"/>
          </a:bodyPr>
          <a:lstStyle/>
          <a:p>
            <a:pPr algn="just"/>
            <a:r>
              <a:rPr lang="ru-RU" dirty="0">
                <a:solidFill>
                  <a:schemeClr val="accent1">
                    <a:lumMod val="75000"/>
                  </a:schemeClr>
                </a:solidFill>
                <a:latin typeface="Georgia" panose="02040502050405020303" pitchFamily="18" charset="0"/>
              </a:rPr>
              <a:t>К </a:t>
            </a:r>
            <a:r>
              <a:rPr lang="ru-RU" b="1" dirty="0">
                <a:solidFill>
                  <a:schemeClr val="accent1">
                    <a:lumMod val="75000"/>
                  </a:schemeClr>
                </a:solidFill>
                <a:latin typeface="Georgia" panose="02040502050405020303" pitchFamily="18" charset="0"/>
              </a:rPr>
              <a:t>субъектам информационного права относятся </a:t>
            </a:r>
            <a:r>
              <a:rPr lang="ru-RU" dirty="0">
                <a:solidFill>
                  <a:schemeClr val="accent1">
                    <a:lumMod val="75000"/>
                  </a:schemeClr>
                </a:solidFill>
                <a:latin typeface="Georgia" panose="02040502050405020303" pitchFamily="18" charset="0"/>
              </a:rPr>
              <a:t>органы государственной власти, органы местного самоуправления, юридические и физические лица, участвующие в информационных процессах и которым в соответствии с законодательством РФ могут быть участниками, регулируемых нормами информационного права. </a:t>
            </a:r>
          </a:p>
          <a:p>
            <a:pPr algn="just"/>
            <a:r>
              <a:rPr lang="ru-RU" b="1" dirty="0">
                <a:solidFill>
                  <a:schemeClr val="accent1">
                    <a:lumMod val="75000"/>
                  </a:schemeClr>
                </a:solidFill>
                <a:latin typeface="Georgia" panose="02040502050405020303" pitchFamily="18" charset="0"/>
              </a:rPr>
              <a:t>Собственник информационных объектов </a:t>
            </a:r>
            <a:r>
              <a:rPr lang="ru-RU" dirty="0">
                <a:solidFill>
                  <a:schemeClr val="accent1">
                    <a:lumMod val="75000"/>
                  </a:schemeClr>
                </a:solidFill>
                <a:latin typeface="Georgia" panose="02040502050405020303" pitchFamily="18" charset="0"/>
              </a:rPr>
              <a:t>(информационных вещей), как субъект информационного, права (кто нормами информационного права наделён правами и обязанностями) могут быть трех категорий: </a:t>
            </a:r>
          </a:p>
          <a:p>
            <a:pPr algn="just"/>
            <a:r>
              <a:rPr lang="ru-RU" b="1" dirty="0">
                <a:solidFill>
                  <a:schemeClr val="accent1">
                    <a:lumMod val="75000"/>
                  </a:schemeClr>
                </a:solidFill>
                <a:latin typeface="Georgia" panose="02040502050405020303" pitchFamily="18" charset="0"/>
              </a:rPr>
              <a:t>Производитель информации</a:t>
            </a:r>
            <a:r>
              <a:rPr lang="ru-RU" dirty="0">
                <a:solidFill>
                  <a:schemeClr val="accent1">
                    <a:lumMod val="75000"/>
                  </a:schemeClr>
                </a:solidFill>
                <a:latin typeface="Georgia" panose="02040502050405020303" pitchFamily="18" charset="0"/>
              </a:rPr>
              <a:t>, т.е. собственник информационного объекта (оригинала, подлинника документа, подлинника базы данных и т.п.), который создал информацию, отображенную в этом объекте. </a:t>
            </a:r>
          </a:p>
          <a:p>
            <a:pPr algn="just"/>
            <a:r>
              <a:rPr lang="ru-RU" b="1" dirty="0">
                <a:solidFill>
                  <a:schemeClr val="accent1">
                    <a:lumMod val="75000"/>
                  </a:schemeClr>
                </a:solidFill>
                <a:latin typeface="Georgia" panose="02040502050405020303" pitchFamily="18" charset="0"/>
              </a:rPr>
              <a:t>Обладатель информации</a:t>
            </a:r>
            <a:r>
              <a:rPr lang="ru-RU" dirty="0">
                <a:solidFill>
                  <a:schemeClr val="accent1">
                    <a:lumMod val="75000"/>
                  </a:schemeClr>
                </a:solidFill>
                <a:latin typeface="Georgia" panose="02040502050405020303" pitchFamily="18" charset="0"/>
              </a:rPr>
              <a:t>, т. е. собственник информационного объекта и оригинала, подлинника или копии документа, базы данных и т.п.), который приобрел конкретный экземпляр этот объект у его создателя вместе с правом на использование информации, отображенной в нём.</a:t>
            </a:r>
          </a:p>
          <a:p>
            <a:pPr algn="just"/>
            <a:r>
              <a:rPr lang="ru-RU" b="1" dirty="0">
                <a:solidFill>
                  <a:schemeClr val="accent1">
                    <a:lumMod val="75000"/>
                  </a:schemeClr>
                </a:solidFill>
                <a:latin typeface="Georgia" panose="02040502050405020303" pitchFamily="18" charset="0"/>
              </a:rPr>
              <a:t>Потребитель информации</a:t>
            </a:r>
            <a:r>
              <a:rPr lang="ru-RU" dirty="0">
                <a:solidFill>
                  <a:schemeClr val="accent1">
                    <a:lumMod val="75000"/>
                  </a:schemeClr>
                </a:solidFill>
                <a:latin typeface="Georgia" panose="02040502050405020303" pitchFamily="18" charset="0"/>
              </a:rPr>
              <a:t>, т.е. собственник информационного объекта (тиражируемой копии документа, массива документов и т.п.), который приобрел конкретный экземпляр тиража с целью потребления информации, содержащейся в приобретенном им информационном объекте.</a:t>
            </a:r>
          </a:p>
        </p:txBody>
      </p:sp>
    </p:spTree>
    <p:extLst>
      <p:ext uri="{BB962C8B-B14F-4D97-AF65-F5344CB8AC3E}">
        <p14:creationId xmlns:p14="http://schemas.microsoft.com/office/powerpoint/2010/main" val="3588396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0E717B-7129-F3FD-AB22-443BEE0E50ED}"/>
              </a:ext>
            </a:extLst>
          </p:cNvPr>
          <p:cNvSpPr>
            <a:spLocks noGrp="1"/>
          </p:cNvSpPr>
          <p:nvPr>
            <p:ph type="title"/>
          </p:nvPr>
        </p:nvSpPr>
        <p:spPr/>
        <p:txBody>
          <a:bodyPr>
            <a:normAutofit/>
          </a:bodyPr>
          <a:lstStyle/>
          <a:p>
            <a:pPr algn="ctr"/>
            <a:r>
              <a:rPr lang="ru-RU" sz="4000" b="1" dirty="0">
                <a:solidFill>
                  <a:schemeClr val="accent1">
                    <a:lumMod val="75000"/>
                  </a:schemeClr>
                </a:solidFill>
                <a:latin typeface="Georgia" panose="02040502050405020303" pitchFamily="18" charset="0"/>
              </a:rPr>
              <a:t>Право владения, пользования и распоряжения</a:t>
            </a:r>
          </a:p>
        </p:txBody>
      </p:sp>
      <p:sp>
        <p:nvSpPr>
          <p:cNvPr id="3" name="Объект 2">
            <a:extLst>
              <a:ext uri="{FF2B5EF4-FFF2-40B4-BE49-F238E27FC236}">
                <a16:creationId xmlns:a16="http://schemas.microsoft.com/office/drawing/2014/main" id="{56C441FB-AB79-6754-E346-B16C6DF41488}"/>
              </a:ext>
            </a:extLst>
          </p:cNvPr>
          <p:cNvSpPr>
            <a:spLocks noGrp="1"/>
          </p:cNvSpPr>
          <p:nvPr>
            <p:ph idx="1"/>
          </p:nvPr>
        </p:nvSpPr>
        <p:spPr>
          <a:xfrm>
            <a:off x="838200" y="2226841"/>
            <a:ext cx="10515600" cy="4351338"/>
          </a:xfrm>
        </p:spPr>
        <p:txBody>
          <a:bodyPr>
            <a:normAutofit fontScale="92500" lnSpcReduction="20000"/>
          </a:bodyPr>
          <a:lstStyle/>
          <a:p>
            <a:pPr algn="just"/>
            <a:r>
              <a:rPr lang="ru-RU" dirty="0">
                <a:solidFill>
                  <a:schemeClr val="accent1">
                    <a:lumMod val="75000"/>
                  </a:schemeClr>
                </a:solidFill>
                <a:latin typeface="Georgia" panose="02040502050405020303" pitchFamily="18" charset="0"/>
              </a:rPr>
              <a:t>В соответствии с законодательством Российской Федерации права собственника включает три правомочия собственника: право распоряжения, право владения, право пользования. </a:t>
            </a:r>
          </a:p>
          <a:p>
            <a:pPr algn="just"/>
            <a:r>
              <a:rPr lang="ru-RU" dirty="0">
                <a:solidFill>
                  <a:schemeClr val="accent1">
                    <a:lumMod val="75000"/>
                  </a:schemeClr>
                </a:solidFill>
                <a:latin typeface="Georgia" panose="02040502050405020303" pitchFamily="18" charset="0"/>
              </a:rPr>
              <a:t>Субъект права собственности на информацию может передать часть своих прав, не теряя их сам, другим субъектам, </a:t>
            </a:r>
          </a:p>
          <a:p>
            <a:pPr algn="just"/>
            <a:r>
              <a:rPr lang="ru-RU" b="1" dirty="0">
                <a:solidFill>
                  <a:schemeClr val="accent1">
                    <a:lumMod val="75000"/>
                  </a:schemeClr>
                </a:solidFill>
                <a:latin typeface="Georgia" panose="02040502050405020303" pitchFamily="18" charset="0"/>
              </a:rPr>
              <a:t>Право распоряжение </a:t>
            </a:r>
            <a:r>
              <a:rPr lang="ru-RU" dirty="0">
                <a:solidFill>
                  <a:schemeClr val="accent1">
                    <a:lumMod val="75000"/>
                  </a:schemeClr>
                </a:solidFill>
                <a:latin typeface="Georgia" panose="02040502050405020303" pitchFamily="18" charset="0"/>
              </a:rPr>
              <a:t>подразумевает исключительное право (т.е. никто другой, кроме собственника) определяет, кому эта информация может быть представлена (во владение и пользование) </a:t>
            </a:r>
          </a:p>
          <a:p>
            <a:pPr algn="just"/>
            <a:r>
              <a:rPr lang="ru-RU" b="1" dirty="0">
                <a:solidFill>
                  <a:schemeClr val="accent1">
                    <a:lumMod val="75000"/>
                  </a:schemeClr>
                </a:solidFill>
                <a:latin typeface="Georgia" panose="02040502050405020303" pitchFamily="18" charset="0"/>
              </a:rPr>
              <a:t>Право владение </a:t>
            </a:r>
            <a:r>
              <a:rPr lang="ru-RU" dirty="0">
                <a:solidFill>
                  <a:schemeClr val="accent1">
                    <a:lumMod val="75000"/>
                  </a:schemeClr>
                </a:solidFill>
                <a:latin typeface="Georgia" panose="02040502050405020303" pitchFamily="18" charset="0"/>
              </a:rPr>
              <a:t>подразумевается иметь эту информацию в неизменном виде. </a:t>
            </a:r>
          </a:p>
          <a:p>
            <a:pPr algn="just"/>
            <a:r>
              <a:rPr lang="ru-RU" b="1" dirty="0">
                <a:solidFill>
                  <a:schemeClr val="accent1">
                    <a:lumMod val="75000"/>
                  </a:schemeClr>
                </a:solidFill>
                <a:latin typeface="Georgia" panose="02040502050405020303" pitchFamily="18" charset="0"/>
              </a:rPr>
              <a:t>Право пользования </a:t>
            </a:r>
            <a:r>
              <a:rPr lang="ru-RU" dirty="0">
                <a:solidFill>
                  <a:schemeClr val="accent1">
                    <a:lumMod val="75000"/>
                  </a:schemeClr>
                </a:solidFill>
                <a:latin typeface="Georgia" panose="02040502050405020303" pitchFamily="18" charset="0"/>
              </a:rPr>
              <a:t>право использовать эту информацию в своих интересах.</a:t>
            </a:r>
          </a:p>
        </p:txBody>
      </p:sp>
    </p:spTree>
    <p:extLst>
      <p:ext uri="{BB962C8B-B14F-4D97-AF65-F5344CB8AC3E}">
        <p14:creationId xmlns:p14="http://schemas.microsoft.com/office/powerpoint/2010/main" val="1775509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1C8746-1BDB-FF7E-6772-C9E8D9783A87}"/>
              </a:ext>
            </a:extLst>
          </p:cNvPr>
          <p:cNvSpPr>
            <a:spLocks noGrp="1"/>
          </p:cNvSpPr>
          <p:nvPr>
            <p:ph type="title"/>
          </p:nvPr>
        </p:nvSpPr>
        <p:spPr/>
        <p:txBody>
          <a:bodyPr>
            <a:normAutofit/>
          </a:bodyPr>
          <a:lstStyle/>
          <a:p>
            <a:pPr algn="ctr"/>
            <a:r>
              <a:rPr lang="ru-RU" sz="3600" b="1" dirty="0">
                <a:solidFill>
                  <a:schemeClr val="accent1">
                    <a:lumMod val="75000"/>
                  </a:schemeClr>
                </a:solidFill>
                <a:latin typeface="Georgia" panose="02040502050405020303" pitchFamily="18" charset="0"/>
              </a:rPr>
              <a:t>Информационные отношения – это..?</a:t>
            </a:r>
          </a:p>
        </p:txBody>
      </p:sp>
      <p:sp>
        <p:nvSpPr>
          <p:cNvPr id="3" name="Объект 2">
            <a:extLst>
              <a:ext uri="{FF2B5EF4-FFF2-40B4-BE49-F238E27FC236}">
                <a16:creationId xmlns:a16="http://schemas.microsoft.com/office/drawing/2014/main" id="{C9CB4730-979B-5310-906E-CAA43F8EC24A}"/>
              </a:ext>
            </a:extLst>
          </p:cNvPr>
          <p:cNvSpPr>
            <a:spLocks noGrp="1"/>
          </p:cNvSpPr>
          <p:nvPr>
            <p:ph idx="1"/>
          </p:nvPr>
        </p:nvSpPr>
        <p:spPr>
          <a:xfrm>
            <a:off x="838200" y="2034073"/>
            <a:ext cx="10515600" cy="4142890"/>
          </a:xfrm>
        </p:spPr>
        <p:txBody>
          <a:bodyPr/>
          <a:lstStyle/>
          <a:p>
            <a:pPr algn="just"/>
            <a:r>
              <a:rPr lang="ru-RU" b="1" dirty="0">
                <a:solidFill>
                  <a:schemeClr val="accent1">
                    <a:lumMod val="75000"/>
                  </a:schemeClr>
                </a:solidFill>
                <a:latin typeface="Georgia" panose="02040502050405020303" pitchFamily="18" charset="0"/>
              </a:rPr>
              <a:t>Информационные отношения </a:t>
            </a:r>
            <a:r>
              <a:rPr lang="ru-RU" dirty="0">
                <a:solidFill>
                  <a:schemeClr val="accent1">
                    <a:lumMod val="75000"/>
                  </a:schemeClr>
                </a:solidFill>
                <a:latin typeface="Georgia" panose="02040502050405020303" pitchFamily="18" charset="0"/>
              </a:rPr>
              <a:t>это обособленная, однородная группа общественных отношений, возникающих при обращении информации в информационной сфере в результате осуществления информационных процессов в порядке реализации информационных прав и свобод, а также в порядке исполнения обязанностей органами государственной власти и местного самоуправления по обеспечению гарантий информационных прав и свобод.</a:t>
            </a:r>
          </a:p>
        </p:txBody>
      </p:sp>
    </p:spTree>
    <p:extLst>
      <p:ext uri="{BB962C8B-B14F-4D97-AF65-F5344CB8AC3E}">
        <p14:creationId xmlns:p14="http://schemas.microsoft.com/office/powerpoint/2010/main" val="3423409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5A744C-28E2-6B2A-55DB-706B9D2E9595}"/>
              </a:ext>
            </a:extLst>
          </p:cNvPr>
          <p:cNvSpPr>
            <a:spLocks noGrp="1"/>
          </p:cNvSpPr>
          <p:nvPr>
            <p:ph type="title"/>
          </p:nvPr>
        </p:nvSpPr>
        <p:spPr/>
        <p:txBody>
          <a:bodyPr>
            <a:normAutofit/>
          </a:bodyPr>
          <a:lstStyle/>
          <a:p>
            <a:pPr algn="ctr"/>
            <a:r>
              <a:rPr lang="ru-RU" sz="4000" b="1" dirty="0">
                <a:solidFill>
                  <a:schemeClr val="accent1">
                    <a:lumMod val="75000"/>
                  </a:schemeClr>
                </a:solidFill>
                <a:latin typeface="Georgia" panose="02040502050405020303" pitchFamily="18" charset="0"/>
              </a:rPr>
              <a:t>Информационные правоотношения</a:t>
            </a:r>
          </a:p>
        </p:txBody>
      </p:sp>
      <p:sp>
        <p:nvSpPr>
          <p:cNvPr id="3" name="Объект 2">
            <a:extLst>
              <a:ext uri="{FF2B5EF4-FFF2-40B4-BE49-F238E27FC236}">
                <a16:creationId xmlns:a16="http://schemas.microsoft.com/office/drawing/2014/main" id="{4F102161-5E09-9850-E5B0-1AF61831189B}"/>
              </a:ext>
            </a:extLst>
          </p:cNvPr>
          <p:cNvSpPr>
            <a:spLocks noGrp="1"/>
          </p:cNvSpPr>
          <p:nvPr>
            <p:ph idx="1"/>
          </p:nvPr>
        </p:nvSpPr>
        <p:spPr>
          <a:xfrm>
            <a:off x="838199" y="1987420"/>
            <a:ext cx="10515599" cy="4198872"/>
          </a:xfrm>
        </p:spPr>
        <p:txBody>
          <a:bodyPr>
            <a:normAutofit/>
          </a:bodyPr>
          <a:lstStyle/>
          <a:p>
            <a:pPr algn="just"/>
            <a:r>
              <a:rPr lang="ru-RU" dirty="0">
                <a:solidFill>
                  <a:schemeClr val="accent1">
                    <a:lumMod val="75000"/>
                  </a:schemeClr>
                </a:solidFill>
                <a:latin typeface="Georgia" panose="02040502050405020303" pitchFamily="18" charset="0"/>
              </a:rPr>
              <a:t>Под информационным правоотношением понимают урегулированное информационно-правовой нормой информационное общественное отношение, стороны которого выступают в качестве носителей взаимных прав и обязанностей, установленных и гарантированных информационно-правовой нормой.</a:t>
            </a:r>
          </a:p>
        </p:txBody>
      </p:sp>
      <p:pic>
        <p:nvPicPr>
          <p:cNvPr id="7170" name="Picture 2" descr="Информационные технологии | Теоретические основы информатики | Дзен">
            <a:extLst>
              <a:ext uri="{FF2B5EF4-FFF2-40B4-BE49-F238E27FC236}">
                <a16:creationId xmlns:a16="http://schemas.microsoft.com/office/drawing/2014/main" id="{DDD28840-7C81-C817-529F-E9F54A924D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3192" y="4155770"/>
            <a:ext cx="4394717" cy="2524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606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547CFE8-3B92-5C70-A3D6-CB23094C77C2}"/>
              </a:ext>
            </a:extLst>
          </p:cNvPr>
          <p:cNvSpPr>
            <a:spLocks noGrp="1"/>
          </p:cNvSpPr>
          <p:nvPr>
            <p:ph idx="1"/>
          </p:nvPr>
        </p:nvSpPr>
        <p:spPr>
          <a:xfrm>
            <a:off x="838200" y="942392"/>
            <a:ext cx="10515600" cy="5579804"/>
          </a:xfrm>
        </p:spPr>
        <p:txBody>
          <a:bodyPr>
            <a:normAutofit fontScale="92500" lnSpcReduction="20000"/>
          </a:bodyPr>
          <a:lstStyle/>
          <a:p>
            <a:pPr algn="just"/>
            <a:r>
              <a:rPr lang="ru-RU" dirty="0">
                <a:solidFill>
                  <a:schemeClr val="accent1">
                    <a:lumMod val="75000"/>
                  </a:schemeClr>
                </a:solidFill>
                <a:latin typeface="Georgia" panose="02040502050405020303" pitchFamily="18" charset="0"/>
              </a:rPr>
              <a:t>Исходя из существующих информационных процессов и видов информации, циркулирующей внутри информационных процессов, можно выделить следующие </a:t>
            </a:r>
            <a:r>
              <a:rPr lang="ru-RU" b="1" dirty="0">
                <a:solidFill>
                  <a:schemeClr val="accent1">
                    <a:lumMod val="75000"/>
                  </a:schemeClr>
                </a:solidFill>
                <a:latin typeface="Georgia" panose="02040502050405020303" pitchFamily="18" charset="0"/>
              </a:rPr>
              <a:t>информационные правоотношения:</a:t>
            </a:r>
          </a:p>
          <a:p>
            <a:pPr algn="just"/>
            <a:r>
              <a:rPr lang="ru-RU" dirty="0">
                <a:solidFill>
                  <a:schemeClr val="accent1">
                    <a:lumMod val="75000"/>
                  </a:schemeClr>
                </a:solidFill>
                <a:latin typeface="Georgia" panose="02040502050405020303" pitchFamily="18" charset="0"/>
              </a:rPr>
              <a:t>осуществление </a:t>
            </a:r>
            <a:r>
              <a:rPr lang="ru-RU" i="1" dirty="0">
                <a:solidFill>
                  <a:schemeClr val="accent1">
                    <a:lumMod val="75000"/>
                  </a:schemeClr>
                </a:solidFill>
                <a:latin typeface="Georgia" panose="02040502050405020303" pitchFamily="18" charset="0"/>
              </a:rPr>
              <a:t>поиска, получения и потребления информации, информационных ресурсов, информационных продуктов, информационных услуг; </a:t>
            </a:r>
          </a:p>
          <a:p>
            <a:pPr algn="just"/>
            <a:r>
              <a:rPr lang="ru-RU" i="1" dirty="0">
                <a:solidFill>
                  <a:schemeClr val="accent1">
                    <a:lumMod val="75000"/>
                  </a:schemeClr>
                </a:solidFill>
                <a:latin typeface="Georgia" panose="02040502050405020303" pitchFamily="18" charset="0"/>
              </a:rPr>
              <a:t>создание и производство, передача и распространение информации;</a:t>
            </a:r>
          </a:p>
          <a:p>
            <a:pPr algn="just"/>
            <a:r>
              <a:rPr lang="ru-RU" i="1" dirty="0">
                <a:solidFill>
                  <a:schemeClr val="accent1">
                    <a:lumMod val="75000"/>
                  </a:schemeClr>
                </a:solidFill>
                <a:latin typeface="Georgia" panose="02040502050405020303" pitchFamily="18" charset="0"/>
              </a:rPr>
              <a:t>формирования информационных ресурсов</a:t>
            </a:r>
            <a:r>
              <a:rPr lang="ru-RU" dirty="0">
                <a:solidFill>
                  <a:schemeClr val="accent1">
                    <a:lumMod val="75000"/>
                  </a:schemeClr>
                </a:solidFill>
                <a:latin typeface="Georgia" panose="02040502050405020303" pitchFamily="18" charset="0"/>
              </a:rPr>
              <a:t>, подготовки и предоставления пользователям информационных продуктов, информационных услуг; </a:t>
            </a:r>
          </a:p>
          <a:p>
            <a:pPr algn="just"/>
            <a:r>
              <a:rPr lang="ru-RU" dirty="0">
                <a:solidFill>
                  <a:schemeClr val="accent1">
                    <a:lumMod val="75000"/>
                  </a:schemeClr>
                </a:solidFill>
                <a:latin typeface="Georgia" panose="02040502050405020303" pitchFamily="18" charset="0"/>
              </a:rPr>
              <a:t>создание и </a:t>
            </a:r>
            <a:r>
              <a:rPr lang="ru-RU" i="1" dirty="0">
                <a:solidFill>
                  <a:schemeClr val="accent1">
                    <a:lumMod val="75000"/>
                  </a:schemeClr>
                </a:solidFill>
                <a:latin typeface="Georgia" panose="02040502050405020303" pitchFamily="18" charset="0"/>
              </a:rPr>
              <a:t>применение информационных систем</a:t>
            </a:r>
            <a:r>
              <a:rPr lang="ru-RU" dirty="0">
                <a:solidFill>
                  <a:schemeClr val="accent1">
                    <a:lumMod val="75000"/>
                  </a:schemeClr>
                </a:solidFill>
                <a:latin typeface="Georgia" panose="02040502050405020303" pitchFamily="18" charset="0"/>
              </a:rPr>
              <a:t>, их </a:t>
            </a:r>
            <a:r>
              <a:rPr lang="ru-RU" i="1" dirty="0">
                <a:solidFill>
                  <a:schemeClr val="accent1">
                    <a:lumMod val="75000"/>
                  </a:schemeClr>
                </a:solidFill>
                <a:latin typeface="Georgia" panose="02040502050405020303" pitchFamily="18" charset="0"/>
              </a:rPr>
              <a:t>сетей</a:t>
            </a:r>
            <a:r>
              <a:rPr lang="ru-RU" dirty="0">
                <a:solidFill>
                  <a:schemeClr val="accent1">
                    <a:lumMod val="75000"/>
                  </a:schemeClr>
                </a:solidFill>
                <a:latin typeface="Georgia" panose="02040502050405020303" pitchFamily="18" charset="0"/>
              </a:rPr>
              <a:t>, средств обеспечения; </a:t>
            </a:r>
          </a:p>
          <a:p>
            <a:pPr algn="just"/>
            <a:r>
              <a:rPr lang="ru-RU" dirty="0">
                <a:solidFill>
                  <a:schemeClr val="accent1">
                    <a:lumMod val="75000"/>
                  </a:schemeClr>
                </a:solidFill>
                <a:latin typeface="Georgia" panose="02040502050405020303" pitchFamily="18" charset="0"/>
              </a:rPr>
              <a:t>создание и применение </a:t>
            </a:r>
            <a:r>
              <a:rPr lang="ru-RU" i="1" dirty="0">
                <a:solidFill>
                  <a:schemeClr val="accent1">
                    <a:lumMod val="75000"/>
                  </a:schemeClr>
                </a:solidFill>
                <a:latin typeface="Georgia" panose="02040502050405020303" pitchFamily="18" charset="0"/>
              </a:rPr>
              <a:t>средств и механизмов информационной безопасности.</a:t>
            </a:r>
          </a:p>
        </p:txBody>
      </p:sp>
    </p:spTree>
    <p:extLst>
      <p:ext uri="{BB962C8B-B14F-4D97-AF65-F5344CB8AC3E}">
        <p14:creationId xmlns:p14="http://schemas.microsoft.com/office/powerpoint/2010/main" val="2123644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D0B1A1-CBC2-064E-742C-F0CBD7645984}"/>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Информационное право – это …?</a:t>
            </a:r>
          </a:p>
        </p:txBody>
      </p:sp>
      <p:sp>
        <p:nvSpPr>
          <p:cNvPr id="3" name="Объект 2">
            <a:extLst>
              <a:ext uri="{FF2B5EF4-FFF2-40B4-BE49-F238E27FC236}">
                <a16:creationId xmlns:a16="http://schemas.microsoft.com/office/drawing/2014/main" id="{BEDBCDC6-50AD-80C9-DDE1-C5AED7AD3B54}"/>
              </a:ext>
            </a:extLst>
          </p:cNvPr>
          <p:cNvSpPr>
            <a:spLocks noGrp="1"/>
          </p:cNvSpPr>
          <p:nvPr>
            <p:ph idx="1"/>
          </p:nvPr>
        </p:nvSpPr>
        <p:spPr>
          <a:xfrm>
            <a:off x="838200" y="2164701"/>
            <a:ext cx="6047792" cy="4012261"/>
          </a:xfrm>
        </p:spPr>
        <p:txBody>
          <a:bodyPr/>
          <a:lstStyle/>
          <a:p>
            <a:pPr algn="just"/>
            <a:r>
              <a:rPr lang="ru-RU" b="1" dirty="0">
                <a:solidFill>
                  <a:schemeClr val="accent1">
                    <a:lumMod val="75000"/>
                  </a:schemeClr>
                </a:solidFill>
                <a:latin typeface="Georgia" panose="02040502050405020303" pitchFamily="18" charset="0"/>
              </a:rPr>
              <a:t>Информационное право </a:t>
            </a:r>
            <a:r>
              <a:rPr lang="ru-RU" dirty="0">
                <a:solidFill>
                  <a:schemeClr val="accent1">
                    <a:lumMod val="75000"/>
                  </a:schemeClr>
                </a:solidFill>
                <a:latin typeface="Georgia" panose="02040502050405020303" pitchFamily="18" charset="0"/>
              </a:rPr>
              <a:t>– это комплексная отрасль права, представляющая собой совокупность социальных норм и отношений, возникающих в информационной сфере – в сфере производства, преобразования и потребления информации.</a:t>
            </a:r>
          </a:p>
        </p:txBody>
      </p:sp>
      <p:pic>
        <p:nvPicPr>
          <p:cNvPr id="1026" name="Picture 2" descr="Информация (Information) - это">
            <a:extLst>
              <a:ext uri="{FF2B5EF4-FFF2-40B4-BE49-F238E27FC236}">
                <a16:creationId xmlns:a16="http://schemas.microsoft.com/office/drawing/2014/main" id="{2C83A13C-F90B-230F-9BE9-D1DEC9A253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534"/>
          <a:stretch/>
        </p:blipFill>
        <p:spPr bwMode="auto">
          <a:xfrm>
            <a:off x="7850010" y="2359769"/>
            <a:ext cx="4341990" cy="4368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089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1644D84-BE43-D317-1C50-EE0A0EEE49D9}"/>
              </a:ext>
            </a:extLst>
          </p:cNvPr>
          <p:cNvSpPr>
            <a:spLocks noGrp="1"/>
          </p:cNvSpPr>
          <p:nvPr>
            <p:ph idx="1"/>
          </p:nvPr>
        </p:nvSpPr>
        <p:spPr>
          <a:xfrm>
            <a:off x="838200" y="620437"/>
            <a:ext cx="10515600" cy="5617126"/>
          </a:xfrm>
        </p:spPr>
        <p:txBody>
          <a:bodyPr>
            <a:normAutofit fontScale="92500"/>
          </a:bodyPr>
          <a:lstStyle/>
          <a:p>
            <a:pPr algn="just"/>
            <a:r>
              <a:rPr lang="ru-RU" dirty="0">
                <a:solidFill>
                  <a:schemeClr val="accent1">
                    <a:lumMod val="75000"/>
                  </a:schemeClr>
                </a:solidFill>
                <a:latin typeface="Georgia" panose="02040502050405020303" pitchFamily="18" charset="0"/>
              </a:rPr>
              <a:t>Вопросы информационной безопасности касаются как субъектов, интересы и права которых подлежат защите, так и субъектов, обеспечивающих такую защиту. </a:t>
            </a:r>
          </a:p>
          <a:p>
            <a:pPr algn="just"/>
            <a:r>
              <a:rPr lang="ru-RU" dirty="0">
                <a:solidFill>
                  <a:schemeClr val="accent1">
                    <a:lumMod val="75000"/>
                  </a:schemeClr>
                </a:solidFill>
                <a:latin typeface="Georgia" panose="02040502050405020303" pitchFamily="18" charset="0"/>
              </a:rPr>
              <a:t>Практически это все субъекты, о которых говорилось выше в областях информационной сферы: органы государственной власти и местного самоуправления, юридические и физические лица, производящие и потребляющие информацию; органы государственной власти и местного самоуправления, юридические и физические лица, разрабатывающие и применяющие информационные системы, технологии и средства их обеспечения; организации, предприятия, учреждения, формирующие информационные ресурсы и предоставляющие потребителям информацию из них, государственные структуры и должностные лица, обеспечивающие информационную безопасность.</a:t>
            </a:r>
          </a:p>
        </p:txBody>
      </p:sp>
    </p:spTree>
    <p:extLst>
      <p:ext uri="{BB962C8B-B14F-4D97-AF65-F5344CB8AC3E}">
        <p14:creationId xmlns:p14="http://schemas.microsoft.com/office/powerpoint/2010/main" val="117583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7CD7868-9B13-1D86-4C06-68C1B609E651}"/>
              </a:ext>
            </a:extLst>
          </p:cNvPr>
          <p:cNvSpPr>
            <a:spLocks noGrp="1"/>
          </p:cNvSpPr>
          <p:nvPr>
            <p:ph idx="1"/>
          </p:nvPr>
        </p:nvSpPr>
        <p:spPr>
          <a:xfrm>
            <a:off x="838200" y="830425"/>
            <a:ext cx="10515600" cy="5589134"/>
          </a:xfrm>
        </p:spPr>
        <p:txBody>
          <a:bodyPr>
            <a:normAutofit fontScale="92500" lnSpcReduction="20000"/>
          </a:bodyPr>
          <a:lstStyle/>
          <a:p>
            <a:pPr algn="just"/>
            <a:r>
              <a:rPr lang="ru-RU" b="1" dirty="0">
                <a:solidFill>
                  <a:schemeClr val="accent1">
                    <a:lumMod val="75000"/>
                  </a:schemeClr>
                </a:solidFill>
                <a:latin typeface="Georgia" panose="02040502050405020303" pitchFamily="18" charset="0"/>
              </a:rPr>
              <a:t>В области поиска, получения и потребления информации должны быть защищены:</a:t>
            </a:r>
            <a:r>
              <a:rPr lang="ru-RU" dirty="0">
                <a:solidFill>
                  <a:schemeClr val="accent1">
                    <a:lumMod val="75000"/>
                  </a:schemeClr>
                </a:solidFill>
                <a:latin typeface="Georgia" panose="02040502050405020303" pitchFamily="18" charset="0"/>
              </a:rPr>
              <a:t> права потребителей на получение и использование информации; защита граждан, общества, государства от воздействия вредной, опасной, недостоверной, ложной информации.</a:t>
            </a:r>
          </a:p>
          <a:p>
            <a:pPr algn="just"/>
            <a:r>
              <a:rPr lang="ru-RU" b="1" dirty="0">
                <a:solidFill>
                  <a:schemeClr val="accent1">
                    <a:lumMod val="75000"/>
                  </a:schemeClr>
                </a:solidFill>
                <a:latin typeface="Georgia" panose="02040502050405020303" pitchFamily="18" charset="0"/>
              </a:rPr>
              <a:t>В области создания (производства) информации защите подлежат в первую очередь</a:t>
            </a:r>
            <a:r>
              <a:rPr lang="ru-RU" dirty="0">
                <a:solidFill>
                  <a:schemeClr val="accent1">
                    <a:lumMod val="75000"/>
                  </a:schemeClr>
                </a:solidFill>
                <a:latin typeface="Georgia" panose="02040502050405020303" pitchFamily="18" charset="0"/>
              </a:rPr>
              <a:t>: информация как объект интеллектуальной собственности; документированная информация как объект интеллектуальной и вещной собственности.</a:t>
            </a:r>
          </a:p>
          <a:p>
            <a:pPr algn="just"/>
            <a:r>
              <a:rPr lang="ru-RU" b="1" dirty="0">
                <a:solidFill>
                  <a:schemeClr val="accent1">
                    <a:lumMod val="75000"/>
                  </a:schemeClr>
                </a:solidFill>
                <a:latin typeface="Georgia" panose="02040502050405020303" pitchFamily="18" charset="0"/>
              </a:rPr>
              <a:t>В области формирования информационных ресурсов, подготовки и предоставления пользователям информационных продуктов, информационных услуг от несанкционированного доступа необходимо защищать</a:t>
            </a:r>
            <a:r>
              <a:rPr lang="ru-RU" dirty="0">
                <a:solidFill>
                  <a:schemeClr val="accent1">
                    <a:lumMod val="75000"/>
                  </a:schemeClr>
                </a:solidFill>
                <a:latin typeface="Georgia" panose="02040502050405020303" pitchFamily="18" charset="0"/>
              </a:rPr>
              <a:t>: информационные ресурсы на всех видах носителей, в том числе содержащие информацию ограниченного доступа; информационные системы и их сети; другие информационные технологии и средства их обеспечения.</a:t>
            </a:r>
            <a:endParaRPr lang="ru-RU" b="1"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3568043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3542284-0585-525C-35B8-9204D21F8646}"/>
              </a:ext>
            </a:extLst>
          </p:cNvPr>
          <p:cNvSpPr>
            <a:spLocks noGrp="1"/>
          </p:cNvSpPr>
          <p:nvPr>
            <p:ph idx="1"/>
          </p:nvPr>
        </p:nvSpPr>
        <p:spPr>
          <a:xfrm>
            <a:off x="838200" y="1334278"/>
            <a:ext cx="10515600" cy="4842685"/>
          </a:xfrm>
        </p:spPr>
        <p:txBody>
          <a:bodyPr/>
          <a:lstStyle/>
          <a:p>
            <a:pPr algn="just"/>
            <a:r>
              <a:rPr lang="ru-RU" b="1" dirty="0">
                <a:solidFill>
                  <a:schemeClr val="accent1">
                    <a:lumMod val="75000"/>
                  </a:schemeClr>
                </a:solidFill>
                <a:latin typeface="Georgia" panose="02040502050405020303" pitchFamily="18" charset="0"/>
              </a:rPr>
              <a:t>В области создания и применения информационных систем, технологий и средств </a:t>
            </a:r>
            <a:r>
              <a:rPr lang="ru-RU" dirty="0">
                <a:solidFill>
                  <a:schemeClr val="accent1">
                    <a:lumMod val="75000"/>
                  </a:schemeClr>
                </a:solidFill>
                <a:latin typeface="Georgia" panose="02040502050405020303" pitchFamily="18" charset="0"/>
              </a:rPr>
              <a:t>их обеспечения должны разрабатываться, исходя из требований, возникающих в других областях, и, прежде всего, области информационной безопасности, все средства технической, организационной, правовой и программной защиты. При этом в первую очередь должны защищаться: машинные носители с информацией, например, средствами электронной цифровой подписи; базы данных (знаний) в составе автоматизированных информационных систем и их сетей; программные средства в составе ЭВМ, их сетей.</a:t>
            </a:r>
          </a:p>
        </p:txBody>
      </p:sp>
    </p:spTree>
    <p:extLst>
      <p:ext uri="{BB962C8B-B14F-4D97-AF65-F5344CB8AC3E}">
        <p14:creationId xmlns:p14="http://schemas.microsoft.com/office/powerpoint/2010/main" val="3400540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4AA718-9C48-2E2C-E18D-AD9E291D7AB4}"/>
              </a:ext>
            </a:extLst>
          </p:cNvPr>
          <p:cNvSpPr>
            <a:spLocks noGrp="1"/>
          </p:cNvSpPr>
          <p:nvPr>
            <p:ph type="title"/>
          </p:nvPr>
        </p:nvSpPr>
        <p:spPr/>
        <p:txBody>
          <a:bodyPr>
            <a:normAutofit/>
          </a:bodyPr>
          <a:lstStyle/>
          <a:p>
            <a:pPr algn="ctr"/>
            <a:r>
              <a:rPr lang="ru-RU" sz="4000" b="1" dirty="0">
                <a:solidFill>
                  <a:schemeClr val="accent1">
                    <a:lumMod val="75000"/>
                  </a:schemeClr>
                </a:solidFill>
                <a:effectLst/>
                <a:latin typeface="Georgia" panose="02040502050405020303" pitchFamily="18" charset="0"/>
              </a:rPr>
              <a:t>Правовой режим информации: понятие, признаки, содержание</a:t>
            </a:r>
            <a:endParaRPr lang="ru-RU" sz="8000" dirty="0">
              <a:solidFill>
                <a:schemeClr val="accent1">
                  <a:lumMod val="75000"/>
                </a:schemeClr>
              </a:solidFill>
            </a:endParaRPr>
          </a:p>
        </p:txBody>
      </p:sp>
      <p:sp>
        <p:nvSpPr>
          <p:cNvPr id="3" name="Объект 2">
            <a:extLst>
              <a:ext uri="{FF2B5EF4-FFF2-40B4-BE49-F238E27FC236}">
                <a16:creationId xmlns:a16="http://schemas.microsoft.com/office/drawing/2014/main" id="{555AD17A-B75E-A404-7453-7D0FE5DF6560}"/>
              </a:ext>
            </a:extLst>
          </p:cNvPr>
          <p:cNvSpPr>
            <a:spLocks noGrp="1"/>
          </p:cNvSpPr>
          <p:nvPr>
            <p:ph idx="1"/>
          </p:nvPr>
        </p:nvSpPr>
        <p:spPr>
          <a:xfrm>
            <a:off x="838200" y="2141537"/>
            <a:ext cx="10515600" cy="4351338"/>
          </a:xfrm>
        </p:spPr>
        <p:txBody>
          <a:bodyPr>
            <a:normAutofit fontScale="70000" lnSpcReduction="20000"/>
          </a:bodyPr>
          <a:lstStyle/>
          <a:p>
            <a:pPr algn="just"/>
            <a:r>
              <a:rPr lang="ru-RU" b="1" dirty="0">
                <a:solidFill>
                  <a:schemeClr val="accent1">
                    <a:lumMod val="75000"/>
                  </a:schemeClr>
                </a:solidFill>
                <a:latin typeface="Georgia" panose="02040502050405020303" pitchFamily="18" charset="0"/>
              </a:rPr>
              <a:t>Правовой режим информации </a:t>
            </a:r>
            <a:r>
              <a:rPr lang="ru-RU" dirty="0">
                <a:solidFill>
                  <a:schemeClr val="accent1">
                    <a:lumMod val="75000"/>
                  </a:schemeClr>
                </a:solidFill>
                <a:latin typeface="Georgia" panose="02040502050405020303" pitchFamily="18" charset="0"/>
              </a:rPr>
              <a:t>- это объектный режим, вводимый законодательным актом и позволяющий обеспечить комплексность воздействия в информационной сфере посредством совокупности регулятивных, охранительных, процессуально-процедурных средств, характеризующих особое сочетание дозволений, запретов и </a:t>
            </a:r>
            <a:r>
              <a:rPr lang="ru-RU" dirty="0" err="1">
                <a:solidFill>
                  <a:schemeClr val="accent1">
                    <a:lumMod val="75000"/>
                  </a:schemeClr>
                </a:solidFill>
                <a:latin typeface="Georgia" panose="02040502050405020303" pitchFamily="18" charset="0"/>
              </a:rPr>
              <a:t>обязываний</a:t>
            </a:r>
            <a:r>
              <a:rPr lang="ru-RU" dirty="0">
                <a:solidFill>
                  <a:schemeClr val="accent1">
                    <a:lumMod val="75000"/>
                  </a:schemeClr>
                </a:solidFill>
                <a:latin typeface="Georgia" panose="02040502050405020303" pitchFamily="18" charset="0"/>
              </a:rPr>
              <a:t>, а также гарантий по его соблюдению.</a:t>
            </a:r>
          </a:p>
          <a:p>
            <a:pPr algn="just"/>
            <a:endParaRPr lang="ru-RU" dirty="0">
              <a:solidFill>
                <a:schemeClr val="accent1">
                  <a:lumMod val="75000"/>
                </a:schemeClr>
              </a:solidFill>
              <a:latin typeface="Georgia" panose="02040502050405020303" pitchFamily="18" charset="0"/>
            </a:endParaRPr>
          </a:p>
          <a:p>
            <a:pPr marL="0" indent="0" algn="just">
              <a:buNone/>
            </a:pPr>
            <a:r>
              <a:rPr lang="ru-RU" b="1" dirty="0">
                <a:solidFill>
                  <a:schemeClr val="accent1">
                    <a:lumMod val="75000"/>
                  </a:schemeClr>
                </a:solidFill>
                <a:latin typeface="Georgia" panose="02040502050405020303" pitchFamily="18" charset="0"/>
              </a:rPr>
              <a:t>Правовой режим информации характеризуется следующими признаками: </a:t>
            </a:r>
          </a:p>
          <a:p>
            <a:pPr algn="just"/>
            <a:r>
              <a:rPr lang="ru-RU" dirty="0">
                <a:solidFill>
                  <a:schemeClr val="accent1">
                    <a:lumMod val="75000"/>
                  </a:schemeClr>
                </a:solidFill>
                <a:latin typeface="Georgia" panose="02040502050405020303" pitchFamily="18" charset="0"/>
              </a:rPr>
              <a:t>информацией как объектом права и ее нематериальной природой; </a:t>
            </a:r>
          </a:p>
          <a:p>
            <a:pPr algn="just"/>
            <a:r>
              <a:rPr lang="ru-RU" dirty="0">
                <a:solidFill>
                  <a:schemeClr val="accent1">
                    <a:lumMod val="75000"/>
                  </a:schemeClr>
                </a:solidFill>
                <a:latin typeface="Georgia" panose="02040502050405020303" pitchFamily="18" charset="0"/>
              </a:rPr>
              <a:t>устанавливается для достижения желаемого социального эффекта;</a:t>
            </a:r>
          </a:p>
          <a:p>
            <a:pPr algn="just"/>
            <a:r>
              <a:rPr lang="ru-RU" dirty="0">
                <a:solidFill>
                  <a:schemeClr val="accent1">
                    <a:lumMod val="75000"/>
                  </a:schemeClr>
                </a:solidFill>
                <a:latin typeface="Georgia" panose="02040502050405020303" pitchFamily="18" charset="0"/>
              </a:rPr>
              <a:t>отражается в правилах, которые в своей совокупности призваны обеспечить достижение поставленной цели;</a:t>
            </a:r>
          </a:p>
          <a:p>
            <a:pPr algn="just"/>
            <a:r>
              <a:rPr lang="ru-RU" dirty="0">
                <a:solidFill>
                  <a:schemeClr val="accent1">
                    <a:lumMod val="75000"/>
                  </a:schemeClr>
                </a:solidFill>
                <a:latin typeface="Georgia" panose="02040502050405020303" pitchFamily="18" charset="0"/>
              </a:rPr>
              <a:t>правила установлены или санкционированы государством, т.е. имеют общеобязательную силу; </a:t>
            </a:r>
          </a:p>
          <a:p>
            <a:pPr algn="just"/>
            <a:r>
              <a:rPr lang="ru-RU" dirty="0">
                <a:solidFill>
                  <a:schemeClr val="accent1">
                    <a:lumMod val="75000"/>
                  </a:schemeClr>
                </a:solidFill>
                <a:latin typeface="Georgia" panose="02040502050405020303" pitchFamily="18" charset="0"/>
              </a:rPr>
              <a:t>правила представляют собой систему, сочетающую в себе в различном соотношении запреты и обязывания, льготы и дозволения.</a:t>
            </a:r>
          </a:p>
        </p:txBody>
      </p:sp>
    </p:spTree>
    <p:extLst>
      <p:ext uri="{BB962C8B-B14F-4D97-AF65-F5344CB8AC3E}">
        <p14:creationId xmlns:p14="http://schemas.microsoft.com/office/powerpoint/2010/main" val="1102381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A6A71F5-90A1-AE69-376F-AC09C8E2E02D}"/>
              </a:ext>
            </a:extLst>
          </p:cNvPr>
          <p:cNvSpPr>
            <a:spLocks noGrp="1"/>
          </p:cNvSpPr>
          <p:nvPr>
            <p:ph idx="1"/>
          </p:nvPr>
        </p:nvSpPr>
        <p:spPr>
          <a:xfrm>
            <a:off x="838200" y="634482"/>
            <a:ext cx="10515600" cy="5542481"/>
          </a:xfrm>
        </p:spPr>
        <p:txBody>
          <a:bodyPr>
            <a:normAutofit lnSpcReduction="10000"/>
          </a:bodyPr>
          <a:lstStyle/>
          <a:p>
            <a:pPr algn="just"/>
            <a:r>
              <a:rPr lang="ru-RU" sz="1800" b="1" dirty="0">
                <a:solidFill>
                  <a:schemeClr val="accent1">
                    <a:lumMod val="75000"/>
                  </a:schemeClr>
                </a:solidFill>
                <a:latin typeface="Georgia" panose="02040502050405020303" pitchFamily="18" charset="0"/>
              </a:rPr>
              <a:t>Типовыми элементами содержания правового режима информации являются:</a:t>
            </a:r>
          </a:p>
          <a:p>
            <a:pPr algn="just"/>
            <a:r>
              <a:rPr lang="ru-RU" sz="1800" dirty="0">
                <a:solidFill>
                  <a:schemeClr val="accent1">
                    <a:lumMod val="75000"/>
                  </a:schemeClr>
                </a:solidFill>
                <a:latin typeface="Georgia" panose="02040502050405020303" pitchFamily="18" charset="0"/>
              </a:rPr>
              <a:t>1) </a:t>
            </a:r>
            <a:r>
              <a:rPr lang="ru-RU" sz="1800" i="1" dirty="0">
                <a:solidFill>
                  <a:schemeClr val="accent1">
                    <a:lumMod val="75000"/>
                  </a:schemeClr>
                </a:solidFill>
                <a:latin typeface="Georgia" panose="02040502050405020303" pitchFamily="18" charset="0"/>
              </a:rPr>
              <a:t>целевое назначение</a:t>
            </a:r>
            <a:r>
              <a:rPr lang="ru-RU" sz="1800" dirty="0">
                <a:solidFill>
                  <a:schemeClr val="accent1">
                    <a:lumMod val="75000"/>
                  </a:schemeClr>
                </a:solidFill>
                <a:latin typeface="Georgia" panose="02040502050405020303" pitchFamily="18" charset="0"/>
              </a:rPr>
              <a:t>, заключающееся в установлении прав и обязанностей субъектов по поводу информации, их защите, обеспечении информационной безопасности и баланса интересов личности, общества, государства; </a:t>
            </a:r>
          </a:p>
          <a:p>
            <a:pPr algn="just"/>
            <a:r>
              <a:rPr lang="ru-RU" sz="1800" dirty="0">
                <a:solidFill>
                  <a:schemeClr val="accent1">
                    <a:lumMod val="75000"/>
                  </a:schemeClr>
                </a:solidFill>
                <a:latin typeface="Georgia" panose="02040502050405020303" pitchFamily="18" charset="0"/>
              </a:rPr>
              <a:t>2) </a:t>
            </a:r>
            <a:r>
              <a:rPr lang="ru-RU" sz="1800" i="1" dirty="0">
                <a:solidFill>
                  <a:schemeClr val="accent1">
                    <a:lumMod val="75000"/>
                  </a:schemeClr>
                </a:solidFill>
                <a:latin typeface="Georgia" panose="02040502050405020303" pitchFamily="18" charset="0"/>
              </a:rPr>
              <a:t>объект правового регулирования </a:t>
            </a:r>
            <a:r>
              <a:rPr lang="ru-RU" sz="1800" dirty="0">
                <a:solidFill>
                  <a:schemeClr val="accent1">
                    <a:lumMod val="75000"/>
                  </a:schemeClr>
                </a:solidFill>
                <a:latin typeface="Georgia" panose="02040502050405020303" pitchFamily="18" charset="0"/>
              </a:rPr>
              <a:t>– информация, обладающая общими свойствами, характерными для любых видов информации, а также свойствами, характерными для отдельных видов информации, может быть объектом прав как в частноправовых, так и в публично-правовых отношениях; </a:t>
            </a:r>
          </a:p>
          <a:p>
            <a:pPr algn="just"/>
            <a:r>
              <a:rPr lang="ru-RU" sz="1800" dirty="0">
                <a:solidFill>
                  <a:schemeClr val="accent1">
                    <a:lumMod val="75000"/>
                  </a:schemeClr>
                </a:solidFill>
                <a:latin typeface="Georgia" panose="02040502050405020303" pitchFamily="18" charset="0"/>
              </a:rPr>
              <a:t>3) </a:t>
            </a:r>
            <a:r>
              <a:rPr lang="ru-RU" sz="1800" i="1" dirty="0">
                <a:solidFill>
                  <a:schemeClr val="accent1">
                    <a:lumMod val="75000"/>
                  </a:schemeClr>
                </a:solidFill>
                <a:latin typeface="Georgia" panose="02040502050405020303" pitchFamily="18" charset="0"/>
              </a:rPr>
              <a:t>правовое положение субъектов правового режима</a:t>
            </a:r>
            <a:r>
              <a:rPr lang="ru-RU" sz="1800" dirty="0">
                <a:solidFill>
                  <a:schemeClr val="accent1">
                    <a:lumMod val="75000"/>
                  </a:schemeClr>
                </a:solidFill>
                <a:latin typeface="Georgia" panose="02040502050405020303" pitchFamily="18" charset="0"/>
              </a:rPr>
              <a:t>, характеризуемое с точки зрения их равенства: равное и неравное. Круг субъектов правового режима информации чрезвычайно широк: это практически любые субъекты права, от физических и юридических лиц до государственных органов, органов местного самоуправления и самого государства. Правильное определение круга субъектов правового режима исключительно важно, поскольку позволяет установить, на кого возложены обязанности по обеспечению режима, соблюдению режимных требований, кто несет ответственность за нарушение режима; </a:t>
            </a:r>
          </a:p>
          <a:p>
            <a:pPr algn="just"/>
            <a:r>
              <a:rPr lang="ru-RU" sz="1800" dirty="0">
                <a:solidFill>
                  <a:schemeClr val="accent1">
                    <a:lumMod val="75000"/>
                  </a:schemeClr>
                </a:solidFill>
                <a:latin typeface="Georgia" panose="02040502050405020303" pitchFamily="18" charset="0"/>
              </a:rPr>
              <a:t>4) </a:t>
            </a:r>
            <a:r>
              <a:rPr lang="ru-RU" sz="1800" i="1" dirty="0">
                <a:solidFill>
                  <a:schemeClr val="accent1">
                    <a:lumMod val="75000"/>
                  </a:schemeClr>
                </a:solidFill>
                <a:latin typeface="Georgia" panose="02040502050405020303" pitchFamily="18" charset="0"/>
              </a:rPr>
              <a:t>комплекс способов правового регулирования и средств юридического воздействия</a:t>
            </a:r>
            <a:r>
              <a:rPr lang="ru-RU" sz="1800" dirty="0">
                <a:solidFill>
                  <a:schemeClr val="accent1">
                    <a:lumMod val="75000"/>
                  </a:schemeClr>
                </a:solidFill>
                <a:latin typeface="Georgia" panose="02040502050405020303" pitchFamily="18" charset="0"/>
              </a:rPr>
              <a:t>, включающий основные способы правового регулирования (дозволение, запрещение, позитивное обязывание), направленные на поддержание режима в заданных параметрах и выражены в юридических нормах. Конкретный состав режимных правовых средств и правил, их сочетание различаются в зависимости от установленного правового режима информации и определяют степень его жесткости. </a:t>
            </a:r>
          </a:p>
        </p:txBody>
      </p:sp>
    </p:spTree>
    <p:extLst>
      <p:ext uri="{BB962C8B-B14F-4D97-AF65-F5344CB8AC3E}">
        <p14:creationId xmlns:p14="http://schemas.microsoft.com/office/powerpoint/2010/main" val="171801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4226CC-CC68-9584-2AC0-B6F8613B9BD8}"/>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Общий правовой режим</a:t>
            </a:r>
          </a:p>
        </p:txBody>
      </p:sp>
      <p:sp>
        <p:nvSpPr>
          <p:cNvPr id="3" name="Объект 2">
            <a:extLst>
              <a:ext uri="{FF2B5EF4-FFF2-40B4-BE49-F238E27FC236}">
                <a16:creationId xmlns:a16="http://schemas.microsoft.com/office/drawing/2014/main" id="{C53E43E1-1256-95F1-03F3-F2E9B5BA8096}"/>
              </a:ext>
            </a:extLst>
          </p:cNvPr>
          <p:cNvSpPr>
            <a:spLocks noGrp="1"/>
          </p:cNvSpPr>
          <p:nvPr>
            <p:ph idx="1"/>
          </p:nvPr>
        </p:nvSpPr>
        <p:spPr/>
        <p:txBody>
          <a:bodyPr>
            <a:normAutofit fontScale="77500" lnSpcReduction="20000"/>
          </a:bodyPr>
          <a:lstStyle/>
          <a:p>
            <a:pPr algn="just"/>
            <a:r>
              <a:rPr lang="ru-RU" b="1" dirty="0">
                <a:solidFill>
                  <a:schemeClr val="accent1">
                    <a:lumMod val="75000"/>
                  </a:schemeClr>
                </a:solidFill>
                <a:latin typeface="Georgia" panose="02040502050405020303" pitchFamily="18" charset="0"/>
              </a:rPr>
              <a:t>Общий правовой режим информации </a:t>
            </a:r>
            <a:r>
              <a:rPr lang="ru-RU" dirty="0">
                <a:solidFill>
                  <a:schemeClr val="accent1">
                    <a:lumMod val="75000"/>
                  </a:schemeClr>
                </a:solidFill>
                <a:latin typeface="Georgia" panose="02040502050405020303" pitchFamily="18" charset="0"/>
              </a:rPr>
              <a:t>характеризуется </a:t>
            </a:r>
            <a:r>
              <a:rPr lang="ru-RU" i="1" dirty="0">
                <a:solidFill>
                  <a:schemeClr val="accent1">
                    <a:lumMod val="75000"/>
                  </a:schemeClr>
                </a:solidFill>
                <a:latin typeface="Georgia" panose="02040502050405020303" pitchFamily="18" charset="0"/>
              </a:rPr>
              <a:t>открытостью, доступностью </a:t>
            </a:r>
            <a:r>
              <a:rPr lang="ru-RU" dirty="0">
                <a:solidFill>
                  <a:schemeClr val="accent1">
                    <a:lumMod val="75000"/>
                  </a:schemeClr>
                </a:solidFill>
                <a:latin typeface="Georgia" panose="02040502050405020303" pitchFamily="18" charset="0"/>
              </a:rPr>
              <a:t>информации как для физических, так и для юридических лиц. Исключения из общего режима информации могут устанавливаться только законом. </a:t>
            </a:r>
          </a:p>
          <a:p>
            <a:pPr algn="just"/>
            <a:r>
              <a:rPr lang="ru-RU" dirty="0">
                <a:solidFill>
                  <a:schemeClr val="accent1">
                    <a:lumMod val="75000"/>
                  </a:schemeClr>
                </a:solidFill>
                <a:latin typeface="Georgia" panose="02040502050405020303" pitchFamily="18" charset="0"/>
              </a:rPr>
              <a:t>Общий правовой режим информации складывается из:</a:t>
            </a:r>
          </a:p>
          <a:p>
            <a:pPr algn="just"/>
            <a:r>
              <a:rPr lang="ru-RU" dirty="0">
                <a:solidFill>
                  <a:schemeClr val="accent1">
                    <a:lumMod val="75000"/>
                  </a:schemeClr>
                </a:solidFill>
                <a:latin typeface="Georgia" panose="02040502050405020303" pitchFamily="18" charset="0"/>
              </a:rPr>
              <a:t>1)    права свободно получать информацию;</a:t>
            </a:r>
          </a:p>
          <a:p>
            <a:pPr algn="just"/>
            <a:r>
              <a:rPr lang="ru-RU" dirty="0">
                <a:solidFill>
                  <a:schemeClr val="accent1">
                    <a:lumMod val="75000"/>
                  </a:schemeClr>
                </a:solidFill>
                <a:latin typeface="Georgia" panose="02040502050405020303" pitchFamily="18" charset="0"/>
              </a:rPr>
              <a:t>2)    права свободно передавать информацию;</a:t>
            </a:r>
          </a:p>
          <a:p>
            <a:pPr algn="just"/>
            <a:r>
              <a:rPr lang="ru-RU" dirty="0">
                <a:solidFill>
                  <a:schemeClr val="accent1">
                    <a:lumMod val="75000"/>
                  </a:schemeClr>
                </a:solidFill>
                <a:latin typeface="Georgia" panose="02040502050405020303" pitchFamily="18" charset="0"/>
              </a:rPr>
              <a:t>3)    права свободно распространять информацию.</a:t>
            </a:r>
          </a:p>
          <a:p>
            <a:pPr algn="just"/>
            <a:r>
              <a:rPr lang="ru-RU" dirty="0">
                <a:solidFill>
                  <a:schemeClr val="accent1">
                    <a:lumMod val="75000"/>
                  </a:schemeClr>
                </a:solidFill>
                <a:latin typeface="Georgia" panose="02040502050405020303" pitchFamily="18" charset="0"/>
              </a:rPr>
              <a:t>Общим правовым режимом информации является режим открытой информации. </a:t>
            </a:r>
          </a:p>
          <a:p>
            <a:pPr algn="just"/>
            <a:r>
              <a:rPr lang="ru-RU" b="1" dirty="0">
                <a:solidFill>
                  <a:schemeClr val="accent1">
                    <a:lumMod val="75000"/>
                  </a:schemeClr>
                </a:solidFill>
                <a:latin typeface="Georgia" panose="02040502050405020303" pitchFamily="18" charset="0"/>
              </a:rPr>
              <a:t>Открытая информация </a:t>
            </a:r>
            <a:r>
              <a:rPr lang="ru-RU" dirty="0">
                <a:solidFill>
                  <a:schemeClr val="accent1">
                    <a:lumMod val="75000"/>
                  </a:schemeClr>
                </a:solidFill>
                <a:latin typeface="Georgia" panose="02040502050405020303" pitchFamily="18" charset="0"/>
              </a:rPr>
              <a:t>– более широкое понятие, чем общедоступная. Режим общедоступной информации представляет собой максимально возможную свободу не только доступа, но и использования информации.</a:t>
            </a:r>
          </a:p>
        </p:txBody>
      </p:sp>
    </p:spTree>
    <p:extLst>
      <p:ext uri="{BB962C8B-B14F-4D97-AF65-F5344CB8AC3E}">
        <p14:creationId xmlns:p14="http://schemas.microsoft.com/office/powerpoint/2010/main" val="776519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348F4B9-1D00-1951-EC1D-AEA024647861}"/>
              </a:ext>
            </a:extLst>
          </p:cNvPr>
          <p:cNvSpPr>
            <a:spLocks noGrp="1"/>
          </p:cNvSpPr>
          <p:nvPr>
            <p:ph idx="1"/>
          </p:nvPr>
        </p:nvSpPr>
        <p:spPr>
          <a:xfrm>
            <a:off x="838200" y="1156996"/>
            <a:ext cx="10515600" cy="5019967"/>
          </a:xfrm>
        </p:spPr>
        <p:txBody>
          <a:bodyPr>
            <a:normAutofit lnSpcReduction="10000"/>
          </a:bodyPr>
          <a:lstStyle/>
          <a:p>
            <a:pPr algn="just"/>
            <a:r>
              <a:rPr lang="ru-RU" dirty="0">
                <a:solidFill>
                  <a:schemeClr val="accent1">
                    <a:lumMod val="75000"/>
                  </a:schemeClr>
                </a:solidFill>
                <a:latin typeface="Georgia" panose="02040502050405020303" pitchFamily="18" charset="0"/>
              </a:rPr>
              <a:t>Следовательно, сам общий режим информации характеризуется следующим образом:</a:t>
            </a:r>
          </a:p>
          <a:p>
            <a:pPr algn="just"/>
            <a:r>
              <a:rPr lang="ru-RU" dirty="0">
                <a:solidFill>
                  <a:schemeClr val="accent1">
                    <a:lumMod val="75000"/>
                  </a:schemeClr>
                </a:solidFill>
                <a:latin typeface="Georgia" panose="02040502050405020303" pitchFamily="18" charset="0"/>
              </a:rPr>
              <a:t>1) неограниченность лиц, имеющих право получить информацию;</a:t>
            </a:r>
          </a:p>
          <a:p>
            <a:pPr algn="just"/>
            <a:r>
              <a:rPr lang="ru-RU" dirty="0">
                <a:solidFill>
                  <a:schemeClr val="accent1">
                    <a:lumMod val="75000"/>
                  </a:schemeClr>
                </a:solidFill>
                <a:latin typeface="Georgia" panose="02040502050405020303" pitchFamily="18" charset="0"/>
              </a:rPr>
              <a:t>2) предусмотрены различные формы предоставления информации;</a:t>
            </a:r>
          </a:p>
          <a:p>
            <a:pPr algn="just"/>
            <a:r>
              <a:rPr lang="ru-RU" dirty="0">
                <a:solidFill>
                  <a:schemeClr val="accent1">
                    <a:lumMod val="75000"/>
                  </a:schemeClr>
                </a:solidFill>
                <a:latin typeface="Georgia" panose="02040502050405020303" pitchFamily="18" charset="0"/>
              </a:rPr>
              <a:t>3) как правило, цель представления информации не установлена;</a:t>
            </a:r>
          </a:p>
          <a:p>
            <a:pPr algn="just"/>
            <a:r>
              <a:rPr lang="ru-RU" dirty="0">
                <a:solidFill>
                  <a:schemeClr val="accent1">
                    <a:lumMod val="75000"/>
                  </a:schemeClr>
                </a:solidFill>
                <a:latin typeface="Georgia" panose="02040502050405020303" pitchFamily="18" charset="0"/>
              </a:rPr>
              <a:t>4)    безусловно открытый доступ;</a:t>
            </a:r>
          </a:p>
          <a:p>
            <a:pPr algn="just"/>
            <a:r>
              <a:rPr lang="ru-RU" dirty="0">
                <a:solidFill>
                  <a:schemeClr val="accent1">
                    <a:lumMod val="75000"/>
                  </a:schemeClr>
                </a:solidFill>
                <a:latin typeface="Georgia" panose="02040502050405020303" pitchFamily="18" charset="0"/>
              </a:rPr>
              <a:t>5)    объем предоставляемой информации неограничен;</a:t>
            </a:r>
          </a:p>
          <a:p>
            <a:pPr algn="just"/>
            <a:r>
              <a:rPr lang="ru-RU" dirty="0">
                <a:solidFill>
                  <a:schemeClr val="accent1">
                    <a:lumMod val="75000"/>
                  </a:schemeClr>
                </a:solidFill>
                <a:latin typeface="Georgia" panose="02040502050405020303" pitchFamily="18" charset="0"/>
              </a:rPr>
              <a:t>6)    предусмотрены гарантии соблюдения режима.</a:t>
            </a:r>
          </a:p>
          <a:p>
            <a:endParaRPr lang="ru-RU" dirty="0"/>
          </a:p>
        </p:txBody>
      </p:sp>
    </p:spTree>
    <p:extLst>
      <p:ext uri="{BB962C8B-B14F-4D97-AF65-F5344CB8AC3E}">
        <p14:creationId xmlns:p14="http://schemas.microsoft.com/office/powerpoint/2010/main" val="822579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2D1236-8500-D079-6999-EC25814A60A0}"/>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Специальный правовой режим</a:t>
            </a:r>
          </a:p>
        </p:txBody>
      </p:sp>
      <p:sp>
        <p:nvSpPr>
          <p:cNvPr id="3" name="Объект 2">
            <a:extLst>
              <a:ext uri="{FF2B5EF4-FFF2-40B4-BE49-F238E27FC236}">
                <a16:creationId xmlns:a16="http://schemas.microsoft.com/office/drawing/2014/main" id="{65C5398B-85D9-629D-C269-810B985D4ADB}"/>
              </a:ext>
            </a:extLst>
          </p:cNvPr>
          <p:cNvSpPr>
            <a:spLocks noGrp="1"/>
          </p:cNvSpPr>
          <p:nvPr>
            <p:ph idx="1"/>
          </p:nvPr>
        </p:nvSpPr>
        <p:spPr>
          <a:xfrm>
            <a:off x="838200" y="2058890"/>
            <a:ext cx="10515600" cy="4351338"/>
          </a:xfrm>
        </p:spPr>
        <p:txBody>
          <a:bodyPr>
            <a:normAutofit fontScale="77500" lnSpcReduction="20000"/>
          </a:bodyPr>
          <a:lstStyle/>
          <a:p>
            <a:pPr algn="just"/>
            <a:r>
              <a:rPr lang="ru-RU" b="1" dirty="0">
                <a:solidFill>
                  <a:schemeClr val="accent1">
                    <a:lumMod val="75000"/>
                  </a:schemeClr>
                </a:solidFill>
                <a:latin typeface="Georgia" panose="02040502050405020303" pitchFamily="18" charset="0"/>
              </a:rPr>
              <a:t>Специальные правовые режимы </a:t>
            </a:r>
            <a:r>
              <a:rPr lang="ru-RU" dirty="0">
                <a:solidFill>
                  <a:schemeClr val="accent1">
                    <a:lumMod val="75000"/>
                  </a:schemeClr>
                </a:solidFill>
                <a:latin typeface="Georgia" panose="02040502050405020303" pitchFamily="18" charset="0"/>
              </a:rPr>
              <a:t>информации направлены на охрану сведений, свободное распространение которых нарушает права и законные интересы общества, государства, личности.</a:t>
            </a:r>
          </a:p>
          <a:p>
            <a:pPr algn="just"/>
            <a:r>
              <a:rPr lang="ru-RU" dirty="0">
                <a:solidFill>
                  <a:schemeClr val="accent1">
                    <a:lumMod val="75000"/>
                  </a:schemeClr>
                </a:solidFill>
                <a:latin typeface="Georgia" panose="02040502050405020303" pitchFamily="18" charset="0"/>
              </a:rPr>
              <a:t>В каждом случае установления специальных режимов информации имеют место факторы, требующие режимного регулирования. Наличие указанных факторов, их различное сочетание являются основанием для введения специальных правовых режимов информации, которые по субъектному составу можно разделить на несколько групп:</a:t>
            </a:r>
          </a:p>
          <a:p>
            <a:pPr algn="just"/>
            <a:r>
              <a:rPr lang="ru-RU" dirty="0">
                <a:solidFill>
                  <a:schemeClr val="accent1">
                    <a:lumMod val="75000"/>
                  </a:schemeClr>
                </a:solidFill>
                <a:latin typeface="Georgia" panose="02040502050405020303" pitchFamily="18" charset="0"/>
              </a:rPr>
              <a:t>правовые режимы информации, призванные обеспечить интересы безопасности государства и общества;</a:t>
            </a:r>
          </a:p>
          <a:p>
            <a:pPr algn="just"/>
            <a:r>
              <a:rPr lang="ru-RU" dirty="0">
                <a:solidFill>
                  <a:schemeClr val="accent1">
                    <a:lumMod val="75000"/>
                  </a:schemeClr>
                </a:solidFill>
                <a:latin typeface="Georgia" panose="02040502050405020303" pitchFamily="18" charset="0"/>
              </a:rPr>
              <a:t>правовые режимы информации, призванные обеспечить интересы безопасности личности;</a:t>
            </a:r>
          </a:p>
          <a:p>
            <a:pPr algn="just"/>
            <a:r>
              <a:rPr lang="ru-RU" dirty="0">
                <a:solidFill>
                  <a:schemeClr val="accent1">
                    <a:lumMod val="75000"/>
                  </a:schemeClr>
                </a:solidFill>
                <a:latin typeface="Georgia" panose="02040502050405020303" pitchFamily="18" charset="0"/>
              </a:rPr>
              <a:t>правовые режимы информации, призванные обеспечить интересы предпринимательской деятельности.</a:t>
            </a:r>
          </a:p>
        </p:txBody>
      </p:sp>
    </p:spTree>
    <p:extLst>
      <p:ext uri="{BB962C8B-B14F-4D97-AF65-F5344CB8AC3E}">
        <p14:creationId xmlns:p14="http://schemas.microsoft.com/office/powerpoint/2010/main" val="3255428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11C4297-0E45-DC52-00C5-8B2E5F55B2E4}"/>
              </a:ext>
            </a:extLst>
          </p:cNvPr>
          <p:cNvSpPr>
            <a:spLocks noGrp="1"/>
          </p:cNvSpPr>
          <p:nvPr>
            <p:ph idx="1"/>
          </p:nvPr>
        </p:nvSpPr>
        <p:spPr>
          <a:xfrm>
            <a:off x="838200" y="643812"/>
            <a:ext cx="10515600" cy="5729094"/>
          </a:xfrm>
        </p:spPr>
        <p:txBody>
          <a:bodyPr>
            <a:normAutofit fontScale="77500" lnSpcReduction="20000"/>
          </a:bodyPr>
          <a:lstStyle/>
          <a:p>
            <a:pPr algn="just"/>
            <a:r>
              <a:rPr lang="ru-RU" dirty="0">
                <a:solidFill>
                  <a:schemeClr val="accent1">
                    <a:lumMod val="75000"/>
                  </a:schemeClr>
                </a:solidFill>
                <a:latin typeface="Georgia" panose="02040502050405020303" pitchFamily="18" charset="0"/>
              </a:rPr>
              <a:t>Специальный режим не просто ограничивает доступ к информации, ее использование и распространение, а определяет степень жесткости регулирования, возможные исключения, их основания, порядок введения и прекращения действия режима, сроки его действия.</a:t>
            </a:r>
          </a:p>
          <a:p>
            <a:pPr algn="just"/>
            <a:r>
              <a:rPr lang="ru-RU" dirty="0">
                <a:solidFill>
                  <a:schemeClr val="accent1">
                    <a:lumMod val="75000"/>
                  </a:schemeClr>
                </a:solidFill>
                <a:latin typeface="Georgia" panose="02040502050405020303" pitchFamily="18" charset="0"/>
              </a:rPr>
              <a:t>Специальными правовыми режимами информации является </a:t>
            </a:r>
            <a:r>
              <a:rPr lang="ru-RU" b="1" dirty="0">
                <a:solidFill>
                  <a:schemeClr val="accent1">
                    <a:lumMod val="75000"/>
                  </a:schemeClr>
                </a:solidFill>
                <a:latin typeface="Georgia" panose="02040502050405020303" pitchFamily="18" charset="0"/>
              </a:rPr>
              <a:t>конфиденциальность и тайны</a:t>
            </a:r>
            <a:r>
              <a:rPr lang="ru-RU" dirty="0">
                <a:solidFill>
                  <a:schemeClr val="accent1">
                    <a:lumMod val="75000"/>
                  </a:schemeClr>
                </a:solidFill>
                <a:latin typeface="Georgia" panose="02040502050405020303" pitchFamily="18" charset="0"/>
              </a:rPr>
              <a:t>.</a:t>
            </a:r>
          </a:p>
          <a:p>
            <a:pPr algn="just"/>
            <a:r>
              <a:rPr lang="ru-RU" dirty="0">
                <a:solidFill>
                  <a:schemeClr val="accent1">
                    <a:lumMod val="75000"/>
                  </a:schemeClr>
                </a:solidFill>
                <a:latin typeface="Georgia" panose="02040502050405020303" pitchFamily="18" charset="0"/>
              </a:rPr>
              <a:t>Несмотря на большое количество тайн в российском законодательстве определения тайны нет, однако анализ показывает, что речь всегда идет о сведениях, не предназначенных для широкого круга лиц, всегда введено ограничение доступа, использования и распространения, а нарушение установленных в отношении этих сведений требований может повлечь отрицательные последствия.</a:t>
            </a:r>
          </a:p>
          <a:p>
            <a:pPr algn="just"/>
            <a:r>
              <a:rPr lang="ru-RU" dirty="0">
                <a:solidFill>
                  <a:schemeClr val="accent1">
                    <a:lumMod val="75000"/>
                  </a:schemeClr>
                </a:solidFill>
                <a:latin typeface="Georgia" panose="02040502050405020303" pitchFamily="18" charset="0"/>
              </a:rPr>
              <a:t>Представляется более важной такая характеристика информации, отнесенной к тому или иному виду тайн, как обязательное наличие в рамках режима условий, ограничивающих ее предоставление и распространение.</a:t>
            </a:r>
          </a:p>
          <a:p>
            <a:pPr algn="just"/>
            <a:r>
              <a:rPr lang="ru-RU" dirty="0">
                <a:solidFill>
                  <a:schemeClr val="accent1">
                    <a:lumMod val="75000"/>
                  </a:schemeClr>
                </a:solidFill>
                <a:latin typeface="Georgia" panose="02040502050405020303" pitchFamily="18" charset="0"/>
              </a:rPr>
              <a:t>Степень </a:t>
            </a:r>
            <a:r>
              <a:rPr lang="ru-RU" dirty="0" err="1">
                <a:solidFill>
                  <a:schemeClr val="accent1">
                    <a:lumMod val="75000"/>
                  </a:schemeClr>
                </a:solidFill>
                <a:latin typeface="Georgia" panose="02040502050405020303" pitchFamily="18" charset="0"/>
              </a:rPr>
              <a:t>урегулированности</a:t>
            </a:r>
            <a:r>
              <a:rPr lang="ru-RU" dirty="0">
                <a:solidFill>
                  <a:schemeClr val="accent1">
                    <a:lumMod val="75000"/>
                  </a:schemeClr>
                </a:solidFill>
                <a:latin typeface="Georgia" panose="02040502050405020303" pitchFamily="18" charset="0"/>
              </a:rPr>
              <a:t> тайн тесно связана со сферой их действия - публичной или частно-правовой. Публичная сфера требует подробного регулирования, тогда как в частно-правовой сфере возможно ограничиться законодательным признанием государством таких тайн и обеспечения невмешательства.</a:t>
            </a:r>
          </a:p>
        </p:txBody>
      </p:sp>
    </p:spTree>
    <p:extLst>
      <p:ext uri="{BB962C8B-B14F-4D97-AF65-F5344CB8AC3E}">
        <p14:creationId xmlns:p14="http://schemas.microsoft.com/office/powerpoint/2010/main" val="2675711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C3E80B-BCDC-2F6C-41C6-EE954E3672D1}"/>
              </a:ext>
            </a:extLst>
          </p:cNvPr>
          <p:cNvSpPr>
            <a:spLocks noGrp="1"/>
          </p:cNvSpPr>
          <p:nvPr>
            <p:ph type="title"/>
          </p:nvPr>
        </p:nvSpPr>
        <p:spPr/>
        <p:txBody>
          <a:bodyPr>
            <a:normAutofit/>
          </a:bodyPr>
          <a:lstStyle/>
          <a:p>
            <a:pPr algn="ctr"/>
            <a:r>
              <a:rPr lang="ru-RU" sz="4000" b="1" dirty="0">
                <a:solidFill>
                  <a:schemeClr val="accent1">
                    <a:lumMod val="75000"/>
                  </a:schemeClr>
                </a:solidFill>
                <a:latin typeface="Georgia" panose="02040502050405020303" pitchFamily="18" charset="0"/>
              </a:rPr>
              <a:t>Конфиденциальность информации</a:t>
            </a:r>
            <a:endParaRPr lang="ru-RU" sz="4000" b="1" dirty="0"/>
          </a:p>
        </p:txBody>
      </p:sp>
      <p:sp>
        <p:nvSpPr>
          <p:cNvPr id="3" name="Объект 2">
            <a:extLst>
              <a:ext uri="{FF2B5EF4-FFF2-40B4-BE49-F238E27FC236}">
                <a16:creationId xmlns:a16="http://schemas.microsoft.com/office/drawing/2014/main" id="{7D91ACAF-D9D3-EFBC-09B0-CBCCC1955966}"/>
              </a:ext>
            </a:extLst>
          </p:cNvPr>
          <p:cNvSpPr>
            <a:spLocks noGrp="1"/>
          </p:cNvSpPr>
          <p:nvPr>
            <p:ph idx="1"/>
          </p:nvPr>
        </p:nvSpPr>
        <p:spPr/>
        <p:txBody>
          <a:bodyPr>
            <a:normAutofit fontScale="70000" lnSpcReduction="20000"/>
          </a:bodyPr>
          <a:lstStyle/>
          <a:p>
            <a:pPr algn="just"/>
            <a:r>
              <a:rPr lang="ru-RU" b="1" dirty="0">
                <a:solidFill>
                  <a:schemeClr val="accent1">
                    <a:lumMod val="75000"/>
                  </a:schemeClr>
                </a:solidFill>
                <a:latin typeface="Georgia" panose="02040502050405020303" pitchFamily="18" charset="0"/>
              </a:rPr>
              <a:t>Конфиденциальность информации </a:t>
            </a:r>
            <a:r>
              <a:rPr lang="ru-RU" dirty="0">
                <a:solidFill>
                  <a:schemeClr val="accent1">
                    <a:lumMod val="75000"/>
                  </a:schemeClr>
                </a:solidFill>
                <a:latin typeface="Georgia" panose="02040502050405020303" pitchFamily="18" charset="0"/>
              </a:rPr>
              <a:t>– это не только запрет передавать информацию третьим лицам без согласия ее обладателя: она означает специальный правовой режим, установленный законом или на основании закона, и предусматривающий:</a:t>
            </a:r>
          </a:p>
          <a:p>
            <a:pPr algn="just"/>
            <a:r>
              <a:rPr lang="ru-RU" dirty="0">
                <a:solidFill>
                  <a:schemeClr val="accent1">
                    <a:lumMod val="75000"/>
                  </a:schemeClr>
                </a:solidFill>
                <a:latin typeface="Georgia" panose="02040502050405020303" pitchFamily="18" charset="0"/>
              </a:rPr>
              <a:t>-  ограничение доступа;</a:t>
            </a:r>
          </a:p>
          <a:p>
            <a:pPr algn="just"/>
            <a:r>
              <a:rPr lang="ru-RU" dirty="0">
                <a:solidFill>
                  <a:schemeClr val="accent1">
                    <a:lumMod val="75000"/>
                  </a:schemeClr>
                </a:solidFill>
                <a:latin typeface="Georgia" panose="02040502050405020303" pitchFamily="18" charset="0"/>
              </a:rPr>
              <a:t>- запрет на передачу третьим лицам без согласия обладателя информации (за исключением случаев, установленных законом);</a:t>
            </a:r>
          </a:p>
          <a:p>
            <a:pPr algn="just"/>
            <a:r>
              <a:rPr lang="ru-RU" dirty="0">
                <a:solidFill>
                  <a:schemeClr val="accent1">
                    <a:lumMod val="75000"/>
                  </a:schemeClr>
                </a:solidFill>
                <a:latin typeface="Georgia" panose="02040502050405020303" pitchFamily="18" charset="0"/>
              </a:rPr>
              <a:t>-  запрет на распространение информации (вытекающий из первых двух позиций);</a:t>
            </a:r>
          </a:p>
          <a:p>
            <a:pPr algn="just"/>
            <a:r>
              <a:rPr lang="ru-RU" dirty="0">
                <a:solidFill>
                  <a:schemeClr val="accent1">
                    <a:lumMod val="75000"/>
                  </a:schemeClr>
                </a:solidFill>
                <a:latin typeface="Georgia" panose="02040502050405020303" pitchFamily="18" charset="0"/>
              </a:rPr>
              <a:t>- возможность, по общему правилу, обладателя информации самостоятельно решать вопрос о сохранении конфиденциальности;</a:t>
            </a:r>
          </a:p>
          <a:p>
            <a:pPr algn="just"/>
            <a:r>
              <a:rPr lang="ru-RU" dirty="0">
                <a:solidFill>
                  <a:schemeClr val="accent1">
                    <a:lumMod val="75000"/>
                  </a:schemeClr>
                </a:solidFill>
                <a:latin typeface="Georgia" panose="02040502050405020303" pitchFamily="18" charset="0"/>
              </a:rPr>
              <a:t>- производный характер обязанности по сохранению конфиденциальности информации одного субъекта от исполнения первичной обязанности другим субъектом – обладателем информации предоставить ее органу государственной власти или органу местного самоуправления, а также контрагенту по договору или иному лицу.</a:t>
            </a:r>
          </a:p>
        </p:txBody>
      </p:sp>
    </p:spTree>
    <p:extLst>
      <p:ext uri="{BB962C8B-B14F-4D97-AF65-F5344CB8AC3E}">
        <p14:creationId xmlns:p14="http://schemas.microsoft.com/office/powerpoint/2010/main" val="3390038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E86D09-1D74-4122-4BB2-7881C89907F3}"/>
              </a:ext>
            </a:extLst>
          </p:cNvPr>
          <p:cNvSpPr>
            <a:spLocks noGrp="1"/>
          </p:cNvSpPr>
          <p:nvPr>
            <p:ph type="title"/>
          </p:nvPr>
        </p:nvSpPr>
        <p:spPr/>
        <p:txBody>
          <a:bodyPr>
            <a:normAutofit/>
          </a:bodyPr>
          <a:lstStyle/>
          <a:p>
            <a:pPr algn="ctr"/>
            <a:r>
              <a:rPr lang="ru-RU" sz="4000" b="1" dirty="0">
                <a:solidFill>
                  <a:schemeClr val="accent1">
                    <a:lumMod val="75000"/>
                  </a:schemeClr>
                </a:solidFill>
                <a:latin typeface="Georgia" panose="02040502050405020303" pitchFamily="18" charset="0"/>
              </a:rPr>
              <a:t>Предмет информационного права</a:t>
            </a:r>
            <a:endParaRPr lang="ru-RU" sz="4000" dirty="0"/>
          </a:p>
        </p:txBody>
      </p:sp>
      <p:sp>
        <p:nvSpPr>
          <p:cNvPr id="3" name="Объект 2">
            <a:extLst>
              <a:ext uri="{FF2B5EF4-FFF2-40B4-BE49-F238E27FC236}">
                <a16:creationId xmlns:a16="http://schemas.microsoft.com/office/drawing/2014/main" id="{DC6010B3-BD8F-AA2A-0B0F-5DACD52DE727}"/>
              </a:ext>
            </a:extLst>
          </p:cNvPr>
          <p:cNvSpPr>
            <a:spLocks noGrp="1"/>
          </p:cNvSpPr>
          <p:nvPr>
            <p:ph idx="1"/>
          </p:nvPr>
        </p:nvSpPr>
        <p:spPr>
          <a:xfrm>
            <a:off x="838200" y="2144712"/>
            <a:ext cx="10515600" cy="4348163"/>
          </a:xfrm>
        </p:spPr>
        <p:txBody>
          <a:bodyPr>
            <a:normAutofit fontScale="85000" lnSpcReduction="20000"/>
          </a:bodyPr>
          <a:lstStyle/>
          <a:p>
            <a:pPr algn="just"/>
            <a:r>
              <a:rPr lang="ru-RU" b="1" dirty="0">
                <a:solidFill>
                  <a:schemeClr val="accent1">
                    <a:lumMod val="75000"/>
                  </a:schemeClr>
                </a:solidFill>
                <a:latin typeface="Georgia" panose="02040502050405020303" pitchFamily="18" charset="0"/>
              </a:rPr>
              <a:t>Предметом информационного права </a:t>
            </a:r>
            <a:r>
              <a:rPr lang="ru-RU" dirty="0">
                <a:solidFill>
                  <a:schemeClr val="accent1">
                    <a:lumMod val="75000"/>
                  </a:schemeClr>
                </a:solidFill>
                <a:latin typeface="Georgia" panose="02040502050405020303" pitchFamily="18" charset="0"/>
              </a:rPr>
              <a:t>выступают общественные отношения, возникающие по поводу </a:t>
            </a:r>
            <a:r>
              <a:rPr lang="ru-RU" i="1" u="sng" dirty="0">
                <a:solidFill>
                  <a:schemeClr val="accent1">
                    <a:lumMod val="75000"/>
                  </a:schemeClr>
                </a:solidFill>
                <a:latin typeface="Georgia" panose="02040502050405020303" pitchFamily="18" charset="0"/>
              </a:rPr>
              <a:t>поиска, получения, передачи, производства и распространения информации. </a:t>
            </a:r>
          </a:p>
          <a:p>
            <a:pPr algn="just"/>
            <a:r>
              <a:rPr lang="ru-RU" dirty="0">
                <a:solidFill>
                  <a:schemeClr val="accent1">
                    <a:lumMod val="75000"/>
                  </a:schemeClr>
                </a:solidFill>
                <a:latin typeface="Georgia" panose="02040502050405020303" pitchFamily="18" charset="0"/>
              </a:rPr>
              <a:t>Данная группа общественных отношений является важнейшим, но не единственным элементом, образующим предмет информационного права. К ней тесно примыкают иные группы отношений, возникающих по поводу информации. </a:t>
            </a:r>
          </a:p>
          <a:p>
            <a:pPr algn="just"/>
            <a:r>
              <a:rPr lang="ru-RU" dirty="0">
                <a:solidFill>
                  <a:schemeClr val="accent1">
                    <a:lumMod val="75000"/>
                  </a:schemeClr>
                </a:solidFill>
                <a:latin typeface="Georgia" panose="02040502050405020303" pitchFamily="18" charset="0"/>
              </a:rPr>
              <a:t>Среди них следует выделить отношения, связанные с созданием, преобразованием и потреблением информации; отношения, возникающие при создании и использовании информационных технологий, информационном обмене, а также отношения, складывающиеся по поводу управления информационными процессами, информатизацией и обеспечением информационной безопасности.</a:t>
            </a:r>
          </a:p>
        </p:txBody>
      </p:sp>
    </p:spTree>
    <p:extLst>
      <p:ext uri="{BB962C8B-B14F-4D97-AF65-F5344CB8AC3E}">
        <p14:creationId xmlns:p14="http://schemas.microsoft.com/office/powerpoint/2010/main" val="2237904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1D8B30-7F93-B1E5-DAE2-0630B6A0C308}"/>
              </a:ext>
            </a:extLst>
          </p:cNvPr>
          <p:cNvSpPr>
            <a:spLocks noGrp="1"/>
          </p:cNvSpPr>
          <p:nvPr>
            <p:ph type="title"/>
          </p:nvPr>
        </p:nvSpPr>
        <p:spPr/>
        <p:txBody>
          <a:bodyPr/>
          <a:lstStyle/>
          <a:p>
            <a:pPr algn="ctr"/>
            <a:r>
              <a:rPr lang="ru-RU" b="1" dirty="0">
                <a:solidFill>
                  <a:schemeClr val="accent1">
                    <a:lumMod val="75000"/>
                  </a:schemeClr>
                </a:solidFill>
                <a:highlight>
                  <a:srgbClr val="FFFFFF"/>
                </a:highlight>
                <a:latin typeface="Georgia" panose="02040502050405020303" pitchFamily="18" charset="0"/>
              </a:rPr>
              <a:t>К</a:t>
            </a:r>
            <a:r>
              <a:rPr lang="ru-RU" b="1" i="0" dirty="0">
                <a:solidFill>
                  <a:schemeClr val="accent1">
                    <a:lumMod val="75000"/>
                  </a:schemeClr>
                </a:solidFill>
                <a:effectLst/>
                <a:highlight>
                  <a:srgbClr val="FFFFFF"/>
                </a:highlight>
                <a:latin typeface="Georgia" panose="02040502050405020303" pitchFamily="18" charset="0"/>
              </a:rPr>
              <a:t>оммерческая тайна</a:t>
            </a:r>
            <a:endParaRPr lang="ru-RU" dirty="0"/>
          </a:p>
        </p:txBody>
      </p:sp>
      <p:sp>
        <p:nvSpPr>
          <p:cNvPr id="3" name="Объект 2">
            <a:extLst>
              <a:ext uri="{FF2B5EF4-FFF2-40B4-BE49-F238E27FC236}">
                <a16:creationId xmlns:a16="http://schemas.microsoft.com/office/drawing/2014/main" id="{BBBA9D3C-0B4F-5900-6691-22861FB64890}"/>
              </a:ext>
            </a:extLst>
          </p:cNvPr>
          <p:cNvSpPr>
            <a:spLocks noGrp="1"/>
          </p:cNvSpPr>
          <p:nvPr>
            <p:ph idx="1"/>
          </p:nvPr>
        </p:nvSpPr>
        <p:spPr/>
        <p:txBody>
          <a:bodyPr/>
          <a:lstStyle/>
          <a:p>
            <a:pPr algn="just"/>
            <a:r>
              <a:rPr lang="ru-RU" b="1" dirty="0">
                <a:solidFill>
                  <a:schemeClr val="accent1">
                    <a:lumMod val="75000"/>
                  </a:schemeClr>
                </a:solidFill>
                <a:highlight>
                  <a:srgbClr val="FFFFFF"/>
                </a:highlight>
                <a:latin typeface="Georgia" panose="02040502050405020303" pitchFamily="18" charset="0"/>
              </a:rPr>
              <a:t>К</a:t>
            </a:r>
            <a:r>
              <a:rPr lang="ru-RU" b="1" i="0" dirty="0">
                <a:solidFill>
                  <a:schemeClr val="accent1">
                    <a:lumMod val="75000"/>
                  </a:schemeClr>
                </a:solidFill>
                <a:effectLst/>
                <a:highlight>
                  <a:srgbClr val="FFFFFF"/>
                </a:highlight>
                <a:latin typeface="Georgia" panose="02040502050405020303" pitchFamily="18" charset="0"/>
              </a:rPr>
              <a:t>оммерческая тайна </a:t>
            </a:r>
            <a:r>
              <a:rPr lang="ru-RU" b="0" i="0" dirty="0">
                <a:solidFill>
                  <a:schemeClr val="accent1">
                    <a:lumMod val="75000"/>
                  </a:schemeClr>
                </a:solidFill>
                <a:effectLst/>
                <a:highlight>
                  <a:srgbClr val="FFFFFF"/>
                </a:highlight>
                <a:latin typeface="Georgia" panose="02040502050405020303" pitchFamily="18" charset="0"/>
              </a:rPr>
              <a:t>- режим конфиденциальности информации, позволяющий ее обладателю при существующих или возможных обстоятельствах увеличить доходы, избежать неоправданных расходов, сохранить положение на рынке товаров, работ, услуг или получить иную коммерческую выгоду.</a:t>
            </a:r>
          </a:p>
          <a:p>
            <a:pPr algn="just"/>
            <a:endParaRPr lang="ru-RU" dirty="0">
              <a:solidFill>
                <a:schemeClr val="accent1">
                  <a:lumMod val="75000"/>
                </a:schemeClr>
              </a:solidFill>
              <a:latin typeface="Georgia" panose="02040502050405020303" pitchFamily="18" charset="0"/>
            </a:endParaRPr>
          </a:p>
        </p:txBody>
      </p:sp>
      <p:pic>
        <p:nvPicPr>
          <p:cNvPr id="12290" name="Picture 2" descr="О коммерческой тайне - ОСОБОЕ МНЕНИЕ">
            <a:extLst>
              <a:ext uri="{FF2B5EF4-FFF2-40B4-BE49-F238E27FC236}">
                <a16:creationId xmlns:a16="http://schemas.microsoft.com/office/drawing/2014/main" id="{F9D04859-9D35-C319-768B-052DB36B2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2028" y="4001294"/>
            <a:ext cx="3831772" cy="2873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708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B7B373-FB3D-8895-AEF8-76F976476A60}"/>
              </a:ext>
            </a:extLst>
          </p:cNvPr>
          <p:cNvSpPr>
            <a:spLocks noGrp="1"/>
          </p:cNvSpPr>
          <p:nvPr>
            <p:ph type="title"/>
          </p:nvPr>
        </p:nvSpPr>
        <p:spPr/>
        <p:txBody>
          <a:bodyPr>
            <a:normAutofit/>
          </a:bodyPr>
          <a:lstStyle/>
          <a:p>
            <a:pPr algn="ctr"/>
            <a:r>
              <a:rPr lang="ru-RU" sz="3600" b="1" dirty="0">
                <a:solidFill>
                  <a:schemeClr val="accent1">
                    <a:lumMod val="75000"/>
                  </a:schemeClr>
                </a:solidFill>
                <a:latin typeface="Georgia" panose="02040502050405020303" pitchFamily="18" charset="0"/>
              </a:rPr>
              <a:t>Информация, составляющая коммерческую тайну</a:t>
            </a:r>
            <a:endParaRPr lang="ru-RU" sz="3600" b="1" dirty="0"/>
          </a:p>
        </p:txBody>
      </p:sp>
      <p:sp>
        <p:nvSpPr>
          <p:cNvPr id="3" name="Объект 2">
            <a:extLst>
              <a:ext uri="{FF2B5EF4-FFF2-40B4-BE49-F238E27FC236}">
                <a16:creationId xmlns:a16="http://schemas.microsoft.com/office/drawing/2014/main" id="{DD5D31EB-E135-4C02-54D1-8631996B2070}"/>
              </a:ext>
            </a:extLst>
          </p:cNvPr>
          <p:cNvSpPr>
            <a:spLocks noGrp="1"/>
          </p:cNvSpPr>
          <p:nvPr>
            <p:ph idx="1"/>
          </p:nvPr>
        </p:nvSpPr>
        <p:spPr>
          <a:xfrm>
            <a:off x="838200" y="1965584"/>
            <a:ext cx="10515600" cy="4351338"/>
          </a:xfrm>
        </p:spPr>
        <p:txBody>
          <a:bodyPr>
            <a:normAutofit/>
          </a:bodyPr>
          <a:lstStyle/>
          <a:p>
            <a:pPr algn="just"/>
            <a:r>
              <a:rPr lang="ru-RU" sz="2700" b="1" dirty="0">
                <a:solidFill>
                  <a:schemeClr val="accent1">
                    <a:lumMod val="75000"/>
                  </a:schemeClr>
                </a:solidFill>
                <a:latin typeface="Georgia" panose="02040502050405020303" pitchFamily="18" charset="0"/>
              </a:rPr>
              <a:t>Информация, составляющая коммерческую тайну</a:t>
            </a:r>
            <a:r>
              <a:rPr lang="ru-RU" sz="2700" dirty="0">
                <a:solidFill>
                  <a:schemeClr val="accent1">
                    <a:lumMod val="75000"/>
                  </a:schemeClr>
                </a:solidFill>
                <a:latin typeface="Georgia" panose="02040502050405020303" pitchFamily="18" charset="0"/>
              </a:rPr>
              <a:t>, - сведения любого характера (производственные, технические, экономические, организационные и другие), в том числе о результатах интеллектуальной деятельности в научно-технической сфере, а также сведения о способах осуществления профессиональной деятельности, которые имеют действительную или потенциальную коммерческую ценность в силу неизвестности их третьим лицам, к которым у третьих лиц нет свободного доступа на законном основании и в отношении которых обладателем таких сведений введен режим коммерческой тайны;</a:t>
            </a:r>
          </a:p>
        </p:txBody>
      </p:sp>
    </p:spTree>
    <p:extLst>
      <p:ext uri="{BB962C8B-B14F-4D97-AF65-F5344CB8AC3E}">
        <p14:creationId xmlns:p14="http://schemas.microsoft.com/office/powerpoint/2010/main" val="1819791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D7FF080-B7C2-313E-6BE4-AE02D1DC656A}"/>
              </a:ext>
            </a:extLst>
          </p:cNvPr>
          <p:cNvSpPr>
            <a:spLocks noGrp="1"/>
          </p:cNvSpPr>
          <p:nvPr>
            <p:ph idx="1"/>
          </p:nvPr>
        </p:nvSpPr>
        <p:spPr>
          <a:xfrm>
            <a:off x="838200" y="447869"/>
            <a:ext cx="10515600" cy="5729094"/>
          </a:xfrm>
        </p:spPr>
        <p:txBody>
          <a:bodyPr/>
          <a:lstStyle/>
          <a:p>
            <a:pPr algn="just"/>
            <a:r>
              <a:rPr lang="ru-RU" dirty="0">
                <a:solidFill>
                  <a:schemeClr val="accent1">
                    <a:lumMod val="75000"/>
                  </a:schemeClr>
                </a:solidFill>
                <a:highlight>
                  <a:srgbClr val="FFFFFF"/>
                </a:highlight>
                <a:latin typeface="Georgia" panose="02040502050405020303" pitchFamily="18" charset="0"/>
              </a:rPr>
              <a:t>«К примеру, если конкуренты узнают рецепт приготовления бургера из «Вкусно и точка», то смогут делать такие бургеры по той же технологии — клиенты переметнутся к ним, и информация перестанет быть ценной. Рецепт лимонада и процесс его приготовления может быть коммерческой тайной. Но он должен быть конкретным — расплывчатые формулировки помешают компании в суде».</a:t>
            </a:r>
          </a:p>
        </p:txBody>
      </p:sp>
      <p:pic>
        <p:nvPicPr>
          <p:cNvPr id="13316" name="Picture 4" descr="Возвращение легенды. «Вкусно и точка» вернула в меню самое легендарное блюдо">
            <a:extLst>
              <a:ext uri="{FF2B5EF4-FFF2-40B4-BE49-F238E27FC236}">
                <a16:creationId xmlns:a16="http://schemas.microsoft.com/office/drawing/2014/main" id="{A55A784A-A4C2-6FAD-5A6A-751D2848F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9900" y="3429000"/>
            <a:ext cx="5000431" cy="3333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5511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512741-1C52-7ED4-B682-123BA372B057}"/>
              </a:ext>
            </a:extLst>
          </p:cNvPr>
          <p:cNvSpPr>
            <a:spLocks noGrp="1"/>
          </p:cNvSpPr>
          <p:nvPr>
            <p:ph type="title"/>
          </p:nvPr>
        </p:nvSpPr>
        <p:spPr/>
        <p:txBody>
          <a:bodyPr>
            <a:noAutofit/>
          </a:bodyPr>
          <a:lstStyle/>
          <a:p>
            <a:pPr algn="ctr"/>
            <a:r>
              <a:rPr lang="ru-RU" sz="3600" b="1" dirty="0">
                <a:solidFill>
                  <a:schemeClr val="accent1">
                    <a:lumMod val="75000"/>
                  </a:schemeClr>
                </a:solidFill>
                <a:highlight>
                  <a:srgbClr val="FFFFFF"/>
                </a:highlight>
                <a:latin typeface="Georgia" panose="02040502050405020303" pitchFamily="18" charset="0"/>
              </a:rPr>
              <a:t>Чтобы информация стала коммерческой тайной, её владелец должен:</a:t>
            </a:r>
            <a:endParaRPr lang="ru-RU" sz="3600" b="1" dirty="0"/>
          </a:p>
        </p:txBody>
      </p:sp>
      <p:sp>
        <p:nvSpPr>
          <p:cNvPr id="3" name="Объект 2">
            <a:extLst>
              <a:ext uri="{FF2B5EF4-FFF2-40B4-BE49-F238E27FC236}">
                <a16:creationId xmlns:a16="http://schemas.microsoft.com/office/drawing/2014/main" id="{225AAD26-ADA2-3CB5-0A05-6A33E0FF9876}"/>
              </a:ext>
            </a:extLst>
          </p:cNvPr>
          <p:cNvSpPr>
            <a:spLocks noGrp="1"/>
          </p:cNvSpPr>
          <p:nvPr>
            <p:ph idx="1"/>
          </p:nvPr>
        </p:nvSpPr>
        <p:spPr>
          <a:xfrm>
            <a:off x="838200" y="2078070"/>
            <a:ext cx="10515600" cy="4351338"/>
          </a:xfrm>
        </p:spPr>
        <p:txBody>
          <a:bodyPr>
            <a:normAutofit fontScale="55000" lnSpcReduction="20000"/>
          </a:bodyPr>
          <a:lstStyle/>
          <a:p>
            <a:pPr algn="just">
              <a:buFont typeface="Arial" panose="020B0604020202020204" pitchFamily="34" charset="0"/>
              <a:buChar char="•"/>
            </a:pPr>
            <a:r>
              <a:rPr lang="ru-RU" sz="4000" dirty="0">
                <a:solidFill>
                  <a:schemeClr val="accent1">
                    <a:lumMod val="75000"/>
                  </a:schemeClr>
                </a:solidFill>
                <a:highlight>
                  <a:srgbClr val="FFFFFF"/>
                </a:highlight>
                <a:latin typeface="Georgia" panose="02040502050405020303" pitchFamily="18" charset="0"/>
              </a:rPr>
              <a:t>утвердить положение о конфиденциальной информации — это документ о том, какие именно сведения представляют ценность для предприятия;</a:t>
            </a:r>
          </a:p>
          <a:p>
            <a:pPr algn="just">
              <a:buFont typeface="Arial" panose="020B0604020202020204" pitchFamily="34" charset="0"/>
              <a:buChar char="•"/>
            </a:pPr>
            <a:r>
              <a:rPr lang="ru-RU" sz="4000" dirty="0">
                <a:solidFill>
                  <a:schemeClr val="accent1">
                    <a:lumMod val="75000"/>
                  </a:schemeClr>
                </a:solidFill>
                <a:highlight>
                  <a:srgbClr val="FFFFFF"/>
                </a:highlight>
                <a:latin typeface="Georgia" panose="02040502050405020303" pitchFamily="18" charset="0"/>
              </a:rPr>
              <a:t>нанести гриф «Коммерческая тайна» на материальные носители или включить его в реквизиты документов и указать обладателя информации (это может быть печать, надпись от руки или наклейка, для юр. лиц — полное наименование и место нахождения, для ИП — фамилия, имя и отчество);</a:t>
            </a:r>
          </a:p>
          <a:p>
            <a:pPr algn="just">
              <a:buFont typeface="Arial" panose="020B0604020202020204" pitchFamily="34" charset="0"/>
              <a:buChar char="•"/>
            </a:pPr>
            <a:r>
              <a:rPr lang="ru-RU" sz="4000" dirty="0">
                <a:solidFill>
                  <a:schemeClr val="accent1">
                    <a:lumMod val="75000"/>
                  </a:schemeClr>
                </a:solidFill>
                <a:highlight>
                  <a:srgbClr val="FFFFFF"/>
                </a:highlight>
                <a:latin typeface="Georgia" panose="02040502050405020303" pitchFamily="18" charset="0"/>
              </a:rPr>
              <a:t>ограничить доступ к информации — то есть определить, кто из сотрудников имеет право доступа и при каких условиях;</a:t>
            </a:r>
          </a:p>
          <a:p>
            <a:pPr algn="just">
              <a:buFont typeface="Arial" panose="020B0604020202020204" pitchFamily="34" charset="0"/>
              <a:buChar char="•"/>
            </a:pPr>
            <a:r>
              <a:rPr lang="ru-RU" sz="4000" dirty="0">
                <a:solidFill>
                  <a:schemeClr val="accent1">
                    <a:lumMod val="75000"/>
                  </a:schemeClr>
                </a:solidFill>
                <a:highlight>
                  <a:srgbClr val="FFFFFF"/>
                </a:highlight>
                <a:latin typeface="Georgia" panose="02040502050405020303" pitchFamily="18" charset="0"/>
              </a:rPr>
              <a:t>составить список сотрудников и организовать учёт, например журнал доступа или именные пароли;</a:t>
            </a:r>
          </a:p>
          <a:p>
            <a:pPr algn="just">
              <a:buFont typeface="Arial" panose="020B0604020202020204" pitchFamily="34" charset="0"/>
              <a:buChar char="•"/>
            </a:pPr>
            <a:r>
              <a:rPr lang="ru-RU" sz="4000" dirty="0">
                <a:solidFill>
                  <a:schemeClr val="accent1">
                    <a:lumMod val="75000"/>
                  </a:schemeClr>
                </a:solidFill>
                <a:highlight>
                  <a:srgbClr val="FFFFFF"/>
                </a:highlight>
                <a:latin typeface="Georgia" panose="02040502050405020303" pitchFamily="18" charset="0"/>
              </a:rPr>
              <a:t>прописать обязанность хранить коммерческую тайну в трудовом договоре, допсоглашении и гражданско-правовых договорах с </a:t>
            </a:r>
            <a:r>
              <a:rPr lang="ru-RU" sz="4000" dirty="0">
                <a:solidFill>
                  <a:schemeClr val="accent1">
                    <a:lumMod val="75000"/>
                  </a:schemeClr>
                </a:solidFill>
                <a:highlight>
                  <a:srgbClr val="FFFFFF"/>
                </a:highlight>
                <a:latin typeface="Georgia" panose="02040502050405020303" pitchFamily="18" charset="0"/>
                <a:hlinkClick r:id="rId2">
                  <a:extLst>
                    <a:ext uri="{A12FA001-AC4F-418D-AE19-62706E023703}">
                      <ahyp:hlinkClr xmlns:ahyp="http://schemas.microsoft.com/office/drawing/2018/hyperlinkcolor" val="tx"/>
                    </a:ext>
                  </a:extLst>
                </a:hlinkClick>
              </a:rPr>
              <a:t>контрагентами</a:t>
            </a:r>
            <a:r>
              <a:rPr lang="ru-RU" sz="4000" dirty="0">
                <a:solidFill>
                  <a:schemeClr val="accent1">
                    <a:lumMod val="75000"/>
                  </a:schemeClr>
                </a:solidFill>
                <a:highlight>
                  <a:srgbClr val="FFFFFF"/>
                </a:highlight>
                <a:latin typeface="Georgia" panose="02040502050405020303" pitchFamily="18" charset="0"/>
              </a:rPr>
              <a:t>.</a:t>
            </a:r>
          </a:p>
          <a:p>
            <a:endParaRPr lang="ru-RU" dirty="0"/>
          </a:p>
        </p:txBody>
      </p:sp>
    </p:spTree>
    <p:extLst>
      <p:ext uri="{BB962C8B-B14F-4D97-AF65-F5344CB8AC3E}">
        <p14:creationId xmlns:p14="http://schemas.microsoft.com/office/powerpoint/2010/main" val="9795757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D2B483-2582-28F5-851B-B1EB7558171B}"/>
              </a:ext>
            </a:extLst>
          </p:cNvPr>
          <p:cNvSpPr>
            <a:spLocks noGrp="1"/>
          </p:cNvSpPr>
          <p:nvPr>
            <p:ph type="title"/>
          </p:nvPr>
        </p:nvSpPr>
        <p:spPr/>
        <p:txBody>
          <a:bodyPr>
            <a:normAutofit/>
          </a:bodyPr>
          <a:lstStyle/>
          <a:p>
            <a:pPr algn="ctr"/>
            <a:r>
              <a:rPr lang="ru-RU" sz="3600" b="1" dirty="0">
                <a:solidFill>
                  <a:schemeClr val="accent1">
                    <a:lumMod val="75000"/>
                  </a:schemeClr>
                </a:solidFill>
                <a:latin typeface="Georgia" panose="02040502050405020303" pitchFamily="18" charset="0"/>
              </a:rPr>
              <a:t>П</a:t>
            </a:r>
            <a:r>
              <a:rPr lang="ru-RU" sz="3600" b="1" i="0" dirty="0">
                <a:solidFill>
                  <a:schemeClr val="accent1">
                    <a:lumMod val="75000"/>
                  </a:schemeClr>
                </a:solidFill>
                <a:effectLst/>
                <a:latin typeface="Georgia" panose="02040502050405020303" pitchFamily="18" charset="0"/>
              </a:rPr>
              <a:t>рофессиональная тайна и ее защита</a:t>
            </a:r>
            <a:endParaRPr lang="ru-RU" sz="3600" b="1" dirty="0">
              <a:solidFill>
                <a:schemeClr val="accent1">
                  <a:lumMod val="75000"/>
                </a:schemeClr>
              </a:solidFill>
              <a:latin typeface="Georgia" panose="02040502050405020303" pitchFamily="18" charset="0"/>
            </a:endParaRPr>
          </a:p>
        </p:txBody>
      </p:sp>
      <p:sp>
        <p:nvSpPr>
          <p:cNvPr id="3" name="Объект 2">
            <a:extLst>
              <a:ext uri="{FF2B5EF4-FFF2-40B4-BE49-F238E27FC236}">
                <a16:creationId xmlns:a16="http://schemas.microsoft.com/office/drawing/2014/main" id="{FE53C505-45B7-2228-F0A7-167EB4610134}"/>
              </a:ext>
            </a:extLst>
          </p:cNvPr>
          <p:cNvSpPr>
            <a:spLocks noGrp="1"/>
          </p:cNvSpPr>
          <p:nvPr>
            <p:ph idx="1"/>
          </p:nvPr>
        </p:nvSpPr>
        <p:spPr>
          <a:xfrm>
            <a:off x="838200" y="1825625"/>
            <a:ext cx="10515600" cy="4667250"/>
          </a:xfrm>
        </p:spPr>
        <p:txBody>
          <a:bodyPr>
            <a:normAutofit fontScale="85000" lnSpcReduction="10000"/>
          </a:bodyPr>
          <a:lstStyle/>
          <a:p>
            <a:pPr algn="just"/>
            <a:r>
              <a:rPr lang="ru-RU" sz="2400" b="1" dirty="0">
                <a:solidFill>
                  <a:schemeClr val="accent1">
                    <a:lumMod val="75000"/>
                  </a:schemeClr>
                </a:solidFill>
                <a:latin typeface="Georgia" panose="02040502050405020303" pitchFamily="18" charset="0"/>
              </a:rPr>
              <a:t>Профессиональная тайна- </a:t>
            </a:r>
            <a:r>
              <a:rPr lang="ru-RU" sz="2400" dirty="0">
                <a:solidFill>
                  <a:schemeClr val="accent1">
                    <a:lumMod val="75000"/>
                  </a:schemeClr>
                </a:solidFill>
                <a:latin typeface="Georgia" panose="02040502050405020303" pitchFamily="18" charset="0"/>
              </a:rPr>
              <a:t>общее название группы охраняемых законом тайн, необходимость соблюдения которых вытекает из доверительного характера отдельных профессий. К ним относятся, в частности, адвокатская тайна, врачебная тайна, нотариальная тайна. Следует отличать от служебной тайны, обязанность соблюдения которой вытекает из интересов службы.</a:t>
            </a:r>
          </a:p>
          <a:p>
            <a:pPr algn="just"/>
            <a:r>
              <a:rPr lang="ru-RU" sz="2400" dirty="0">
                <a:solidFill>
                  <a:schemeClr val="accent1">
                    <a:lumMod val="75000"/>
                  </a:schemeClr>
                </a:solidFill>
                <a:latin typeface="Georgia" panose="02040502050405020303" pitchFamily="18" charset="0"/>
              </a:rPr>
              <a:t>Профессиональная тайна, обязанность не разглашать того, что стало известно лицу в силу его профессии; сюда принадлежит тайна исповеди, врачебная, адвокатская, нотариальная, служебная (канцелярская), тайна совещаний присяжных заседателей. Обязанность профессиональной тайны отчасти нравственного характера и охраняется обычаем, отчасти установлена законом. </a:t>
            </a:r>
          </a:p>
          <a:p>
            <a:pPr algn="just"/>
            <a:r>
              <a:rPr lang="ru-RU" sz="2400" dirty="0">
                <a:solidFill>
                  <a:schemeClr val="accent1">
                    <a:lumMod val="75000"/>
                  </a:schemeClr>
                </a:solidFill>
                <a:latin typeface="Georgia" panose="02040502050405020303" pitchFamily="18" charset="0"/>
              </a:rPr>
              <a:t>Профессиональная тайна – обобщенное понятие, включающее различные виды тайн других юридических или физических лиц, которые получены лицом в результате осуществления им своей профессиональной деятельности (тайна связи, банковская, врачебная, кредитная, журналистская, адвокатская, тайна усыновления, исповеди, голосования). Таким образом, профессиональная тайна является производной от первичных видов тайн.</a:t>
            </a:r>
          </a:p>
        </p:txBody>
      </p:sp>
      <p:pic>
        <p:nvPicPr>
          <p:cNvPr id="4" name="Рисунок 3">
            <a:extLst>
              <a:ext uri="{FF2B5EF4-FFF2-40B4-BE49-F238E27FC236}">
                <a16:creationId xmlns:a16="http://schemas.microsoft.com/office/drawing/2014/main" id="{825CFEE5-22CF-614A-40D9-7CFCE9808F51}"/>
              </a:ext>
            </a:extLst>
          </p:cNvPr>
          <p:cNvPicPr>
            <a:picLocks noChangeAspect="1"/>
          </p:cNvPicPr>
          <p:nvPr/>
        </p:nvPicPr>
        <p:blipFill rotWithShape="1">
          <a:blip r:embed="rId2"/>
          <a:srcRect l="15912" r="17023"/>
          <a:stretch/>
        </p:blipFill>
        <p:spPr>
          <a:xfrm>
            <a:off x="0" y="230188"/>
            <a:ext cx="1381572" cy="943930"/>
          </a:xfrm>
          <a:prstGeom prst="rect">
            <a:avLst/>
          </a:prstGeom>
        </p:spPr>
      </p:pic>
    </p:spTree>
    <p:extLst>
      <p:ext uri="{BB962C8B-B14F-4D97-AF65-F5344CB8AC3E}">
        <p14:creationId xmlns:p14="http://schemas.microsoft.com/office/powerpoint/2010/main" val="2555741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F73578-65A9-83D2-699A-2F408AD4A97D}"/>
              </a:ext>
            </a:extLst>
          </p:cNvPr>
          <p:cNvSpPr>
            <a:spLocks noGrp="1"/>
          </p:cNvSpPr>
          <p:nvPr>
            <p:ph type="title"/>
          </p:nvPr>
        </p:nvSpPr>
        <p:spPr/>
        <p:txBody>
          <a:bodyPr/>
          <a:lstStyle/>
          <a:p>
            <a:pPr algn="ctr"/>
            <a:r>
              <a:rPr lang="ru-RU" b="1" i="0" dirty="0">
                <a:solidFill>
                  <a:schemeClr val="accent1">
                    <a:lumMod val="75000"/>
                  </a:schemeClr>
                </a:solidFill>
                <a:effectLst/>
                <a:latin typeface="Georgia" panose="02040502050405020303" pitchFamily="18" charset="0"/>
              </a:rPr>
              <a:t>Государствен</a:t>
            </a:r>
            <a:r>
              <a:rPr lang="ru-RU" sz="4400" b="1" i="0" dirty="0">
                <a:solidFill>
                  <a:schemeClr val="accent1">
                    <a:lumMod val="75000"/>
                  </a:schemeClr>
                </a:solidFill>
                <a:effectLst/>
                <a:latin typeface="Georgia" panose="02040502050405020303" pitchFamily="18" charset="0"/>
              </a:rPr>
              <a:t>ная тайна</a:t>
            </a:r>
            <a:endParaRPr lang="ru-RU" dirty="0"/>
          </a:p>
        </p:txBody>
      </p:sp>
      <p:pic>
        <p:nvPicPr>
          <p:cNvPr id="14338" name="Picture 2" descr="Что такое гостайна и какие сведения относятся к государственной тайне">
            <a:extLst>
              <a:ext uri="{FF2B5EF4-FFF2-40B4-BE49-F238E27FC236}">
                <a16:creationId xmlns:a16="http://schemas.microsoft.com/office/drawing/2014/main" id="{4C12FCEC-F1B5-3599-58CD-947D5A9098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508" y="365124"/>
            <a:ext cx="2061988" cy="13255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3F6E4B2-6AC7-FED8-E9F9-95E6655DD517}"/>
              </a:ext>
            </a:extLst>
          </p:cNvPr>
          <p:cNvSpPr txBox="1"/>
          <p:nvPr/>
        </p:nvSpPr>
        <p:spPr>
          <a:xfrm>
            <a:off x="942391" y="2099388"/>
            <a:ext cx="9713167" cy="4524315"/>
          </a:xfrm>
          <a:prstGeom prst="rect">
            <a:avLst/>
          </a:prstGeom>
          <a:noFill/>
        </p:spPr>
        <p:txBody>
          <a:bodyPr wrap="square">
            <a:spAutoFit/>
          </a:bodyPr>
          <a:lstStyle/>
          <a:p>
            <a:pPr marL="285750" indent="-285750" algn="just">
              <a:buFont typeface="Arial" panose="020B0604020202020204" pitchFamily="34" charset="0"/>
              <a:buChar char="•"/>
            </a:pPr>
            <a:r>
              <a:rPr lang="ru-RU" sz="2400" b="1" dirty="0">
                <a:solidFill>
                  <a:schemeClr val="accent1">
                    <a:lumMod val="75000"/>
                  </a:schemeClr>
                </a:solidFill>
                <a:latin typeface="Georgia" panose="02040502050405020303" pitchFamily="18" charset="0"/>
              </a:rPr>
              <a:t>Государственная тайна </a:t>
            </a:r>
            <a:r>
              <a:rPr lang="ru-RU" sz="2400" dirty="0">
                <a:solidFill>
                  <a:schemeClr val="accent1">
                    <a:lumMod val="75000"/>
                  </a:schemeClr>
                </a:solidFill>
                <a:latin typeface="Georgia" panose="02040502050405020303" pitchFamily="18" charset="0"/>
              </a:rPr>
              <a:t>- защищаемые государством сведения, распространение которых может нанести ущерб безопасности Российской Федерации;</a:t>
            </a:r>
          </a:p>
          <a:p>
            <a:pPr marL="285750" indent="-285750" algn="just">
              <a:buFont typeface="Arial" panose="020B0604020202020204" pitchFamily="34" charset="0"/>
              <a:buChar char="•"/>
            </a:pPr>
            <a:r>
              <a:rPr lang="ru-RU" sz="2400" b="1" dirty="0">
                <a:solidFill>
                  <a:schemeClr val="accent1">
                    <a:lumMod val="75000"/>
                  </a:schemeClr>
                </a:solidFill>
                <a:latin typeface="Georgia" panose="02040502050405020303" pitchFamily="18" charset="0"/>
              </a:rPr>
              <a:t>допуск к государственной тайне </a:t>
            </a:r>
            <a:r>
              <a:rPr lang="ru-RU" sz="2400" dirty="0">
                <a:solidFill>
                  <a:schemeClr val="accent1">
                    <a:lumMod val="75000"/>
                  </a:schemeClr>
                </a:solidFill>
                <a:latin typeface="Georgia" panose="02040502050405020303" pitchFamily="18" charset="0"/>
              </a:rPr>
              <a:t>- право лица на доступ к сведениям, составляющим государственную тайну, а предприятия, учреждения и организации - на проведение работ, связанных с использованием таких сведений, которое оформляется (переоформляется) в установленном порядке;</a:t>
            </a:r>
          </a:p>
          <a:p>
            <a:pPr marL="285750" indent="-285750" algn="just">
              <a:buFont typeface="Arial" panose="020B0604020202020204" pitchFamily="34" charset="0"/>
              <a:buChar char="•"/>
            </a:pPr>
            <a:r>
              <a:rPr lang="ru-RU" sz="2400" b="1" i="0" dirty="0">
                <a:solidFill>
                  <a:schemeClr val="accent1">
                    <a:lumMod val="75000"/>
                  </a:schemeClr>
                </a:solidFill>
                <a:effectLst/>
                <a:highlight>
                  <a:srgbClr val="FFFFFF"/>
                </a:highlight>
                <a:latin typeface="Georgia" panose="02040502050405020303" pitchFamily="18" charset="0"/>
              </a:rPr>
              <a:t>гриф секретности </a:t>
            </a:r>
            <a:r>
              <a:rPr lang="ru-RU" sz="2400" b="0" i="0" dirty="0">
                <a:solidFill>
                  <a:schemeClr val="accent1">
                    <a:lumMod val="75000"/>
                  </a:schemeClr>
                </a:solidFill>
                <a:effectLst/>
                <a:highlight>
                  <a:srgbClr val="FFFFFF"/>
                </a:highlight>
                <a:latin typeface="Georgia" panose="02040502050405020303" pitchFamily="18" charset="0"/>
              </a:rPr>
              <a:t>- реквизиты, свидетельствующие о степени секретности сведений, содержащихся в их носителе, проставляемые на самом носителе и (или) в сопроводительной документации на него</a:t>
            </a:r>
            <a:endParaRPr lang="ru-RU" sz="2400"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1110913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31262C-C6E1-E4D5-8C2D-A05CAC2F3D63}"/>
              </a:ext>
            </a:extLst>
          </p:cNvPr>
          <p:cNvSpPr>
            <a:spLocks noGrp="1"/>
          </p:cNvSpPr>
          <p:nvPr>
            <p:ph type="title"/>
          </p:nvPr>
        </p:nvSpPr>
        <p:spPr/>
        <p:txBody>
          <a:bodyPr>
            <a:normAutofit/>
          </a:bodyPr>
          <a:lstStyle/>
          <a:p>
            <a:pPr algn="ctr"/>
            <a:r>
              <a:rPr lang="ru-RU" sz="4000" b="1" i="0" dirty="0">
                <a:solidFill>
                  <a:schemeClr val="accent1">
                    <a:lumMod val="75000"/>
                  </a:schemeClr>
                </a:solidFill>
                <a:effectLst/>
                <a:highlight>
                  <a:srgbClr val="FFFFFF"/>
                </a:highlight>
                <a:latin typeface="Georgia" panose="02040502050405020303" pitchFamily="18" charset="0"/>
              </a:rPr>
              <a:t>Государство защищает сведения в следующих областях:</a:t>
            </a:r>
            <a:endParaRPr lang="ru-RU" sz="4000" b="1" dirty="0">
              <a:solidFill>
                <a:schemeClr val="accent1">
                  <a:lumMod val="75000"/>
                </a:schemeClr>
              </a:solidFill>
              <a:latin typeface="Georgia" panose="02040502050405020303" pitchFamily="18" charset="0"/>
            </a:endParaRPr>
          </a:p>
        </p:txBody>
      </p:sp>
      <p:sp>
        <p:nvSpPr>
          <p:cNvPr id="3" name="Объект 2">
            <a:extLst>
              <a:ext uri="{FF2B5EF4-FFF2-40B4-BE49-F238E27FC236}">
                <a16:creationId xmlns:a16="http://schemas.microsoft.com/office/drawing/2014/main" id="{7F18AE03-28F1-A301-C56B-4A114CFC5525}"/>
              </a:ext>
            </a:extLst>
          </p:cNvPr>
          <p:cNvSpPr>
            <a:spLocks noGrp="1"/>
          </p:cNvSpPr>
          <p:nvPr>
            <p:ph idx="1"/>
          </p:nvPr>
        </p:nvSpPr>
        <p:spPr>
          <a:xfrm>
            <a:off x="838200" y="1993576"/>
            <a:ext cx="10515600" cy="4351338"/>
          </a:xfrm>
        </p:spPr>
        <p:txBody>
          <a:bodyPr>
            <a:normAutofit fontScale="85000" lnSpcReduction="10000"/>
          </a:bodyPr>
          <a:lstStyle/>
          <a:p>
            <a:pPr algn="just">
              <a:buFont typeface="+mj-lt"/>
              <a:buAutoNum type="arabicPeriod"/>
            </a:pPr>
            <a:r>
              <a:rPr lang="ru-RU" b="1" i="0" dirty="0">
                <a:solidFill>
                  <a:schemeClr val="accent1">
                    <a:lumMod val="75000"/>
                  </a:schemeClr>
                </a:solidFill>
                <a:effectLst/>
                <a:highlight>
                  <a:srgbClr val="FFFFFF"/>
                </a:highlight>
                <a:latin typeface="Georgia" panose="02040502050405020303" pitchFamily="18" charset="0"/>
              </a:rPr>
              <a:t>Военной</a:t>
            </a:r>
            <a:r>
              <a:rPr lang="ru-RU" b="0" i="0" dirty="0">
                <a:solidFill>
                  <a:schemeClr val="accent1">
                    <a:lumMod val="75000"/>
                  </a:schemeClr>
                </a:solidFill>
                <a:effectLst/>
                <a:highlight>
                  <a:srgbClr val="FFFFFF"/>
                </a:highlight>
                <a:latin typeface="Georgia" panose="02040502050405020303" pitchFamily="18" charset="0"/>
              </a:rPr>
              <a:t>. Например, информацию о новых видах оружия или планы будущих военных операций.</a:t>
            </a:r>
          </a:p>
          <a:p>
            <a:pPr algn="just">
              <a:buFont typeface="+mj-lt"/>
              <a:buAutoNum type="arabicPeriod"/>
            </a:pPr>
            <a:r>
              <a:rPr lang="ru-RU" b="1" i="0" dirty="0">
                <a:solidFill>
                  <a:schemeClr val="accent1">
                    <a:lumMod val="75000"/>
                  </a:schemeClr>
                </a:solidFill>
                <a:effectLst/>
                <a:highlight>
                  <a:srgbClr val="FFFFFF"/>
                </a:highlight>
                <a:latin typeface="Georgia" panose="02040502050405020303" pitchFamily="18" charset="0"/>
              </a:rPr>
              <a:t>Внешнеполитической</a:t>
            </a:r>
            <a:r>
              <a:rPr lang="ru-RU" b="0" i="0" dirty="0">
                <a:solidFill>
                  <a:schemeClr val="accent1">
                    <a:lumMod val="75000"/>
                  </a:schemeClr>
                </a:solidFill>
                <a:effectLst/>
                <a:highlight>
                  <a:srgbClr val="FFFFFF"/>
                </a:highlight>
                <a:latin typeface="Georgia" panose="02040502050405020303" pitchFamily="18" charset="0"/>
              </a:rPr>
              <a:t>. Например, это может относиться к сведениям о международных переговорах, разглашение которых может потенциально нанести ущерб безопасности страны.</a:t>
            </a:r>
          </a:p>
          <a:p>
            <a:pPr algn="just">
              <a:buFont typeface="+mj-lt"/>
              <a:buAutoNum type="arabicPeriod"/>
            </a:pPr>
            <a:r>
              <a:rPr lang="ru-RU" b="1" i="0" dirty="0">
                <a:solidFill>
                  <a:schemeClr val="accent1">
                    <a:lumMod val="75000"/>
                  </a:schemeClr>
                </a:solidFill>
                <a:effectLst/>
                <a:highlight>
                  <a:srgbClr val="FFFFFF"/>
                </a:highlight>
                <a:latin typeface="Georgia" panose="02040502050405020303" pitchFamily="18" charset="0"/>
              </a:rPr>
              <a:t>Экономической</a:t>
            </a:r>
            <a:r>
              <a:rPr lang="ru-RU" b="0" i="0" dirty="0">
                <a:solidFill>
                  <a:schemeClr val="accent1">
                    <a:lumMod val="75000"/>
                  </a:schemeClr>
                </a:solidFill>
                <a:effectLst/>
                <a:highlight>
                  <a:srgbClr val="FFFFFF"/>
                </a:highlight>
                <a:latin typeface="Georgia" panose="02040502050405020303" pitchFamily="18" charset="0"/>
              </a:rPr>
              <a:t>. Например, информацию о платежном балансе России и других стран на военный период или о расходах на разработку вооружений.</a:t>
            </a:r>
          </a:p>
          <a:p>
            <a:pPr algn="just">
              <a:buFont typeface="+mj-lt"/>
              <a:buAutoNum type="arabicPeriod"/>
            </a:pPr>
            <a:r>
              <a:rPr lang="ru-RU" b="1" i="0" dirty="0">
                <a:solidFill>
                  <a:schemeClr val="accent1">
                    <a:lumMod val="75000"/>
                  </a:schemeClr>
                </a:solidFill>
                <a:effectLst/>
                <a:highlight>
                  <a:srgbClr val="FFFFFF"/>
                </a:highlight>
                <a:latin typeface="Georgia" panose="02040502050405020303" pitchFamily="18" charset="0"/>
              </a:rPr>
              <a:t>Разведывательной</a:t>
            </a:r>
            <a:r>
              <a:rPr lang="ru-RU" b="0" i="0" dirty="0">
                <a:solidFill>
                  <a:schemeClr val="accent1">
                    <a:lumMod val="75000"/>
                  </a:schemeClr>
                </a:solidFill>
                <a:effectLst/>
                <a:highlight>
                  <a:srgbClr val="FFFFFF"/>
                </a:highlight>
                <a:latin typeface="Georgia" panose="02040502050405020303" pitchFamily="18" charset="0"/>
              </a:rPr>
              <a:t>, </a:t>
            </a:r>
            <a:r>
              <a:rPr lang="ru-RU" b="1" i="0" dirty="0">
                <a:solidFill>
                  <a:schemeClr val="accent1">
                    <a:lumMod val="75000"/>
                  </a:schemeClr>
                </a:solidFill>
                <a:effectLst/>
                <a:highlight>
                  <a:srgbClr val="FFFFFF"/>
                </a:highlight>
                <a:latin typeface="Georgia" panose="02040502050405020303" pitchFamily="18" charset="0"/>
              </a:rPr>
              <a:t>контрразведывательной</a:t>
            </a:r>
            <a:r>
              <a:rPr lang="ru-RU" b="0" i="0" dirty="0">
                <a:solidFill>
                  <a:schemeClr val="accent1">
                    <a:lumMod val="75000"/>
                  </a:schemeClr>
                </a:solidFill>
                <a:effectLst/>
                <a:highlight>
                  <a:srgbClr val="FFFFFF"/>
                </a:highlight>
                <a:latin typeface="Georgia" panose="02040502050405020303" pitchFamily="18" charset="0"/>
              </a:rPr>
              <a:t> и </a:t>
            </a:r>
            <a:r>
              <a:rPr lang="ru-RU" b="1" i="0" dirty="0">
                <a:solidFill>
                  <a:schemeClr val="accent1">
                    <a:lumMod val="75000"/>
                  </a:schemeClr>
                </a:solidFill>
                <a:effectLst/>
                <a:highlight>
                  <a:srgbClr val="FFFFFF"/>
                </a:highlight>
                <a:latin typeface="Georgia" panose="02040502050405020303" pitchFamily="18" charset="0"/>
              </a:rPr>
              <a:t>оперативно-розыскной</a:t>
            </a:r>
            <a:r>
              <a:rPr lang="ru-RU" b="0" i="0" dirty="0">
                <a:solidFill>
                  <a:schemeClr val="accent1">
                    <a:lumMod val="75000"/>
                  </a:schemeClr>
                </a:solidFill>
                <a:effectLst/>
                <a:highlight>
                  <a:srgbClr val="FFFFFF"/>
                </a:highlight>
                <a:latin typeface="Georgia" panose="02040502050405020303" pitchFamily="18" charset="0"/>
              </a:rPr>
              <a:t>. Сюда относится и информация о борьбе с терроризмом, и сведения об охране госграницы, и сведения об организации правительственной связи, а также многое другое.</a:t>
            </a:r>
          </a:p>
          <a:p>
            <a:endParaRPr lang="ru-RU" dirty="0"/>
          </a:p>
        </p:txBody>
      </p:sp>
    </p:spTree>
    <p:extLst>
      <p:ext uri="{BB962C8B-B14F-4D97-AF65-F5344CB8AC3E}">
        <p14:creationId xmlns:p14="http://schemas.microsoft.com/office/powerpoint/2010/main" val="39502219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35AD300-8F92-7312-95DB-736CCCAEA673}"/>
              </a:ext>
            </a:extLst>
          </p:cNvPr>
          <p:cNvSpPr>
            <a:spLocks noGrp="1"/>
          </p:cNvSpPr>
          <p:nvPr>
            <p:ph idx="1"/>
          </p:nvPr>
        </p:nvSpPr>
        <p:spPr>
          <a:xfrm>
            <a:off x="511140" y="578449"/>
            <a:ext cx="7223449" cy="5701102"/>
          </a:xfrm>
        </p:spPr>
        <p:txBody>
          <a:bodyPr>
            <a:normAutofit fontScale="85000" lnSpcReduction="20000"/>
          </a:bodyPr>
          <a:lstStyle/>
          <a:p>
            <a:pPr algn="just"/>
            <a:r>
              <a:rPr lang="ru-RU" b="0" i="0" dirty="0">
                <a:solidFill>
                  <a:schemeClr val="accent1">
                    <a:lumMod val="75000"/>
                  </a:schemeClr>
                </a:solidFill>
                <a:effectLst/>
                <a:highlight>
                  <a:srgbClr val="FFFFFF"/>
                </a:highlight>
                <a:latin typeface="Georgia" panose="02040502050405020303" pitchFamily="18" charset="0"/>
              </a:rPr>
              <a:t>Чаще всего сведения, которые составляют гостайну, записывают на носители: документы, жесткие диски, журналы, издания и специальные устройства хранения информации. Чтобы такие носители отличались от других, на них проставляют специальный гриф ограничения доступа, его еще называют грифом секретности.</a:t>
            </a:r>
          </a:p>
          <a:p>
            <a:pPr algn="just"/>
            <a:r>
              <a:rPr lang="ru-RU" dirty="0">
                <a:solidFill>
                  <a:schemeClr val="accent1">
                    <a:lumMod val="75000"/>
                  </a:schemeClr>
                </a:solidFill>
                <a:latin typeface="Georgia" panose="02040502050405020303" pitchFamily="18" charset="0"/>
              </a:rPr>
              <a:t>В России существуют </a:t>
            </a:r>
            <a:r>
              <a:rPr lang="ru-RU" b="1" dirty="0">
                <a:solidFill>
                  <a:schemeClr val="accent1">
                    <a:lumMod val="75000"/>
                  </a:schemeClr>
                </a:solidFill>
                <a:latin typeface="Georgia" panose="02040502050405020303" pitchFamily="18" charset="0"/>
              </a:rPr>
              <a:t>три грифа секретности</a:t>
            </a:r>
            <a:r>
              <a:rPr lang="ru-RU" dirty="0">
                <a:solidFill>
                  <a:schemeClr val="accent1">
                    <a:lumMod val="75000"/>
                  </a:schemeClr>
                </a:solidFill>
                <a:latin typeface="Georgia" panose="02040502050405020303" pitchFamily="18" charset="0"/>
              </a:rPr>
              <a:t>: «особой важности», «совершенно секретно» и «секретно». Присваивают их сведениям в области военной, внешнеполитической, экономической, научно-технической, разведывательной, контрразведывательной и оперативно-розыскной деятельности. Разница между ними в том, какой ущерб может нанести разглашение информации и какие интересы пострадают в результате разглашения.</a:t>
            </a:r>
          </a:p>
        </p:txBody>
      </p:sp>
      <p:pic>
        <p:nvPicPr>
          <p:cNvPr id="15362" name="Picture 2" descr="На документах этот гриф уже много лет выглядит так. В правом верхнем углу указывается гриф и количество экземпляров">
            <a:extLst>
              <a:ext uri="{FF2B5EF4-FFF2-40B4-BE49-F238E27FC236}">
                <a16:creationId xmlns:a16="http://schemas.microsoft.com/office/drawing/2014/main" id="{88F58971-A1F8-9C59-0F83-423BD939DE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6916" y="519307"/>
            <a:ext cx="3938372" cy="2909693"/>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Обложка для зачетки «Совершенно секретно».">
            <a:extLst>
              <a:ext uri="{FF2B5EF4-FFF2-40B4-BE49-F238E27FC236}">
                <a16:creationId xmlns:a16="http://schemas.microsoft.com/office/drawing/2014/main" id="{08CA1B63-788F-55C7-A004-5B6DB87C3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6916" y="3429000"/>
            <a:ext cx="4019727" cy="319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342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A12317-ADEC-F5FE-0D72-05B40166B0BA}"/>
              </a:ext>
            </a:extLst>
          </p:cNvPr>
          <p:cNvSpPr>
            <a:spLocks noGrp="1"/>
          </p:cNvSpPr>
          <p:nvPr>
            <p:ph type="title"/>
          </p:nvPr>
        </p:nvSpPr>
        <p:spPr/>
        <p:txBody>
          <a:bodyPr>
            <a:normAutofit/>
          </a:bodyPr>
          <a:lstStyle/>
          <a:p>
            <a:pPr algn="ctr"/>
            <a:r>
              <a:rPr lang="ru-RU" sz="4000" b="1" i="0" dirty="0">
                <a:solidFill>
                  <a:schemeClr val="accent1">
                    <a:lumMod val="75000"/>
                  </a:schemeClr>
                </a:solidFill>
                <a:effectLst/>
                <a:highlight>
                  <a:srgbClr val="FFFFFF"/>
                </a:highlight>
                <a:latin typeface="Georgia" panose="02040502050405020303" pitchFamily="18" charset="0"/>
              </a:rPr>
              <a:t>Какие сведения нельзя засекретить</a:t>
            </a:r>
            <a:endParaRPr lang="ru-RU" sz="4000" dirty="0">
              <a:solidFill>
                <a:schemeClr val="accent1">
                  <a:lumMod val="75000"/>
                </a:schemeClr>
              </a:solidFill>
              <a:latin typeface="Georgia" panose="02040502050405020303" pitchFamily="18" charset="0"/>
            </a:endParaRPr>
          </a:p>
        </p:txBody>
      </p:sp>
      <p:sp>
        <p:nvSpPr>
          <p:cNvPr id="3" name="Объект 2">
            <a:extLst>
              <a:ext uri="{FF2B5EF4-FFF2-40B4-BE49-F238E27FC236}">
                <a16:creationId xmlns:a16="http://schemas.microsoft.com/office/drawing/2014/main" id="{544D6A8E-58CD-BA0F-99E5-01582EF07ABB}"/>
              </a:ext>
            </a:extLst>
          </p:cNvPr>
          <p:cNvSpPr>
            <a:spLocks noGrp="1"/>
          </p:cNvSpPr>
          <p:nvPr>
            <p:ph idx="1"/>
          </p:nvPr>
        </p:nvSpPr>
        <p:spPr>
          <a:xfrm>
            <a:off x="838200" y="1825625"/>
            <a:ext cx="10515600" cy="4789780"/>
          </a:xfrm>
        </p:spPr>
        <p:txBody>
          <a:bodyPr>
            <a:normAutofit fontScale="92500" lnSpcReduction="10000"/>
          </a:bodyPr>
          <a:lstStyle/>
          <a:p>
            <a:pPr algn="just">
              <a:buFont typeface="+mj-lt"/>
              <a:buAutoNum type="arabicPeriod"/>
            </a:pPr>
            <a:r>
              <a:rPr lang="ru-RU" sz="1600" b="0" i="0" dirty="0">
                <a:solidFill>
                  <a:schemeClr val="accent1">
                    <a:lumMod val="75000"/>
                  </a:schemeClr>
                </a:solidFill>
                <a:effectLst/>
                <a:highlight>
                  <a:srgbClr val="FFFFFF"/>
                </a:highlight>
                <a:latin typeface="Georgia" panose="02040502050405020303" pitchFamily="18" charset="0"/>
              </a:rPr>
              <a:t>О чрезвычайных происшествиях и катастрофах, угрожающих безопасности и здоровью граждан, их последствиях, о стихийных бедствиях, их официальных прогнозах и последствиях таких происшествий. Это логично — граждане должны знать, что им угрожает. Например, сама атомная электростанция может быть секретной, все, что на ней происходит, — тоже. Но если происходит утечка радиации, объявить ее секретной нельзя.</a:t>
            </a:r>
          </a:p>
          <a:p>
            <a:pPr algn="just">
              <a:buFont typeface="+mj-lt"/>
              <a:buAutoNum type="arabicPeriod"/>
            </a:pPr>
            <a:r>
              <a:rPr lang="ru-RU" sz="1600" b="0" i="0" dirty="0">
                <a:solidFill>
                  <a:schemeClr val="accent1">
                    <a:lumMod val="75000"/>
                  </a:schemeClr>
                </a:solidFill>
                <a:effectLst/>
                <a:highlight>
                  <a:srgbClr val="FFFFFF"/>
                </a:highlight>
                <a:latin typeface="Georgia" panose="02040502050405020303" pitchFamily="18" charset="0"/>
              </a:rPr>
              <a:t>О состоянии экологии, здравоохранения, санитарии, демографии, образования, культуры, сельского хозяйства и преступности.</a:t>
            </a:r>
          </a:p>
          <a:p>
            <a:pPr algn="just">
              <a:buFont typeface="+mj-lt"/>
              <a:buAutoNum type="arabicPeriod"/>
            </a:pPr>
            <a:r>
              <a:rPr lang="ru-RU" sz="1600" b="0" i="0" dirty="0">
                <a:solidFill>
                  <a:schemeClr val="accent1">
                    <a:lumMod val="75000"/>
                  </a:schemeClr>
                </a:solidFill>
                <a:effectLst/>
                <a:highlight>
                  <a:srgbClr val="FFFFFF"/>
                </a:highlight>
                <a:latin typeface="Georgia" panose="02040502050405020303" pitchFamily="18" charset="0"/>
              </a:rPr>
              <a:t>О привилегиях, компенсациях и социальных гарантиях гражданам, должностным лицам, предприятиям, учреждениям и организациям.</a:t>
            </a:r>
          </a:p>
          <a:p>
            <a:pPr algn="just">
              <a:buFont typeface="+mj-lt"/>
              <a:buAutoNum type="arabicPeriod"/>
            </a:pPr>
            <a:r>
              <a:rPr lang="ru-RU" sz="1600" b="0" i="0" dirty="0">
                <a:solidFill>
                  <a:schemeClr val="accent1">
                    <a:lumMod val="75000"/>
                  </a:schemeClr>
                </a:solidFill>
                <a:effectLst/>
                <a:highlight>
                  <a:srgbClr val="FFFFFF"/>
                </a:highlight>
                <a:latin typeface="Georgia" panose="02040502050405020303" pitchFamily="18" charset="0"/>
              </a:rPr>
              <a:t>О фактах нарушений прав и свобод человека и гражданина. Если с секретного завода увольняют сотрудника с нарушениями закона, скрыть информацию о факте увольнения, просто засекретив ее, не получится.</a:t>
            </a:r>
          </a:p>
          <a:p>
            <a:pPr algn="just">
              <a:buFont typeface="+mj-lt"/>
              <a:buAutoNum type="arabicPeriod"/>
            </a:pPr>
            <a:r>
              <a:rPr lang="ru-RU" sz="1600" b="0" i="0" dirty="0">
                <a:solidFill>
                  <a:schemeClr val="accent1">
                    <a:lumMod val="75000"/>
                  </a:schemeClr>
                </a:solidFill>
                <a:effectLst/>
                <a:highlight>
                  <a:srgbClr val="FFFFFF"/>
                </a:highlight>
                <a:latin typeface="Georgia" panose="02040502050405020303" pitchFamily="18" charset="0"/>
              </a:rPr>
              <a:t>О состоянии здоровья высших должностных лиц РФ. Но это не значит, что гражданам должны сообщать о каждом случае насморка у президента. </a:t>
            </a:r>
            <a:r>
              <a:rPr lang="ru-RU" sz="1600" b="0" i="0" u="none" strike="noStrike" dirty="0">
                <a:solidFill>
                  <a:schemeClr val="accent1">
                    <a:lumMod val="75000"/>
                  </a:schemeClr>
                </a:solidFill>
                <a:effectLst/>
                <a:highlight>
                  <a:srgbClr val="FFFFFF"/>
                </a:highlight>
                <a:latin typeface="Georgia" panose="02040502050405020303" pitchFamily="18" charset="0"/>
                <a:hlinkClick r:id="rId2">
                  <a:extLst>
                    <a:ext uri="{A12FA001-AC4F-418D-AE19-62706E023703}">
                      <ahyp:hlinkClr xmlns:ahyp="http://schemas.microsoft.com/office/drawing/2018/hyperlinkcolor" val="tx"/>
                    </a:ext>
                  </a:extLst>
                </a:hlinkClick>
              </a:rPr>
              <a:t>Конституционный суд решил</a:t>
            </a:r>
            <a:r>
              <a:rPr lang="ru-RU" sz="1600" b="0" i="0" dirty="0">
                <a:solidFill>
                  <a:schemeClr val="accent1">
                    <a:lumMod val="75000"/>
                  </a:schemeClr>
                </a:solidFill>
                <a:effectLst/>
                <a:highlight>
                  <a:srgbClr val="FFFFFF"/>
                </a:highlight>
                <a:latin typeface="Georgia" panose="02040502050405020303" pitchFamily="18" charset="0"/>
              </a:rPr>
              <a:t>, что это касается только случаев, когда расстройство здоровья президента носит постоянный и необратимый характер. В этом случае руководители учреждения здравоохранения, которое обслуживает Президента, обязаны незамедлительно информировать об этом председателя правительства, а компетентные органы государственной власти вправе получать соответствующую информацию о здоровье президента.</a:t>
            </a:r>
          </a:p>
          <a:p>
            <a:pPr algn="just">
              <a:buFont typeface="+mj-lt"/>
              <a:buAutoNum type="arabicPeriod"/>
            </a:pPr>
            <a:r>
              <a:rPr lang="ru-RU" sz="1600" b="0" i="0" dirty="0">
                <a:solidFill>
                  <a:schemeClr val="accent1">
                    <a:lumMod val="75000"/>
                  </a:schemeClr>
                </a:solidFill>
                <a:effectLst/>
                <a:highlight>
                  <a:srgbClr val="FFFFFF"/>
                </a:highlight>
                <a:latin typeface="Georgia" panose="02040502050405020303" pitchFamily="18" charset="0"/>
              </a:rPr>
              <a:t>О фактах нарушения законности органами государственной власти и их должностными лицами. Например, если чиновник получил взятку и попался с поличным, засекретить это нельзя.</a:t>
            </a:r>
          </a:p>
          <a:p>
            <a:pPr algn="just">
              <a:buFont typeface="+mj-lt"/>
              <a:buAutoNum type="arabicPeriod"/>
            </a:pPr>
            <a:r>
              <a:rPr lang="ru-RU" sz="1600" b="0" i="0" dirty="0">
                <a:solidFill>
                  <a:schemeClr val="accent1">
                    <a:lumMod val="75000"/>
                  </a:schemeClr>
                </a:solidFill>
                <a:effectLst/>
                <a:highlight>
                  <a:srgbClr val="FFFFFF"/>
                </a:highlight>
                <a:latin typeface="Georgia" panose="02040502050405020303" pitchFamily="18" charset="0"/>
              </a:rPr>
              <a:t>О состоянии окружающей среды.</a:t>
            </a:r>
          </a:p>
        </p:txBody>
      </p:sp>
    </p:spTree>
    <p:extLst>
      <p:ext uri="{BB962C8B-B14F-4D97-AF65-F5344CB8AC3E}">
        <p14:creationId xmlns:p14="http://schemas.microsoft.com/office/powerpoint/2010/main" val="21273466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F6F2D6-726D-DEB4-52E8-9B1B096D6D18}"/>
              </a:ext>
            </a:extLst>
          </p:cNvPr>
          <p:cNvSpPr>
            <a:spLocks noGrp="1"/>
          </p:cNvSpPr>
          <p:nvPr>
            <p:ph type="title"/>
          </p:nvPr>
        </p:nvSpPr>
        <p:spPr/>
        <p:txBody>
          <a:bodyPr>
            <a:normAutofit/>
          </a:bodyPr>
          <a:lstStyle/>
          <a:p>
            <a:pPr algn="ctr"/>
            <a:r>
              <a:rPr lang="ru-RU" sz="3600" b="1" i="0" dirty="0">
                <a:solidFill>
                  <a:schemeClr val="accent1">
                    <a:lumMod val="75000"/>
                  </a:schemeClr>
                </a:solidFill>
                <a:effectLst/>
                <a:highlight>
                  <a:srgbClr val="FFFFFF"/>
                </a:highlight>
                <a:latin typeface="Georgia" panose="02040502050405020303" pitchFamily="18" charset="0"/>
              </a:rPr>
              <a:t>Ограничения для тех, кто работает с гостайной</a:t>
            </a:r>
            <a:endParaRPr lang="ru-RU" sz="3600" dirty="0">
              <a:solidFill>
                <a:schemeClr val="accent1">
                  <a:lumMod val="75000"/>
                </a:schemeClr>
              </a:solidFill>
              <a:latin typeface="Georgia" panose="02040502050405020303" pitchFamily="18" charset="0"/>
            </a:endParaRPr>
          </a:p>
        </p:txBody>
      </p:sp>
      <p:sp>
        <p:nvSpPr>
          <p:cNvPr id="3" name="Объект 2">
            <a:extLst>
              <a:ext uri="{FF2B5EF4-FFF2-40B4-BE49-F238E27FC236}">
                <a16:creationId xmlns:a16="http://schemas.microsoft.com/office/drawing/2014/main" id="{D357B9F7-FCF1-828F-4399-3173E17E1769}"/>
              </a:ext>
            </a:extLst>
          </p:cNvPr>
          <p:cNvSpPr>
            <a:spLocks noGrp="1"/>
          </p:cNvSpPr>
          <p:nvPr>
            <p:ph idx="1"/>
          </p:nvPr>
        </p:nvSpPr>
        <p:spPr>
          <a:xfrm>
            <a:off x="838200" y="1825625"/>
            <a:ext cx="10515600" cy="4743126"/>
          </a:xfrm>
        </p:spPr>
        <p:txBody>
          <a:bodyPr>
            <a:normAutofit fontScale="77500" lnSpcReduction="20000"/>
          </a:bodyPr>
          <a:lstStyle/>
          <a:p>
            <a:pPr marL="0" indent="0" algn="just">
              <a:buNone/>
            </a:pPr>
            <a:r>
              <a:rPr lang="ru-RU" b="1" i="0" dirty="0">
                <a:solidFill>
                  <a:schemeClr val="accent1">
                    <a:lumMod val="75000"/>
                  </a:schemeClr>
                </a:solidFill>
                <a:effectLst/>
                <a:highlight>
                  <a:srgbClr val="FFFFFF"/>
                </a:highlight>
                <a:latin typeface="Georgia" panose="02040502050405020303" pitchFamily="18" charset="0"/>
              </a:rPr>
              <a:t>Ограничения в правах могут быть такие:</a:t>
            </a:r>
          </a:p>
          <a:p>
            <a:pPr algn="just">
              <a:buFont typeface="+mj-lt"/>
              <a:buAutoNum type="arabicPeriod"/>
            </a:pPr>
            <a:r>
              <a:rPr lang="ru-RU" b="0" i="0" u="none" strike="noStrike" dirty="0">
                <a:solidFill>
                  <a:schemeClr val="accent1">
                    <a:lumMod val="75000"/>
                  </a:schemeClr>
                </a:solidFill>
                <a:effectLst/>
                <a:highlight>
                  <a:srgbClr val="FFFFFF"/>
                </a:highlight>
                <a:latin typeface="Georgia" panose="02040502050405020303" pitchFamily="18" charset="0"/>
                <a:hlinkClick r:id="rId2">
                  <a:extLst>
                    <a:ext uri="{A12FA001-AC4F-418D-AE19-62706E023703}">
                      <ahyp:hlinkClr xmlns:ahyp="http://schemas.microsoft.com/office/drawing/2018/hyperlinkcolor" val="tx"/>
                    </a:ext>
                  </a:extLst>
                </a:hlinkClick>
              </a:rPr>
              <a:t>На выезд за границу</a:t>
            </a:r>
            <a:r>
              <a:rPr lang="ru-RU" b="0" i="0" dirty="0">
                <a:solidFill>
                  <a:schemeClr val="accent1">
                    <a:lumMod val="75000"/>
                  </a:schemeClr>
                </a:solidFill>
                <a:effectLst/>
                <a:highlight>
                  <a:srgbClr val="FFFFFF"/>
                </a:highlight>
                <a:latin typeface="Georgia" panose="02040502050405020303" pitchFamily="18" charset="0"/>
              </a:rPr>
              <a:t> на срок, оговоренный в трудовом договоре или контракте при оформлении допуска к гостайне. При этом могут обязать сдать заграничный паспорт работодателю либо отказать в выдаче нового, в том числе и после прекращения допуска.</a:t>
            </a:r>
          </a:p>
          <a:p>
            <a:pPr algn="just">
              <a:buFont typeface="+mj-lt"/>
              <a:buAutoNum type="arabicPeriod"/>
            </a:pPr>
            <a:r>
              <a:rPr lang="ru-RU" b="0" i="0" dirty="0">
                <a:solidFill>
                  <a:schemeClr val="accent1">
                    <a:lumMod val="75000"/>
                  </a:schemeClr>
                </a:solidFill>
                <a:effectLst/>
                <a:highlight>
                  <a:srgbClr val="FFFFFF"/>
                </a:highlight>
                <a:latin typeface="Georgia" panose="02040502050405020303" pitchFamily="18" charset="0"/>
              </a:rPr>
              <a:t>На распространение сведений, которые были государственной тайной. Например, после выхода на пенсию не получится написать книгу или статью о том, чем человек занимался на службе или работе. А еще можно ограничить право на использование открытий и изобретений, которые содержат такие сведения. В случае если человек изобрел принципиально новый двигатель, а его признали секретным, рассказать о своем изобретении никому не получится.</a:t>
            </a:r>
          </a:p>
          <a:p>
            <a:pPr algn="just">
              <a:buFont typeface="+mj-lt"/>
              <a:buAutoNum type="arabicPeriod"/>
            </a:pPr>
            <a:r>
              <a:rPr lang="ru-RU" b="0" i="0" dirty="0">
                <a:solidFill>
                  <a:schemeClr val="accent1">
                    <a:lumMod val="75000"/>
                  </a:schemeClr>
                </a:solidFill>
                <a:effectLst/>
                <a:highlight>
                  <a:srgbClr val="FFFFFF"/>
                </a:highlight>
                <a:latin typeface="Georgia" panose="02040502050405020303" pitchFamily="18" charset="0"/>
              </a:rPr>
              <a:t>На неприкосновенность частной жизни, но только в то время, когда проводятся проверочные мероприятия и оформляется допуск. В это время и у соседей человека можно справки навести, и послушать, о чем он по телефону говорит, без судебного решения. Когда проверка завершена и человек получил допуск, так сделать уже не получится.</a:t>
            </a:r>
          </a:p>
          <a:p>
            <a:pPr algn="just"/>
            <a:endParaRPr lang="ru-RU"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2266436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2BB406-6DB2-1240-2A7C-179CC768DC7C}"/>
              </a:ext>
            </a:extLst>
          </p:cNvPr>
          <p:cNvSpPr>
            <a:spLocks noGrp="1"/>
          </p:cNvSpPr>
          <p:nvPr>
            <p:ph type="title"/>
          </p:nvPr>
        </p:nvSpPr>
        <p:spPr>
          <a:xfrm>
            <a:off x="838200" y="365125"/>
            <a:ext cx="10515600" cy="941161"/>
          </a:xfrm>
        </p:spPr>
        <p:txBody>
          <a:bodyPr/>
          <a:lstStyle/>
          <a:p>
            <a:pPr algn="ctr"/>
            <a:r>
              <a:rPr lang="ru-RU" b="1" dirty="0">
                <a:solidFill>
                  <a:schemeClr val="accent1">
                    <a:lumMod val="75000"/>
                  </a:schemeClr>
                </a:solidFill>
                <a:latin typeface="Georgia" panose="02040502050405020303" pitchFamily="18" charset="0"/>
              </a:rPr>
              <a:t>Термины </a:t>
            </a:r>
          </a:p>
        </p:txBody>
      </p:sp>
      <p:sp>
        <p:nvSpPr>
          <p:cNvPr id="3" name="Объект 2">
            <a:extLst>
              <a:ext uri="{FF2B5EF4-FFF2-40B4-BE49-F238E27FC236}">
                <a16:creationId xmlns:a16="http://schemas.microsoft.com/office/drawing/2014/main" id="{A104C90A-DBC6-9935-8959-AF84691F3EA9}"/>
              </a:ext>
            </a:extLst>
          </p:cNvPr>
          <p:cNvSpPr>
            <a:spLocks noGrp="1"/>
          </p:cNvSpPr>
          <p:nvPr>
            <p:ph idx="1"/>
          </p:nvPr>
        </p:nvSpPr>
        <p:spPr>
          <a:xfrm>
            <a:off x="838200" y="1651518"/>
            <a:ext cx="10515600" cy="5010539"/>
          </a:xfrm>
        </p:spPr>
        <p:txBody>
          <a:bodyPr>
            <a:normAutofit fontScale="92500" lnSpcReduction="20000"/>
          </a:bodyPr>
          <a:lstStyle/>
          <a:p>
            <a:pPr algn="just"/>
            <a:r>
              <a:rPr lang="ru-RU" sz="2400" dirty="0">
                <a:solidFill>
                  <a:schemeClr val="accent1">
                    <a:lumMod val="75000"/>
                  </a:schemeClr>
                </a:solidFill>
                <a:latin typeface="Georgia" panose="02040502050405020303" pitchFamily="18" charset="0"/>
              </a:rPr>
              <a:t>Термин </a:t>
            </a:r>
            <a:r>
              <a:rPr lang="ru-RU" sz="2400" b="1" dirty="0">
                <a:solidFill>
                  <a:schemeClr val="accent1">
                    <a:lumMod val="75000"/>
                  </a:schemeClr>
                </a:solidFill>
                <a:latin typeface="Georgia" panose="02040502050405020303" pitchFamily="18" charset="0"/>
              </a:rPr>
              <a:t>«информационное право» </a:t>
            </a:r>
            <a:r>
              <a:rPr lang="ru-RU" sz="2400" dirty="0">
                <a:solidFill>
                  <a:schemeClr val="accent1">
                    <a:lumMod val="75000"/>
                  </a:schemeClr>
                </a:solidFill>
                <a:latin typeface="Georgia" panose="02040502050405020303" pitchFamily="18" charset="0"/>
              </a:rPr>
              <a:t>тесно переплетается с </a:t>
            </a:r>
            <a:r>
              <a:rPr lang="ru-RU" sz="2400" b="1" dirty="0">
                <a:solidFill>
                  <a:schemeClr val="accent1">
                    <a:lumMod val="75000"/>
                  </a:schemeClr>
                </a:solidFill>
                <a:latin typeface="Georgia" panose="02040502050405020303" pitchFamily="18" charset="0"/>
              </a:rPr>
              <a:t>«правовой кибернетикой», «правовой информатикой», «компьютерным правом». </a:t>
            </a:r>
          </a:p>
          <a:p>
            <a:pPr algn="just"/>
            <a:r>
              <a:rPr lang="ru-RU" sz="2400" b="1" dirty="0">
                <a:solidFill>
                  <a:schemeClr val="accent1">
                    <a:lumMod val="75000"/>
                  </a:schemeClr>
                </a:solidFill>
                <a:latin typeface="Georgia" panose="02040502050405020303" pitchFamily="18" charset="0"/>
              </a:rPr>
              <a:t>Правовая кибернетика </a:t>
            </a:r>
            <a:r>
              <a:rPr lang="ru-RU" sz="2400" dirty="0">
                <a:solidFill>
                  <a:schemeClr val="accent1">
                    <a:lumMod val="75000"/>
                  </a:schemeClr>
                </a:solidFill>
                <a:latin typeface="Georgia" panose="02040502050405020303" pitchFamily="18" charset="0"/>
              </a:rPr>
              <a:t>исследует условия и закономерности использования математических методов, идей и технических средств кибернетики в праве как наука об оптимальном и целенаправленном управлении сложными динамическими системами.</a:t>
            </a:r>
          </a:p>
          <a:p>
            <a:pPr algn="just"/>
            <a:r>
              <a:rPr lang="ru-RU" sz="2400" b="1" dirty="0">
                <a:solidFill>
                  <a:schemeClr val="accent1">
                    <a:lumMod val="75000"/>
                  </a:schemeClr>
                </a:solidFill>
                <a:latin typeface="Georgia" panose="02040502050405020303" pitchFamily="18" charset="0"/>
              </a:rPr>
              <a:t>Правовая информатика </a:t>
            </a:r>
            <a:r>
              <a:rPr lang="ru-RU" sz="2400" dirty="0">
                <a:solidFill>
                  <a:schemeClr val="accent1">
                    <a:lumMod val="75000"/>
                  </a:schemeClr>
                </a:solidFill>
                <a:latin typeface="Georgia" panose="02040502050405020303" pitchFamily="18" charset="0"/>
              </a:rPr>
              <a:t>изучает право, правовую систему и юридическую деятельность в целом, с точки зрения информации, как целостные информационно-правовые образования в обществе.</a:t>
            </a:r>
          </a:p>
          <a:p>
            <a:pPr algn="just"/>
            <a:r>
              <a:rPr lang="ru-RU" sz="2400" b="1" dirty="0">
                <a:solidFill>
                  <a:schemeClr val="accent1">
                    <a:lumMod val="75000"/>
                  </a:schemeClr>
                </a:solidFill>
                <a:latin typeface="Georgia" panose="02040502050405020303" pitchFamily="18" charset="0"/>
              </a:rPr>
              <a:t>Информационное право </a:t>
            </a:r>
            <a:r>
              <a:rPr lang="ru-RU" sz="2400" dirty="0">
                <a:solidFill>
                  <a:schemeClr val="accent1">
                    <a:lumMod val="75000"/>
                  </a:schemeClr>
                </a:solidFill>
                <a:latin typeface="Georgia" panose="02040502050405020303" pitchFamily="18" charset="0"/>
              </a:rPr>
              <a:t>рассматривает и изучает свою совокупность юридических норм, актов, законов, регулирующих информационные отношения в обществе.</a:t>
            </a:r>
          </a:p>
          <a:p>
            <a:pPr algn="just"/>
            <a:r>
              <a:rPr lang="ru-RU" sz="2400" b="1" dirty="0">
                <a:solidFill>
                  <a:schemeClr val="accent1">
                    <a:lumMod val="75000"/>
                  </a:schemeClr>
                </a:solidFill>
                <a:latin typeface="Georgia" panose="02040502050405020303" pitchFamily="18" charset="0"/>
              </a:rPr>
              <a:t>Компьютерное право </a:t>
            </a:r>
            <a:r>
              <a:rPr lang="ru-RU" sz="2400" dirty="0">
                <a:solidFill>
                  <a:schemeClr val="accent1">
                    <a:lumMod val="75000"/>
                  </a:schemeClr>
                </a:solidFill>
                <a:latin typeface="Georgia" panose="02040502050405020303" pitchFamily="18" charset="0"/>
              </a:rPr>
              <a:t>в известной мере пересекается с информационным правом. Оно исследует лишь проблемы правового регулирования общественных отношений в процессе использования вычислительных систем (компьютерных систем и сетей), которые осуществляют сбор, обработку и использование машинной информации.</a:t>
            </a:r>
          </a:p>
        </p:txBody>
      </p:sp>
    </p:spTree>
    <p:extLst>
      <p:ext uri="{BB962C8B-B14F-4D97-AF65-F5344CB8AC3E}">
        <p14:creationId xmlns:p14="http://schemas.microsoft.com/office/powerpoint/2010/main" val="30560308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8E6504-CF0D-A045-C332-5EC061D11AD7}"/>
              </a:ext>
            </a:extLst>
          </p:cNvPr>
          <p:cNvSpPr>
            <a:spLocks noGrp="1"/>
          </p:cNvSpPr>
          <p:nvPr>
            <p:ph type="title"/>
          </p:nvPr>
        </p:nvSpPr>
        <p:spPr/>
        <p:txBody>
          <a:bodyPr>
            <a:normAutofit/>
          </a:bodyPr>
          <a:lstStyle/>
          <a:p>
            <a:pPr algn="ctr"/>
            <a:r>
              <a:rPr lang="ru-RU" sz="4000" b="1" i="0" dirty="0">
                <a:solidFill>
                  <a:schemeClr val="accent1">
                    <a:lumMod val="75000"/>
                  </a:schemeClr>
                </a:solidFill>
                <a:effectLst/>
                <a:highlight>
                  <a:srgbClr val="FFFFFF"/>
                </a:highlight>
                <a:latin typeface="Georgia" panose="02040502050405020303" pitchFamily="18" charset="0"/>
              </a:rPr>
              <a:t>Способы неправомерного доступа к информации</a:t>
            </a:r>
            <a:endParaRPr lang="ru-RU" sz="8000" dirty="0">
              <a:solidFill>
                <a:schemeClr val="accent1">
                  <a:lumMod val="75000"/>
                </a:schemeClr>
              </a:solidFill>
              <a:latin typeface="Georgia" panose="02040502050405020303" pitchFamily="18" charset="0"/>
            </a:endParaRPr>
          </a:p>
        </p:txBody>
      </p:sp>
      <p:sp>
        <p:nvSpPr>
          <p:cNvPr id="3" name="Объект 2">
            <a:extLst>
              <a:ext uri="{FF2B5EF4-FFF2-40B4-BE49-F238E27FC236}">
                <a16:creationId xmlns:a16="http://schemas.microsoft.com/office/drawing/2014/main" id="{F7F12B0B-1548-A2E4-E90B-563B9346DEC1}"/>
              </a:ext>
            </a:extLst>
          </p:cNvPr>
          <p:cNvSpPr>
            <a:spLocks noGrp="1"/>
          </p:cNvSpPr>
          <p:nvPr>
            <p:ph idx="1"/>
          </p:nvPr>
        </p:nvSpPr>
        <p:spPr>
          <a:xfrm>
            <a:off x="838200" y="2141537"/>
            <a:ext cx="10515600" cy="4351338"/>
          </a:xfrm>
        </p:spPr>
        <p:txBody>
          <a:bodyPr>
            <a:normAutofit fontScale="77500" lnSpcReduction="20000"/>
          </a:bodyPr>
          <a:lstStyle/>
          <a:p>
            <a:pPr algn="just"/>
            <a:r>
              <a:rPr lang="ru-RU" b="0" i="0" dirty="0">
                <a:solidFill>
                  <a:schemeClr val="accent1">
                    <a:lumMod val="75000"/>
                  </a:schemeClr>
                </a:solidFill>
                <a:effectLst/>
                <a:highlight>
                  <a:srgbClr val="FFFFFF"/>
                </a:highlight>
                <a:latin typeface="Georgia" panose="02040502050405020303" pitchFamily="18" charset="0"/>
              </a:rPr>
              <a:t>Доступ к закрытой информации осуществляется через определенные каналы коммуникации. Знание этих каналов и понимание методов работы злоумышленников – ключевой фактор при организации информационной защиты и выборе средств. Неправомерный доступ к данным осуществляется с помощью:</a:t>
            </a:r>
          </a:p>
          <a:p>
            <a:pPr algn="just">
              <a:buFont typeface="+mj-lt"/>
              <a:buAutoNum type="arabicPeriod"/>
            </a:pPr>
            <a:r>
              <a:rPr lang="ru-RU" b="0" i="0" dirty="0">
                <a:solidFill>
                  <a:schemeClr val="accent1">
                    <a:lumMod val="75000"/>
                  </a:schemeClr>
                </a:solidFill>
                <a:effectLst/>
                <a:highlight>
                  <a:srgbClr val="FFFFFF"/>
                </a:highlight>
                <a:latin typeface="Georgia" panose="02040502050405020303" pitchFamily="18" charset="0"/>
              </a:rPr>
              <a:t>Прямого доступа к информации. Реализуется посредством действий </a:t>
            </a:r>
            <a:r>
              <a:rPr lang="ru-RU" b="0" i="0" u="none" strike="noStrike" dirty="0">
                <a:solidFill>
                  <a:schemeClr val="accent1">
                    <a:lumMod val="75000"/>
                  </a:schemeClr>
                </a:solidFill>
                <a:effectLst/>
                <a:highlight>
                  <a:srgbClr val="FFFFFF"/>
                </a:highlight>
                <a:latin typeface="Georgia" panose="02040502050405020303" pitchFamily="18" charset="0"/>
                <a:hlinkClick r:id="rId2">
                  <a:extLst>
                    <a:ext uri="{A12FA001-AC4F-418D-AE19-62706E023703}">
                      <ahyp:hlinkClr xmlns:ahyp="http://schemas.microsoft.com/office/drawing/2018/hyperlinkcolor" val="tx"/>
                    </a:ext>
                  </a:extLst>
                </a:hlinkClick>
              </a:rPr>
              <a:t>инсайдера</a:t>
            </a:r>
            <a:r>
              <a:rPr lang="ru-RU" b="0" i="0" dirty="0">
                <a:solidFill>
                  <a:schemeClr val="accent1">
                    <a:lumMod val="75000"/>
                  </a:schemeClr>
                </a:solidFill>
                <a:effectLst/>
                <a:highlight>
                  <a:srgbClr val="FFFFFF"/>
                </a:highlight>
                <a:latin typeface="Georgia" panose="02040502050405020303" pitchFamily="18" charset="0"/>
              </a:rPr>
              <a:t>, либо при перехвате данных во время их передачи по каналам и компьютерным сетям.</a:t>
            </a:r>
          </a:p>
          <a:p>
            <a:pPr algn="just">
              <a:buFont typeface="+mj-lt"/>
              <a:buAutoNum type="arabicPeriod"/>
            </a:pPr>
            <a:r>
              <a:rPr lang="ru-RU" b="0" i="0" dirty="0">
                <a:solidFill>
                  <a:schemeClr val="accent1">
                    <a:lumMod val="75000"/>
                  </a:schemeClr>
                </a:solidFill>
                <a:effectLst/>
                <a:highlight>
                  <a:srgbClr val="FFFFFF"/>
                </a:highlight>
                <a:latin typeface="Georgia" panose="02040502050405020303" pitchFamily="18" charset="0"/>
              </a:rPr>
              <a:t>Использования вредоносного ПО. В информационную систему внедряется ПО, которое наделено недекларированными возможностями или распространяет вредоносный код, что приводит к утечке данных.</a:t>
            </a:r>
          </a:p>
          <a:p>
            <a:pPr algn="just">
              <a:buFont typeface="+mj-lt"/>
              <a:buAutoNum type="arabicPeriod"/>
            </a:pPr>
            <a:r>
              <a:rPr lang="ru-RU" b="0" i="0" dirty="0">
                <a:solidFill>
                  <a:schemeClr val="accent1">
                    <a:lumMod val="75000"/>
                  </a:schemeClr>
                </a:solidFill>
                <a:effectLst/>
                <a:highlight>
                  <a:srgbClr val="FFFFFF"/>
                </a:highlight>
                <a:latin typeface="Georgia" panose="02040502050405020303" pitchFamily="18" charset="0"/>
              </a:rPr>
              <a:t>Использования средств шпионского перехвата информации. Это всевозможные жучки, камеры, микрофоны, которые считывают информацию из мест ее хранения или рабочих мест сотрудников, и передают злоумышленникам.</a:t>
            </a:r>
          </a:p>
        </p:txBody>
      </p:sp>
    </p:spTree>
    <p:extLst>
      <p:ext uri="{BB962C8B-B14F-4D97-AF65-F5344CB8AC3E}">
        <p14:creationId xmlns:p14="http://schemas.microsoft.com/office/powerpoint/2010/main" val="3509576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C480E0-BC4F-FFBB-B545-C93ABB3FEF3B}"/>
              </a:ext>
            </a:extLst>
          </p:cNvPr>
          <p:cNvSpPr>
            <a:spLocks noGrp="1"/>
          </p:cNvSpPr>
          <p:nvPr>
            <p:ph type="title"/>
          </p:nvPr>
        </p:nvSpPr>
        <p:spPr/>
        <p:txBody>
          <a:bodyPr>
            <a:normAutofit/>
          </a:bodyPr>
          <a:lstStyle/>
          <a:p>
            <a:pPr algn="ctr"/>
            <a:r>
              <a:rPr lang="ru-RU" sz="3600" b="1" i="0" dirty="0">
                <a:solidFill>
                  <a:schemeClr val="accent1">
                    <a:lumMod val="75000"/>
                  </a:schemeClr>
                </a:solidFill>
                <a:effectLst/>
                <a:highlight>
                  <a:srgbClr val="FFFFFF"/>
                </a:highlight>
                <a:latin typeface="Georgia" panose="02040502050405020303" pitchFamily="18" charset="0"/>
              </a:rPr>
              <a:t>Методы защиты информации</a:t>
            </a:r>
            <a:endParaRPr lang="ru-RU" sz="7200" dirty="0">
              <a:solidFill>
                <a:schemeClr val="accent1">
                  <a:lumMod val="75000"/>
                </a:schemeClr>
              </a:solidFill>
              <a:latin typeface="Georgia" panose="02040502050405020303" pitchFamily="18" charset="0"/>
            </a:endParaRPr>
          </a:p>
        </p:txBody>
      </p:sp>
      <p:sp>
        <p:nvSpPr>
          <p:cNvPr id="3" name="Объект 2">
            <a:extLst>
              <a:ext uri="{FF2B5EF4-FFF2-40B4-BE49-F238E27FC236}">
                <a16:creationId xmlns:a16="http://schemas.microsoft.com/office/drawing/2014/main" id="{AE58707D-BF23-500D-5849-2A695FBCDE38}"/>
              </a:ext>
            </a:extLst>
          </p:cNvPr>
          <p:cNvSpPr>
            <a:spLocks noGrp="1"/>
          </p:cNvSpPr>
          <p:nvPr>
            <p:ph idx="1"/>
          </p:nvPr>
        </p:nvSpPr>
        <p:spPr>
          <a:xfrm>
            <a:off x="838200" y="2021569"/>
            <a:ext cx="10515600" cy="4351338"/>
          </a:xfrm>
        </p:spPr>
        <p:txBody>
          <a:bodyPr>
            <a:normAutofit fontScale="85000" lnSpcReduction="20000"/>
          </a:bodyPr>
          <a:lstStyle/>
          <a:p>
            <a:pPr algn="just">
              <a:buFont typeface="Arial" panose="020B0604020202020204" pitchFamily="34" charset="0"/>
              <a:buChar char="•"/>
            </a:pPr>
            <a:r>
              <a:rPr lang="ru-RU" b="0" i="0" dirty="0">
                <a:solidFill>
                  <a:schemeClr val="accent1">
                    <a:lumMod val="75000"/>
                  </a:schemeClr>
                </a:solidFill>
                <a:effectLst/>
                <a:highlight>
                  <a:srgbClr val="FFFFFF"/>
                </a:highlight>
                <a:latin typeface="Georgia" panose="02040502050405020303" pitchFamily="18" charset="0"/>
              </a:rPr>
              <a:t>Создание физических препятствий на пути злоумышленников. Сюда относятся изолированные помещения, кодовые двери, пропускная система доступа.</a:t>
            </a:r>
          </a:p>
          <a:p>
            <a:pPr algn="just">
              <a:buFont typeface="Arial" panose="020B0604020202020204" pitchFamily="34" charset="0"/>
              <a:buChar char="•"/>
            </a:pPr>
            <a:r>
              <a:rPr lang="ru-RU" b="0" i="0" dirty="0">
                <a:solidFill>
                  <a:schemeClr val="accent1">
                    <a:lumMod val="75000"/>
                  </a:schemeClr>
                </a:solidFill>
                <a:effectLst/>
                <a:highlight>
                  <a:srgbClr val="FFFFFF"/>
                </a:highlight>
                <a:latin typeface="Georgia" panose="02040502050405020303" pitchFamily="18" charset="0"/>
              </a:rPr>
              <a:t>Управление информацией и регламентация работы с данными. Создание регламентов, правил, ограничений доступа и использования данных.</a:t>
            </a:r>
          </a:p>
          <a:p>
            <a:pPr algn="just">
              <a:buFont typeface="Arial" panose="020B0604020202020204" pitchFamily="34" charset="0"/>
              <a:buChar char="•"/>
            </a:pPr>
            <a:r>
              <a:rPr lang="ru-RU" b="0" i="0" dirty="0">
                <a:solidFill>
                  <a:schemeClr val="accent1">
                    <a:lumMod val="75000"/>
                  </a:schemeClr>
                </a:solidFill>
                <a:effectLst/>
                <a:highlight>
                  <a:srgbClr val="FFFFFF"/>
                </a:highlight>
                <a:latin typeface="Georgia" panose="02040502050405020303" pitchFamily="18" charset="0"/>
              </a:rPr>
              <a:t>Маскировка. Включает методы шифрования данных, что препятствует их использованию без ключа шифрования.</a:t>
            </a:r>
          </a:p>
          <a:p>
            <a:pPr algn="just">
              <a:buFont typeface="Arial" panose="020B0604020202020204" pitchFamily="34" charset="0"/>
              <a:buChar char="•"/>
            </a:pPr>
            <a:r>
              <a:rPr lang="ru-RU" b="0" i="0" dirty="0">
                <a:solidFill>
                  <a:schemeClr val="accent1">
                    <a:lumMod val="75000"/>
                  </a:schemeClr>
                </a:solidFill>
                <a:effectLst/>
                <a:highlight>
                  <a:srgbClr val="FFFFFF"/>
                </a:highlight>
                <a:latin typeface="Georgia" panose="02040502050405020303" pitchFamily="18" charset="0"/>
              </a:rPr>
              <a:t>Принуждение. Создание условий работы с данными, в которых исключено использование варианта, кроме единственно правильного.</a:t>
            </a:r>
          </a:p>
          <a:p>
            <a:pPr algn="just">
              <a:buFont typeface="Arial" panose="020B0604020202020204" pitchFamily="34" charset="0"/>
              <a:buChar char="•"/>
            </a:pPr>
            <a:r>
              <a:rPr lang="ru-RU" b="0" i="0" dirty="0">
                <a:solidFill>
                  <a:schemeClr val="accent1">
                    <a:lumMod val="75000"/>
                  </a:schemeClr>
                </a:solidFill>
                <a:effectLst/>
                <a:highlight>
                  <a:srgbClr val="FFFFFF"/>
                </a:highlight>
                <a:latin typeface="Georgia" panose="02040502050405020303" pitchFamily="18" charset="0"/>
              </a:rPr>
              <a:t>Стимулирование. Создание условий работы с данными, когда работника мотивируют соблюдать правила, условия, меры защиты при обработке сведений.</a:t>
            </a:r>
          </a:p>
          <a:p>
            <a:pPr algn="just"/>
            <a:endParaRPr lang="ru-RU" dirty="0">
              <a:solidFill>
                <a:schemeClr val="accent1">
                  <a:lumMod val="75000"/>
                </a:schemeClr>
              </a:solidFill>
              <a:latin typeface="Georgia" panose="02040502050405020303" pitchFamily="18" charset="0"/>
            </a:endParaRPr>
          </a:p>
        </p:txBody>
      </p:sp>
      <p:sp>
        <p:nvSpPr>
          <p:cNvPr id="5" name="AutoShape 4" descr="Способы защиты информации">
            <a:extLst>
              <a:ext uri="{FF2B5EF4-FFF2-40B4-BE49-F238E27FC236}">
                <a16:creationId xmlns:a16="http://schemas.microsoft.com/office/drawing/2014/main" id="{BFCB805D-D045-E77A-1E86-221E5056F1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4084101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23389-CC32-C3EE-256C-18CD2F0633D9}"/>
              </a:ext>
            </a:extLst>
          </p:cNvPr>
          <p:cNvSpPr>
            <a:spLocks noGrp="1"/>
          </p:cNvSpPr>
          <p:nvPr>
            <p:ph type="title"/>
          </p:nvPr>
        </p:nvSpPr>
        <p:spPr>
          <a:xfrm>
            <a:off x="838200" y="299810"/>
            <a:ext cx="10515600" cy="1325563"/>
          </a:xfrm>
        </p:spPr>
        <p:txBody>
          <a:bodyPr>
            <a:normAutofit/>
          </a:bodyPr>
          <a:lstStyle/>
          <a:p>
            <a:pPr algn="ctr"/>
            <a:r>
              <a:rPr lang="ru-RU" b="1" i="0" dirty="0">
                <a:solidFill>
                  <a:schemeClr val="accent1">
                    <a:lumMod val="75000"/>
                  </a:schemeClr>
                </a:solidFill>
                <a:effectLst/>
                <a:highlight>
                  <a:srgbClr val="FFFFFF"/>
                </a:highlight>
                <a:latin typeface="Georgia" panose="02040502050405020303" pitchFamily="18" charset="0"/>
              </a:rPr>
              <a:t>Виды защиты информации</a:t>
            </a:r>
            <a:endParaRPr lang="ru-RU" sz="8800" dirty="0">
              <a:solidFill>
                <a:schemeClr val="accent1">
                  <a:lumMod val="75000"/>
                </a:schemeClr>
              </a:solidFill>
              <a:latin typeface="Georgia" panose="02040502050405020303" pitchFamily="18" charset="0"/>
            </a:endParaRPr>
          </a:p>
        </p:txBody>
      </p:sp>
      <p:sp>
        <p:nvSpPr>
          <p:cNvPr id="3" name="Объект 2">
            <a:extLst>
              <a:ext uri="{FF2B5EF4-FFF2-40B4-BE49-F238E27FC236}">
                <a16:creationId xmlns:a16="http://schemas.microsoft.com/office/drawing/2014/main" id="{3421A8B9-1173-C239-F76E-558142E87B26}"/>
              </a:ext>
            </a:extLst>
          </p:cNvPr>
          <p:cNvSpPr>
            <a:spLocks noGrp="1"/>
          </p:cNvSpPr>
          <p:nvPr>
            <p:ph idx="1"/>
          </p:nvPr>
        </p:nvSpPr>
        <p:spPr>
          <a:xfrm>
            <a:off x="838200" y="1946923"/>
            <a:ext cx="10515600" cy="4351338"/>
          </a:xfrm>
        </p:spPr>
        <p:txBody>
          <a:bodyPr>
            <a:normAutofit fontScale="85000" lnSpcReduction="20000"/>
          </a:bodyPr>
          <a:lstStyle/>
          <a:p>
            <a:pPr algn="just"/>
            <a:r>
              <a:rPr lang="ru-RU" b="0" i="0" dirty="0">
                <a:solidFill>
                  <a:schemeClr val="accent1">
                    <a:lumMod val="75000"/>
                  </a:schemeClr>
                </a:solidFill>
                <a:effectLst/>
                <a:highlight>
                  <a:srgbClr val="FFFFFF"/>
                </a:highlight>
                <a:latin typeface="Georgia" panose="02040502050405020303" pitchFamily="18" charset="0"/>
              </a:rPr>
              <a:t>Согласно ГОСТ Р 50922-2006 выделяют следующие виды защиты данных:</a:t>
            </a:r>
          </a:p>
          <a:p>
            <a:pPr algn="just">
              <a:buFont typeface="Arial" panose="020B0604020202020204" pitchFamily="34" charset="0"/>
              <a:buChar char="•"/>
            </a:pPr>
            <a:r>
              <a:rPr lang="ru-RU" b="0" i="0" dirty="0">
                <a:solidFill>
                  <a:schemeClr val="accent1">
                    <a:lumMod val="75000"/>
                  </a:schemeClr>
                </a:solidFill>
                <a:effectLst/>
                <a:highlight>
                  <a:srgbClr val="FFFFFF"/>
                </a:highlight>
                <a:latin typeface="Georgia" panose="02040502050405020303" pitchFamily="18" charset="0"/>
              </a:rPr>
              <a:t>Правовая. Связана с использованием федерального законодательства и собственных регламентов организации при обработке данных. Ключевыми законами здесь являются 98, 149,</a:t>
            </a:r>
            <a:r>
              <a:rPr lang="ru-RU" b="0" i="0" u="none" strike="noStrike" dirty="0">
                <a:solidFill>
                  <a:schemeClr val="accent1">
                    <a:lumMod val="75000"/>
                  </a:schemeClr>
                </a:solidFill>
                <a:effectLst/>
                <a:highlight>
                  <a:srgbClr val="FFFFFF"/>
                </a:highlight>
                <a:latin typeface="Georgia" panose="02040502050405020303" pitchFamily="18" charset="0"/>
                <a:hlinkClick r:id="rId2">
                  <a:extLst>
                    <a:ext uri="{A12FA001-AC4F-418D-AE19-62706E023703}">
                      <ahyp:hlinkClr xmlns:ahyp="http://schemas.microsoft.com/office/drawing/2018/hyperlinkcolor" val="tx"/>
                    </a:ext>
                  </a:extLst>
                </a:hlinkClick>
              </a:rPr>
              <a:t> 152</a:t>
            </a:r>
            <a:r>
              <a:rPr lang="ru-RU" b="0" i="0" dirty="0">
                <a:solidFill>
                  <a:schemeClr val="accent1">
                    <a:lumMod val="75000"/>
                  </a:schemeClr>
                </a:solidFill>
                <a:effectLst/>
                <a:highlight>
                  <a:srgbClr val="FFFFFF"/>
                </a:highlight>
                <a:latin typeface="Georgia" panose="02040502050405020303" pitchFamily="18" charset="0"/>
              </a:rPr>
              <a:t>, </a:t>
            </a:r>
            <a:r>
              <a:rPr lang="ru-RU" b="0" i="0" u="none" strike="noStrike" dirty="0">
                <a:solidFill>
                  <a:schemeClr val="accent1">
                    <a:lumMod val="75000"/>
                  </a:schemeClr>
                </a:solidFill>
                <a:effectLst/>
                <a:highlight>
                  <a:srgbClr val="FFFFFF"/>
                </a:highlight>
                <a:latin typeface="Georgia" panose="02040502050405020303" pitchFamily="18" charset="0"/>
                <a:hlinkClick r:id="rId3">
                  <a:extLst>
                    <a:ext uri="{A12FA001-AC4F-418D-AE19-62706E023703}">
                      <ahyp:hlinkClr xmlns:ahyp="http://schemas.microsoft.com/office/drawing/2018/hyperlinkcolor" val="tx"/>
                    </a:ext>
                  </a:extLst>
                </a:hlinkClick>
              </a:rPr>
              <a:t>187-ФЗ</a:t>
            </a:r>
            <a:r>
              <a:rPr lang="ru-RU" b="0" i="0" dirty="0">
                <a:solidFill>
                  <a:schemeClr val="accent1">
                    <a:lumMod val="75000"/>
                  </a:schemeClr>
                </a:solidFill>
                <a:effectLst/>
                <a:highlight>
                  <a:srgbClr val="FFFFFF"/>
                </a:highlight>
                <a:latin typeface="Georgia" panose="02040502050405020303" pitchFamily="18" charset="0"/>
              </a:rPr>
              <a:t>.</a:t>
            </a:r>
          </a:p>
          <a:p>
            <a:pPr algn="just">
              <a:buFont typeface="Arial" panose="020B0604020202020204" pitchFamily="34" charset="0"/>
              <a:buChar char="•"/>
            </a:pPr>
            <a:r>
              <a:rPr lang="ru-RU" b="0" i="0" dirty="0">
                <a:solidFill>
                  <a:schemeClr val="accent1">
                    <a:lumMod val="75000"/>
                  </a:schemeClr>
                </a:solidFill>
                <a:effectLst/>
                <a:highlight>
                  <a:srgbClr val="FFFFFF"/>
                </a:highlight>
                <a:latin typeface="Georgia" panose="02040502050405020303" pitchFamily="18" charset="0"/>
              </a:rPr>
              <a:t>Физическая. Связана с ограничением контакта, доступа к информации с помощью СКУД и физических средств блокировки доступа.</a:t>
            </a:r>
          </a:p>
          <a:p>
            <a:pPr algn="just">
              <a:buFont typeface="Arial" panose="020B0604020202020204" pitchFamily="34" charset="0"/>
              <a:buChar char="•"/>
            </a:pPr>
            <a:r>
              <a:rPr lang="ru-RU" b="0" i="0" dirty="0">
                <a:solidFill>
                  <a:schemeClr val="accent1">
                    <a:lumMod val="75000"/>
                  </a:schemeClr>
                </a:solidFill>
                <a:effectLst/>
                <a:highlight>
                  <a:srgbClr val="FFFFFF"/>
                </a:highlight>
                <a:latin typeface="Georgia" panose="02040502050405020303" pitchFamily="18" charset="0"/>
              </a:rPr>
              <a:t>Криптографическая. Способы и средства защиты информации, связанные с шифрованием сведений при их хранении, передачи по сети.</a:t>
            </a:r>
          </a:p>
          <a:p>
            <a:pPr algn="just">
              <a:buFont typeface="Arial" panose="020B0604020202020204" pitchFamily="34" charset="0"/>
              <a:buChar char="•"/>
            </a:pPr>
            <a:r>
              <a:rPr lang="ru-RU" b="0" i="0" dirty="0">
                <a:solidFill>
                  <a:schemeClr val="accent1">
                    <a:lumMod val="75000"/>
                  </a:schemeClr>
                </a:solidFill>
                <a:effectLst/>
                <a:highlight>
                  <a:srgbClr val="FFFFFF"/>
                </a:highlight>
                <a:latin typeface="Georgia" panose="02040502050405020303" pitchFamily="18" charset="0"/>
              </a:rPr>
              <a:t>Техническая. Это оборудование, приборы, ПО вроде сканеров уязвимостей, SIEM, </a:t>
            </a:r>
            <a:r>
              <a:rPr lang="ru-RU" b="0" i="0" u="none" strike="noStrike" dirty="0">
                <a:solidFill>
                  <a:schemeClr val="accent1">
                    <a:lumMod val="75000"/>
                  </a:schemeClr>
                </a:solidFill>
                <a:effectLst/>
                <a:highlight>
                  <a:srgbClr val="FFFFFF"/>
                </a:highlight>
                <a:latin typeface="Georgia" panose="02040502050405020303" pitchFamily="18" charset="0"/>
                <a:hlinkClick r:id="rId4">
                  <a:extLst>
                    <a:ext uri="{A12FA001-AC4F-418D-AE19-62706E023703}">
                      <ahyp:hlinkClr xmlns:ahyp="http://schemas.microsoft.com/office/drawing/2018/hyperlinkcolor" val="tx"/>
                    </a:ext>
                  </a:extLst>
                </a:hlinkClick>
              </a:rPr>
              <a:t>DLP-систем</a:t>
            </a:r>
            <a:r>
              <a:rPr lang="ru-RU" b="0" i="0" dirty="0">
                <a:solidFill>
                  <a:schemeClr val="accent1">
                    <a:lumMod val="75000"/>
                  </a:schemeClr>
                </a:solidFill>
                <a:effectLst/>
                <a:highlight>
                  <a:srgbClr val="FFFFFF"/>
                </a:highlight>
                <a:latin typeface="Georgia" panose="02040502050405020303" pitchFamily="18" charset="0"/>
              </a:rPr>
              <a:t>, которые обеспечивают защиту и управление информацией.</a:t>
            </a:r>
          </a:p>
          <a:p>
            <a:pPr algn="just"/>
            <a:endParaRPr lang="ru-RU"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14335799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7BBAEE-BEDA-348D-164B-24507381F95C}"/>
              </a:ext>
            </a:extLst>
          </p:cNvPr>
          <p:cNvSpPr>
            <a:spLocks noGrp="1"/>
          </p:cNvSpPr>
          <p:nvPr>
            <p:ph type="title"/>
          </p:nvPr>
        </p:nvSpPr>
        <p:spPr/>
        <p:txBody>
          <a:bodyPr>
            <a:normAutofit/>
          </a:bodyPr>
          <a:lstStyle/>
          <a:p>
            <a:pPr algn="ctr"/>
            <a:r>
              <a:rPr lang="ru-RU" sz="3200" b="1" i="0" dirty="0">
                <a:solidFill>
                  <a:schemeClr val="accent1">
                    <a:lumMod val="75000"/>
                  </a:schemeClr>
                </a:solidFill>
                <a:effectLst/>
                <a:highlight>
                  <a:srgbClr val="FFFFFF"/>
                </a:highlight>
                <a:latin typeface="Georgia" panose="02040502050405020303" pitchFamily="18" charset="0"/>
              </a:rPr>
              <a:t>Технические способы защиты информации</a:t>
            </a:r>
            <a:endParaRPr lang="ru-RU" sz="6600" dirty="0">
              <a:solidFill>
                <a:schemeClr val="accent1">
                  <a:lumMod val="75000"/>
                </a:schemeClr>
              </a:solidFill>
              <a:latin typeface="Georgia" panose="02040502050405020303" pitchFamily="18" charset="0"/>
            </a:endParaRPr>
          </a:p>
        </p:txBody>
      </p:sp>
      <p:sp>
        <p:nvSpPr>
          <p:cNvPr id="3" name="Объект 2">
            <a:extLst>
              <a:ext uri="{FF2B5EF4-FFF2-40B4-BE49-F238E27FC236}">
                <a16:creationId xmlns:a16="http://schemas.microsoft.com/office/drawing/2014/main" id="{99B75C8C-0F6A-9AB5-0435-22B62C930254}"/>
              </a:ext>
            </a:extLst>
          </p:cNvPr>
          <p:cNvSpPr>
            <a:spLocks noGrp="1"/>
          </p:cNvSpPr>
          <p:nvPr>
            <p:ph idx="1"/>
          </p:nvPr>
        </p:nvSpPr>
        <p:spPr/>
        <p:txBody>
          <a:bodyPr>
            <a:normAutofit fontScale="92500" lnSpcReduction="20000"/>
          </a:bodyPr>
          <a:lstStyle/>
          <a:p>
            <a:pPr algn="just">
              <a:buFont typeface="+mj-lt"/>
              <a:buAutoNum type="arabicPeriod"/>
            </a:pPr>
            <a:r>
              <a:rPr lang="ru-RU" b="0" i="0" dirty="0">
                <a:solidFill>
                  <a:schemeClr val="accent1">
                    <a:lumMod val="75000"/>
                  </a:schemeClr>
                </a:solidFill>
                <a:effectLst/>
                <a:highlight>
                  <a:srgbClr val="FFFFFF"/>
                </a:highlight>
                <a:latin typeface="Georgia" panose="02040502050405020303" pitchFamily="18" charset="0"/>
              </a:rPr>
              <a:t>Регулярное создание бэкапов наиболее важных и ценных информационных массивов.</a:t>
            </a:r>
          </a:p>
          <a:p>
            <a:pPr algn="just">
              <a:buFont typeface="+mj-lt"/>
              <a:buAutoNum type="arabicPeriod"/>
            </a:pPr>
            <a:r>
              <a:rPr lang="ru-RU" b="0" i="0" dirty="0">
                <a:solidFill>
                  <a:schemeClr val="accent1">
                    <a:lumMod val="75000"/>
                  </a:schemeClr>
                </a:solidFill>
                <a:effectLst/>
                <a:highlight>
                  <a:srgbClr val="FFFFFF"/>
                </a:highlight>
                <a:latin typeface="Georgia" panose="02040502050405020303" pitchFamily="18" charset="0"/>
              </a:rPr>
              <a:t>Выполнение резервирования, дублирования вспомогательных компонентов информационной системы, которые связаны с хранением информации.</a:t>
            </a:r>
          </a:p>
          <a:p>
            <a:pPr algn="just">
              <a:buFont typeface="+mj-lt"/>
              <a:buAutoNum type="arabicPeriod"/>
            </a:pPr>
            <a:r>
              <a:rPr lang="ru-RU" b="0" i="0" dirty="0">
                <a:solidFill>
                  <a:schemeClr val="accent1">
                    <a:lumMod val="75000"/>
                  </a:schemeClr>
                </a:solidFill>
                <a:effectLst/>
                <a:highlight>
                  <a:srgbClr val="FFFFFF"/>
                </a:highlight>
                <a:latin typeface="Georgia" panose="02040502050405020303" pitchFamily="18" charset="0"/>
              </a:rPr>
              <a:t>Проработка возможности проведения экстренного перераспределения сетевых ресурсов при возникновении проблем, потери работоспособности отдельных компонентов.</a:t>
            </a:r>
          </a:p>
          <a:p>
            <a:pPr algn="just">
              <a:buFont typeface="+mj-lt"/>
              <a:buAutoNum type="arabicPeriod"/>
            </a:pPr>
            <a:r>
              <a:rPr lang="ru-RU" b="0" i="0" dirty="0">
                <a:solidFill>
                  <a:schemeClr val="accent1">
                    <a:lumMod val="75000"/>
                  </a:schemeClr>
                </a:solidFill>
                <a:effectLst/>
                <a:highlight>
                  <a:srgbClr val="FFFFFF"/>
                </a:highlight>
                <a:latin typeface="Georgia" panose="02040502050405020303" pitchFamily="18" charset="0"/>
              </a:rPr>
              <a:t>Планирование резервных источников питания для системы.</a:t>
            </a:r>
          </a:p>
          <a:p>
            <a:pPr algn="just">
              <a:buFont typeface="+mj-lt"/>
              <a:buAutoNum type="arabicPeriod"/>
            </a:pPr>
            <a:r>
              <a:rPr lang="ru-RU" b="0" i="0" dirty="0">
                <a:solidFill>
                  <a:schemeClr val="accent1">
                    <a:lumMod val="75000"/>
                  </a:schemeClr>
                </a:solidFill>
                <a:effectLst/>
                <a:highlight>
                  <a:srgbClr val="FFFFFF"/>
                </a:highlight>
                <a:latin typeface="Georgia" panose="02040502050405020303" pitchFamily="18" charset="0"/>
              </a:rPr>
              <a:t>Создание защиты информационных ресурсов от ЧС.</a:t>
            </a:r>
          </a:p>
          <a:p>
            <a:pPr algn="just">
              <a:buFont typeface="+mj-lt"/>
              <a:buAutoNum type="arabicPeriod"/>
            </a:pPr>
            <a:r>
              <a:rPr lang="ru-RU" b="0" i="0" dirty="0">
                <a:solidFill>
                  <a:schemeClr val="accent1">
                    <a:lumMod val="75000"/>
                  </a:schemeClr>
                </a:solidFill>
                <a:effectLst/>
                <a:highlight>
                  <a:srgbClr val="FFFFFF"/>
                </a:highlight>
                <a:latin typeface="Georgia" panose="02040502050405020303" pitchFamily="18" charset="0"/>
              </a:rPr>
              <a:t>Использование ПО, отвечающего за управление доступом к информации, ведение мониторинга, предотвращение утечек информации.</a:t>
            </a:r>
          </a:p>
          <a:p>
            <a:pPr algn="just"/>
            <a:endParaRPr lang="ru-RU"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4159504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23922E-B636-D713-EEA8-46CD776AF062}"/>
              </a:ext>
            </a:extLst>
          </p:cNvPr>
          <p:cNvSpPr>
            <a:spLocks noGrp="1"/>
          </p:cNvSpPr>
          <p:nvPr>
            <p:ph type="title"/>
          </p:nvPr>
        </p:nvSpPr>
        <p:spPr/>
        <p:txBody>
          <a:bodyPr>
            <a:normAutofit/>
          </a:bodyPr>
          <a:lstStyle/>
          <a:p>
            <a:pPr algn="ctr"/>
            <a:r>
              <a:rPr lang="ru-RU" sz="3600" b="1" i="0" dirty="0">
                <a:solidFill>
                  <a:schemeClr val="accent1">
                    <a:lumMod val="75000"/>
                  </a:schemeClr>
                </a:solidFill>
                <a:effectLst/>
                <a:highlight>
                  <a:srgbClr val="FFFFFF"/>
                </a:highlight>
                <a:latin typeface="Georgia" panose="02040502050405020303" pitchFamily="18" charset="0"/>
              </a:rPr>
              <a:t>Аутентификация и идентификация</a:t>
            </a:r>
            <a:endParaRPr lang="ru-RU" sz="7200" dirty="0">
              <a:solidFill>
                <a:schemeClr val="accent1">
                  <a:lumMod val="75000"/>
                </a:schemeClr>
              </a:solidFill>
              <a:latin typeface="Georgia" panose="02040502050405020303" pitchFamily="18" charset="0"/>
            </a:endParaRPr>
          </a:p>
        </p:txBody>
      </p:sp>
      <p:sp>
        <p:nvSpPr>
          <p:cNvPr id="3" name="Объект 2">
            <a:extLst>
              <a:ext uri="{FF2B5EF4-FFF2-40B4-BE49-F238E27FC236}">
                <a16:creationId xmlns:a16="http://schemas.microsoft.com/office/drawing/2014/main" id="{BD8667A9-69BA-0512-29EE-056269517BBD}"/>
              </a:ext>
            </a:extLst>
          </p:cNvPr>
          <p:cNvSpPr>
            <a:spLocks noGrp="1"/>
          </p:cNvSpPr>
          <p:nvPr>
            <p:ph idx="1"/>
          </p:nvPr>
        </p:nvSpPr>
        <p:spPr/>
        <p:txBody>
          <a:bodyPr>
            <a:normAutofit fontScale="92500" lnSpcReduction="10000"/>
          </a:bodyPr>
          <a:lstStyle/>
          <a:p>
            <a:pPr algn="just"/>
            <a:r>
              <a:rPr lang="ru-RU" b="0" i="0" dirty="0">
                <a:solidFill>
                  <a:schemeClr val="accent1">
                    <a:lumMod val="75000"/>
                  </a:schemeClr>
                </a:solidFill>
                <a:effectLst/>
                <a:highlight>
                  <a:srgbClr val="FFFFFF"/>
                </a:highlight>
                <a:latin typeface="Georgia" panose="02040502050405020303" pitchFamily="18" charset="0"/>
              </a:rPr>
              <a:t>Два этих подхода к обеспечению информационной безопасности построены на ограничении доступа к информационным ресурсам. Идентификация связана с получением уникального идентификатора пользователя в системе, что позволяет взаимодействовать с данными. Аутентификация связана с выполнением проверки пользователя на истинность с известным образом или идентификатором в системе. </a:t>
            </a:r>
          </a:p>
          <a:p>
            <a:pPr algn="just"/>
            <a:r>
              <a:rPr lang="ru-RU" b="0" i="0" dirty="0">
                <a:solidFill>
                  <a:schemeClr val="accent1">
                    <a:lumMod val="75000"/>
                  </a:schemeClr>
                </a:solidFill>
                <a:effectLst/>
                <a:highlight>
                  <a:srgbClr val="FFFFFF"/>
                </a:highlight>
                <a:latin typeface="Georgia" panose="02040502050405020303" pitchFamily="18" charset="0"/>
              </a:rPr>
              <a:t>Благодаря аутентификации и идентификации гибко регулируется управление доступом к информации: запрет, разрешение. Для выполнения поверки может использоваться триада – пользователь, аппарат, ПО. Тем самым снижается риск обхода ограничений доступа.</a:t>
            </a:r>
            <a:endParaRPr lang="ru-RU"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28499243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A08817-7FF0-49A6-DCE2-DA3673317093}"/>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Спасибо за внимание!</a:t>
            </a:r>
          </a:p>
        </p:txBody>
      </p:sp>
      <p:pic>
        <p:nvPicPr>
          <p:cNvPr id="5" name="Объект 4">
            <a:extLst>
              <a:ext uri="{FF2B5EF4-FFF2-40B4-BE49-F238E27FC236}">
                <a16:creationId xmlns:a16="http://schemas.microsoft.com/office/drawing/2014/main" id="{CAAE1FFB-4C13-A3F9-165F-C0FF63BBBF47}"/>
              </a:ext>
            </a:extLst>
          </p:cNvPr>
          <p:cNvPicPr>
            <a:picLocks noGrp="1" noChangeAspect="1"/>
          </p:cNvPicPr>
          <p:nvPr>
            <p:ph idx="1"/>
          </p:nvPr>
        </p:nvPicPr>
        <p:blipFill>
          <a:blip r:embed="rId2"/>
          <a:stretch>
            <a:fillRect/>
          </a:stretch>
        </p:blipFill>
        <p:spPr>
          <a:xfrm>
            <a:off x="2085072" y="1690688"/>
            <a:ext cx="8021856" cy="4943156"/>
          </a:xfrm>
          <a:prstGeom prst="rect">
            <a:avLst/>
          </a:prstGeom>
        </p:spPr>
      </p:pic>
    </p:spTree>
    <p:extLst>
      <p:ext uri="{BB962C8B-B14F-4D97-AF65-F5344CB8AC3E}">
        <p14:creationId xmlns:p14="http://schemas.microsoft.com/office/powerpoint/2010/main" val="38977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5A0E5F-A815-8DEA-3A27-24F52C5C5223}"/>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Из истории …</a:t>
            </a:r>
          </a:p>
        </p:txBody>
      </p:sp>
      <p:sp>
        <p:nvSpPr>
          <p:cNvPr id="3" name="Объект 2">
            <a:extLst>
              <a:ext uri="{FF2B5EF4-FFF2-40B4-BE49-F238E27FC236}">
                <a16:creationId xmlns:a16="http://schemas.microsoft.com/office/drawing/2014/main" id="{3BF92A7D-80D0-B4F8-0D19-FAF7603F91B0}"/>
              </a:ext>
            </a:extLst>
          </p:cNvPr>
          <p:cNvSpPr>
            <a:spLocks noGrp="1"/>
          </p:cNvSpPr>
          <p:nvPr>
            <p:ph idx="1"/>
          </p:nvPr>
        </p:nvSpPr>
        <p:spPr>
          <a:xfrm>
            <a:off x="838200" y="1928261"/>
            <a:ext cx="10515600" cy="4668482"/>
          </a:xfrm>
        </p:spPr>
        <p:txBody>
          <a:bodyPr>
            <a:normAutofit fontScale="70000" lnSpcReduction="20000"/>
          </a:bodyPr>
          <a:lstStyle/>
          <a:p>
            <a:pPr algn="just"/>
            <a:r>
              <a:rPr lang="ru-RU" dirty="0">
                <a:solidFill>
                  <a:schemeClr val="accent1">
                    <a:lumMod val="75000"/>
                  </a:schemeClr>
                </a:solidFill>
                <a:latin typeface="Georgia" panose="02040502050405020303" pitchFamily="18" charset="0"/>
              </a:rPr>
              <a:t>Затрагивая исторический аспект развития отрасли информацион­ного права, следует отметить, что впервые предложил и обосновал не­обходимость создания самостоятельной отрасли права — информаци­онного права — А.Б. Венгеров в 1975 г. Она не всеми была поддержа­на, и научная дисциплина стала развиваться в рамках компьютерного права, основоположником которого является Ю.М. Батурин.</a:t>
            </a:r>
          </a:p>
          <a:p>
            <a:pPr algn="just"/>
            <a:r>
              <a:rPr lang="ru-RU" dirty="0">
                <a:solidFill>
                  <a:schemeClr val="accent1">
                    <a:lumMod val="75000"/>
                  </a:schemeClr>
                </a:solidFill>
                <a:latin typeface="Georgia" panose="02040502050405020303" pitchFamily="18" charset="0"/>
              </a:rPr>
              <a:t>Само понятие информационного права появилось относительно недавно и трактуется учеными-юристами по-разному.</a:t>
            </a:r>
          </a:p>
          <a:p>
            <a:pPr algn="just"/>
            <a:r>
              <a:rPr lang="ru-RU" dirty="0">
                <a:solidFill>
                  <a:schemeClr val="accent1">
                    <a:lumMod val="75000"/>
                  </a:schemeClr>
                </a:solidFill>
                <a:latin typeface="Georgia" panose="02040502050405020303" pitchFamily="18" charset="0"/>
              </a:rPr>
              <a:t>Так, В.А. Копылов предлагает определять термин «информаци­онное право» как систему охраняемых государством социальных норм и отношений, возникающих в информационной сфере — сфере производства, преобразования и потребления информации, и относит к основным объектам правового регулирования информа­ционные отношения, «возникающие при осуществлении информа­ционных процессов — процессов создания, сбора, обработки, нако­пления, хранения, поиска, распространения и потребления инфор­мации».</a:t>
            </a:r>
          </a:p>
          <a:p>
            <a:pPr algn="just"/>
            <a:r>
              <a:rPr lang="ru-RU" dirty="0">
                <a:solidFill>
                  <a:schemeClr val="accent1">
                    <a:lumMod val="75000"/>
                  </a:schemeClr>
                </a:solidFill>
                <a:latin typeface="Georgia" panose="02040502050405020303" pitchFamily="18" charset="0"/>
              </a:rPr>
              <a:t>М.М. Рассолов определяет информационное право как сово­купность юридических норм и институтов, регулирующих инфор­мационные отношения в информационной сфере.</a:t>
            </a:r>
          </a:p>
        </p:txBody>
      </p:sp>
    </p:spTree>
    <p:extLst>
      <p:ext uri="{BB962C8B-B14F-4D97-AF65-F5344CB8AC3E}">
        <p14:creationId xmlns:p14="http://schemas.microsoft.com/office/powerpoint/2010/main" val="2152702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B60A4D3-E557-8A6E-BB6F-366E215054A0}"/>
              </a:ext>
            </a:extLst>
          </p:cNvPr>
          <p:cNvSpPr>
            <a:spLocks noGrp="1"/>
          </p:cNvSpPr>
          <p:nvPr>
            <p:ph idx="1"/>
          </p:nvPr>
        </p:nvSpPr>
        <p:spPr>
          <a:xfrm>
            <a:off x="838200" y="793102"/>
            <a:ext cx="10515600" cy="5383861"/>
          </a:xfrm>
        </p:spPr>
        <p:txBody>
          <a:bodyPr>
            <a:noAutofit/>
          </a:bodyPr>
          <a:lstStyle/>
          <a:p>
            <a:pPr algn="just"/>
            <a:r>
              <a:rPr lang="ru-RU" sz="2000" dirty="0">
                <a:solidFill>
                  <a:schemeClr val="accent1">
                    <a:lumMod val="75000"/>
                  </a:schemeClr>
                </a:solidFill>
                <a:latin typeface="Georgia" panose="02040502050405020303" pitchFamily="18" charset="0"/>
              </a:rPr>
              <a:t>И.Л. Бачило и В.Н. Лопатин приходят к выводу, что «информа­ционное право — совокупность правовых норм, регулирующих от­ношения в информационной сфере, связанных с оборотом инфор­мации, формированием и использованием информационных ресур­сов, созданием и функционированием информационных систем в целях обеспечения безопасного удовлетворения информационных потребностей граждан, их организаций, государства и общества».</a:t>
            </a:r>
          </a:p>
          <a:p>
            <a:pPr algn="just"/>
            <a:r>
              <a:rPr lang="ru-RU" sz="2000" dirty="0">
                <a:solidFill>
                  <a:schemeClr val="accent1">
                    <a:lumMod val="75000"/>
                  </a:schemeClr>
                </a:solidFill>
                <a:latin typeface="Georgia" panose="02040502050405020303" pitchFamily="18" charset="0"/>
              </a:rPr>
              <a:t>В любом случае все приведенные определения информационно­го права основаны на совокупности правовых норм, регулирующих общественные отношения в информационной сфере.</a:t>
            </a:r>
          </a:p>
          <a:p>
            <a:pPr algn="just"/>
            <a:r>
              <a:rPr lang="ru-RU" sz="2000" dirty="0">
                <a:solidFill>
                  <a:schemeClr val="accent1">
                    <a:lumMod val="75000"/>
                  </a:schemeClr>
                </a:solidFill>
                <a:latin typeface="Georgia" panose="02040502050405020303" pitchFamily="18" charset="0"/>
              </a:rPr>
              <a:t>Можно смело утверждать, что практически все обще­ственные отношения содержат информационную составляющую. Отсюда об информационном праве принято говорить в </a:t>
            </a:r>
            <a:r>
              <a:rPr lang="ru-RU" sz="2000" b="1" dirty="0">
                <a:solidFill>
                  <a:schemeClr val="accent1">
                    <a:lumMod val="75000"/>
                  </a:schemeClr>
                </a:solidFill>
                <a:latin typeface="Georgia" panose="02040502050405020303" pitchFamily="18" charset="0"/>
              </a:rPr>
              <a:t>широком и узком смысле.</a:t>
            </a:r>
          </a:p>
        </p:txBody>
      </p:sp>
      <p:pic>
        <p:nvPicPr>
          <p:cNvPr id="4099" name="Picture 3" descr="Урок 1. Информация и ее свойства | Уроки">
            <a:extLst>
              <a:ext uri="{FF2B5EF4-FFF2-40B4-BE49-F238E27FC236}">
                <a16:creationId xmlns:a16="http://schemas.microsoft.com/office/drawing/2014/main" id="{77D009D9-C8DE-557D-B200-2E93539ED3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4616" y="4356764"/>
            <a:ext cx="2799184" cy="2285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094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55E4E5-E899-0B39-3C3A-CF80D67E171B}"/>
              </a:ext>
            </a:extLst>
          </p:cNvPr>
          <p:cNvSpPr>
            <a:spLocks noGrp="1"/>
          </p:cNvSpPr>
          <p:nvPr>
            <p:ph type="title"/>
          </p:nvPr>
        </p:nvSpPr>
        <p:spPr/>
        <p:txBody>
          <a:bodyPr>
            <a:normAutofit/>
          </a:bodyPr>
          <a:lstStyle/>
          <a:p>
            <a:pPr algn="ctr"/>
            <a:r>
              <a:rPr lang="ru-RU" sz="3600" b="1" dirty="0">
                <a:solidFill>
                  <a:schemeClr val="accent1">
                    <a:lumMod val="75000"/>
                  </a:schemeClr>
                </a:solidFill>
                <a:latin typeface="Georgia" panose="02040502050405020303" pitchFamily="18" charset="0"/>
              </a:rPr>
              <a:t>Понятие информационного права в узком и широком смысле</a:t>
            </a:r>
          </a:p>
        </p:txBody>
      </p:sp>
      <p:sp>
        <p:nvSpPr>
          <p:cNvPr id="3" name="Объект 2">
            <a:extLst>
              <a:ext uri="{FF2B5EF4-FFF2-40B4-BE49-F238E27FC236}">
                <a16:creationId xmlns:a16="http://schemas.microsoft.com/office/drawing/2014/main" id="{B263D5EF-F02C-C68B-BC06-A796F32B2824}"/>
              </a:ext>
            </a:extLst>
          </p:cNvPr>
          <p:cNvSpPr>
            <a:spLocks noGrp="1"/>
          </p:cNvSpPr>
          <p:nvPr>
            <p:ph idx="1"/>
          </p:nvPr>
        </p:nvSpPr>
        <p:spPr>
          <a:xfrm>
            <a:off x="838200" y="2141537"/>
            <a:ext cx="10515600" cy="4351338"/>
          </a:xfrm>
        </p:spPr>
        <p:txBody>
          <a:bodyPr>
            <a:normAutofit fontScale="85000" lnSpcReduction="20000"/>
          </a:bodyPr>
          <a:lstStyle/>
          <a:p>
            <a:pPr algn="just"/>
            <a:r>
              <a:rPr lang="ru-RU" sz="2800" dirty="0">
                <a:solidFill>
                  <a:schemeClr val="accent1">
                    <a:lumMod val="75000"/>
                  </a:schemeClr>
                </a:solidFill>
                <a:latin typeface="Georgia" panose="02040502050405020303" pitchFamily="18" charset="0"/>
              </a:rPr>
              <a:t>Если придерживаться </a:t>
            </a:r>
            <a:r>
              <a:rPr lang="ru-RU" sz="2800" b="1" dirty="0">
                <a:solidFill>
                  <a:schemeClr val="accent1">
                    <a:lumMod val="75000"/>
                  </a:schemeClr>
                </a:solidFill>
                <a:latin typeface="Georgia" panose="02040502050405020303" pitchFamily="18" charset="0"/>
              </a:rPr>
              <a:t>расширенной версии</a:t>
            </a:r>
            <a:r>
              <a:rPr lang="ru-RU" sz="2800" dirty="0">
                <a:solidFill>
                  <a:schemeClr val="accent1">
                    <a:lumMod val="75000"/>
                  </a:schemeClr>
                </a:solidFill>
                <a:latin typeface="Georgia" panose="02040502050405020303" pitchFamily="18" charset="0"/>
              </a:rPr>
              <a:t>, то нормы инфор­мационного права можно выявить практически в любой тематике законодательства. Например, информационно-правовой характер носят нормы КоАП РФ о процессуальных действиях со свидетеля­ми и прочими лицами, нормы налогового законодательства о дек­ларировании и отчетности и т.д. Однако в этих случаях информа­ционная деятельность играет хотя и немаловажную, но вспомога­тельную роль, т.е. является средством для достижения цели, лежа­щей за пределами информационной сферы (рассмотрение админи­стративного правонарушения и привлечение виновных к админист­ративной ответственности, взимание налогов и т.д.).</a:t>
            </a:r>
          </a:p>
          <a:p>
            <a:pPr algn="just"/>
            <a:r>
              <a:rPr lang="ru-RU" sz="2800" dirty="0">
                <a:solidFill>
                  <a:schemeClr val="accent1">
                    <a:lumMod val="75000"/>
                  </a:schemeClr>
                </a:solidFill>
                <a:latin typeface="Georgia" panose="02040502050405020303" pitchFamily="18" charset="0"/>
              </a:rPr>
              <a:t>К информационному праву </a:t>
            </a:r>
            <a:r>
              <a:rPr lang="ru-RU" sz="2800" b="1" dirty="0">
                <a:solidFill>
                  <a:schemeClr val="accent1">
                    <a:lumMod val="75000"/>
                  </a:schemeClr>
                </a:solidFill>
                <a:latin typeface="Georgia" panose="02040502050405020303" pitchFamily="18" charset="0"/>
              </a:rPr>
              <a:t>в узком смысле </a:t>
            </a:r>
            <a:r>
              <a:rPr lang="ru-RU" sz="2800" dirty="0">
                <a:solidFill>
                  <a:schemeClr val="accent1">
                    <a:lumMod val="75000"/>
                  </a:schemeClr>
                </a:solidFill>
                <a:latin typeface="Georgia" panose="02040502050405020303" pitchFamily="18" charset="0"/>
              </a:rPr>
              <a:t>относят лишь такие нормы, которые регулируют информационные процессы, являю­щиеся самоцелью, т.е. когда информация есть не только средство достижения чего-либо иного, но и конечный итог.</a:t>
            </a:r>
          </a:p>
          <a:p>
            <a:endParaRPr lang="ru-RU" dirty="0"/>
          </a:p>
        </p:txBody>
      </p:sp>
    </p:spTree>
    <p:extLst>
      <p:ext uri="{BB962C8B-B14F-4D97-AF65-F5344CB8AC3E}">
        <p14:creationId xmlns:p14="http://schemas.microsoft.com/office/powerpoint/2010/main" val="1053000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981AF2-AC5F-68EC-4EFF-D6819387AD06}"/>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Система информационного права</a:t>
            </a:r>
          </a:p>
        </p:txBody>
      </p:sp>
      <p:sp>
        <p:nvSpPr>
          <p:cNvPr id="3" name="Объект 2">
            <a:extLst>
              <a:ext uri="{FF2B5EF4-FFF2-40B4-BE49-F238E27FC236}">
                <a16:creationId xmlns:a16="http://schemas.microsoft.com/office/drawing/2014/main" id="{214AB4F4-1F70-D610-F078-280536208C75}"/>
              </a:ext>
            </a:extLst>
          </p:cNvPr>
          <p:cNvSpPr>
            <a:spLocks noGrp="1"/>
          </p:cNvSpPr>
          <p:nvPr>
            <p:ph idx="1"/>
          </p:nvPr>
        </p:nvSpPr>
        <p:spPr>
          <a:xfrm>
            <a:off x="838200" y="1825624"/>
            <a:ext cx="10515600" cy="4761787"/>
          </a:xfrm>
        </p:spPr>
        <p:txBody>
          <a:bodyPr>
            <a:normAutofit fontScale="77500" lnSpcReduction="20000"/>
          </a:bodyPr>
          <a:lstStyle/>
          <a:p>
            <a:pPr algn="just"/>
            <a:r>
              <a:rPr lang="ru-RU" b="1" dirty="0">
                <a:solidFill>
                  <a:schemeClr val="accent1">
                    <a:lumMod val="75000"/>
                  </a:schemeClr>
                </a:solidFill>
                <a:latin typeface="Georgia" panose="02040502050405020303" pitchFamily="18" charset="0"/>
              </a:rPr>
              <a:t>Общая часть</a:t>
            </a:r>
            <a:r>
              <a:rPr lang="ru-RU" dirty="0">
                <a:solidFill>
                  <a:schemeClr val="accent1">
                    <a:lumMod val="75000"/>
                  </a:schemeClr>
                </a:solidFill>
                <a:latin typeface="Georgia" panose="02040502050405020303" pitchFamily="18" charset="0"/>
              </a:rPr>
              <a:t>, представляющая собой системообразующее начало, включает изучение: предмета, методов, способов, принципов правового регулирования общественных отношений, связанных с производством и обращением информации в общем виде, вопросов правового регулирова­ния информационных отношений, возникающих при обращении ин­формации, при производстве и применении информационных техноло­гий и средств их обеспечения, в области информационной безопасности, а также в виртуальной среде Интернета. Сюда же следует включить и ин­ститут юридической ответственности за правонарушения в информаци­онной сфере.</a:t>
            </a:r>
          </a:p>
          <a:p>
            <a:pPr algn="just"/>
            <a:r>
              <a:rPr lang="ru-RU" b="1" dirty="0">
                <a:solidFill>
                  <a:schemeClr val="accent1">
                    <a:lumMod val="75000"/>
                  </a:schemeClr>
                </a:solidFill>
                <a:latin typeface="Georgia" panose="02040502050405020303" pitchFamily="18" charset="0"/>
              </a:rPr>
              <a:t>Особенная часть </a:t>
            </a:r>
            <a:r>
              <a:rPr lang="ru-RU" dirty="0">
                <a:solidFill>
                  <a:schemeClr val="accent1">
                    <a:lumMod val="75000"/>
                  </a:schemeClr>
                </a:solidFill>
                <a:latin typeface="Georgia" panose="02040502050405020303" pitchFamily="18" charset="0"/>
              </a:rPr>
              <a:t>содержит вопросы правового регулирования ин­формационных отношений, возникающих при производстве и обра­щении информации разных видов (массовой, в области библиотечного и архивного дела и др.), на основе методов, способов и прин­ципов информационного права, изучаемых в общей части. Сюда же включено изучение двух групп институтов информационного права: </a:t>
            </a:r>
          </a:p>
          <a:p>
            <a:pPr algn="just"/>
            <a:r>
              <a:rPr lang="ru-RU" dirty="0">
                <a:solidFill>
                  <a:schemeClr val="accent1">
                    <a:lumMod val="75000"/>
                  </a:schemeClr>
                </a:solidFill>
                <a:latin typeface="Georgia" panose="02040502050405020303" pitchFamily="18" charset="0"/>
              </a:rPr>
              <a:t>1) института обращения открытой информации; </a:t>
            </a:r>
          </a:p>
          <a:p>
            <a:pPr algn="just"/>
            <a:r>
              <a:rPr lang="ru-RU" dirty="0">
                <a:solidFill>
                  <a:schemeClr val="accent1">
                    <a:lumMod val="75000"/>
                  </a:schemeClr>
                </a:solidFill>
                <a:latin typeface="Georgia" panose="02040502050405020303" pitchFamily="18" charset="0"/>
              </a:rPr>
              <a:t>2) института обра­щения информации ограниченного доступа.</a:t>
            </a:r>
          </a:p>
          <a:p>
            <a:pPr algn="just"/>
            <a:endParaRPr lang="ru-RU" dirty="0">
              <a:solidFill>
                <a:schemeClr val="accent1">
                  <a:lumMod val="75000"/>
                </a:schemeClr>
              </a:solidFill>
              <a:latin typeface="Georgia" panose="02040502050405020303" pitchFamily="18" charset="0"/>
            </a:endParaRPr>
          </a:p>
          <a:p>
            <a:pPr algn="just"/>
            <a:endParaRPr lang="ru-RU"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4145020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D2BCCD-97C9-5EEB-918C-19ECD034EB33}"/>
              </a:ext>
            </a:extLst>
          </p:cNvPr>
          <p:cNvSpPr>
            <a:spLocks noGrp="1"/>
          </p:cNvSpPr>
          <p:nvPr>
            <p:ph type="title"/>
          </p:nvPr>
        </p:nvSpPr>
        <p:spPr/>
        <p:txBody>
          <a:bodyPr>
            <a:normAutofit/>
          </a:bodyPr>
          <a:lstStyle/>
          <a:p>
            <a:pPr algn="ctr"/>
            <a:r>
              <a:rPr lang="ru-RU" sz="4000" b="1" dirty="0">
                <a:solidFill>
                  <a:schemeClr val="accent1">
                    <a:lumMod val="75000"/>
                  </a:schemeClr>
                </a:solidFill>
                <a:latin typeface="Georgia" panose="02040502050405020303" pitchFamily="18" charset="0"/>
              </a:rPr>
              <a:t>Принципы информационного права</a:t>
            </a:r>
          </a:p>
        </p:txBody>
      </p:sp>
      <p:sp>
        <p:nvSpPr>
          <p:cNvPr id="3" name="Объект 2">
            <a:extLst>
              <a:ext uri="{FF2B5EF4-FFF2-40B4-BE49-F238E27FC236}">
                <a16:creationId xmlns:a16="http://schemas.microsoft.com/office/drawing/2014/main" id="{BF25B251-DD61-6899-0187-BABBBA698DF2}"/>
              </a:ext>
            </a:extLst>
          </p:cNvPr>
          <p:cNvSpPr>
            <a:spLocks noGrp="1"/>
          </p:cNvSpPr>
          <p:nvPr>
            <p:ph idx="1"/>
          </p:nvPr>
        </p:nvSpPr>
        <p:spPr>
          <a:xfrm>
            <a:off x="838200" y="2086882"/>
            <a:ext cx="10515600" cy="4667250"/>
          </a:xfrm>
        </p:spPr>
        <p:txBody>
          <a:bodyPr>
            <a:normAutofit fontScale="77500" lnSpcReduction="20000"/>
          </a:bodyPr>
          <a:lstStyle/>
          <a:p>
            <a:pPr algn="just"/>
            <a:r>
              <a:rPr lang="ru-RU" dirty="0">
                <a:solidFill>
                  <a:schemeClr val="accent1">
                    <a:lumMod val="75000"/>
                  </a:schemeClr>
                </a:solidFill>
                <a:latin typeface="Georgia" panose="02040502050405020303" pitchFamily="18" charset="0"/>
              </a:rPr>
              <a:t>Информационное право функционирует в соответствии с опре­деленными </a:t>
            </a:r>
            <a:r>
              <a:rPr lang="ru-RU" b="1" dirty="0">
                <a:solidFill>
                  <a:schemeClr val="accent1">
                    <a:lumMod val="75000"/>
                  </a:schemeClr>
                </a:solidFill>
                <a:latin typeface="Georgia" panose="02040502050405020303" pitchFamily="18" charset="0"/>
              </a:rPr>
              <a:t>принципами</a:t>
            </a:r>
            <a:r>
              <a:rPr lang="ru-RU" dirty="0">
                <a:solidFill>
                  <a:schemeClr val="accent1">
                    <a:lumMod val="75000"/>
                  </a:schemeClr>
                </a:solidFill>
                <a:latin typeface="Georgia" panose="02040502050405020303" pitchFamily="18" charset="0"/>
              </a:rPr>
              <a:t>, которые, как и принципы любой другой отрасли права, означают основные </a:t>
            </a:r>
            <a:r>
              <a:rPr lang="ru-RU" i="1" dirty="0">
                <a:solidFill>
                  <a:schemeClr val="accent1">
                    <a:lumMod val="75000"/>
                  </a:schemeClr>
                </a:solidFill>
                <a:latin typeface="Georgia" panose="02040502050405020303" pitchFamily="18" charset="0"/>
              </a:rPr>
              <a:t>идеи и требования</a:t>
            </a:r>
            <a:r>
              <a:rPr lang="ru-RU" dirty="0">
                <a:solidFill>
                  <a:schemeClr val="accent1">
                    <a:lumMod val="75000"/>
                  </a:schemeClr>
                </a:solidFill>
                <a:latin typeface="Georgia" panose="02040502050405020303" pitchFamily="18" charset="0"/>
              </a:rPr>
              <a:t>, </a:t>
            </a:r>
            <a:r>
              <a:rPr lang="ru-RU" i="1" dirty="0">
                <a:solidFill>
                  <a:schemeClr val="accent1">
                    <a:lumMod val="75000"/>
                  </a:schemeClr>
                </a:solidFill>
                <a:latin typeface="Georgia" panose="02040502050405020303" pitchFamily="18" charset="0"/>
              </a:rPr>
              <a:t>законода­тельные отправные начала, организационные начала, наиболее ха­рактерные черты и свойства той или иной деятельности.</a:t>
            </a:r>
          </a:p>
          <a:p>
            <a:pPr algn="just"/>
            <a:r>
              <a:rPr lang="ru-RU" b="1" dirty="0">
                <a:solidFill>
                  <a:schemeClr val="accent1">
                    <a:lumMod val="75000"/>
                  </a:schemeClr>
                </a:solidFill>
                <a:latin typeface="Georgia" panose="02040502050405020303" pitchFamily="18" charset="0"/>
              </a:rPr>
              <a:t>Принцип законности</a:t>
            </a:r>
            <a:r>
              <a:rPr lang="ru-RU" dirty="0">
                <a:solidFill>
                  <a:schemeClr val="accent1">
                    <a:lumMod val="75000"/>
                  </a:schemeClr>
                </a:solidFill>
                <a:latin typeface="Georgia" panose="02040502050405020303" pitchFamily="18" charset="0"/>
              </a:rPr>
              <a:t>. Это универсальный принцип, проявляющийся  в соблюдении Конституции и законодательства Российской Федерации, об­щепризнанных принципов и норм международного права при осу­ществлении деятельности в информационной сфере. Важную роль в обеспечении принципа законности играет информированность о содержании законов и иных нормативных юридических актов ши­роких слоев населения, не говоря уже о государственных и муни­ципальных служащих. Возможности ознакомления с содержанием законов в последнее время неизмеримо выросли, в том числе и бла­годаря информационному праву. Достаточно вспомнить, как трудно было приобрести текст какого-либо закона, например кодекса, в книжных магазинах в сравнительно недавнем прошлом.</a:t>
            </a:r>
          </a:p>
        </p:txBody>
      </p:sp>
    </p:spTree>
    <p:extLst>
      <p:ext uri="{BB962C8B-B14F-4D97-AF65-F5344CB8AC3E}">
        <p14:creationId xmlns:p14="http://schemas.microsoft.com/office/powerpoint/2010/main" val="180407368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1343</TotalTime>
  <Words>5070</Words>
  <Application>Microsoft Office PowerPoint</Application>
  <PresentationFormat>Широкоэкранный</PresentationFormat>
  <Paragraphs>199</Paragraphs>
  <Slides>45</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45</vt:i4>
      </vt:variant>
    </vt:vector>
  </HeadingPairs>
  <TitlesOfParts>
    <vt:vector size="51" baseType="lpstr">
      <vt:lpstr>Arial</vt:lpstr>
      <vt:lpstr>Calibri</vt:lpstr>
      <vt:lpstr>Calibri Light</vt:lpstr>
      <vt:lpstr>Georgia</vt:lpstr>
      <vt:lpstr>Times New Roman</vt:lpstr>
      <vt:lpstr>Тема Office</vt:lpstr>
      <vt:lpstr>Презентация PowerPoint</vt:lpstr>
      <vt:lpstr>Информационное право – это …?</vt:lpstr>
      <vt:lpstr>Предмет информационного права</vt:lpstr>
      <vt:lpstr>Термины </vt:lpstr>
      <vt:lpstr>Из истории …</vt:lpstr>
      <vt:lpstr>Презентация PowerPoint</vt:lpstr>
      <vt:lpstr>Понятие информационного права в узком и широком смысле</vt:lpstr>
      <vt:lpstr>Система информационного права</vt:lpstr>
      <vt:lpstr>Принципы информационного права</vt:lpstr>
      <vt:lpstr>Презентация PowerPoint</vt:lpstr>
      <vt:lpstr>Презентация PowerPoint</vt:lpstr>
      <vt:lpstr>Презентация PowerPoint</vt:lpstr>
      <vt:lpstr>Объекты информационного права</vt:lpstr>
      <vt:lpstr>Презентация PowerPoint</vt:lpstr>
      <vt:lpstr>Субъекты информационного права</vt:lpstr>
      <vt:lpstr>Право владения, пользования и распоряжения</vt:lpstr>
      <vt:lpstr>Информационные отношения – это..?</vt:lpstr>
      <vt:lpstr>Информационные правоотношения</vt:lpstr>
      <vt:lpstr>Презентация PowerPoint</vt:lpstr>
      <vt:lpstr>Презентация PowerPoint</vt:lpstr>
      <vt:lpstr>Презентация PowerPoint</vt:lpstr>
      <vt:lpstr>Презентация PowerPoint</vt:lpstr>
      <vt:lpstr>Правовой режим информации: понятие, признаки, содержание</vt:lpstr>
      <vt:lpstr>Презентация PowerPoint</vt:lpstr>
      <vt:lpstr>Общий правовой режим</vt:lpstr>
      <vt:lpstr>Презентация PowerPoint</vt:lpstr>
      <vt:lpstr>Специальный правовой режим</vt:lpstr>
      <vt:lpstr>Презентация PowerPoint</vt:lpstr>
      <vt:lpstr>Конфиденциальность информации</vt:lpstr>
      <vt:lpstr>Коммерческая тайна</vt:lpstr>
      <vt:lpstr>Информация, составляющая коммерческую тайну</vt:lpstr>
      <vt:lpstr>Презентация PowerPoint</vt:lpstr>
      <vt:lpstr>Чтобы информация стала коммерческой тайной, её владелец должен:</vt:lpstr>
      <vt:lpstr>Профессиональная тайна и ее защита</vt:lpstr>
      <vt:lpstr>Государственная тайна</vt:lpstr>
      <vt:lpstr>Государство защищает сведения в следующих областях:</vt:lpstr>
      <vt:lpstr>Презентация PowerPoint</vt:lpstr>
      <vt:lpstr>Какие сведения нельзя засекретить</vt:lpstr>
      <vt:lpstr>Ограничения для тех, кто работает с гостайной</vt:lpstr>
      <vt:lpstr>Способы неправомерного доступа к информации</vt:lpstr>
      <vt:lpstr>Методы защиты информации</vt:lpstr>
      <vt:lpstr>Виды защиты информации</vt:lpstr>
      <vt:lpstr>Технические способы защиты информации</vt:lpstr>
      <vt:lpstr>Аутентификация и идентификация</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Анна Тетерина</dc:creator>
  <cp:lastModifiedBy>Анна Тетерина</cp:lastModifiedBy>
  <cp:revision>3</cp:revision>
  <dcterms:created xsi:type="dcterms:W3CDTF">2024-05-12T14:14:57Z</dcterms:created>
  <dcterms:modified xsi:type="dcterms:W3CDTF">2024-05-13T12:38:43Z</dcterms:modified>
</cp:coreProperties>
</file>