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58" r:id="rId3"/>
    <p:sldId id="259" r:id="rId4"/>
    <p:sldId id="260" r:id="rId5"/>
    <p:sldId id="286" r:id="rId6"/>
    <p:sldId id="261" r:id="rId7"/>
    <p:sldId id="262" r:id="rId8"/>
    <p:sldId id="287" r:id="rId9"/>
    <p:sldId id="288" r:id="rId10"/>
    <p:sldId id="289"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90" r:id="rId35"/>
    <p:sldId id="291" r:id="rId36"/>
    <p:sldId id="292" r:id="rId37"/>
    <p:sldId id="293" r:id="rId3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828EF-7160-4849-836E-B6DAA80C9718}" type="datetimeFigureOut">
              <a:rPr lang="ru-RU" smtClean="0"/>
              <a:t>26.05.2024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914AF-8B30-4BC5-AE5E-844B0C29518E}" type="slidenum">
              <a:rPr lang="ru-RU" smtClean="0"/>
              <a:t>‹#›</a:t>
            </a:fld>
            <a:endParaRPr lang="ru-RU"/>
          </a:p>
        </p:txBody>
      </p:sp>
    </p:spTree>
    <p:extLst>
      <p:ext uri="{BB962C8B-B14F-4D97-AF65-F5344CB8AC3E}">
        <p14:creationId xmlns:p14="http://schemas.microsoft.com/office/powerpoint/2010/main" val="403060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A6914AF-8B30-4BC5-AE5E-844B0C29518E}" type="slidenum">
              <a:rPr lang="ru-RU" smtClean="0"/>
              <a:t>11</a:t>
            </a:fld>
            <a:endParaRPr lang="ru-RU"/>
          </a:p>
        </p:txBody>
      </p:sp>
    </p:spTree>
    <p:extLst>
      <p:ext uri="{BB962C8B-B14F-4D97-AF65-F5344CB8AC3E}">
        <p14:creationId xmlns:p14="http://schemas.microsoft.com/office/powerpoint/2010/main" val="608557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A6914AF-8B30-4BC5-AE5E-844B0C29518E}" type="slidenum">
              <a:rPr lang="ru-RU" smtClean="0"/>
              <a:t>22</a:t>
            </a:fld>
            <a:endParaRPr lang="ru-RU"/>
          </a:p>
        </p:txBody>
      </p:sp>
    </p:spTree>
    <p:extLst>
      <p:ext uri="{BB962C8B-B14F-4D97-AF65-F5344CB8AC3E}">
        <p14:creationId xmlns:p14="http://schemas.microsoft.com/office/powerpoint/2010/main" val="2846768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0CC960-072F-76A4-A936-6CDB6EF143C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7F674DBA-EEA6-4582-7887-D9ADD4040C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E2C946F6-6F9E-33DA-DFBA-A69DAD0D3986}"/>
              </a:ext>
            </a:extLst>
          </p:cNvPr>
          <p:cNvSpPr>
            <a:spLocks noGrp="1"/>
          </p:cNvSpPr>
          <p:nvPr>
            <p:ph type="dt" sz="half" idx="10"/>
          </p:nvPr>
        </p:nvSpPr>
        <p:spPr/>
        <p:txBody>
          <a:bodyPr/>
          <a:lstStyle/>
          <a:p>
            <a:fld id="{F539A2B7-BFCB-4FCD-A315-8B30AADE0D51}" type="datetimeFigureOut">
              <a:rPr lang="ru-RU" smtClean="0"/>
              <a:t>26.05.2024</a:t>
            </a:fld>
            <a:endParaRPr lang="ru-RU"/>
          </a:p>
        </p:txBody>
      </p:sp>
      <p:sp>
        <p:nvSpPr>
          <p:cNvPr id="5" name="Нижний колонтитул 4">
            <a:extLst>
              <a:ext uri="{FF2B5EF4-FFF2-40B4-BE49-F238E27FC236}">
                <a16:creationId xmlns:a16="http://schemas.microsoft.com/office/drawing/2014/main" id="{4B186EC4-CB8E-9986-98AB-21064D5E26A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0CF4B66-9B27-A636-ED65-665AD4094AD9}"/>
              </a:ext>
            </a:extLst>
          </p:cNvPr>
          <p:cNvSpPr>
            <a:spLocks noGrp="1"/>
          </p:cNvSpPr>
          <p:nvPr>
            <p:ph type="sldNum" sz="quarter" idx="12"/>
          </p:nvPr>
        </p:nvSpPr>
        <p:spPr/>
        <p:txBody>
          <a:bodyPr/>
          <a:lstStyle/>
          <a:p>
            <a:fld id="{36D26B2A-8C07-4898-B2AF-DC9CB8903F2C}" type="slidenum">
              <a:rPr lang="ru-RU" smtClean="0"/>
              <a:t>‹#›</a:t>
            </a:fld>
            <a:endParaRPr lang="ru-RU"/>
          </a:p>
        </p:txBody>
      </p:sp>
    </p:spTree>
    <p:extLst>
      <p:ext uri="{BB962C8B-B14F-4D97-AF65-F5344CB8AC3E}">
        <p14:creationId xmlns:p14="http://schemas.microsoft.com/office/powerpoint/2010/main" val="4104176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F033A9-A8B1-D5B1-2938-B2CC07F9A9A6}"/>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85B16FE-1D1B-F404-D530-CA25A784761D}"/>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277D7F6-A37E-E5DA-51CE-9C539DEB4973}"/>
              </a:ext>
            </a:extLst>
          </p:cNvPr>
          <p:cNvSpPr>
            <a:spLocks noGrp="1"/>
          </p:cNvSpPr>
          <p:nvPr>
            <p:ph type="dt" sz="half" idx="10"/>
          </p:nvPr>
        </p:nvSpPr>
        <p:spPr/>
        <p:txBody>
          <a:bodyPr/>
          <a:lstStyle/>
          <a:p>
            <a:fld id="{F539A2B7-BFCB-4FCD-A315-8B30AADE0D51}" type="datetimeFigureOut">
              <a:rPr lang="ru-RU" smtClean="0"/>
              <a:t>26.05.2024</a:t>
            </a:fld>
            <a:endParaRPr lang="ru-RU"/>
          </a:p>
        </p:txBody>
      </p:sp>
      <p:sp>
        <p:nvSpPr>
          <p:cNvPr id="5" name="Нижний колонтитул 4">
            <a:extLst>
              <a:ext uri="{FF2B5EF4-FFF2-40B4-BE49-F238E27FC236}">
                <a16:creationId xmlns:a16="http://schemas.microsoft.com/office/drawing/2014/main" id="{DF6373E6-EEA3-7259-8BDA-296A60764B0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BC628E7-B30E-94DF-E7D1-50EA074E1388}"/>
              </a:ext>
            </a:extLst>
          </p:cNvPr>
          <p:cNvSpPr>
            <a:spLocks noGrp="1"/>
          </p:cNvSpPr>
          <p:nvPr>
            <p:ph type="sldNum" sz="quarter" idx="12"/>
          </p:nvPr>
        </p:nvSpPr>
        <p:spPr/>
        <p:txBody>
          <a:bodyPr/>
          <a:lstStyle/>
          <a:p>
            <a:fld id="{36D26B2A-8C07-4898-B2AF-DC9CB8903F2C}" type="slidenum">
              <a:rPr lang="ru-RU" smtClean="0"/>
              <a:t>‹#›</a:t>
            </a:fld>
            <a:endParaRPr lang="ru-RU"/>
          </a:p>
        </p:txBody>
      </p:sp>
    </p:spTree>
    <p:extLst>
      <p:ext uri="{BB962C8B-B14F-4D97-AF65-F5344CB8AC3E}">
        <p14:creationId xmlns:p14="http://schemas.microsoft.com/office/powerpoint/2010/main" val="2852515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25833D07-D6DF-B949-B578-06CE1ACC49F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EB9DE36F-88FB-DD7E-3470-95E50030580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B4CFC69-720D-1A89-47D9-77FCD781780B}"/>
              </a:ext>
            </a:extLst>
          </p:cNvPr>
          <p:cNvSpPr>
            <a:spLocks noGrp="1"/>
          </p:cNvSpPr>
          <p:nvPr>
            <p:ph type="dt" sz="half" idx="10"/>
          </p:nvPr>
        </p:nvSpPr>
        <p:spPr/>
        <p:txBody>
          <a:bodyPr/>
          <a:lstStyle/>
          <a:p>
            <a:fld id="{F539A2B7-BFCB-4FCD-A315-8B30AADE0D51}" type="datetimeFigureOut">
              <a:rPr lang="ru-RU" smtClean="0"/>
              <a:t>26.05.2024</a:t>
            </a:fld>
            <a:endParaRPr lang="ru-RU"/>
          </a:p>
        </p:txBody>
      </p:sp>
      <p:sp>
        <p:nvSpPr>
          <p:cNvPr id="5" name="Нижний колонтитул 4">
            <a:extLst>
              <a:ext uri="{FF2B5EF4-FFF2-40B4-BE49-F238E27FC236}">
                <a16:creationId xmlns:a16="http://schemas.microsoft.com/office/drawing/2014/main" id="{55FA8609-7C93-2F80-122A-FB4FD1E5517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0BBF561-3001-F22F-67C8-9E5DE0CF348C}"/>
              </a:ext>
            </a:extLst>
          </p:cNvPr>
          <p:cNvSpPr>
            <a:spLocks noGrp="1"/>
          </p:cNvSpPr>
          <p:nvPr>
            <p:ph type="sldNum" sz="quarter" idx="12"/>
          </p:nvPr>
        </p:nvSpPr>
        <p:spPr/>
        <p:txBody>
          <a:bodyPr/>
          <a:lstStyle/>
          <a:p>
            <a:fld id="{36D26B2A-8C07-4898-B2AF-DC9CB8903F2C}" type="slidenum">
              <a:rPr lang="ru-RU" smtClean="0"/>
              <a:t>‹#›</a:t>
            </a:fld>
            <a:endParaRPr lang="ru-RU"/>
          </a:p>
        </p:txBody>
      </p:sp>
    </p:spTree>
    <p:extLst>
      <p:ext uri="{BB962C8B-B14F-4D97-AF65-F5344CB8AC3E}">
        <p14:creationId xmlns:p14="http://schemas.microsoft.com/office/powerpoint/2010/main" val="261599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3893F5-7246-0B38-6BA1-4E9BEA9C757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F7C983A-1780-C9E5-2FED-A1631F0652C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05851F1-9FCF-4842-232A-99590E13822F}"/>
              </a:ext>
            </a:extLst>
          </p:cNvPr>
          <p:cNvSpPr>
            <a:spLocks noGrp="1"/>
          </p:cNvSpPr>
          <p:nvPr>
            <p:ph type="dt" sz="half" idx="10"/>
          </p:nvPr>
        </p:nvSpPr>
        <p:spPr/>
        <p:txBody>
          <a:bodyPr/>
          <a:lstStyle/>
          <a:p>
            <a:fld id="{F539A2B7-BFCB-4FCD-A315-8B30AADE0D51}" type="datetimeFigureOut">
              <a:rPr lang="ru-RU" smtClean="0"/>
              <a:t>26.05.2024</a:t>
            </a:fld>
            <a:endParaRPr lang="ru-RU"/>
          </a:p>
        </p:txBody>
      </p:sp>
      <p:sp>
        <p:nvSpPr>
          <p:cNvPr id="5" name="Нижний колонтитул 4">
            <a:extLst>
              <a:ext uri="{FF2B5EF4-FFF2-40B4-BE49-F238E27FC236}">
                <a16:creationId xmlns:a16="http://schemas.microsoft.com/office/drawing/2014/main" id="{BBA4817B-CA7D-FBEA-4DF4-7F7B324036A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0BEB89D-337E-2FB7-92D5-54F33036CF74}"/>
              </a:ext>
            </a:extLst>
          </p:cNvPr>
          <p:cNvSpPr>
            <a:spLocks noGrp="1"/>
          </p:cNvSpPr>
          <p:nvPr>
            <p:ph type="sldNum" sz="quarter" idx="12"/>
          </p:nvPr>
        </p:nvSpPr>
        <p:spPr/>
        <p:txBody>
          <a:bodyPr/>
          <a:lstStyle/>
          <a:p>
            <a:fld id="{36D26B2A-8C07-4898-B2AF-DC9CB8903F2C}" type="slidenum">
              <a:rPr lang="ru-RU" smtClean="0"/>
              <a:t>‹#›</a:t>
            </a:fld>
            <a:endParaRPr lang="ru-RU"/>
          </a:p>
        </p:txBody>
      </p:sp>
    </p:spTree>
    <p:extLst>
      <p:ext uri="{BB962C8B-B14F-4D97-AF65-F5344CB8AC3E}">
        <p14:creationId xmlns:p14="http://schemas.microsoft.com/office/powerpoint/2010/main" val="1188894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0C25F1-006E-39ED-F602-AE5BD9A973B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9DC0951-711E-13F7-2D1F-DA85E665CF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067AA076-B204-663B-2444-9FA60D013BC2}"/>
              </a:ext>
            </a:extLst>
          </p:cNvPr>
          <p:cNvSpPr>
            <a:spLocks noGrp="1"/>
          </p:cNvSpPr>
          <p:nvPr>
            <p:ph type="dt" sz="half" idx="10"/>
          </p:nvPr>
        </p:nvSpPr>
        <p:spPr/>
        <p:txBody>
          <a:bodyPr/>
          <a:lstStyle/>
          <a:p>
            <a:fld id="{F539A2B7-BFCB-4FCD-A315-8B30AADE0D51}" type="datetimeFigureOut">
              <a:rPr lang="ru-RU" smtClean="0"/>
              <a:t>26.05.2024</a:t>
            </a:fld>
            <a:endParaRPr lang="ru-RU"/>
          </a:p>
        </p:txBody>
      </p:sp>
      <p:sp>
        <p:nvSpPr>
          <p:cNvPr id="5" name="Нижний колонтитул 4">
            <a:extLst>
              <a:ext uri="{FF2B5EF4-FFF2-40B4-BE49-F238E27FC236}">
                <a16:creationId xmlns:a16="http://schemas.microsoft.com/office/drawing/2014/main" id="{2333C707-C359-61E7-66FC-427219469BF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CFC2DE8-2D86-404D-8427-C7EB3DAF8B40}"/>
              </a:ext>
            </a:extLst>
          </p:cNvPr>
          <p:cNvSpPr>
            <a:spLocks noGrp="1"/>
          </p:cNvSpPr>
          <p:nvPr>
            <p:ph type="sldNum" sz="quarter" idx="12"/>
          </p:nvPr>
        </p:nvSpPr>
        <p:spPr/>
        <p:txBody>
          <a:bodyPr/>
          <a:lstStyle/>
          <a:p>
            <a:fld id="{36D26B2A-8C07-4898-B2AF-DC9CB8903F2C}" type="slidenum">
              <a:rPr lang="ru-RU" smtClean="0"/>
              <a:t>‹#›</a:t>
            </a:fld>
            <a:endParaRPr lang="ru-RU"/>
          </a:p>
        </p:txBody>
      </p:sp>
    </p:spTree>
    <p:extLst>
      <p:ext uri="{BB962C8B-B14F-4D97-AF65-F5344CB8AC3E}">
        <p14:creationId xmlns:p14="http://schemas.microsoft.com/office/powerpoint/2010/main" val="3842035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C890C5-F2F3-2A0A-DD3E-27F78D7D96A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5881AF7-1D11-AF5B-2225-CF3032D1518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7BB0202-DFEE-AF6D-58FE-B2BC8C17CFDB}"/>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E39F3A6-BCF2-C20B-F08E-855FDAB3A936}"/>
              </a:ext>
            </a:extLst>
          </p:cNvPr>
          <p:cNvSpPr>
            <a:spLocks noGrp="1"/>
          </p:cNvSpPr>
          <p:nvPr>
            <p:ph type="dt" sz="half" idx="10"/>
          </p:nvPr>
        </p:nvSpPr>
        <p:spPr/>
        <p:txBody>
          <a:bodyPr/>
          <a:lstStyle/>
          <a:p>
            <a:fld id="{F539A2B7-BFCB-4FCD-A315-8B30AADE0D51}" type="datetimeFigureOut">
              <a:rPr lang="ru-RU" smtClean="0"/>
              <a:t>26.05.2024</a:t>
            </a:fld>
            <a:endParaRPr lang="ru-RU"/>
          </a:p>
        </p:txBody>
      </p:sp>
      <p:sp>
        <p:nvSpPr>
          <p:cNvPr id="6" name="Нижний колонтитул 5">
            <a:extLst>
              <a:ext uri="{FF2B5EF4-FFF2-40B4-BE49-F238E27FC236}">
                <a16:creationId xmlns:a16="http://schemas.microsoft.com/office/drawing/2014/main" id="{2CF8646E-13C7-8A38-4208-1FEB313376B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827FEC2-B1A7-DECC-E770-E74F9C580CD0}"/>
              </a:ext>
            </a:extLst>
          </p:cNvPr>
          <p:cNvSpPr>
            <a:spLocks noGrp="1"/>
          </p:cNvSpPr>
          <p:nvPr>
            <p:ph type="sldNum" sz="quarter" idx="12"/>
          </p:nvPr>
        </p:nvSpPr>
        <p:spPr/>
        <p:txBody>
          <a:bodyPr/>
          <a:lstStyle/>
          <a:p>
            <a:fld id="{36D26B2A-8C07-4898-B2AF-DC9CB8903F2C}" type="slidenum">
              <a:rPr lang="ru-RU" smtClean="0"/>
              <a:t>‹#›</a:t>
            </a:fld>
            <a:endParaRPr lang="ru-RU"/>
          </a:p>
        </p:txBody>
      </p:sp>
    </p:spTree>
    <p:extLst>
      <p:ext uri="{BB962C8B-B14F-4D97-AF65-F5344CB8AC3E}">
        <p14:creationId xmlns:p14="http://schemas.microsoft.com/office/powerpoint/2010/main" val="1802725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0EB5D1-F6DB-7431-7C7E-BA925522E65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B9271C6-A012-BF85-0CDB-9A84EFFEB7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7766EB2B-569C-E91A-00A4-88768839A51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38F0F06F-5FC3-FFC0-6FAC-37FD26E47B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29541266-CD3F-8F81-3D61-96BB90617A9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468AEBC4-9F96-0136-3CAF-9C309FCDA513}"/>
              </a:ext>
            </a:extLst>
          </p:cNvPr>
          <p:cNvSpPr>
            <a:spLocks noGrp="1"/>
          </p:cNvSpPr>
          <p:nvPr>
            <p:ph type="dt" sz="half" idx="10"/>
          </p:nvPr>
        </p:nvSpPr>
        <p:spPr/>
        <p:txBody>
          <a:bodyPr/>
          <a:lstStyle/>
          <a:p>
            <a:fld id="{F539A2B7-BFCB-4FCD-A315-8B30AADE0D51}" type="datetimeFigureOut">
              <a:rPr lang="ru-RU" smtClean="0"/>
              <a:t>26.05.2024</a:t>
            </a:fld>
            <a:endParaRPr lang="ru-RU"/>
          </a:p>
        </p:txBody>
      </p:sp>
      <p:sp>
        <p:nvSpPr>
          <p:cNvPr id="8" name="Нижний колонтитул 7">
            <a:extLst>
              <a:ext uri="{FF2B5EF4-FFF2-40B4-BE49-F238E27FC236}">
                <a16:creationId xmlns:a16="http://schemas.microsoft.com/office/drawing/2014/main" id="{45522BB5-481F-A084-EB78-845E6230AEE2}"/>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924EF003-1646-4D87-4E37-C7D1A989EB5A}"/>
              </a:ext>
            </a:extLst>
          </p:cNvPr>
          <p:cNvSpPr>
            <a:spLocks noGrp="1"/>
          </p:cNvSpPr>
          <p:nvPr>
            <p:ph type="sldNum" sz="quarter" idx="12"/>
          </p:nvPr>
        </p:nvSpPr>
        <p:spPr/>
        <p:txBody>
          <a:bodyPr/>
          <a:lstStyle/>
          <a:p>
            <a:fld id="{36D26B2A-8C07-4898-B2AF-DC9CB8903F2C}" type="slidenum">
              <a:rPr lang="ru-RU" smtClean="0"/>
              <a:t>‹#›</a:t>
            </a:fld>
            <a:endParaRPr lang="ru-RU"/>
          </a:p>
        </p:txBody>
      </p:sp>
    </p:spTree>
    <p:extLst>
      <p:ext uri="{BB962C8B-B14F-4D97-AF65-F5344CB8AC3E}">
        <p14:creationId xmlns:p14="http://schemas.microsoft.com/office/powerpoint/2010/main" val="2143937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A7D378-0D43-9AED-441D-A329F043D251}"/>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4DEDF17-7389-130A-4464-E1ACDE465F29}"/>
              </a:ext>
            </a:extLst>
          </p:cNvPr>
          <p:cNvSpPr>
            <a:spLocks noGrp="1"/>
          </p:cNvSpPr>
          <p:nvPr>
            <p:ph type="dt" sz="half" idx="10"/>
          </p:nvPr>
        </p:nvSpPr>
        <p:spPr/>
        <p:txBody>
          <a:bodyPr/>
          <a:lstStyle/>
          <a:p>
            <a:fld id="{F539A2B7-BFCB-4FCD-A315-8B30AADE0D51}" type="datetimeFigureOut">
              <a:rPr lang="ru-RU" smtClean="0"/>
              <a:t>26.05.2024</a:t>
            </a:fld>
            <a:endParaRPr lang="ru-RU"/>
          </a:p>
        </p:txBody>
      </p:sp>
      <p:sp>
        <p:nvSpPr>
          <p:cNvPr id="4" name="Нижний колонтитул 3">
            <a:extLst>
              <a:ext uri="{FF2B5EF4-FFF2-40B4-BE49-F238E27FC236}">
                <a16:creationId xmlns:a16="http://schemas.microsoft.com/office/drawing/2014/main" id="{DA21A1FB-70A8-0F9F-802A-1B81113EEC22}"/>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3222CE6D-869A-9171-81DA-0DE82E0EF439}"/>
              </a:ext>
            </a:extLst>
          </p:cNvPr>
          <p:cNvSpPr>
            <a:spLocks noGrp="1"/>
          </p:cNvSpPr>
          <p:nvPr>
            <p:ph type="sldNum" sz="quarter" idx="12"/>
          </p:nvPr>
        </p:nvSpPr>
        <p:spPr/>
        <p:txBody>
          <a:bodyPr/>
          <a:lstStyle/>
          <a:p>
            <a:fld id="{36D26B2A-8C07-4898-B2AF-DC9CB8903F2C}" type="slidenum">
              <a:rPr lang="ru-RU" smtClean="0"/>
              <a:t>‹#›</a:t>
            </a:fld>
            <a:endParaRPr lang="ru-RU"/>
          </a:p>
        </p:txBody>
      </p:sp>
    </p:spTree>
    <p:extLst>
      <p:ext uri="{BB962C8B-B14F-4D97-AF65-F5344CB8AC3E}">
        <p14:creationId xmlns:p14="http://schemas.microsoft.com/office/powerpoint/2010/main" val="3737063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905FD427-8AB4-2E5A-593E-3226ABBDE438}"/>
              </a:ext>
            </a:extLst>
          </p:cNvPr>
          <p:cNvSpPr>
            <a:spLocks noGrp="1"/>
          </p:cNvSpPr>
          <p:nvPr>
            <p:ph type="dt" sz="half" idx="10"/>
          </p:nvPr>
        </p:nvSpPr>
        <p:spPr/>
        <p:txBody>
          <a:bodyPr/>
          <a:lstStyle/>
          <a:p>
            <a:fld id="{F539A2B7-BFCB-4FCD-A315-8B30AADE0D51}" type="datetimeFigureOut">
              <a:rPr lang="ru-RU" smtClean="0"/>
              <a:t>26.05.2024</a:t>
            </a:fld>
            <a:endParaRPr lang="ru-RU"/>
          </a:p>
        </p:txBody>
      </p:sp>
      <p:sp>
        <p:nvSpPr>
          <p:cNvPr id="3" name="Нижний колонтитул 2">
            <a:extLst>
              <a:ext uri="{FF2B5EF4-FFF2-40B4-BE49-F238E27FC236}">
                <a16:creationId xmlns:a16="http://schemas.microsoft.com/office/drawing/2014/main" id="{916629B5-9E4A-B757-F62F-E618D79040B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D99719E8-F29B-CC52-6131-8F7F9FAF61C4}"/>
              </a:ext>
            </a:extLst>
          </p:cNvPr>
          <p:cNvSpPr>
            <a:spLocks noGrp="1"/>
          </p:cNvSpPr>
          <p:nvPr>
            <p:ph type="sldNum" sz="quarter" idx="12"/>
          </p:nvPr>
        </p:nvSpPr>
        <p:spPr/>
        <p:txBody>
          <a:bodyPr/>
          <a:lstStyle/>
          <a:p>
            <a:fld id="{36D26B2A-8C07-4898-B2AF-DC9CB8903F2C}" type="slidenum">
              <a:rPr lang="ru-RU" smtClean="0"/>
              <a:t>‹#›</a:t>
            </a:fld>
            <a:endParaRPr lang="ru-RU"/>
          </a:p>
        </p:txBody>
      </p:sp>
    </p:spTree>
    <p:extLst>
      <p:ext uri="{BB962C8B-B14F-4D97-AF65-F5344CB8AC3E}">
        <p14:creationId xmlns:p14="http://schemas.microsoft.com/office/powerpoint/2010/main" val="248269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50B70D-297F-CC8F-8EBE-DD95F21BD61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755D354-456A-B618-74AC-38F7235A46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3CDDA760-CD4D-C1D0-0B4C-A36644234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F3E8A33-9098-C571-C95C-54F5D043FC79}"/>
              </a:ext>
            </a:extLst>
          </p:cNvPr>
          <p:cNvSpPr>
            <a:spLocks noGrp="1"/>
          </p:cNvSpPr>
          <p:nvPr>
            <p:ph type="dt" sz="half" idx="10"/>
          </p:nvPr>
        </p:nvSpPr>
        <p:spPr/>
        <p:txBody>
          <a:bodyPr/>
          <a:lstStyle/>
          <a:p>
            <a:fld id="{F539A2B7-BFCB-4FCD-A315-8B30AADE0D51}" type="datetimeFigureOut">
              <a:rPr lang="ru-RU" smtClean="0"/>
              <a:t>26.05.2024</a:t>
            </a:fld>
            <a:endParaRPr lang="ru-RU"/>
          </a:p>
        </p:txBody>
      </p:sp>
      <p:sp>
        <p:nvSpPr>
          <p:cNvPr id="6" name="Нижний колонтитул 5">
            <a:extLst>
              <a:ext uri="{FF2B5EF4-FFF2-40B4-BE49-F238E27FC236}">
                <a16:creationId xmlns:a16="http://schemas.microsoft.com/office/drawing/2014/main" id="{C04C50D7-961A-64C2-7576-CB8F87777AA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37024EE-C8CF-8EA1-3DA4-8C0C5415B4A5}"/>
              </a:ext>
            </a:extLst>
          </p:cNvPr>
          <p:cNvSpPr>
            <a:spLocks noGrp="1"/>
          </p:cNvSpPr>
          <p:nvPr>
            <p:ph type="sldNum" sz="quarter" idx="12"/>
          </p:nvPr>
        </p:nvSpPr>
        <p:spPr/>
        <p:txBody>
          <a:bodyPr/>
          <a:lstStyle/>
          <a:p>
            <a:fld id="{36D26B2A-8C07-4898-B2AF-DC9CB8903F2C}" type="slidenum">
              <a:rPr lang="ru-RU" smtClean="0"/>
              <a:t>‹#›</a:t>
            </a:fld>
            <a:endParaRPr lang="ru-RU"/>
          </a:p>
        </p:txBody>
      </p:sp>
    </p:spTree>
    <p:extLst>
      <p:ext uri="{BB962C8B-B14F-4D97-AF65-F5344CB8AC3E}">
        <p14:creationId xmlns:p14="http://schemas.microsoft.com/office/powerpoint/2010/main" val="3691687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2D71C9-1ABE-D1A7-200C-8B4BB5CFE42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ED39452-D934-0747-B2B5-ABBC6B15BF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20467A73-A1DB-6CB7-5447-CD29DD6C5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0F32ECE-7392-B468-7609-12E88C751F6A}"/>
              </a:ext>
            </a:extLst>
          </p:cNvPr>
          <p:cNvSpPr>
            <a:spLocks noGrp="1"/>
          </p:cNvSpPr>
          <p:nvPr>
            <p:ph type="dt" sz="half" idx="10"/>
          </p:nvPr>
        </p:nvSpPr>
        <p:spPr/>
        <p:txBody>
          <a:bodyPr/>
          <a:lstStyle/>
          <a:p>
            <a:fld id="{F539A2B7-BFCB-4FCD-A315-8B30AADE0D51}" type="datetimeFigureOut">
              <a:rPr lang="ru-RU" smtClean="0"/>
              <a:t>26.05.2024</a:t>
            </a:fld>
            <a:endParaRPr lang="ru-RU"/>
          </a:p>
        </p:txBody>
      </p:sp>
      <p:sp>
        <p:nvSpPr>
          <p:cNvPr id="6" name="Нижний колонтитул 5">
            <a:extLst>
              <a:ext uri="{FF2B5EF4-FFF2-40B4-BE49-F238E27FC236}">
                <a16:creationId xmlns:a16="http://schemas.microsoft.com/office/drawing/2014/main" id="{2440C00F-4337-8A63-70F2-06EB2A0CA67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BFB9FE2-400F-2B2C-3CF7-442A54988240}"/>
              </a:ext>
            </a:extLst>
          </p:cNvPr>
          <p:cNvSpPr>
            <a:spLocks noGrp="1"/>
          </p:cNvSpPr>
          <p:nvPr>
            <p:ph type="sldNum" sz="quarter" idx="12"/>
          </p:nvPr>
        </p:nvSpPr>
        <p:spPr/>
        <p:txBody>
          <a:bodyPr/>
          <a:lstStyle/>
          <a:p>
            <a:fld id="{36D26B2A-8C07-4898-B2AF-DC9CB8903F2C}" type="slidenum">
              <a:rPr lang="ru-RU" smtClean="0"/>
              <a:t>‹#›</a:t>
            </a:fld>
            <a:endParaRPr lang="ru-RU"/>
          </a:p>
        </p:txBody>
      </p:sp>
    </p:spTree>
    <p:extLst>
      <p:ext uri="{BB962C8B-B14F-4D97-AF65-F5344CB8AC3E}">
        <p14:creationId xmlns:p14="http://schemas.microsoft.com/office/powerpoint/2010/main" val="3525955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89CE90-D4A8-AB8D-5BC2-1263941A14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B2F1B7F-C555-B4B2-5677-6DA6E3A9AA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2B1ECD4-4238-3FDB-630A-98F7E0430C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9A2B7-BFCB-4FCD-A315-8B30AADE0D51}" type="datetimeFigureOut">
              <a:rPr lang="ru-RU" smtClean="0"/>
              <a:t>26.05.2024</a:t>
            </a:fld>
            <a:endParaRPr lang="ru-RU"/>
          </a:p>
        </p:txBody>
      </p:sp>
      <p:sp>
        <p:nvSpPr>
          <p:cNvPr id="5" name="Нижний колонтитул 4">
            <a:extLst>
              <a:ext uri="{FF2B5EF4-FFF2-40B4-BE49-F238E27FC236}">
                <a16:creationId xmlns:a16="http://schemas.microsoft.com/office/drawing/2014/main" id="{F7B6A1F3-87C3-0AD2-D838-9423C6BAC5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60695AF9-7111-FF26-006E-D9D2E7AC6C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26B2A-8C07-4898-B2AF-DC9CB8903F2C}" type="slidenum">
              <a:rPr lang="ru-RU" smtClean="0"/>
              <a:t>‹#›</a:t>
            </a:fld>
            <a:endParaRPr lang="ru-RU"/>
          </a:p>
        </p:txBody>
      </p:sp>
    </p:spTree>
    <p:extLst>
      <p:ext uri="{BB962C8B-B14F-4D97-AF65-F5344CB8AC3E}">
        <p14:creationId xmlns:p14="http://schemas.microsoft.com/office/powerpoint/2010/main" val="220591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E0098D-A33A-FE85-CA24-48D2BE023013}"/>
              </a:ext>
            </a:extLst>
          </p:cNvPr>
          <p:cNvSpPr>
            <a:spLocks noGrp="1"/>
          </p:cNvSpPr>
          <p:nvPr>
            <p:ph type="ctrTitle"/>
          </p:nvPr>
        </p:nvSpPr>
        <p:spPr/>
        <p:txBody>
          <a:bodyPr/>
          <a:lstStyle/>
          <a:p>
            <a:endParaRPr lang="ru-RU" dirty="0"/>
          </a:p>
        </p:txBody>
      </p:sp>
      <p:sp>
        <p:nvSpPr>
          <p:cNvPr id="3" name="Подзаголовок 2">
            <a:extLst>
              <a:ext uri="{FF2B5EF4-FFF2-40B4-BE49-F238E27FC236}">
                <a16:creationId xmlns:a16="http://schemas.microsoft.com/office/drawing/2014/main" id="{89F0D794-80EB-BA4D-FB42-BDF109520D4B}"/>
              </a:ext>
            </a:extLst>
          </p:cNvPr>
          <p:cNvSpPr>
            <a:spLocks noGrp="1"/>
          </p:cNvSpPr>
          <p:nvPr>
            <p:ph type="subTitle" idx="1"/>
          </p:nvPr>
        </p:nvSpPr>
        <p:spPr/>
        <p:txBody>
          <a:bodyPr/>
          <a:lstStyle/>
          <a:p>
            <a:endParaRPr lang="ru-RU"/>
          </a:p>
        </p:txBody>
      </p:sp>
      <p:sp>
        <p:nvSpPr>
          <p:cNvPr id="4" name="Заголовок 1">
            <a:extLst>
              <a:ext uri="{FF2B5EF4-FFF2-40B4-BE49-F238E27FC236}">
                <a16:creationId xmlns:a16="http://schemas.microsoft.com/office/drawing/2014/main" id="{684185FC-DFDF-B0A3-CB20-5918A8F266D1}"/>
              </a:ext>
            </a:extLst>
          </p:cNvPr>
          <p:cNvSpPr>
            <a:spLocks noGrp="1"/>
          </p:cNvSpPr>
          <p:nvPr/>
        </p:nvSpPr>
        <p:spPr>
          <a:xfrm>
            <a:off x="1524000" y="112236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ru-RU" dirty="0"/>
          </a:p>
        </p:txBody>
      </p:sp>
      <p:sp>
        <p:nvSpPr>
          <p:cNvPr id="5" name="Подзаголовок 2">
            <a:extLst>
              <a:ext uri="{FF2B5EF4-FFF2-40B4-BE49-F238E27FC236}">
                <a16:creationId xmlns:a16="http://schemas.microsoft.com/office/drawing/2014/main" id="{4BCA7D4E-DECA-3C7A-BCCA-1C435CA202DF}"/>
              </a:ext>
            </a:extLst>
          </p:cNvPr>
          <p:cNvSpPr>
            <a:spLocks noGrp="1"/>
          </p:cNvSpPr>
          <p:nvPr/>
        </p:nvSpPr>
        <p:spPr>
          <a:xfrm>
            <a:off x="1524000" y="36020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ru-RU"/>
          </a:p>
        </p:txBody>
      </p:sp>
      <p:grpSp>
        <p:nvGrpSpPr>
          <p:cNvPr id="6" name="object 2">
            <a:extLst>
              <a:ext uri="{FF2B5EF4-FFF2-40B4-BE49-F238E27FC236}">
                <a16:creationId xmlns:a16="http://schemas.microsoft.com/office/drawing/2014/main" id="{1414976F-46B6-1516-C323-9CF81B18D519}"/>
              </a:ext>
            </a:extLst>
          </p:cNvPr>
          <p:cNvGrpSpPr/>
          <p:nvPr/>
        </p:nvGrpSpPr>
        <p:grpSpPr>
          <a:xfrm>
            <a:off x="0" y="7550"/>
            <a:ext cx="12191996" cy="6842900"/>
            <a:chOff x="775597" y="350519"/>
            <a:chExt cx="9143997" cy="6858000"/>
          </a:xfrm>
        </p:grpSpPr>
        <p:pic>
          <p:nvPicPr>
            <p:cNvPr id="7" name="object 3">
              <a:extLst>
                <a:ext uri="{FF2B5EF4-FFF2-40B4-BE49-F238E27FC236}">
                  <a16:creationId xmlns:a16="http://schemas.microsoft.com/office/drawing/2014/main" id="{A9D8DE3B-0CA8-8D9D-C8B0-3E6CF56D6D46}"/>
                </a:ext>
              </a:extLst>
            </p:cNvPr>
            <p:cNvPicPr/>
            <p:nvPr/>
          </p:nvPicPr>
          <p:blipFill>
            <a:blip r:embed="rId2" cstate="print"/>
            <a:stretch>
              <a:fillRect/>
            </a:stretch>
          </p:blipFill>
          <p:spPr>
            <a:xfrm>
              <a:off x="775597" y="350519"/>
              <a:ext cx="9143996" cy="6857999"/>
            </a:xfrm>
            <a:prstGeom prst="rect">
              <a:avLst/>
            </a:prstGeom>
          </p:spPr>
        </p:pic>
        <p:sp>
          <p:nvSpPr>
            <p:cNvPr id="8" name="object 4">
              <a:extLst>
                <a:ext uri="{FF2B5EF4-FFF2-40B4-BE49-F238E27FC236}">
                  <a16:creationId xmlns:a16="http://schemas.microsoft.com/office/drawing/2014/main" id="{F0688908-DE1D-C500-8E83-48AD132BA3F7}"/>
                </a:ext>
              </a:extLst>
            </p:cNvPr>
            <p:cNvSpPr/>
            <p:nvPr/>
          </p:nvSpPr>
          <p:spPr>
            <a:xfrm>
              <a:off x="9233794" y="350519"/>
              <a:ext cx="685800" cy="6858000"/>
            </a:xfrm>
            <a:custGeom>
              <a:avLst/>
              <a:gdLst/>
              <a:ahLst/>
              <a:cxnLst/>
              <a:rect l="l" t="t" r="r" b="b"/>
              <a:pathLst>
                <a:path w="685800" h="6858000">
                  <a:moveTo>
                    <a:pt x="685799" y="6857999"/>
                  </a:moveTo>
                  <a:lnTo>
                    <a:pt x="685799" y="0"/>
                  </a:lnTo>
                  <a:lnTo>
                    <a:pt x="0" y="0"/>
                  </a:lnTo>
                  <a:lnTo>
                    <a:pt x="0" y="6857999"/>
                  </a:lnTo>
                  <a:lnTo>
                    <a:pt x="685799" y="6857999"/>
                  </a:lnTo>
                  <a:close/>
                </a:path>
              </a:pathLst>
            </a:custGeom>
            <a:solidFill>
              <a:srgbClr val="1F487C"/>
            </a:solidFill>
          </p:spPr>
          <p:txBody>
            <a:bodyPr wrap="square" lIns="0" tIns="0" rIns="0" bIns="0" rtlCol="0"/>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9" name="TextBox 8">
            <a:extLst>
              <a:ext uri="{FF2B5EF4-FFF2-40B4-BE49-F238E27FC236}">
                <a16:creationId xmlns:a16="http://schemas.microsoft.com/office/drawing/2014/main" id="{360BF29B-D550-388B-9ED1-3BB4F7597D2E}"/>
              </a:ext>
            </a:extLst>
          </p:cNvPr>
          <p:cNvSpPr txBox="1"/>
          <p:nvPr/>
        </p:nvSpPr>
        <p:spPr>
          <a:xfrm>
            <a:off x="1024034" y="582857"/>
            <a:ext cx="9584871" cy="1751762"/>
          </a:xfrm>
          <a:prstGeom prst="rect">
            <a:avLst/>
          </a:prstGeom>
          <a:noFill/>
        </p:spPr>
        <p:txBody>
          <a:bodyPr wrap="square">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ts val="285"/>
              </a:spcBef>
            </a:pPr>
            <a:r>
              <a:rPr lang="ru-RU" sz="1600" dirty="0">
                <a:solidFill>
                  <a:srgbClr val="1E487C"/>
                </a:solidFill>
                <a:latin typeface="Times New Roman"/>
                <a:cs typeface="Times New Roman"/>
              </a:rPr>
              <a:t>МИНИСТЕРСТВО</a:t>
            </a:r>
            <a:r>
              <a:rPr lang="ru-RU" sz="1600" spc="-60" dirty="0">
                <a:solidFill>
                  <a:srgbClr val="1E487C"/>
                </a:solidFill>
                <a:latin typeface="Times New Roman"/>
                <a:cs typeface="Times New Roman"/>
              </a:rPr>
              <a:t> </a:t>
            </a:r>
            <a:r>
              <a:rPr lang="ru-RU" sz="1600" spc="-20" dirty="0">
                <a:solidFill>
                  <a:srgbClr val="1E487C"/>
                </a:solidFill>
                <a:latin typeface="Times New Roman"/>
                <a:cs typeface="Times New Roman"/>
              </a:rPr>
              <a:t>НАУКИ</a:t>
            </a:r>
            <a:r>
              <a:rPr lang="ru-RU" sz="1600" spc="5" dirty="0">
                <a:solidFill>
                  <a:srgbClr val="1E487C"/>
                </a:solidFill>
                <a:latin typeface="Times New Roman"/>
                <a:cs typeface="Times New Roman"/>
              </a:rPr>
              <a:t> </a:t>
            </a:r>
            <a:r>
              <a:rPr lang="ru-RU" sz="1600" dirty="0">
                <a:solidFill>
                  <a:srgbClr val="1E487C"/>
                </a:solidFill>
                <a:latin typeface="Times New Roman"/>
                <a:cs typeface="Times New Roman"/>
              </a:rPr>
              <a:t>И</a:t>
            </a:r>
            <a:r>
              <a:rPr lang="ru-RU" sz="1600" spc="-40" dirty="0">
                <a:solidFill>
                  <a:srgbClr val="1E487C"/>
                </a:solidFill>
                <a:latin typeface="Times New Roman"/>
                <a:cs typeface="Times New Roman"/>
              </a:rPr>
              <a:t> </a:t>
            </a:r>
            <a:r>
              <a:rPr lang="ru-RU" sz="1600" spc="-10" dirty="0">
                <a:solidFill>
                  <a:srgbClr val="1E487C"/>
                </a:solidFill>
                <a:latin typeface="Times New Roman"/>
                <a:cs typeface="Times New Roman"/>
              </a:rPr>
              <a:t>ВЫСШЕГО</a:t>
            </a:r>
            <a:r>
              <a:rPr lang="ru-RU" sz="1600" spc="-15" dirty="0">
                <a:solidFill>
                  <a:srgbClr val="1E487C"/>
                </a:solidFill>
                <a:latin typeface="Times New Roman"/>
                <a:cs typeface="Times New Roman"/>
              </a:rPr>
              <a:t> </a:t>
            </a:r>
            <a:r>
              <a:rPr lang="ru-RU" sz="1600" spc="-30" dirty="0">
                <a:solidFill>
                  <a:srgbClr val="1E487C"/>
                </a:solidFill>
                <a:latin typeface="Times New Roman"/>
                <a:cs typeface="Times New Roman"/>
              </a:rPr>
              <a:t>ОБРАЗОВАНИЯ</a:t>
            </a:r>
            <a:r>
              <a:rPr lang="ru-RU" sz="1600" spc="-25" dirty="0">
                <a:solidFill>
                  <a:srgbClr val="1E487C"/>
                </a:solidFill>
                <a:latin typeface="Times New Roman"/>
                <a:cs typeface="Times New Roman"/>
              </a:rPr>
              <a:t> </a:t>
            </a:r>
            <a:r>
              <a:rPr lang="ru-RU" sz="1600" dirty="0">
                <a:solidFill>
                  <a:srgbClr val="1E487C"/>
                </a:solidFill>
                <a:latin typeface="Times New Roman"/>
                <a:cs typeface="Times New Roman"/>
              </a:rPr>
              <a:t>РОССИЙСКОЙ</a:t>
            </a:r>
            <a:r>
              <a:rPr lang="ru-RU" sz="1600" spc="-35" dirty="0">
                <a:solidFill>
                  <a:srgbClr val="1E487C"/>
                </a:solidFill>
                <a:latin typeface="Times New Roman"/>
                <a:cs typeface="Times New Roman"/>
              </a:rPr>
              <a:t> </a:t>
            </a:r>
            <a:r>
              <a:rPr lang="ru-RU" sz="1600" spc="-10" dirty="0">
                <a:solidFill>
                  <a:srgbClr val="1E487C"/>
                </a:solidFill>
                <a:latin typeface="Times New Roman"/>
                <a:cs typeface="Times New Roman"/>
              </a:rPr>
              <a:t>ФЕДЕРАЦИИ</a:t>
            </a:r>
            <a:endParaRPr lang="ru-RU" sz="1600" dirty="0">
              <a:latin typeface="Times New Roman"/>
              <a:cs typeface="Times New Roman"/>
            </a:endParaRPr>
          </a:p>
          <a:p>
            <a:pPr marL="256540" marR="246379" algn="ctr">
              <a:lnSpc>
                <a:spcPts val="1939"/>
              </a:lnSpc>
              <a:spcBef>
                <a:spcPts val="55"/>
              </a:spcBef>
            </a:pPr>
            <a:r>
              <a:rPr lang="ru-RU" sz="1800" spc="-10" dirty="0">
                <a:solidFill>
                  <a:srgbClr val="1E487C"/>
                </a:solidFill>
                <a:latin typeface="Times New Roman"/>
                <a:cs typeface="Times New Roman"/>
              </a:rPr>
              <a:t>Федеральное</a:t>
            </a:r>
            <a:r>
              <a:rPr lang="ru-RU" sz="1800" spc="-55" dirty="0">
                <a:solidFill>
                  <a:srgbClr val="1E487C"/>
                </a:solidFill>
                <a:latin typeface="Times New Roman"/>
                <a:cs typeface="Times New Roman"/>
              </a:rPr>
              <a:t> </a:t>
            </a:r>
            <a:r>
              <a:rPr lang="ru-RU" sz="1800" spc="-10" dirty="0">
                <a:solidFill>
                  <a:srgbClr val="1E487C"/>
                </a:solidFill>
                <a:latin typeface="Times New Roman"/>
                <a:cs typeface="Times New Roman"/>
              </a:rPr>
              <a:t>государственное</a:t>
            </a:r>
            <a:r>
              <a:rPr lang="ru-RU" sz="1800" spc="30" dirty="0">
                <a:solidFill>
                  <a:srgbClr val="1E487C"/>
                </a:solidFill>
                <a:latin typeface="Times New Roman"/>
                <a:cs typeface="Times New Roman"/>
              </a:rPr>
              <a:t> </a:t>
            </a:r>
            <a:r>
              <a:rPr lang="ru-RU" sz="1800" spc="-10" dirty="0">
                <a:solidFill>
                  <a:srgbClr val="1E487C"/>
                </a:solidFill>
                <a:latin typeface="Times New Roman"/>
                <a:cs typeface="Times New Roman"/>
              </a:rPr>
              <a:t>бюджетное</a:t>
            </a:r>
            <a:r>
              <a:rPr lang="ru-RU" sz="1800" spc="-5" dirty="0">
                <a:solidFill>
                  <a:srgbClr val="1E487C"/>
                </a:solidFill>
                <a:latin typeface="Times New Roman"/>
                <a:cs typeface="Times New Roman"/>
              </a:rPr>
              <a:t> </a:t>
            </a:r>
            <a:r>
              <a:rPr lang="ru-RU" sz="1800" spc="-10" dirty="0">
                <a:solidFill>
                  <a:srgbClr val="1E487C"/>
                </a:solidFill>
                <a:latin typeface="Times New Roman"/>
                <a:cs typeface="Times New Roman"/>
              </a:rPr>
              <a:t>образовательное</a:t>
            </a:r>
            <a:r>
              <a:rPr lang="ru-RU" sz="1800" spc="10" dirty="0">
                <a:solidFill>
                  <a:srgbClr val="1E487C"/>
                </a:solidFill>
                <a:latin typeface="Times New Roman"/>
                <a:cs typeface="Times New Roman"/>
              </a:rPr>
              <a:t> </a:t>
            </a:r>
            <a:r>
              <a:rPr lang="ru-RU" sz="1800" spc="-10" dirty="0">
                <a:solidFill>
                  <a:srgbClr val="1E487C"/>
                </a:solidFill>
                <a:latin typeface="Times New Roman"/>
                <a:cs typeface="Times New Roman"/>
              </a:rPr>
              <a:t>учреждение высшего</a:t>
            </a:r>
            <a:r>
              <a:rPr lang="ru-RU" sz="1800" spc="-25" dirty="0">
                <a:solidFill>
                  <a:srgbClr val="1E487C"/>
                </a:solidFill>
                <a:latin typeface="Times New Roman"/>
                <a:cs typeface="Times New Roman"/>
              </a:rPr>
              <a:t> </a:t>
            </a:r>
            <a:r>
              <a:rPr lang="ru-RU" sz="1800" spc="-10" dirty="0">
                <a:solidFill>
                  <a:srgbClr val="1E487C"/>
                </a:solidFill>
                <a:latin typeface="Times New Roman"/>
                <a:cs typeface="Times New Roman"/>
              </a:rPr>
              <a:t>образования</a:t>
            </a:r>
            <a:endParaRPr lang="ru-RU" sz="1800" dirty="0">
              <a:latin typeface="Times New Roman"/>
              <a:cs typeface="Times New Roman"/>
            </a:endParaRPr>
          </a:p>
          <a:p>
            <a:pPr marL="1051560" marR="1042669" algn="ctr">
              <a:lnSpc>
                <a:spcPct val="114999"/>
              </a:lnSpc>
              <a:spcBef>
                <a:spcPts val="825"/>
              </a:spcBef>
            </a:pPr>
            <a:r>
              <a:rPr lang="ru-RU" sz="2000" b="1" dirty="0">
                <a:solidFill>
                  <a:srgbClr val="1E487C"/>
                </a:solidFill>
                <a:latin typeface="Times New Roman"/>
                <a:cs typeface="Times New Roman"/>
              </a:rPr>
              <a:t>«Вятский</a:t>
            </a:r>
            <a:r>
              <a:rPr lang="ru-RU" sz="2000" spc="-95" dirty="0">
                <a:solidFill>
                  <a:srgbClr val="1E487C"/>
                </a:solidFill>
                <a:latin typeface="Times New Roman"/>
                <a:cs typeface="Times New Roman"/>
              </a:rPr>
              <a:t> </a:t>
            </a:r>
            <a:r>
              <a:rPr lang="ru-RU" sz="2000" b="1" spc="-10" dirty="0">
                <a:solidFill>
                  <a:srgbClr val="1E487C"/>
                </a:solidFill>
                <a:latin typeface="Times New Roman"/>
                <a:cs typeface="Times New Roman"/>
              </a:rPr>
              <a:t>государственный</a:t>
            </a:r>
            <a:r>
              <a:rPr lang="ru-RU" sz="2000" spc="-55" dirty="0">
                <a:solidFill>
                  <a:srgbClr val="1E487C"/>
                </a:solidFill>
                <a:latin typeface="Times New Roman"/>
                <a:cs typeface="Times New Roman"/>
              </a:rPr>
              <a:t> </a:t>
            </a:r>
            <a:r>
              <a:rPr lang="ru-RU" sz="2000" b="1" spc="-10" dirty="0">
                <a:solidFill>
                  <a:srgbClr val="1E487C"/>
                </a:solidFill>
                <a:latin typeface="Times New Roman"/>
                <a:cs typeface="Times New Roman"/>
              </a:rPr>
              <a:t>университет»</a:t>
            </a:r>
            <a:r>
              <a:rPr lang="ru-RU" sz="2000" spc="-10" dirty="0">
                <a:solidFill>
                  <a:srgbClr val="1E487C"/>
                </a:solidFill>
                <a:latin typeface="Times New Roman"/>
                <a:cs typeface="Times New Roman"/>
              </a:rPr>
              <a:t> </a:t>
            </a:r>
            <a:r>
              <a:rPr lang="ru-RU" sz="2000" b="1" spc="-10" dirty="0">
                <a:solidFill>
                  <a:srgbClr val="1E487C"/>
                </a:solidFill>
                <a:latin typeface="Times New Roman"/>
                <a:cs typeface="Times New Roman"/>
              </a:rPr>
              <a:t>(</a:t>
            </a:r>
            <a:r>
              <a:rPr lang="ru-RU" sz="2000" b="1" spc="-10" dirty="0" err="1">
                <a:solidFill>
                  <a:srgbClr val="1E487C"/>
                </a:solidFill>
                <a:latin typeface="Times New Roman"/>
                <a:cs typeface="Times New Roman"/>
              </a:rPr>
              <a:t>ВятГУ</a:t>
            </a:r>
            <a:r>
              <a:rPr lang="ru-RU" sz="2000" b="1" spc="-10" dirty="0">
                <a:solidFill>
                  <a:srgbClr val="1E487C"/>
                </a:solidFill>
                <a:latin typeface="Times New Roman"/>
                <a:cs typeface="Times New Roman"/>
              </a:rPr>
              <a:t>)</a:t>
            </a:r>
            <a:endParaRPr lang="ru-RU" sz="2000" dirty="0">
              <a:latin typeface="Times New Roman"/>
              <a:cs typeface="Times New Roman"/>
            </a:endParaRPr>
          </a:p>
          <a:p>
            <a:pPr algn="ctr">
              <a:lnSpc>
                <a:spcPct val="100000"/>
              </a:lnSpc>
              <a:spcBef>
                <a:spcPts val="1400"/>
              </a:spcBef>
            </a:pPr>
            <a:r>
              <a:rPr lang="ru-RU" sz="1800" b="1" spc="-20" dirty="0">
                <a:solidFill>
                  <a:srgbClr val="1E487C"/>
                </a:solidFill>
                <a:latin typeface="Times New Roman"/>
                <a:cs typeface="Times New Roman"/>
              </a:rPr>
              <a:t>Колледж</a:t>
            </a:r>
            <a:r>
              <a:rPr lang="ru-RU" sz="1800" spc="-35" dirty="0">
                <a:solidFill>
                  <a:srgbClr val="1E487C"/>
                </a:solidFill>
                <a:latin typeface="Times New Roman"/>
                <a:cs typeface="Times New Roman"/>
              </a:rPr>
              <a:t> </a:t>
            </a:r>
            <a:r>
              <a:rPr lang="ru-RU" sz="1800" b="1" spc="-20" dirty="0" err="1">
                <a:solidFill>
                  <a:srgbClr val="1E487C"/>
                </a:solidFill>
                <a:latin typeface="Times New Roman"/>
                <a:cs typeface="Times New Roman"/>
              </a:rPr>
              <a:t>ВятГУ</a:t>
            </a:r>
            <a:endParaRPr lang="ru-RU" sz="1800" dirty="0">
              <a:latin typeface="Times New Roman"/>
              <a:cs typeface="Times New Roman"/>
            </a:endParaRPr>
          </a:p>
        </p:txBody>
      </p:sp>
      <p:sp>
        <p:nvSpPr>
          <p:cNvPr id="10" name="TextBox 9">
            <a:extLst>
              <a:ext uri="{FF2B5EF4-FFF2-40B4-BE49-F238E27FC236}">
                <a16:creationId xmlns:a16="http://schemas.microsoft.com/office/drawing/2014/main" id="{F8D87976-A3F0-4316-AD43-CA2812C9B3E9}"/>
              </a:ext>
            </a:extLst>
          </p:cNvPr>
          <p:cNvSpPr txBox="1"/>
          <p:nvPr/>
        </p:nvSpPr>
        <p:spPr>
          <a:xfrm>
            <a:off x="1968759" y="2691909"/>
            <a:ext cx="7176018" cy="2092881"/>
          </a:xfrm>
          <a:prstGeom prst="rect">
            <a:avLst/>
          </a:prstGeom>
          <a:noFill/>
        </p:spPr>
        <p:txBody>
          <a:bodyPr wrap="square">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pPr>
            <a:r>
              <a:rPr lang="ru-RU" sz="2000" b="1" dirty="0">
                <a:solidFill>
                  <a:srgbClr val="1E487C"/>
                </a:solidFill>
                <a:latin typeface="Times New Roman"/>
                <a:cs typeface="Times New Roman"/>
              </a:rPr>
              <a:t>Правовое обеспечение профессиональной деятельности (ПОПД)</a:t>
            </a:r>
          </a:p>
          <a:p>
            <a:pPr marL="12700">
              <a:lnSpc>
                <a:spcPct val="100000"/>
              </a:lnSpc>
            </a:pPr>
            <a:endParaRPr lang="ru-RU" b="1" dirty="0">
              <a:solidFill>
                <a:srgbClr val="1E487C"/>
              </a:solidFill>
              <a:latin typeface="Times New Roman"/>
              <a:cs typeface="Times New Roman"/>
            </a:endParaRPr>
          </a:p>
          <a:p>
            <a:pPr marL="12700" algn="ctr">
              <a:lnSpc>
                <a:spcPct val="100000"/>
              </a:lnSpc>
            </a:pPr>
            <a:r>
              <a:rPr lang="ru-RU" sz="1800" b="1" dirty="0">
                <a:solidFill>
                  <a:srgbClr val="1E487C"/>
                </a:solidFill>
                <a:latin typeface="Times New Roman"/>
                <a:cs typeface="Times New Roman"/>
              </a:rPr>
              <a:t>Лекция</a:t>
            </a:r>
            <a:r>
              <a:rPr lang="ru-RU" sz="1800" spc="-105" dirty="0">
                <a:solidFill>
                  <a:srgbClr val="1E487C"/>
                </a:solidFill>
                <a:latin typeface="Times New Roman"/>
                <a:cs typeface="Times New Roman"/>
              </a:rPr>
              <a:t> </a:t>
            </a:r>
            <a:r>
              <a:rPr lang="ru-RU" b="1" spc="-105" dirty="0">
                <a:solidFill>
                  <a:srgbClr val="1E487C"/>
                </a:solidFill>
                <a:latin typeface="Times New Roman"/>
                <a:cs typeface="Times New Roman"/>
              </a:rPr>
              <a:t>№</a:t>
            </a:r>
            <a:r>
              <a:rPr lang="ru-RU" sz="1800" b="1" dirty="0">
                <a:solidFill>
                  <a:srgbClr val="1E487C"/>
                </a:solidFill>
                <a:latin typeface="Times New Roman"/>
                <a:cs typeface="Times New Roman"/>
              </a:rPr>
              <a:t>:9 </a:t>
            </a:r>
            <a:endParaRPr lang="ru-RU" sz="1800" spc="-100" dirty="0">
              <a:solidFill>
                <a:srgbClr val="1E487C"/>
              </a:solidFill>
              <a:latin typeface="Times New Roman"/>
              <a:cs typeface="Times New Roman"/>
            </a:endParaRPr>
          </a:p>
          <a:p>
            <a:pPr marL="12700" algn="ctr">
              <a:lnSpc>
                <a:spcPct val="100000"/>
              </a:lnSpc>
            </a:pPr>
            <a:r>
              <a:rPr lang="ru-RU" sz="1800" b="1" dirty="0">
                <a:solidFill>
                  <a:srgbClr val="1E487C"/>
                </a:solidFill>
                <a:latin typeface="Times New Roman"/>
                <a:cs typeface="Times New Roman"/>
              </a:rPr>
              <a:t>«Административное правонарушение и административная</a:t>
            </a:r>
          </a:p>
          <a:p>
            <a:pPr marL="12700" algn="ctr">
              <a:lnSpc>
                <a:spcPct val="100000"/>
              </a:lnSpc>
            </a:pPr>
            <a:r>
              <a:rPr lang="ru-RU" sz="1800" b="1" dirty="0">
                <a:solidFill>
                  <a:srgbClr val="1E487C"/>
                </a:solidFill>
                <a:latin typeface="Times New Roman"/>
                <a:cs typeface="Times New Roman"/>
              </a:rPr>
              <a:t>ответственность. Виды</a:t>
            </a:r>
            <a:r>
              <a:rPr lang="ru-RU" b="1" dirty="0">
                <a:solidFill>
                  <a:srgbClr val="1E487C"/>
                </a:solidFill>
                <a:latin typeface="Times New Roman"/>
                <a:cs typeface="Times New Roman"/>
              </a:rPr>
              <a:t> </a:t>
            </a:r>
            <a:r>
              <a:rPr lang="ru-RU" sz="1800" b="1" dirty="0">
                <a:solidFill>
                  <a:srgbClr val="1E487C"/>
                </a:solidFill>
                <a:latin typeface="Times New Roman"/>
                <a:cs typeface="Times New Roman"/>
              </a:rPr>
              <a:t>административных наказаний</a:t>
            </a:r>
            <a:r>
              <a:rPr lang="ru-RU" sz="1800" b="1" spc="-10" dirty="0">
                <a:solidFill>
                  <a:srgbClr val="1E487C"/>
                </a:solidFill>
                <a:latin typeface="Times New Roman"/>
                <a:cs typeface="Times New Roman"/>
              </a:rPr>
              <a:t>».</a:t>
            </a:r>
          </a:p>
          <a:p>
            <a:pPr marL="12700" algn="ctr">
              <a:lnSpc>
                <a:spcPct val="100000"/>
              </a:lnSpc>
            </a:pPr>
            <a:endParaRPr lang="ru-RU" sz="1800" b="1" dirty="0">
              <a:latin typeface="Times New Roman"/>
              <a:cs typeface="Times New Roman"/>
            </a:endParaRPr>
          </a:p>
        </p:txBody>
      </p:sp>
      <p:sp>
        <p:nvSpPr>
          <p:cNvPr id="11" name="TextBox 10">
            <a:extLst>
              <a:ext uri="{FF2B5EF4-FFF2-40B4-BE49-F238E27FC236}">
                <a16:creationId xmlns:a16="http://schemas.microsoft.com/office/drawing/2014/main" id="{02C0B32D-AF91-2F9D-84D5-AC40E5B40AA3}"/>
              </a:ext>
            </a:extLst>
          </p:cNvPr>
          <p:cNvSpPr txBox="1"/>
          <p:nvPr/>
        </p:nvSpPr>
        <p:spPr>
          <a:xfrm>
            <a:off x="3047223" y="5329727"/>
            <a:ext cx="6097554" cy="369332"/>
          </a:xfrm>
          <a:prstGeom prst="rect">
            <a:avLst/>
          </a:prstGeom>
          <a:noFill/>
        </p:spPr>
        <p:txBody>
          <a:bodyPr wrap="square">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ru-RU" sz="1800" b="1" spc="-10" dirty="0">
                <a:solidFill>
                  <a:srgbClr val="1E487C"/>
                </a:solidFill>
                <a:latin typeface="Times New Roman"/>
                <a:cs typeface="Times New Roman"/>
              </a:rPr>
              <a:t>Преподаватель:</a:t>
            </a:r>
            <a:r>
              <a:rPr lang="ru-RU" b="1" spc="-10" dirty="0">
                <a:solidFill>
                  <a:srgbClr val="1E487C"/>
                </a:solidFill>
                <a:latin typeface="Times New Roman"/>
                <a:cs typeface="Times New Roman"/>
              </a:rPr>
              <a:t> Тетерина Анна Леонидовна</a:t>
            </a:r>
            <a:endParaRPr lang="ru-RU" sz="1800" dirty="0">
              <a:latin typeface="Times New Roman"/>
              <a:cs typeface="Times New Roman"/>
            </a:endParaRPr>
          </a:p>
        </p:txBody>
      </p:sp>
      <p:grpSp>
        <p:nvGrpSpPr>
          <p:cNvPr id="12" name="object 8">
            <a:extLst>
              <a:ext uri="{FF2B5EF4-FFF2-40B4-BE49-F238E27FC236}">
                <a16:creationId xmlns:a16="http://schemas.microsoft.com/office/drawing/2014/main" id="{A4CE1383-FE87-9D3E-1F4F-69F76EE24233}"/>
              </a:ext>
            </a:extLst>
          </p:cNvPr>
          <p:cNvGrpSpPr/>
          <p:nvPr/>
        </p:nvGrpSpPr>
        <p:grpSpPr>
          <a:xfrm>
            <a:off x="9787800" y="-261272"/>
            <a:ext cx="1810130" cy="3162964"/>
            <a:chOff x="6764788" y="470915"/>
            <a:chExt cx="2078736" cy="3729079"/>
          </a:xfrm>
        </p:grpSpPr>
        <p:sp>
          <p:nvSpPr>
            <p:cNvPr id="13" name="object 9">
              <a:extLst>
                <a:ext uri="{FF2B5EF4-FFF2-40B4-BE49-F238E27FC236}">
                  <a16:creationId xmlns:a16="http://schemas.microsoft.com/office/drawing/2014/main" id="{615E456E-3F01-EC2B-47E7-FD718F3CC817}"/>
                </a:ext>
              </a:extLst>
            </p:cNvPr>
            <p:cNvSpPr/>
            <p:nvPr/>
          </p:nvSpPr>
          <p:spPr>
            <a:xfrm>
              <a:off x="7871337" y="470915"/>
              <a:ext cx="182880" cy="3175"/>
            </a:xfrm>
            <a:custGeom>
              <a:avLst/>
              <a:gdLst/>
              <a:ahLst/>
              <a:cxnLst/>
              <a:rect l="l" t="t" r="r" b="b"/>
              <a:pathLst>
                <a:path w="182879" h="3175">
                  <a:moveTo>
                    <a:pt x="0" y="0"/>
                  </a:moveTo>
                  <a:lnTo>
                    <a:pt x="182879" y="0"/>
                  </a:lnTo>
                </a:path>
                <a:path w="182879" h="3175">
                  <a:moveTo>
                    <a:pt x="0" y="3048"/>
                  </a:moveTo>
                  <a:lnTo>
                    <a:pt x="182879" y="3048"/>
                  </a:lnTo>
                </a:path>
              </a:pathLst>
            </a:custGeom>
            <a:ln w="3175">
              <a:solidFill>
                <a:srgbClr val="FDFDFD"/>
              </a:solidFill>
            </a:ln>
          </p:spPr>
          <p:txBody>
            <a:bodyPr wrap="square" lIns="0" tIns="0" rIns="0" bIns="0" rtlCol="0"/>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4" name="object 10">
              <a:extLst>
                <a:ext uri="{FF2B5EF4-FFF2-40B4-BE49-F238E27FC236}">
                  <a16:creationId xmlns:a16="http://schemas.microsoft.com/office/drawing/2014/main" id="{417DF7A4-654D-8B4B-4770-A0CC7D098601}"/>
                </a:ext>
              </a:extLst>
            </p:cNvPr>
            <p:cNvPicPr/>
            <p:nvPr/>
          </p:nvPicPr>
          <p:blipFill>
            <a:blip r:embed="rId3" cstate="print"/>
            <a:stretch>
              <a:fillRect/>
            </a:stretch>
          </p:blipFill>
          <p:spPr>
            <a:xfrm>
              <a:off x="6764788" y="2334619"/>
              <a:ext cx="2078736" cy="1865375"/>
            </a:xfrm>
            <a:prstGeom prst="rect">
              <a:avLst/>
            </a:prstGeom>
          </p:spPr>
        </p:pic>
      </p:grpSp>
    </p:spTree>
    <p:extLst>
      <p:ext uri="{BB962C8B-B14F-4D97-AF65-F5344CB8AC3E}">
        <p14:creationId xmlns:p14="http://schemas.microsoft.com/office/powerpoint/2010/main" val="803511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767B201E-6E28-AD3D-D12C-5DC23485BC01}"/>
              </a:ext>
            </a:extLst>
          </p:cNvPr>
          <p:cNvGraphicFramePr>
            <a:graphicFrameLocks noGrp="1"/>
          </p:cNvGraphicFramePr>
          <p:nvPr>
            <p:ph idx="1"/>
            <p:extLst>
              <p:ext uri="{D42A27DB-BD31-4B8C-83A1-F6EECF244321}">
                <p14:modId xmlns:p14="http://schemas.microsoft.com/office/powerpoint/2010/main" val="364980915"/>
              </p:ext>
            </p:extLst>
          </p:nvPr>
        </p:nvGraphicFramePr>
        <p:xfrm>
          <a:off x="838200" y="989045"/>
          <a:ext cx="10515600" cy="5178490"/>
        </p:xfrm>
        <a:graphic>
          <a:graphicData uri="http://schemas.openxmlformats.org/drawingml/2006/table">
            <a:tbl>
              <a:tblPr/>
              <a:tblGrid>
                <a:gridCol w="5257800">
                  <a:extLst>
                    <a:ext uri="{9D8B030D-6E8A-4147-A177-3AD203B41FA5}">
                      <a16:colId xmlns:a16="http://schemas.microsoft.com/office/drawing/2014/main" val="3444931250"/>
                    </a:ext>
                  </a:extLst>
                </a:gridCol>
                <a:gridCol w="5257800">
                  <a:extLst>
                    <a:ext uri="{9D8B030D-6E8A-4147-A177-3AD203B41FA5}">
                      <a16:colId xmlns:a16="http://schemas.microsoft.com/office/drawing/2014/main" val="1119127081"/>
                    </a:ext>
                  </a:extLst>
                </a:gridCol>
              </a:tblGrid>
              <a:tr h="1910990">
                <a:tc>
                  <a:txBody>
                    <a:bodyPr/>
                    <a:lstStyle/>
                    <a:p>
                      <a:pPr algn="just" rtl="0"/>
                      <a:r>
                        <a:rPr lang="ru-RU" b="0" dirty="0">
                          <a:solidFill>
                            <a:schemeClr val="accent1">
                              <a:lumMod val="75000"/>
                            </a:schemeClr>
                          </a:solidFill>
                          <a:effectLst/>
                          <a:latin typeface="Georgia" panose="02040502050405020303" pitchFamily="18" charset="0"/>
                        </a:rPr>
                        <a:t>Против порядка управления</a:t>
                      </a:r>
                    </a:p>
                  </a:txBody>
                  <a:tcPr marL="114300" marR="114300" marT="76200" marB="11430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tc>
                  <a:txBody>
                    <a:bodyPr/>
                    <a:lstStyle/>
                    <a:p>
                      <a:pPr algn="just" rtl="0">
                        <a:buFont typeface="Arial" panose="020B0604020202020204" pitchFamily="34" charset="0"/>
                        <a:buChar char="•"/>
                      </a:pPr>
                      <a:r>
                        <a:rPr lang="ru-RU" b="0">
                          <a:solidFill>
                            <a:schemeClr val="accent1">
                              <a:lumMod val="75000"/>
                            </a:schemeClr>
                          </a:solidFill>
                          <a:effectLst/>
                          <a:latin typeface="Georgia" panose="02040502050405020303" pitchFamily="18" charset="0"/>
                        </a:rPr>
                        <a:t>Неповиновение законному распоряжению сотрудника полиции;</a:t>
                      </a:r>
                    </a:p>
                    <a:p>
                      <a:pPr algn="just" rtl="0">
                        <a:buFont typeface="Arial" panose="020B0604020202020204" pitchFamily="34" charset="0"/>
                        <a:buChar char="•"/>
                      </a:pPr>
                      <a:r>
                        <a:rPr lang="ru-RU" b="0">
                          <a:solidFill>
                            <a:schemeClr val="accent1">
                              <a:lumMod val="75000"/>
                            </a:schemeClr>
                          </a:solidFill>
                          <a:effectLst/>
                          <a:latin typeface="Georgia" panose="02040502050405020303" pitchFamily="18" charset="0"/>
                        </a:rPr>
                        <a:t>заведомо ложный вызов специализированных служб</a:t>
                      </a:r>
                    </a:p>
                  </a:txBody>
                  <a:tcPr marL="114300" marR="114300" marT="76200" marB="11430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extLst>
                  <a:ext uri="{0D108BD9-81ED-4DB2-BD59-A6C34878D82A}">
                    <a16:rowId xmlns:a16="http://schemas.microsoft.com/office/drawing/2014/main" val="4018627550"/>
                  </a:ext>
                </a:extLst>
              </a:tr>
              <a:tr h="1910990">
                <a:tc>
                  <a:txBody>
                    <a:bodyPr/>
                    <a:lstStyle/>
                    <a:p>
                      <a:pPr algn="just" rtl="0"/>
                      <a:r>
                        <a:rPr lang="ru-RU" b="0">
                          <a:solidFill>
                            <a:schemeClr val="accent1">
                              <a:lumMod val="75000"/>
                            </a:schemeClr>
                          </a:solidFill>
                          <a:effectLst/>
                          <a:latin typeface="Georgia" panose="02040502050405020303" pitchFamily="18" charset="0"/>
                        </a:rPr>
                        <a:t>Посягающие на общественный порядок и общественную безопасность</a:t>
                      </a:r>
                    </a:p>
                  </a:txBody>
                  <a:tcPr marL="114300" marR="114300" marT="76200" marB="11430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algn="just" rtl="0">
                        <a:buFont typeface="Arial" panose="020B0604020202020204" pitchFamily="34" charset="0"/>
                        <a:buChar char="•"/>
                      </a:pPr>
                      <a:r>
                        <a:rPr lang="ru-RU" b="0">
                          <a:solidFill>
                            <a:schemeClr val="accent1">
                              <a:lumMod val="75000"/>
                            </a:schemeClr>
                          </a:solidFill>
                          <a:effectLst/>
                          <a:latin typeface="Georgia" panose="02040502050405020303" pitchFamily="18" charset="0"/>
                        </a:rPr>
                        <a:t>Мелкое хулиганство;</a:t>
                      </a:r>
                    </a:p>
                    <a:p>
                      <a:pPr algn="just" rtl="0">
                        <a:buFont typeface="Arial" panose="020B0604020202020204" pitchFamily="34" charset="0"/>
                        <a:buChar char="•"/>
                      </a:pPr>
                      <a:r>
                        <a:rPr lang="ru-RU" b="0">
                          <a:solidFill>
                            <a:schemeClr val="accent1">
                              <a:lumMod val="75000"/>
                            </a:schemeClr>
                          </a:solidFill>
                          <a:effectLst/>
                          <a:latin typeface="Georgia" panose="02040502050405020303" pitchFamily="18" charset="0"/>
                        </a:rPr>
                        <a:t>появление в общественных местах в состоянии алкогольного опьянения;</a:t>
                      </a:r>
                    </a:p>
                    <a:p>
                      <a:pPr algn="just" rtl="0">
                        <a:buFont typeface="Arial" panose="020B0604020202020204" pitchFamily="34" charset="0"/>
                        <a:buChar char="•"/>
                      </a:pPr>
                      <a:r>
                        <a:rPr lang="ru-RU" b="0">
                          <a:solidFill>
                            <a:schemeClr val="accent1">
                              <a:lumMod val="75000"/>
                            </a:schemeClr>
                          </a:solidFill>
                          <a:effectLst/>
                          <a:latin typeface="Georgia" panose="02040502050405020303" pitchFamily="18" charset="0"/>
                        </a:rPr>
                        <a:t>нарушение требований пожарной безопасности</a:t>
                      </a:r>
                    </a:p>
                  </a:txBody>
                  <a:tcPr marL="114300" marR="114300" marT="76200" marB="11430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697130950"/>
                  </a:ext>
                </a:extLst>
              </a:tr>
              <a:tr h="1356510">
                <a:tc>
                  <a:txBody>
                    <a:bodyPr/>
                    <a:lstStyle/>
                    <a:p>
                      <a:pPr algn="just" rtl="0"/>
                      <a:r>
                        <a:rPr lang="ru-RU" b="0">
                          <a:solidFill>
                            <a:schemeClr val="accent1">
                              <a:lumMod val="75000"/>
                            </a:schemeClr>
                          </a:solidFill>
                          <a:effectLst/>
                          <a:latin typeface="Georgia" panose="02040502050405020303" pitchFamily="18" charset="0"/>
                        </a:rPr>
                        <a:t>В области воинского учёта</a:t>
                      </a:r>
                    </a:p>
                  </a:txBody>
                  <a:tcPr marL="114300" marR="114300" marT="76200" marB="11430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tc>
                  <a:txBody>
                    <a:bodyPr/>
                    <a:lstStyle/>
                    <a:p>
                      <a:pPr algn="just" rtl="0">
                        <a:buFont typeface="Arial" panose="020B0604020202020204" pitchFamily="34" charset="0"/>
                        <a:buChar char="•"/>
                      </a:pPr>
                      <a:r>
                        <a:rPr lang="ru-RU" b="0" dirty="0">
                          <a:solidFill>
                            <a:schemeClr val="accent1">
                              <a:lumMod val="75000"/>
                            </a:schemeClr>
                          </a:solidFill>
                          <a:effectLst/>
                          <a:latin typeface="Georgia" panose="02040502050405020303" pitchFamily="18" charset="0"/>
                        </a:rPr>
                        <a:t>Неисполнение обязанностей по воинскому учёту;</a:t>
                      </a:r>
                    </a:p>
                    <a:p>
                      <a:pPr algn="just" rtl="0">
                        <a:buFont typeface="Arial" panose="020B0604020202020204" pitchFamily="34" charset="0"/>
                        <a:buChar char="•"/>
                      </a:pPr>
                      <a:r>
                        <a:rPr lang="ru-RU" b="0" dirty="0">
                          <a:solidFill>
                            <a:schemeClr val="accent1">
                              <a:lumMod val="75000"/>
                            </a:schemeClr>
                          </a:solidFill>
                          <a:effectLst/>
                          <a:latin typeface="Georgia" panose="02040502050405020303" pitchFamily="18" charset="0"/>
                        </a:rPr>
                        <a:t>умышленная порча документов воинского учёта</a:t>
                      </a:r>
                    </a:p>
                  </a:txBody>
                  <a:tcPr marL="114300" marR="114300" marT="76200" marB="11430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extLst>
                  <a:ext uri="{0D108BD9-81ED-4DB2-BD59-A6C34878D82A}">
                    <a16:rowId xmlns:a16="http://schemas.microsoft.com/office/drawing/2014/main" val="2055179521"/>
                  </a:ext>
                </a:extLst>
              </a:tr>
            </a:tbl>
          </a:graphicData>
        </a:graphic>
      </p:graphicFrame>
    </p:spTree>
    <p:extLst>
      <p:ext uri="{BB962C8B-B14F-4D97-AF65-F5344CB8AC3E}">
        <p14:creationId xmlns:p14="http://schemas.microsoft.com/office/powerpoint/2010/main" val="1724782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4928B8-9A45-8A48-6FAE-DB8C778F34F3}"/>
              </a:ext>
            </a:extLst>
          </p:cNvPr>
          <p:cNvSpPr>
            <a:spLocks noGrp="1"/>
          </p:cNvSpPr>
          <p:nvPr>
            <p:ph type="title"/>
          </p:nvPr>
        </p:nvSpPr>
        <p:spPr/>
        <p:txBody>
          <a:bodyPr>
            <a:normAutofit/>
          </a:bodyPr>
          <a:lstStyle/>
          <a:p>
            <a:pPr algn="ctr"/>
            <a:r>
              <a:rPr lang="ru-RU" sz="3200" b="1" dirty="0">
                <a:solidFill>
                  <a:schemeClr val="accent1">
                    <a:lumMod val="75000"/>
                  </a:schemeClr>
                </a:solidFill>
                <a:latin typeface="Georgia" panose="02040502050405020303" pitchFamily="18" charset="0"/>
              </a:rPr>
              <a:t>Административная ответственность – это …?</a:t>
            </a:r>
          </a:p>
        </p:txBody>
      </p:sp>
      <p:sp>
        <p:nvSpPr>
          <p:cNvPr id="3" name="Объект 2">
            <a:extLst>
              <a:ext uri="{FF2B5EF4-FFF2-40B4-BE49-F238E27FC236}">
                <a16:creationId xmlns:a16="http://schemas.microsoft.com/office/drawing/2014/main" id="{4C042E9A-3EA3-75BF-A7A7-F8EE59D4E945}"/>
              </a:ext>
            </a:extLst>
          </p:cNvPr>
          <p:cNvSpPr>
            <a:spLocks noGrp="1"/>
          </p:cNvSpPr>
          <p:nvPr>
            <p:ph idx="1"/>
          </p:nvPr>
        </p:nvSpPr>
        <p:spPr>
          <a:xfrm>
            <a:off x="838200" y="2146041"/>
            <a:ext cx="10515600" cy="4030922"/>
          </a:xfrm>
        </p:spPr>
        <p:txBody>
          <a:bodyPr/>
          <a:lstStyle/>
          <a:p>
            <a:pPr algn="just"/>
            <a:r>
              <a:rPr lang="ru-RU" b="1" i="0" dirty="0">
                <a:solidFill>
                  <a:schemeClr val="accent1">
                    <a:lumMod val="75000"/>
                  </a:schemeClr>
                </a:solidFill>
                <a:effectLst/>
                <a:highlight>
                  <a:srgbClr val="FFFFFF"/>
                </a:highlight>
                <a:latin typeface="Georgia" panose="02040502050405020303" pitchFamily="18" charset="0"/>
              </a:rPr>
              <a:t>Административная ответственность</a:t>
            </a:r>
            <a:r>
              <a:rPr lang="ru-RU" b="0" i="0" dirty="0">
                <a:solidFill>
                  <a:schemeClr val="accent1">
                    <a:lumMod val="75000"/>
                  </a:schemeClr>
                </a:solidFill>
                <a:effectLst/>
                <a:highlight>
                  <a:srgbClr val="FFFFFF"/>
                </a:highlight>
                <a:latin typeface="Georgia" panose="02040502050405020303" pitchFamily="18" charset="0"/>
              </a:rPr>
              <a:t> — вид юридической ответственности, наступающей за совершение административного проступка (правонарушения).</a:t>
            </a:r>
            <a:endParaRPr lang="ru-RU" dirty="0">
              <a:solidFill>
                <a:schemeClr val="accent1">
                  <a:lumMod val="75000"/>
                </a:schemeClr>
              </a:solidFill>
              <a:latin typeface="Georgia" panose="02040502050405020303" pitchFamily="18" charset="0"/>
            </a:endParaRPr>
          </a:p>
        </p:txBody>
      </p:sp>
      <p:sp>
        <p:nvSpPr>
          <p:cNvPr id="4" name="AutoShape 2" descr="Административная ответственность юридического лица">
            <a:extLst>
              <a:ext uri="{FF2B5EF4-FFF2-40B4-BE49-F238E27FC236}">
                <a16:creationId xmlns:a16="http://schemas.microsoft.com/office/drawing/2014/main" id="{42EB0C37-7F4E-A13A-668B-88F2963A3A2C}"/>
              </a:ext>
            </a:extLst>
          </p:cNvPr>
          <p:cNvSpPr>
            <a:spLocks noChangeAspect="1" noChangeArrowheads="1"/>
          </p:cNvSpPr>
          <p:nvPr/>
        </p:nvSpPr>
        <p:spPr bwMode="auto">
          <a:xfrm>
            <a:off x="1866122" y="3276600"/>
            <a:ext cx="4382278" cy="43822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4102" name="Picture 6" descr="Поправки в КоАП снизят административную нагрузку на бизнес">
            <a:extLst>
              <a:ext uri="{FF2B5EF4-FFF2-40B4-BE49-F238E27FC236}">
                <a16:creationId xmlns:a16="http://schemas.microsoft.com/office/drawing/2014/main" id="{7DE74ECB-1682-F898-FCA1-BC512255D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9461" y="3616661"/>
            <a:ext cx="5486400" cy="3110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396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E5AB5E-5E4E-965E-D6FD-E25B1FE61573}"/>
              </a:ext>
            </a:extLst>
          </p:cNvPr>
          <p:cNvSpPr>
            <a:spLocks noGrp="1"/>
          </p:cNvSpPr>
          <p:nvPr>
            <p:ph type="title"/>
          </p:nvPr>
        </p:nvSpPr>
        <p:spPr/>
        <p:txBody>
          <a:bodyPr>
            <a:normAutofit/>
          </a:bodyPr>
          <a:lstStyle/>
          <a:p>
            <a:pPr algn="ctr"/>
            <a:r>
              <a:rPr lang="ru-RU" sz="4000" b="1" dirty="0">
                <a:solidFill>
                  <a:schemeClr val="accent1">
                    <a:lumMod val="75000"/>
                  </a:schemeClr>
                </a:solidFill>
                <a:latin typeface="Georgia" panose="02040502050405020303" pitchFamily="18" charset="0"/>
              </a:rPr>
              <a:t>Признаки административной ответственности </a:t>
            </a:r>
          </a:p>
        </p:txBody>
      </p:sp>
      <p:sp>
        <p:nvSpPr>
          <p:cNvPr id="3" name="Объект 2">
            <a:extLst>
              <a:ext uri="{FF2B5EF4-FFF2-40B4-BE49-F238E27FC236}">
                <a16:creationId xmlns:a16="http://schemas.microsoft.com/office/drawing/2014/main" id="{C0BAD047-178C-5BDA-3CFE-BDD7AAE0D217}"/>
              </a:ext>
            </a:extLst>
          </p:cNvPr>
          <p:cNvSpPr>
            <a:spLocks noGrp="1"/>
          </p:cNvSpPr>
          <p:nvPr>
            <p:ph idx="1"/>
          </p:nvPr>
        </p:nvSpPr>
        <p:spPr>
          <a:xfrm>
            <a:off x="838200" y="2141537"/>
            <a:ext cx="10515600" cy="4351338"/>
          </a:xfrm>
        </p:spPr>
        <p:txBody>
          <a:bodyPr>
            <a:normAutofit fontScale="92500"/>
          </a:bodyPr>
          <a:lstStyle/>
          <a:p>
            <a:pPr algn="just"/>
            <a:r>
              <a:rPr lang="ru-RU" dirty="0">
                <a:solidFill>
                  <a:schemeClr val="accent1">
                    <a:lumMod val="75000"/>
                  </a:schemeClr>
                </a:solidFill>
                <a:latin typeface="Georgia" panose="02040502050405020303" pitchFamily="18" charset="0"/>
              </a:rPr>
              <a:t>Обязательными признаками административного правонарушения, необходимыми и достаточными для привлечения лица к административной ответственности, являются: </a:t>
            </a:r>
          </a:p>
          <a:p>
            <a:pPr algn="just"/>
            <a:r>
              <a:rPr lang="ru-RU" dirty="0">
                <a:solidFill>
                  <a:schemeClr val="accent1">
                    <a:lumMod val="75000"/>
                  </a:schemeClr>
                </a:solidFill>
                <a:latin typeface="Georgia" panose="02040502050405020303" pitchFamily="18" charset="0"/>
              </a:rPr>
              <a:t>1) </a:t>
            </a:r>
            <a:r>
              <a:rPr lang="ru-RU" b="1" i="1" dirty="0">
                <a:solidFill>
                  <a:schemeClr val="accent1">
                    <a:lumMod val="75000"/>
                  </a:schemeClr>
                </a:solidFill>
                <a:latin typeface="Georgia" panose="02040502050405020303" pitchFamily="18" charset="0"/>
              </a:rPr>
              <a:t>противоправность деяния</a:t>
            </a:r>
            <a:r>
              <a:rPr lang="ru-RU" dirty="0">
                <a:solidFill>
                  <a:schemeClr val="accent1">
                    <a:lumMod val="75000"/>
                  </a:schemeClr>
                </a:solidFill>
                <a:latin typeface="Georgia" panose="02040502050405020303" pitchFamily="18" charset="0"/>
              </a:rPr>
              <a:t>, т.е. нарушение запретов, установленных законом, невыполнение возложенных законом или иным нормативным правовым актом обязанностей; </a:t>
            </a:r>
          </a:p>
          <a:p>
            <a:pPr algn="just"/>
            <a:r>
              <a:rPr lang="ru-RU" dirty="0">
                <a:solidFill>
                  <a:schemeClr val="accent1">
                    <a:lumMod val="75000"/>
                  </a:schemeClr>
                </a:solidFill>
                <a:latin typeface="Georgia" panose="02040502050405020303" pitchFamily="18" charset="0"/>
              </a:rPr>
              <a:t>2) </a:t>
            </a:r>
            <a:r>
              <a:rPr lang="ru-RU" b="1" i="1" dirty="0">
                <a:solidFill>
                  <a:schemeClr val="accent1">
                    <a:lumMod val="75000"/>
                  </a:schemeClr>
                </a:solidFill>
                <a:latin typeface="Georgia" panose="02040502050405020303" pitchFamily="18" charset="0"/>
              </a:rPr>
              <a:t>виновность</a:t>
            </a:r>
            <a:r>
              <a:rPr lang="ru-RU" dirty="0">
                <a:solidFill>
                  <a:schemeClr val="accent1">
                    <a:lumMod val="75000"/>
                  </a:schemeClr>
                </a:solidFill>
                <a:latin typeface="Georgia" panose="02040502050405020303" pitchFamily="18" charset="0"/>
              </a:rPr>
              <a:t>, т.е. совершение деяния умышленно или по неосторожности (форма вины — умысел или неосторожность — могут влиять на размер административного наказания, например, штрафа).</a:t>
            </a:r>
          </a:p>
        </p:txBody>
      </p:sp>
    </p:spTree>
    <p:extLst>
      <p:ext uri="{BB962C8B-B14F-4D97-AF65-F5344CB8AC3E}">
        <p14:creationId xmlns:p14="http://schemas.microsoft.com/office/powerpoint/2010/main" val="535751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31145AE-1DBC-BDAF-54C0-A13162A978E9}"/>
              </a:ext>
            </a:extLst>
          </p:cNvPr>
          <p:cNvSpPr>
            <a:spLocks noGrp="1"/>
          </p:cNvSpPr>
          <p:nvPr>
            <p:ph idx="1"/>
          </p:nvPr>
        </p:nvSpPr>
        <p:spPr>
          <a:xfrm>
            <a:off x="838200" y="1250303"/>
            <a:ext cx="10515600" cy="4926660"/>
          </a:xfrm>
        </p:spPr>
        <p:txBody>
          <a:bodyPr/>
          <a:lstStyle/>
          <a:p>
            <a:pPr algn="just"/>
            <a:r>
              <a:rPr lang="ru-RU" dirty="0">
                <a:solidFill>
                  <a:schemeClr val="accent1">
                    <a:lumMod val="75000"/>
                  </a:schemeClr>
                </a:solidFill>
                <a:latin typeface="Georgia" panose="02040502050405020303" pitchFamily="18" charset="0"/>
              </a:rPr>
              <a:t>Суть административного правонарушения заключается в том, что оно посягает на установленный порядок управления — на государственный или общественный порядок, собственность, права и свободы граждан.</a:t>
            </a:r>
          </a:p>
          <a:p>
            <a:pPr algn="just"/>
            <a:r>
              <a:rPr lang="ru-RU" dirty="0">
                <a:solidFill>
                  <a:schemeClr val="accent1">
                    <a:lumMod val="75000"/>
                  </a:schemeClr>
                </a:solidFill>
                <a:latin typeface="Georgia" panose="02040502050405020303" pitchFamily="18" charset="0"/>
              </a:rPr>
              <a:t>Правонарушение изначально посягает на то, что берется государством под защиту. </a:t>
            </a:r>
          </a:p>
          <a:p>
            <a:pPr algn="just"/>
            <a:r>
              <a:rPr lang="ru-RU" dirty="0">
                <a:solidFill>
                  <a:schemeClr val="accent1">
                    <a:lumMod val="75000"/>
                  </a:schemeClr>
                </a:solidFill>
                <a:latin typeface="Georgia" panose="02040502050405020303" pitchFamily="18" charset="0"/>
              </a:rPr>
              <a:t>Такое правонарушение всегда является вызовом обществу, пренебрежением тем, что ценно для общества, посягает на условия существования как общества в целом, так и отдельно взятого гражданина.</a:t>
            </a:r>
          </a:p>
        </p:txBody>
      </p:sp>
    </p:spTree>
    <p:extLst>
      <p:ext uri="{BB962C8B-B14F-4D97-AF65-F5344CB8AC3E}">
        <p14:creationId xmlns:p14="http://schemas.microsoft.com/office/powerpoint/2010/main" val="410865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7B229A-A310-E5FD-635A-40EEB11097DE}"/>
              </a:ext>
            </a:extLst>
          </p:cNvPr>
          <p:cNvSpPr>
            <a:spLocks noGrp="1"/>
          </p:cNvSpPr>
          <p:nvPr>
            <p:ph type="title"/>
          </p:nvPr>
        </p:nvSpPr>
        <p:spPr/>
        <p:txBody>
          <a:bodyPr>
            <a:normAutofit/>
          </a:bodyPr>
          <a:lstStyle/>
          <a:p>
            <a:pPr algn="ctr"/>
            <a:r>
              <a:rPr lang="ru-RU" sz="4000" b="1" dirty="0">
                <a:solidFill>
                  <a:schemeClr val="accent1">
                    <a:lumMod val="75000"/>
                  </a:schemeClr>
                </a:solidFill>
                <a:latin typeface="Georgia" panose="02040502050405020303" pitchFamily="18" charset="0"/>
              </a:rPr>
              <a:t>Субъекты административного правонарушения </a:t>
            </a:r>
          </a:p>
        </p:txBody>
      </p:sp>
      <p:sp>
        <p:nvSpPr>
          <p:cNvPr id="3" name="Объект 2">
            <a:extLst>
              <a:ext uri="{FF2B5EF4-FFF2-40B4-BE49-F238E27FC236}">
                <a16:creationId xmlns:a16="http://schemas.microsoft.com/office/drawing/2014/main" id="{CE0BA641-010C-6523-E70C-095888EA1214}"/>
              </a:ext>
            </a:extLst>
          </p:cNvPr>
          <p:cNvSpPr>
            <a:spLocks noGrp="1"/>
          </p:cNvSpPr>
          <p:nvPr>
            <p:ph idx="1"/>
          </p:nvPr>
        </p:nvSpPr>
        <p:spPr>
          <a:xfrm>
            <a:off x="838200" y="2099387"/>
            <a:ext cx="10515600" cy="4264187"/>
          </a:xfrm>
        </p:spPr>
        <p:txBody>
          <a:bodyPr>
            <a:normAutofit fontScale="92500"/>
          </a:bodyPr>
          <a:lstStyle/>
          <a:p>
            <a:pPr algn="just"/>
            <a:r>
              <a:rPr lang="ru-RU" b="1" i="1" dirty="0">
                <a:solidFill>
                  <a:schemeClr val="accent1">
                    <a:lumMod val="75000"/>
                  </a:schemeClr>
                </a:solidFill>
                <a:latin typeface="Georgia" panose="02040502050405020303" pitchFamily="18" charset="0"/>
              </a:rPr>
              <a:t>Субъектом административного правонарушения</a:t>
            </a:r>
            <a:r>
              <a:rPr lang="ru-RU" dirty="0">
                <a:solidFill>
                  <a:schemeClr val="accent1">
                    <a:lumMod val="75000"/>
                  </a:schemeClr>
                </a:solidFill>
                <a:latin typeface="Georgia" panose="02040502050405020303" pitchFamily="18" charset="0"/>
              </a:rPr>
              <a:t>, т.е. тем, кто его совершает и кого могут привлечь к административной ответственности, может быть физическое или юридическое лицо.</a:t>
            </a:r>
          </a:p>
          <a:p>
            <a:pPr algn="just"/>
            <a:r>
              <a:rPr lang="ru-RU" dirty="0">
                <a:solidFill>
                  <a:schemeClr val="accent1">
                    <a:lumMod val="75000"/>
                  </a:schemeClr>
                </a:solidFill>
                <a:latin typeface="Georgia" panose="02040502050405020303" pitchFamily="18" charset="0"/>
              </a:rPr>
              <a:t>Причем юридическое лицо признается виновным в совершении административного правонарушения, если будет установлено, что у него имелась возможность для соблюдения правил и норм, за нарушение которых Ко АП РФ или законами субъектов РФ предусмотрена административная ответственность, но данным лицом не были приняты все зависящие от него меры по их соблюдению.</a:t>
            </a:r>
          </a:p>
        </p:txBody>
      </p:sp>
    </p:spTree>
    <p:extLst>
      <p:ext uri="{BB962C8B-B14F-4D97-AF65-F5344CB8AC3E}">
        <p14:creationId xmlns:p14="http://schemas.microsoft.com/office/powerpoint/2010/main" val="363297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CAAD23A-DD23-3941-FDA7-7201D78B0156}"/>
              </a:ext>
            </a:extLst>
          </p:cNvPr>
          <p:cNvSpPr>
            <a:spLocks noGrp="1"/>
          </p:cNvSpPr>
          <p:nvPr>
            <p:ph idx="1"/>
          </p:nvPr>
        </p:nvSpPr>
        <p:spPr>
          <a:xfrm>
            <a:off x="838200" y="755779"/>
            <a:ext cx="10515600" cy="5542481"/>
          </a:xfrm>
        </p:spPr>
        <p:txBody>
          <a:bodyPr>
            <a:normAutofit lnSpcReduction="10000"/>
          </a:bodyPr>
          <a:lstStyle/>
          <a:p>
            <a:pPr algn="just"/>
            <a:r>
              <a:rPr lang="ru-RU" dirty="0">
                <a:solidFill>
                  <a:schemeClr val="accent1">
                    <a:lumMod val="75000"/>
                  </a:schemeClr>
                </a:solidFill>
                <a:latin typeface="Georgia" panose="02040502050405020303" pitchFamily="18" charset="0"/>
              </a:rPr>
              <a:t>В административном правоотношении </a:t>
            </a:r>
            <a:r>
              <a:rPr lang="ru-RU" b="1" dirty="0">
                <a:solidFill>
                  <a:schemeClr val="accent1">
                    <a:lumMod val="75000"/>
                  </a:schemeClr>
                </a:solidFill>
                <a:latin typeface="Georgia" panose="02040502050405020303" pitchFamily="18" charset="0"/>
              </a:rPr>
              <a:t>субъектами</a:t>
            </a:r>
            <a:r>
              <a:rPr lang="ru-RU" dirty="0">
                <a:solidFill>
                  <a:schemeClr val="accent1">
                    <a:lumMod val="75000"/>
                  </a:schemeClr>
                </a:solidFill>
                <a:latin typeface="Georgia" panose="02040502050405020303" pitchFamily="18" charset="0"/>
              </a:rPr>
              <a:t> являются лица, наделенные государственно-властными полномочиями и на которых административно-правовыми нормами возложены определенные обязанности по осуществлению управленческих функций. </a:t>
            </a:r>
          </a:p>
          <a:p>
            <a:pPr marL="0" indent="0" algn="just">
              <a:buNone/>
            </a:pPr>
            <a:r>
              <a:rPr lang="ru-RU" dirty="0">
                <a:solidFill>
                  <a:schemeClr val="accent1">
                    <a:lumMod val="75000"/>
                  </a:schemeClr>
                </a:solidFill>
                <a:latin typeface="Georgia" panose="02040502050405020303" pitchFamily="18" charset="0"/>
              </a:rPr>
              <a:t>К ним относятся: </a:t>
            </a:r>
          </a:p>
          <a:p>
            <a:pPr algn="just"/>
            <a:r>
              <a:rPr lang="ru-RU" dirty="0">
                <a:solidFill>
                  <a:schemeClr val="accent1">
                    <a:lumMod val="75000"/>
                  </a:schemeClr>
                </a:solidFill>
                <a:latin typeface="Georgia" panose="02040502050405020303" pitchFamily="18" charset="0"/>
              </a:rPr>
              <a:t>1) государственные органы и их структурные подразделения; </a:t>
            </a:r>
          </a:p>
          <a:p>
            <a:pPr algn="just"/>
            <a:r>
              <a:rPr lang="ru-RU" dirty="0">
                <a:solidFill>
                  <a:schemeClr val="accent1">
                    <a:lumMod val="75000"/>
                  </a:schemeClr>
                </a:solidFill>
                <a:latin typeface="Georgia" panose="02040502050405020303" pitchFamily="18" charset="0"/>
              </a:rPr>
              <a:t>2) государственные и негосударственные предприятия, учреждения, организации; </a:t>
            </a:r>
          </a:p>
          <a:p>
            <a:pPr algn="just"/>
            <a:r>
              <a:rPr lang="ru-RU" dirty="0">
                <a:solidFill>
                  <a:schemeClr val="accent1">
                    <a:lumMod val="75000"/>
                  </a:schemeClr>
                </a:solidFill>
                <a:latin typeface="Georgia" panose="02040502050405020303" pitchFamily="18" charset="0"/>
              </a:rPr>
              <a:t>3) общественные объединения; </a:t>
            </a:r>
          </a:p>
          <a:p>
            <a:pPr algn="just"/>
            <a:r>
              <a:rPr lang="ru-RU" dirty="0">
                <a:solidFill>
                  <a:schemeClr val="accent1">
                    <a:lumMod val="75000"/>
                  </a:schemeClr>
                </a:solidFill>
                <a:latin typeface="Georgia" panose="02040502050405020303" pitchFamily="18" charset="0"/>
              </a:rPr>
              <a:t>4) граждане России; </a:t>
            </a:r>
          </a:p>
          <a:p>
            <a:pPr algn="just"/>
            <a:r>
              <a:rPr lang="ru-RU" dirty="0">
                <a:solidFill>
                  <a:schemeClr val="accent1">
                    <a:lumMod val="75000"/>
                  </a:schemeClr>
                </a:solidFill>
                <a:latin typeface="Georgia" panose="02040502050405020303" pitchFamily="18" charset="0"/>
              </a:rPr>
              <a:t>5) иностранные граждане и лица без гражданства.</a:t>
            </a:r>
          </a:p>
        </p:txBody>
      </p:sp>
    </p:spTree>
    <p:extLst>
      <p:ext uri="{BB962C8B-B14F-4D97-AF65-F5344CB8AC3E}">
        <p14:creationId xmlns:p14="http://schemas.microsoft.com/office/powerpoint/2010/main" val="2645401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B1C51B4-0AE9-1A3A-0F90-D49718A58A57}"/>
              </a:ext>
            </a:extLst>
          </p:cNvPr>
          <p:cNvSpPr>
            <a:spLocks noGrp="1"/>
          </p:cNvSpPr>
          <p:nvPr>
            <p:ph idx="1"/>
          </p:nvPr>
        </p:nvSpPr>
        <p:spPr>
          <a:xfrm>
            <a:off x="838200" y="522514"/>
            <a:ext cx="10515600" cy="5691772"/>
          </a:xfrm>
        </p:spPr>
        <p:txBody>
          <a:bodyPr/>
          <a:lstStyle/>
          <a:p>
            <a:pPr algn="just"/>
            <a:r>
              <a:rPr lang="ru-RU" dirty="0">
                <a:solidFill>
                  <a:schemeClr val="accent1">
                    <a:lumMod val="75000"/>
                  </a:schemeClr>
                </a:solidFill>
                <a:latin typeface="Georgia" panose="02040502050405020303" pitchFamily="18" charset="0"/>
              </a:rPr>
              <a:t>Различают </a:t>
            </a:r>
            <a:r>
              <a:rPr lang="ru-RU" b="1" dirty="0">
                <a:solidFill>
                  <a:schemeClr val="accent1">
                    <a:lumMod val="75000"/>
                  </a:schemeClr>
                </a:solidFill>
                <a:latin typeface="Georgia" panose="02040502050405020303" pitchFamily="18" charset="0"/>
              </a:rPr>
              <a:t>индивидуальные</a:t>
            </a:r>
            <a:r>
              <a:rPr lang="ru-RU" dirty="0">
                <a:solidFill>
                  <a:schemeClr val="accent1">
                    <a:lumMod val="75000"/>
                  </a:schemeClr>
                </a:solidFill>
                <a:latin typeface="Georgia" panose="02040502050405020303" pitchFamily="18" charset="0"/>
              </a:rPr>
              <a:t> (физические лица) и </a:t>
            </a:r>
            <a:r>
              <a:rPr lang="ru-RU" b="1" dirty="0">
                <a:solidFill>
                  <a:schemeClr val="accent1">
                    <a:lumMod val="75000"/>
                  </a:schemeClr>
                </a:solidFill>
                <a:latin typeface="Georgia" panose="02040502050405020303" pitchFamily="18" charset="0"/>
              </a:rPr>
              <a:t>коллективные</a:t>
            </a:r>
            <a:r>
              <a:rPr lang="ru-RU" dirty="0">
                <a:solidFill>
                  <a:schemeClr val="accent1">
                    <a:lumMod val="75000"/>
                  </a:schemeClr>
                </a:solidFill>
                <a:latin typeface="Georgia" panose="02040502050405020303" pitchFamily="18" charset="0"/>
              </a:rPr>
              <a:t> (юридические лица и иные коллективные образования) субъекты правонарушений. В числе индивидуальных субъектов правонарушения административное законодательство наряду с гражданами выделяет особую группу субъектов, которыми являются лица, обладающие специальным административно-правовым статусом. </a:t>
            </a:r>
          </a:p>
        </p:txBody>
      </p:sp>
      <p:pic>
        <p:nvPicPr>
          <p:cNvPr id="5122" name="Picture 2" descr="Что лучше: коллектив или команда?">
            <a:extLst>
              <a:ext uri="{FF2B5EF4-FFF2-40B4-BE49-F238E27FC236}">
                <a16:creationId xmlns:a16="http://schemas.microsoft.com/office/drawing/2014/main" id="{878C67F3-E5E1-FCD4-8420-2F87832825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4391" y="3782770"/>
            <a:ext cx="6096000" cy="2709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990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1FC74CE-8E18-0B26-463C-A10EDE31C878}"/>
              </a:ext>
            </a:extLst>
          </p:cNvPr>
          <p:cNvSpPr>
            <a:spLocks noGrp="1"/>
          </p:cNvSpPr>
          <p:nvPr>
            <p:ph idx="1"/>
          </p:nvPr>
        </p:nvSpPr>
        <p:spPr>
          <a:xfrm>
            <a:off x="838200" y="1138335"/>
            <a:ext cx="10515600" cy="5075951"/>
          </a:xfrm>
        </p:spPr>
        <p:txBody>
          <a:bodyPr>
            <a:normAutofit lnSpcReduction="10000"/>
          </a:bodyPr>
          <a:lstStyle/>
          <a:p>
            <a:pPr algn="just"/>
            <a:r>
              <a:rPr lang="ru-RU" dirty="0">
                <a:solidFill>
                  <a:schemeClr val="accent1">
                    <a:lumMod val="75000"/>
                  </a:schemeClr>
                </a:solidFill>
                <a:latin typeface="Georgia" panose="02040502050405020303" pitchFamily="18" charset="0"/>
              </a:rPr>
              <a:t>Для специальных субъектов характерны не только общие признаки признания лица субъектом правонарушения, но и </a:t>
            </a:r>
            <a:r>
              <a:rPr lang="ru-RU" i="1" dirty="0">
                <a:solidFill>
                  <a:schemeClr val="accent1">
                    <a:lumMod val="75000"/>
                  </a:schemeClr>
                </a:solidFill>
                <a:latin typeface="Georgia" panose="02040502050405020303" pitchFamily="18" charset="0"/>
              </a:rPr>
              <a:t>специальные</a:t>
            </a:r>
            <a:r>
              <a:rPr lang="ru-RU" dirty="0">
                <a:solidFill>
                  <a:schemeClr val="accent1">
                    <a:lumMod val="75000"/>
                  </a:schemeClr>
                </a:solidFill>
                <a:latin typeface="Georgia" panose="02040502050405020303" pitchFamily="18" charset="0"/>
              </a:rPr>
              <a:t> признаки, отражающие: </a:t>
            </a:r>
          </a:p>
          <a:p>
            <a:pPr algn="just"/>
            <a:r>
              <a:rPr lang="ru-RU" dirty="0">
                <a:solidFill>
                  <a:schemeClr val="accent1">
                    <a:lumMod val="75000"/>
                  </a:schemeClr>
                </a:solidFill>
                <a:latin typeface="Georgia" panose="02040502050405020303" pitchFamily="18" charset="0"/>
              </a:rPr>
              <a:t>1) особенности труда (машинист тепловоза, водитель, продавец); </a:t>
            </a:r>
          </a:p>
          <a:p>
            <a:pPr algn="just"/>
            <a:r>
              <a:rPr lang="ru-RU" dirty="0">
                <a:solidFill>
                  <a:schemeClr val="accent1">
                    <a:lumMod val="75000"/>
                  </a:schemeClr>
                </a:solidFill>
                <a:latin typeface="Georgia" panose="02040502050405020303" pitchFamily="18" charset="0"/>
              </a:rPr>
              <a:t>2) служебного положения (дипломатический работник, должностное лицо администрации, сотрудник МВД); </a:t>
            </a:r>
          </a:p>
          <a:p>
            <a:pPr algn="just"/>
            <a:r>
              <a:rPr lang="ru-RU" dirty="0">
                <a:solidFill>
                  <a:schemeClr val="accent1">
                    <a:lumMod val="75000"/>
                  </a:schemeClr>
                </a:solidFill>
                <a:latin typeface="Georgia" panose="02040502050405020303" pitchFamily="18" charset="0"/>
              </a:rPr>
              <a:t>3) прошлое противоправное поведение (нахождение под надзором, ранее привлекавшееся к административной ответственности); </a:t>
            </a:r>
          </a:p>
          <a:p>
            <a:pPr algn="just"/>
            <a:r>
              <a:rPr lang="ru-RU" dirty="0">
                <a:solidFill>
                  <a:schemeClr val="accent1">
                    <a:lumMod val="75000"/>
                  </a:schemeClr>
                </a:solidFill>
                <a:latin typeface="Georgia" panose="02040502050405020303" pitchFamily="18" charset="0"/>
              </a:rPr>
              <a:t>4) иные особенности правового статуса (военнослужащие, сотрудники налоговой и таможенной служб, иностранные граждане). </a:t>
            </a:r>
          </a:p>
        </p:txBody>
      </p:sp>
    </p:spTree>
    <p:extLst>
      <p:ext uri="{BB962C8B-B14F-4D97-AF65-F5344CB8AC3E}">
        <p14:creationId xmlns:p14="http://schemas.microsoft.com/office/powerpoint/2010/main" val="2429676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0C75EF8-1DEB-9BDE-AE8A-4D4253FAB6B8}"/>
              </a:ext>
            </a:extLst>
          </p:cNvPr>
          <p:cNvSpPr>
            <a:spLocks noGrp="1"/>
          </p:cNvSpPr>
          <p:nvPr>
            <p:ph idx="1"/>
          </p:nvPr>
        </p:nvSpPr>
        <p:spPr>
          <a:xfrm>
            <a:off x="838200" y="1119674"/>
            <a:ext cx="10515600" cy="5421183"/>
          </a:xfrm>
        </p:spPr>
        <p:txBody>
          <a:bodyPr>
            <a:normAutofit/>
          </a:bodyPr>
          <a:lstStyle/>
          <a:p>
            <a:pPr algn="just"/>
            <a:r>
              <a:rPr lang="ru-RU" dirty="0">
                <a:solidFill>
                  <a:schemeClr val="accent1">
                    <a:lumMod val="75000"/>
                  </a:schemeClr>
                </a:solidFill>
                <a:latin typeface="Georgia" panose="02040502050405020303" pitchFamily="18" charset="0"/>
              </a:rPr>
              <a:t>В связи с особенностями общественных отношений в сфере государственного управления законодатель в качестве субъектов административных правонарушений выделил должностных лиц, под которыми понимаются лица, постоянно, временно или в соответствии со специальными полномочиями осуществляющие функции представителей власти, т. е. наделенные распорядительными полномочиями, выполняющие организационно-распорядительные или административно-хозяйственные функции в государственных, муниципальных органах и организациях, в Вооруженных Силах РФ, других войсках и воинских формированиях РФ.</a:t>
            </a:r>
          </a:p>
        </p:txBody>
      </p:sp>
    </p:spTree>
    <p:extLst>
      <p:ext uri="{BB962C8B-B14F-4D97-AF65-F5344CB8AC3E}">
        <p14:creationId xmlns:p14="http://schemas.microsoft.com/office/powerpoint/2010/main" val="3410428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FE6CBA-4C2B-7F33-593B-CBAD88D8B192}"/>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Виды административных правонарушений:</a:t>
            </a:r>
          </a:p>
        </p:txBody>
      </p:sp>
      <p:sp>
        <p:nvSpPr>
          <p:cNvPr id="3" name="Объект 2">
            <a:extLst>
              <a:ext uri="{FF2B5EF4-FFF2-40B4-BE49-F238E27FC236}">
                <a16:creationId xmlns:a16="http://schemas.microsoft.com/office/drawing/2014/main" id="{0CF7343E-5D65-84F3-D750-D9A3F0E14C58}"/>
              </a:ext>
            </a:extLst>
          </p:cNvPr>
          <p:cNvSpPr>
            <a:spLocks noGrp="1"/>
          </p:cNvSpPr>
          <p:nvPr>
            <p:ph idx="1"/>
          </p:nvPr>
        </p:nvSpPr>
        <p:spPr>
          <a:xfrm>
            <a:off x="838200" y="1825625"/>
            <a:ext cx="10515600" cy="4667250"/>
          </a:xfrm>
        </p:spPr>
        <p:txBody>
          <a:bodyPr>
            <a:normAutofit fontScale="77500" lnSpcReduction="20000"/>
          </a:bodyPr>
          <a:lstStyle/>
          <a:p>
            <a:pPr algn="just"/>
            <a:r>
              <a:rPr lang="ru-RU" dirty="0">
                <a:solidFill>
                  <a:schemeClr val="accent1">
                    <a:lumMod val="75000"/>
                  </a:schemeClr>
                </a:solidFill>
                <a:latin typeface="Georgia" panose="02040502050405020303" pitchFamily="18" charset="0"/>
              </a:rPr>
              <a:t>С учетом различных сторон общественной жизни и государственного управления выделяют виды административных правонарушений. </a:t>
            </a:r>
          </a:p>
          <a:p>
            <a:pPr marL="0" indent="0" algn="just">
              <a:buNone/>
            </a:pPr>
            <a:r>
              <a:rPr lang="ru-RU" b="1" dirty="0">
                <a:solidFill>
                  <a:schemeClr val="accent1">
                    <a:lumMod val="75000"/>
                  </a:schemeClr>
                </a:solidFill>
                <a:latin typeface="Georgia" panose="02040502050405020303" pitchFamily="18" charset="0"/>
              </a:rPr>
              <a:t>В экономической сфере: </a:t>
            </a:r>
          </a:p>
          <a:p>
            <a:pPr algn="just"/>
            <a:r>
              <a:rPr lang="ru-RU" dirty="0">
                <a:solidFill>
                  <a:schemeClr val="accent1">
                    <a:lumMod val="75000"/>
                  </a:schemeClr>
                </a:solidFill>
                <a:latin typeface="Georgia" panose="02040502050405020303" pitchFamily="18" charset="0"/>
              </a:rPr>
              <a:t>1) в области охраны собственности; </a:t>
            </a:r>
          </a:p>
          <a:p>
            <a:pPr algn="just"/>
            <a:r>
              <a:rPr lang="ru-RU" dirty="0">
                <a:solidFill>
                  <a:schemeClr val="accent1">
                    <a:lumMod val="75000"/>
                  </a:schemeClr>
                </a:solidFill>
                <a:latin typeface="Georgia" panose="02040502050405020303" pitchFamily="18" charset="0"/>
              </a:rPr>
              <a:t>2) в сфере финансов, налогов и сборов, рынка ценных бумаг; </a:t>
            </a:r>
          </a:p>
          <a:p>
            <a:pPr algn="just"/>
            <a:r>
              <a:rPr lang="ru-RU" dirty="0">
                <a:solidFill>
                  <a:schemeClr val="accent1">
                    <a:lumMod val="75000"/>
                  </a:schemeClr>
                </a:solidFill>
                <a:latin typeface="Georgia" panose="02040502050405020303" pitchFamily="18" charset="0"/>
              </a:rPr>
              <a:t>3) в промышленности, строительстве и энергетике; </a:t>
            </a:r>
          </a:p>
          <a:p>
            <a:pPr algn="just"/>
            <a:r>
              <a:rPr lang="ru-RU" dirty="0">
                <a:solidFill>
                  <a:schemeClr val="accent1">
                    <a:lumMod val="75000"/>
                  </a:schemeClr>
                </a:solidFill>
                <a:latin typeface="Georgia" panose="02040502050405020303" pitchFamily="18" charset="0"/>
              </a:rPr>
              <a:t>4) в области связи и информации; </a:t>
            </a:r>
          </a:p>
          <a:p>
            <a:pPr algn="just"/>
            <a:r>
              <a:rPr lang="ru-RU" dirty="0">
                <a:solidFill>
                  <a:schemeClr val="accent1">
                    <a:lumMod val="75000"/>
                  </a:schemeClr>
                </a:solidFill>
                <a:latin typeface="Georgia" panose="02040502050405020303" pitchFamily="18" charset="0"/>
              </a:rPr>
              <a:t>5) на транспорте; </a:t>
            </a:r>
          </a:p>
          <a:p>
            <a:pPr algn="just"/>
            <a:r>
              <a:rPr lang="ru-RU" dirty="0">
                <a:solidFill>
                  <a:schemeClr val="accent1">
                    <a:lumMod val="75000"/>
                  </a:schemeClr>
                </a:solidFill>
                <a:latin typeface="Georgia" panose="02040502050405020303" pitchFamily="18" charset="0"/>
              </a:rPr>
              <a:t>6) в сельском хозяйстве;</a:t>
            </a:r>
          </a:p>
          <a:p>
            <a:pPr algn="just"/>
            <a:r>
              <a:rPr lang="ru-RU" dirty="0">
                <a:solidFill>
                  <a:schemeClr val="accent1">
                    <a:lumMod val="75000"/>
                  </a:schemeClr>
                </a:solidFill>
                <a:latin typeface="Georgia" panose="02040502050405020303" pitchFamily="18" charset="0"/>
              </a:rPr>
              <a:t>7) ветеринарии и мелиорации земель; </a:t>
            </a:r>
          </a:p>
          <a:p>
            <a:pPr algn="just"/>
            <a:r>
              <a:rPr lang="ru-RU" dirty="0">
                <a:solidFill>
                  <a:schemeClr val="accent1">
                    <a:lumMod val="75000"/>
                  </a:schemeClr>
                </a:solidFill>
                <a:latin typeface="Georgia" panose="02040502050405020303" pitchFamily="18" charset="0"/>
              </a:rPr>
              <a:t>8) в предпринимательской деятельности; </a:t>
            </a:r>
          </a:p>
          <a:p>
            <a:pPr algn="just"/>
            <a:r>
              <a:rPr lang="ru-RU" dirty="0">
                <a:solidFill>
                  <a:schemeClr val="accent1">
                    <a:lumMod val="75000"/>
                  </a:schemeClr>
                </a:solidFill>
                <a:latin typeface="Georgia" panose="02040502050405020303" pitchFamily="18" charset="0"/>
              </a:rPr>
              <a:t>9) таможенные правонарушения; </a:t>
            </a:r>
          </a:p>
          <a:p>
            <a:pPr algn="just"/>
            <a:r>
              <a:rPr lang="ru-RU" dirty="0">
                <a:solidFill>
                  <a:schemeClr val="accent1">
                    <a:lumMod val="75000"/>
                  </a:schemeClr>
                </a:solidFill>
                <a:latin typeface="Georgia" panose="02040502050405020303" pitchFamily="18" charset="0"/>
              </a:rPr>
              <a:t>10) в сфере охраны окружающей среды и природопользования.</a:t>
            </a:r>
          </a:p>
        </p:txBody>
      </p:sp>
    </p:spTree>
    <p:extLst>
      <p:ext uri="{BB962C8B-B14F-4D97-AF65-F5344CB8AC3E}">
        <p14:creationId xmlns:p14="http://schemas.microsoft.com/office/powerpoint/2010/main" val="3230752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F78336-0756-5C2D-F958-DE55ABC17B3D}"/>
              </a:ext>
            </a:extLst>
          </p:cNvPr>
          <p:cNvSpPr>
            <a:spLocks noGrp="1"/>
          </p:cNvSpPr>
          <p:nvPr>
            <p:ph type="title"/>
          </p:nvPr>
        </p:nvSpPr>
        <p:spPr/>
        <p:txBody>
          <a:bodyPr>
            <a:normAutofit/>
          </a:bodyPr>
          <a:lstStyle/>
          <a:p>
            <a:pPr algn="ctr"/>
            <a:r>
              <a:rPr lang="ru-RU" sz="4000" b="1" dirty="0">
                <a:solidFill>
                  <a:schemeClr val="accent1">
                    <a:lumMod val="75000"/>
                  </a:schemeClr>
                </a:solidFill>
                <a:latin typeface="Georgia" panose="02040502050405020303" pitchFamily="18" charset="0"/>
              </a:rPr>
              <a:t>Административное право – это …</a:t>
            </a:r>
          </a:p>
        </p:txBody>
      </p:sp>
      <p:sp>
        <p:nvSpPr>
          <p:cNvPr id="3" name="Объект 2">
            <a:extLst>
              <a:ext uri="{FF2B5EF4-FFF2-40B4-BE49-F238E27FC236}">
                <a16:creationId xmlns:a16="http://schemas.microsoft.com/office/drawing/2014/main" id="{A5368F25-BC44-E3BB-D34A-ACBE2AA582A0}"/>
              </a:ext>
            </a:extLst>
          </p:cNvPr>
          <p:cNvSpPr>
            <a:spLocks noGrp="1"/>
          </p:cNvSpPr>
          <p:nvPr>
            <p:ph idx="1"/>
          </p:nvPr>
        </p:nvSpPr>
        <p:spPr>
          <a:xfrm>
            <a:off x="838200" y="2099387"/>
            <a:ext cx="10515600" cy="4077575"/>
          </a:xfrm>
        </p:spPr>
        <p:txBody>
          <a:bodyPr>
            <a:normAutofit/>
          </a:bodyPr>
          <a:lstStyle/>
          <a:p>
            <a:pPr algn="just"/>
            <a:r>
              <a:rPr lang="ru-RU" b="1" dirty="0">
                <a:solidFill>
                  <a:schemeClr val="accent1">
                    <a:lumMod val="75000"/>
                  </a:schemeClr>
                </a:solidFill>
                <a:latin typeface="Georgia" panose="02040502050405020303" pitchFamily="18" charset="0"/>
              </a:rPr>
              <a:t>Административное право </a:t>
            </a:r>
            <a:r>
              <a:rPr lang="ru-RU" dirty="0">
                <a:solidFill>
                  <a:schemeClr val="accent1">
                    <a:lumMod val="75000"/>
                  </a:schemeClr>
                </a:solidFill>
                <a:latin typeface="Georgia" panose="02040502050405020303" pitchFamily="18" charset="0"/>
              </a:rPr>
              <a:t>— это отрасль, которая призвана регулировать права и обязанности юридических и физических лиц, их отношения с органами местного управления и с органами исполнительной власти. </a:t>
            </a:r>
          </a:p>
          <a:p>
            <a:pPr algn="just"/>
            <a:r>
              <a:rPr lang="ru-RU" dirty="0">
                <a:solidFill>
                  <a:schemeClr val="accent1">
                    <a:lumMod val="75000"/>
                  </a:schemeClr>
                </a:solidFill>
                <a:latin typeface="Georgia" panose="02040502050405020303" pitchFamily="18" charset="0"/>
              </a:rPr>
              <a:t>К основным источникам административного права относятся Конституция РФ, Кодекс РФ об административных правонарушениях, указы и распоряжения Президента РФ, акты субъектов РФ и др. </a:t>
            </a:r>
          </a:p>
        </p:txBody>
      </p:sp>
    </p:spTree>
    <p:extLst>
      <p:ext uri="{BB962C8B-B14F-4D97-AF65-F5344CB8AC3E}">
        <p14:creationId xmlns:p14="http://schemas.microsoft.com/office/powerpoint/2010/main" val="4148251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FE802C1-0C5C-09D3-1FAD-4E7F942C8B13}"/>
              </a:ext>
            </a:extLst>
          </p:cNvPr>
          <p:cNvSpPr>
            <a:spLocks noGrp="1"/>
          </p:cNvSpPr>
          <p:nvPr>
            <p:ph idx="1"/>
          </p:nvPr>
        </p:nvSpPr>
        <p:spPr>
          <a:xfrm>
            <a:off x="838200" y="597158"/>
            <a:ext cx="10515600" cy="5831633"/>
          </a:xfrm>
        </p:spPr>
        <p:txBody>
          <a:bodyPr>
            <a:normAutofit fontScale="85000" lnSpcReduction="20000"/>
          </a:bodyPr>
          <a:lstStyle/>
          <a:p>
            <a:pPr algn="just"/>
            <a:r>
              <a:rPr lang="ru-RU" b="1" dirty="0">
                <a:solidFill>
                  <a:schemeClr val="accent1">
                    <a:lumMod val="75000"/>
                  </a:schemeClr>
                </a:solidFill>
                <a:latin typeface="Georgia" panose="02040502050405020303" pitchFamily="18" charset="0"/>
              </a:rPr>
              <a:t>В социальной сфере: </a:t>
            </a:r>
          </a:p>
          <a:p>
            <a:pPr algn="just"/>
            <a:r>
              <a:rPr lang="ru-RU" dirty="0">
                <a:solidFill>
                  <a:schemeClr val="accent1">
                    <a:lumMod val="75000"/>
                  </a:schemeClr>
                </a:solidFill>
                <a:latin typeface="Georgia" panose="02040502050405020303" pitchFamily="18" charset="0"/>
              </a:rPr>
              <a:t>1) посягающие на права граждан;</a:t>
            </a:r>
          </a:p>
          <a:p>
            <a:pPr algn="just"/>
            <a:r>
              <a:rPr lang="ru-RU" dirty="0">
                <a:solidFill>
                  <a:schemeClr val="accent1">
                    <a:lumMod val="75000"/>
                  </a:schemeClr>
                </a:solidFill>
                <a:latin typeface="Georgia" panose="02040502050405020303" pitchFamily="18" charset="0"/>
              </a:rPr>
              <a:t>2) посягающие на здоровье населения; </a:t>
            </a:r>
          </a:p>
          <a:p>
            <a:pPr algn="just"/>
            <a:r>
              <a:rPr lang="ru-RU" dirty="0">
                <a:solidFill>
                  <a:schemeClr val="accent1">
                    <a:lumMod val="75000"/>
                  </a:schemeClr>
                </a:solidFill>
                <a:latin typeface="Georgia" panose="02040502050405020303" pitchFamily="18" charset="0"/>
              </a:rPr>
              <a:t>3) в области обеспечения санитарно-эпидемиологического благополучия населения; </a:t>
            </a:r>
          </a:p>
          <a:p>
            <a:pPr algn="just"/>
            <a:r>
              <a:rPr lang="ru-RU" dirty="0">
                <a:solidFill>
                  <a:schemeClr val="accent1">
                    <a:lumMod val="75000"/>
                  </a:schemeClr>
                </a:solidFill>
                <a:latin typeface="Georgia" panose="02040502050405020303" pitchFamily="18" charset="0"/>
              </a:rPr>
              <a:t>4) общественную нравственность. </a:t>
            </a:r>
          </a:p>
          <a:p>
            <a:pPr algn="just"/>
            <a:r>
              <a:rPr lang="ru-RU" b="1" dirty="0">
                <a:solidFill>
                  <a:schemeClr val="accent1">
                    <a:lumMod val="75000"/>
                  </a:schemeClr>
                </a:solidFill>
                <a:latin typeface="Georgia" panose="02040502050405020303" pitchFamily="18" charset="0"/>
              </a:rPr>
              <a:t>В административно-политической сфере: </a:t>
            </a:r>
          </a:p>
          <a:p>
            <a:pPr algn="just"/>
            <a:r>
              <a:rPr lang="ru-RU" dirty="0">
                <a:solidFill>
                  <a:schemeClr val="accent1">
                    <a:lumMod val="75000"/>
                  </a:schemeClr>
                </a:solidFill>
                <a:latin typeface="Georgia" panose="02040502050405020303" pitchFamily="18" charset="0"/>
              </a:rPr>
              <a:t>1) посягающие на институты государственной власти; </a:t>
            </a:r>
          </a:p>
          <a:p>
            <a:pPr algn="just"/>
            <a:r>
              <a:rPr lang="ru-RU" dirty="0">
                <a:solidFill>
                  <a:schemeClr val="accent1">
                    <a:lumMod val="75000"/>
                  </a:schemeClr>
                </a:solidFill>
                <a:latin typeface="Georgia" panose="02040502050405020303" pitchFamily="18" charset="0"/>
              </a:rPr>
              <a:t>2) против порядка управления; </a:t>
            </a:r>
          </a:p>
          <a:p>
            <a:pPr algn="just"/>
            <a:r>
              <a:rPr lang="ru-RU" dirty="0">
                <a:solidFill>
                  <a:schemeClr val="accent1">
                    <a:lumMod val="75000"/>
                  </a:schemeClr>
                </a:solidFill>
                <a:latin typeface="Georgia" panose="02040502050405020303" pitchFamily="18" charset="0"/>
              </a:rPr>
              <a:t>3) связанные с защитой государственной границы; </a:t>
            </a:r>
          </a:p>
          <a:p>
            <a:pPr algn="just"/>
            <a:r>
              <a:rPr lang="ru-RU" dirty="0">
                <a:solidFill>
                  <a:schemeClr val="accent1">
                    <a:lumMod val="75000"/>
                  </a:schemeClr>
                </a:solidFill>
                <a:latin typeface="Georgia" panose="02040502050405020303" pitchFamily="18" charset="0"/>
              </a:rPr>
              <a:t>4) нарушения режима пребывания иностранных граждан и лиц без гражданства; </a:t>
            </a:r>
          </a:p>
          <a:p>
            <a:pPr algn="just"/>
            <a:r>
              <a:rPr lang="ru-RU" dirty="0">
                <a:solidFill>
                  <a:schemeClr val="accent1">
                    <a:lumMod val="75000"/>
                  </a:schemeClr>
                </a:solidFill>
                <a:latin typeface="Georgia" panose="02040502050405020303" pitchFamily="18" charset="0"/>
              </a:rPr>
              <a:t>5) посягающие на общественный порядок и общественную безопасность; </a:t>
            </a:r>
          </a:p>
          <a:p>
            <a:pPr algn="just"/>
            <a:r>
              <a:rPr lang="ru-RU" dirty="0">
                <a:solidFill>
                  <a:schemeClr val="accent1">
                    <a:lumMod val="75000"/>
                  </a:schemeClr>
                </a:solidFill>
                <a:latin typeface="Georgia" panose="02040502050405020303" pitchFamily="18" charset="0"/>
              </a:rPr>
              <a:t>6) нарушения воинского учета;</a:t>
            </a:r>
          </a:p>
          <a:p>
            <a:pPr algn="just"/>
            <a:r>
              <a:rPr lang="ru-RU" dirty="0">
                <a:solidFill>
                  <a:schemeClr val="accent1">
                    <a:lumMod val="75000"/>
                  </a:schemeClr>
                </a:solidFill>
                <a:latin typeface="Georgia" panose="02040502050405020303" pitchFamily="18" charset="0"/>
              </a:rPr>
              <a:t>7) в области дорожного движения</a:t>
            </a:r>
          </a:p>
        </p:txBody>
      </p:sp>
    </p:spTree>
    <p:extLst>
      <p:ext uri="{BB962C8B-B14F-4D97-AF65-F5344CB8AC3E}">
        <p14:creationId xmlns:p14="http://schemas.microsoft.com/office/powerpoint/2010/main" val="3097047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5102ADB-5067-A817-3FDC-1BD00D36E21C}"/>
              </a:ext>
            </a:extLst>
          </p:cNvPr>
          <p:cNvSpPr>
            <a:spLocks noGrp="1"/>
          </p:cNvSpPr>
          <p:nvPr>
            <p:ph idx="1"/>
          </p:nvPr>
        </p:nvSpPr>
        <p:spPr>
          <a:xfrm>
            <a:off x="838200" y="923731"/>
            <a:ext cx="10515600" cy="5253232"/>
          </a:xfrm>
        </p:spPr>
        <p:txBody>
          <a:bodyPr>
            <a:normAutofit fontScale="92500" lnSpcReduction="10000"/>
          </a:bodyPr>
          <a:lstStyle/>
          <a:p>
            <a:pPr algn="just"/>
            <a:r>
              <a:rPr lang="ru-RU" dirty="0">
                <a:solidFill>
                  <a:schemeClr val="accent1">
                    <a:lumMod val="75000"/>
                  </a:schemeClr>
                </a:solidFill>
                <a:latin typeface="Georgia" panose="02040502050405020303" pitchFamily="18" charset="0"/>
              </a:rPr>
              <a:t>Административная ответственность заключается в применении уполномоченными органами государственного управления и их должностными лицами, а также судьями предусмотренных законом административных наказаний к субъектам административных правонарушений. </a:t>
            </a:r>
          </a:p>
          <a:p>
            <a:pPr algn="just"/>
            <a:r>
              <a:rPr lang="ru-RU" dirty="0">
                <a:solidFill>
                  <a:schemeClr val="accent1">
                    <a:lumMod val="75000"/>
                  </a:schemeClr>
                </a:solidFill>
                <a:latin typeface="Georgia" panose="02040502050405020303" pitchFamily="18" charset="0"/>
              </a:rPr>
              <a:t>Административное наказание является установленной государством мерой ответственности за совершение административного правонарушения и применяется в целях предупреждения совершения новых правонарушений как самим правонарушителем, так и другими лицами. Административное наказание не может иметь своей целью унижение человеческого достоинства физического лица, совершившего административное правонарушение, или причинение ему физических страданий, а также нанесение вреда деловой репутации юридического лица.</a:t>
            </a:r>
          </a:p>
        </p:txBody>
      </p:sp>
    </p:spTree>
    <p:extLst>
      <p:ext uri="{BB962C8B-B14F-4D97-AF65-F5344CB8AC3E}">
        <p14:creationId xmlns:p14="http://schemas.microsoft.com/office/powerpoint/2010/main" val="667404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7BC50-C83E-818E-FFFD-4E1E3B9312F7}"/>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Административные наказания</a:t>
            </a:r>
          </a:p>
        </p:txBody>
      </p:sp>
      <p:sp>
        <p:nvSpPr>
          <p:cNvPr id="3" name="Объект 2">
            <a:extLst>
              <a:ext uri="{FF2B5EF4-FFF2-40B4-BE49-F238E27FC236}">
                <a16:creationId xmlns:a16="http://schemas.microsoft.com/office/drawing/2014/main" id="{109BFD5E-7951-0048-A984-3ED384D8C527}"/>
              </a:ext>
            </a:extLst>
          </p:cNvPr>
          <p:cNvSpPr>
            <a:spLocks noGrp="1"/>
          </p:cNvSpPr>
          <p:nvPr>
            <p:ph idx="1"/>
          </p:nvPr>
        </p:nvSpPr>
        <p:spPr/>
        <p:txBody>
          <a:bodyPr>
            <a:normAutofit fontScale="92500" lnSpcReduction="20000"/>
          </a:bodyPr>
          <a:lstStyle/>
          <a:p>
            <a:pPr algn="just"/>
            <a:r>
              <a:rPr lang="ru-RU" b="1" dirty="0">
                <a:solidFill>
                  <a:schemeClr val="accent1">
                    <a:lumMod val="75000"/>
                  </a:schemeClr>
                </a:solidFill>
                <a:latin typeface="Georgia" panose="02040502050405020303" pitchFamily="18" charset="0"/>
              </a:rPr>
              <a:t>1. Предупреждение. </a:t>
            </a:r>
            <a:r>
              <a:rPr lang="ru-RU" dirty="0">
                <a:solidFill>
                  <a:schemeClr val="accent1">
                    <a:lumMod val="75000"/>
                  </a:schemeClr>
                </a:solidFill>
                <a:latin typeface="Georgia" panose="02040502050405020303" pitchFamily="18" charset="0"/>
              </a:rPr>
              <a:t>Предупреждение является наиболее мягким административным наказанием и применяется, как правило, к тем, кто впервые совершил административное правонарушение, а также за незначительные деяния. Оно выражается в официальном порицании физического или юридического лица. Выносится предупреждение в письменной форме. Предупреждение устанавливается за впервые совершенные административные правонарушения при отсутствии причинения вреда или возникновения угрозы причинения вреда жизни и здоровью людей, объектам животного и растительного мира, окружающей среде, объектам культурного наследия (памятникам истории и культуры) народов Российской Федерации, безопасности государства, угрозы чрезвычайных ситуаций природного и техногенного характера, а также при отсутствии имущественного ущерба</a:t>
            </a:r>
          </a:p>
        </p:txBody>
      </p:sp>
    </p:spTree>
    <p:extLst>
      <p:ext uri="{BB962C8B-B14F-4D97-AF65-F5344CB8AC3E}">
        <p14:creationId xmlns:p14="http://schemas.microsoft.com/office/powerpoint/2010/main" val="2342174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9D99D4F-4949-8066-CE8C-1C6D8FB80E5A}"/>
              </a:ext>
            </a:extLst>
          </p:cNvPr>
          <p:cNvSpPr>
            <a:spLocks noGrp="1"/>
          </p:cNvSpPr>
          <p:nvPr>
            <p:ph idx="1"/>
          </p:nvPr>
        </p:nvSpPr>
        <p:spPr>
          <a:xfrm>
            <a:off x="838200" y="1212980"/>
            <a:ext cx="10515600" cy="4963983"/>
          </a:xfrm>
        </p:spPr>
        <p:txBody>
          <a:bodyPr/>
          <a:lstStyle/>
          <a:p>
            <a:pPr algn="just"/>
            <a:r>
              <a:rPr lang="ru-RU" b="1" dirty="0">
                <a:solidFill>
                  <a:schemeClr val="accent1">
                    <a:lumMod val="75000"/>
                  </a:schemeClr>
                </a:solidFill>
                <a:latin typeface="Georgia" panose="02040502050405020303" pitchFamily="18" charset="0"/>
              </a:rPr>
              <a:t>2. Административный штраф. </a:t>
            </a:r>
            <a:r>
              <a:rPr lang="ru-RU" dirty="0">
                <a:solidFill>
                  <a:schemeClr val="accent1">
                    <a:lumMod val="75000"/>
                  </a:schemeClr>
                </a:solidFill>
                <a:latin typeface="Georgia" panose="02040502050405020303" pitchFamily="18" charset="0"/>
              </a:rPr>
              <a:t>Административный штраф выражается во взыскании с нарушителя в доход государства определенной денежной суммы. Для граждан он установлен в размере, не превышающем пяти тысяч рублей; для должностных лиц — пятидесяти тысяч рублей; для юридических лиц — одного миллиона рублей, а в случаях, предусмотренных отдельными статьями Кодекса об административных правонарушениях — пяти миллионов рублей. Сумма административного штрафа подлежит зачислению в бюджет в полном объеме.</a:t>
            </a:r>
          </a:p>
        </p:txBody>
      </p:sp>
    </p:spTree>
    <p:extLst>
      <p:ext uri="{BB962C8B-B14F-4D97-AF65-F5344CB8AC3E}">
        <p14:creationId xmlns:p14="http://schemas.microsoft.com/office/powerpoint/2010/main" val="2103015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2D9C955-8BA6-354B-48D7-790139DCA407}"/>
              </a:ext>
            </a:extLst>
          </p:cNvPr>
          <p:cNvSpPr>
            <a:spLocks noGrp="1"/>
          </p:cNvSpPr>
          <p:nvPr>
            <p:ph idx="1"/>
          </p:nvPr>
        </p:nvSpPr>
        <p:spPr>
          <a:xfrm>
            <a:off x="838200" y="914400"/>
            <a:ext cx="10515600" cy="5290555"/>
          </a:xfrm>
        </p:spPr>
        <p:txBody>
          <a:bodyPr>
            <a:normAutofit fontScale="92500" lnSpcReduction="10000"/>
          </a:bodyPr>
          <a:lstStyle/>
          <a:p>
            <a:pPr algn="just"/>
            <a:r>
              <a:rPr lang="ru-RU" b="1" dirty="0">
                <a:solidFill>
                  <a:schemeClr val="accent1">
                    <a:lumMod val="75000"/>
                  </a:schemeClr>
                </a:solidFill>
                <a:latin typeface="Georgia" panose="02040502050405020303" pitchFamily="18" charset="0"/>
              </a:rPr>
              <a:t>3. Конфискация орудия совершения или предмета административного правонарушения. </a:t>
            </a:r>
            <a:r>
              <a:rPr lang="ru-RU" dirty="0">
                <a:solidFill>
                  <a:schemeClr val="accent1">
                    <a:lumMod val="75000"/>
                  </a:schemeClr>
                </a:solidFill>
                <a:latin typeface="Georgia" panose="02040502050405020303" pitchFamily="18" charset="0"/>
              </a:rPr>
              <a:t>Конфискация представляет собой принудительное безвозмездное обращение в собственность государства вещи, явившейся орудием совершения или предметом административного правонарушения. Не является конфискацией изъятие из незаконного владения лица, совершившего административное правонарушение, орудия совершения или предмета административного правонарушения: подлежащих в соответствии с федеральным законом возвращению их законному собственнику; изъятых из оборота либо находившихся в противоправном владении лица, совершившего административное правонарушение, по иным причинам и на этом основании подлежащих обращению в собственность государства или уничтожению.</a:t>
            </a:r>
          </a:p>
        </p:txBody>
      </p:sp>
    </p:spTree>
    <p:extLst>
      <p:ext uri="{BB962C8B-B14F-4D97-AF65-F5344CB8AC3E}">
        <p14:creationId xmlns:p14="http://schemas.microsoft.com/office/powerpoint/2010/main" val="2539838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591B14B-92AF-3B4D-10FA-264FDF9CAEE3}"/>
              </a:ext>
            </a:extLst>
          </p:cNvPr>
          <p:cNvSpPr>
            <a:spLocks noGrp="1"/>
          </p:cNvSpPr>
          <p:nvPr>
            <p:ph idx="1"/>
          </p:nvPr>
        </p:nvSpPr>
        <p:spPr>
          <a:xfrm>
            <a:off x="838200" y="783771"/>
            <a:ext cx="10515600" cy="5393192"/>
          </a:xfrm>
        </p:spPr>
        <p:txBody>
          <a:bodyPr>
            <a:normAutofit fontScale="92500" lnSpcReduction="10000"/>
          </a:bodyPr>
          <a:lstStyle/>
          <a:p>
            <a:pPr algn="just"/>
            <a:r>
              <a:rPr lang="ru-RU" b="1" dirty="0">
                <a:solidFill>
                  <a:schemeClr val="accent1">
                    <a:lumMod val="75000"/>
                  </a:schemeClr>
                </a:solidFill>
                <a:latin typeface="Georgia" panose="02040502050405020303" pitchFamily="18" charset="0"/>
              </a:rPr>
              <a:t>4. Лишение специального права, предоставленного физическому лицу. </a:t>
            </a:r>
            <a:r>
              <a:rPr lang="ru-RU" dirty="0">
                <a:solidFill>
                  <a:schemeClr val="accent1">
                    <a:lumMod val="75000"/>
                  </a:schemeClr>
                </a:solidFill>
                <a:latin typeface="Georgia" panose="02040502050405020303" pitchFamily="18" charset="0"/>
              </a:rPr>
              <a:t>Специальное право означает подтвержденную особым документом (лицензией, сертификатом, аттестатом, удостоверением, паспортом, дипломом, разрешением и т.п.), выдаваемым, контролируемым и изымаемым в установленном на основе норм федерального законодательства порядке, как правило, федеральными органами государственного управления, возможность выполнять некоторые действия, которая недоступна для лиц, не обладающих данным документом. Лишение специального права устанавливается за грубое или систематическое нарушение порядка пользования этим правом. Законодательством предусмотрена возможность лишения специальных прав трех видов: лишение права управления транспортным средством; лишение права охоты; лишение права на эксплуатацию радиоэлектронных средств или высокочастотных устройств. </a:t>
            </a:r>
          </a:p>
        </p:txBody>
      </p:sp>
    </p:spTree>
    <p:extLst>
      <p:ext uri="{BB962C8B-B14F-4D97-AF65-F5344CB8AC3E}">
        <p14:creationId xmlns:p14="http://schemas.microsoft.com/office/powerpoint/2010/main" val="2240647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5FE7708-CA55-F13A-439C-C372DA00E797}"/>
              </a:ext>
            </a:extLst>
          </p:cNvPr>
          <p:cNvSpPr>
            <a:spLocks noGrp="1"/>
          </p:cNvSpPr>
          <p:nvPr>
            <p:ph idx="1"/>
          </p:nvPr>
        </p:nvSpPr>
        <p:spPr>
          <a:xfrm>
            <a:off x="838200" y="1026367"/>
            <a:ext cx="10515600" cy="5150596"/>
          </a:xfrm>
        </p:spPr>
        <p:txBody>
          <a:bodyPr>
            <a:normAutofit fontScale="92500" lnSpcReduction="10000"/>
          </a:bodyPr>
          <a:lstStyle/>
          <a:p>
            <a:pPr algn="just"/>
            <a:r>
              <a:rPr lang="ru-RU" dirty="0">
                <a:solidFill>
                  <a:schemeClr val="accent1">
                    <a:lumMod val="75000"/>
                  </a:schemeClr>
                </a:solidFill>
                <a:latin typeface="Georgia" panose="02040502050405020303" pitchFamily="18" charset="0"/>
              </a:rPr>
              <a:t>Срок лишения специального права не может быть менее одного месяца и более трех лет. Лишение специального права в виде права осуществлять охоту не может применяться к лицам, для которых охота является основным законным источником средств к существованию. </a:t>
            </a:r>
          </a:p>
          <a:p>
            <a:pPr algn="just"/>
            <a:r>
              <a:rPr lang="ru-RU" dirty="0">
                <a:solidFill>
                  <a:schemeClr val="accent1">
                    <a:lumMod val="75000"/>
                  </a:schemeClr>
                </a:solidFill>
                <a:latin typeface="Georgia" panose="02040502050405020303" pitchFamily="18" charset="0"/>
              </a:rPr>
              <a:t>Также лишение специального права в виде права управления транспортным средством не может применяться к лицу, которое пользуется транспортным средством в связи с инвалидностью, за исключением случаев управления транспортным средством в состоянии опьянения, уклонения от прохождения в установленном порядке медицинского освидетельствования на состояние опьянения, а также оставления указанным лицом в нарушение установленных правил места дорожно-транспортного происшествия, участником которого он являлся.</a:t>
            </a:r>
          </a:p>
        </p:txBody>
      </p:sp>
    </p:spTree>
    <p:extLst>
      <p:ext uri="{BB962C8B-B14F-4D97-AF65-F5344CB8AC3E}">
        <p14:creationId xmlns:p14="http://schemas.microsoft.com/office/powerpoint/2010/main" val="919277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18D682-C441-902A-F4E4-B48C14F0A062}"/>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Административный арест </a:t>
            </a:r>
          </a:p>
        </p:txBody>
      </p:sp>
      <p:sp>
        <p:nvSpPr>
          <p:cNvPr id="3" name="Объект 2">
            <a:extLst>
              <a:ext uri="{FF2B5EF4-FFF2-40B4-BE49-F238E27FC236}">
                <a16:creationId xmlns:a16="http://schemas.microsoft.com/office/drawing/2014/main" id="{121FC8EA-B716-6B3B-637C-6C258FA7C1DC}"/>
              </a:ext>
            </a:extLst>
          </p:cNvPr>
          <p:cNvSpPr>
            <a:spLocks noGrp="1"/>
          </p:cNvSpPr>
          <p:nvPr>
            <p:ph idx="1"/>
          </p:nvPr>
        </p:nvSpPr>
        <p:spPr/>
        <p:txBody>
          <a:bodyPr>
            <a:normAutofit fontScale="77500" lnSpcReduction="20000"/>
          </a:bodyPr>
          <a:lstStyle/>
          <a:p>
            <a:pPr algn="just"/>
            <a:r>
              <a:rPr lang="ru-RU" b="1" dirty="0">
                <a:solidFill>
                  <a:schemeClr val="accent1">
                    <a:lumMod val="75000"/>
                  </a:schemeClr>
                </a:solidFill>
                <a:latin typeface="Georgia" panose="02040502050405020303" pitchFamily="18" charset="0"/>
              </a:rPr>
              <a:t>5. Административный арест. </a:t>
            </a:r>
            <a:r>
              <a:rPr lang="ru-RU" dirty="0">
                <a:solidFill>
                  <a:schemeClr val="accent1">
                    <a:lumMod val="75000"/>
                  </a:schemeClr>
                </a:solidFill>
                <a:latin typeface="Georgia" panose="02040502050405020303" pitchFamily="18" charset="0"/>
              </a:rPr>
              <a:t>Административный арест заключается в содержании нарушителя в условиях изоляции от общества и устанавливается на срок до 15 суток, а за нарушение требований режима чрезвычайного положения или режима в зоне проведения контртеррористической операции — до 30 суток. </a:t>
            </a:r>
          </a:p>
          <a:p>
            <a:pPr algn="just"/>
            <a:r>
              <a:rPr lang="ru-RU" dirty="0">
                <a:solidFill>
                  <a:schemeClr val="accent1">
                    <a:lumMod val="75000"/>
                  </a:schemeClr>
                </a:solidFill>
                <a:latin typeface="Georgia" panose="02040502050405020303" pitchFamily="18" charset="0"/>
              </a:rPr>
              <a:t>Административный арест устанавливается и назначается лишь в исключительных случаях за отдельные виды административных правонарушений и не может применяться к беременным женщинам, женщинам, имеющим детей в возрасте до 14 лет, несовершеннолетним лицам, инвалидам I и II групп, военнослужащим, гражданам, призванным на военные сборы, а также к имеющим специальные звания сотрудникам органов внутренних дел, органов и учреждений уголовно-исполнительной системы, Государственной противопожарной службы, органов по контролю за оборотом наркотических средств и психотропных веществ и таможенных органов. Срок административного задержания включается в срок административного ареста.</a:t>
            </a:r>
          </a:p>
        </p:txBody>
      </p:sp>
    </p:spTree>
    <p:extLst>
      <p:ext uri="{BB962C8B-B14F-4D97-AF65-F5344CB8AC3E}">
        <p14:creationId xmlns:p14="http://schemas.microsoft.com/office/powerpoint/2010/main" val="972548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230B36B-4B30-6C9B-CD1C-C74F11490E53}"/>
              </a:ext>
            </a:extLst>
          </p:cNvPr>
          <p:cNvSpPr>
            <a:spLocks noGrp="1"/>
          </p:cNvSpPr>
          <p:nvPr>
            <p:ph idx="1"/>
          </p:nvPr>
        </p:nvSpPr>
        <p:spPr>
          <a:xfrm>
            <a:off x="838200" y="1007706"/>
            <a:ext cx="10515600" cy="5169257"/>
          </a:xfrm>
        </p:spPr>
        <p:txBody>
          <a:bodyPr/>
          <a:lstStyle/>
          <a:p>
            <a:pPr algn="just"/>
            <a:r>
              <a:rPr lang="ru-RU" b="1" dirty="0">
                <a:solidFill>
                  <a:schemeClr val="accent1">
                    <a:lumMod val="75000"/>
                  </a:schemeClr>
                </a:solidFill>
                <a:latin typeface="Georgia" panose="02040502050405020303" pitchFamily="18" charset="0"/>
              </a:rPr>
              <a:t>6. Административное выдворение за пределы Российской Федерации иностранного гражданина или лица без гражданства. </a:t>
            </a:r>
            <a:r>
              <a:rPr lang="ru-RU" dirty="0">
                <a:solidFill>
                  <a:schemeClr val="accent1">
                    <a:lumMod val="75000"/>
                  </a:schemeClr>
                </a:solidFill>
                <a:latin typeface="Georgia" panose="02040502050405020303" pitchFamily="18" charset="0"/>
              </a:rPr>
              <a:t>Административное выдворение применяется только в отношении иностранных граждан и лиц без гражданства и заключается в принудительном и контролируемом перемещении указанных лиц через Государственную границу Российской Федерации за пределы России, а в случаях, предусмотренных законодательством Российской Федерации, — в контролируемом самостоятельном выезде иностранцев и лиц без гражданства из России.</a:t>
            </a:r>
          </a:p>
        </p:txBody>
      </p:sp>
    </p:spTree>
    <p:extLst>
      <p:ext uri="{BB962C8B-B14F-4D97-AF65-F5344CB8AC3E}">
        <p14:creationId xmlns:p14="http://schemas.microsoft.com/office/powerpoint/2010/main" val="1109932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F580F3B-8959-4E6E-33C9-82D9F1B69617}"/>
              </a:ext>
            </a:extLst>
          </p:cNvPr>
          <p:cNvSpPr>
            <a:spLocks noGrp="1"/>
          </p:cNvSpPr>
          <p:nvPr>
            <p:ph idx="1"/>
          </p:nvPr>
        </p:nvSpPr>
        <p:spPr>
          <a:xfrm>
            <a:off x="838200" y="1119673"/>
            <a:ext cx="10515600" cy="5057290"/>
          </a:xfrm>
        </p:spPr>
        <p:txBody>
          <a:bodyPr>
            <a:normAutofit fontScale="92500" lnSpcReduction="20000"/>
          </a:bodyPr>
          <a:lstStyle/>
          <a:p>
            <a:pPr algn="just"/>
            <a:r>
              <a:rPr lang="ru-RU" b="1" dirty="0">
                <a:solidFill>
                  <a:schemeClr val="accent1">
                    <a:lumMod val="75000"/>
                  </a:schemeClr>
                </a:solidFill>
                <a:latin typeface="Georgia" panose="02040502050405020303" pitchFamily="18" charset="0"/>
              </a:rPr>
              <a:t>7. Дисквалификация. </a:t>
            </a:r>
            <a:r>
              <a:rPr lang="ru-RU" dirty="0">
                <a:solidFill>
                  <a:schemeClr val="accent1">
                    <a:lumMod val="75000"/>
                  </a:schemeClr>
                </a:solidFill>
                <a:latin typeface="Georgia" panose="02040502050405020303" pitchFamily="18" charset="0"/>
              </a:rPr>
              <a:t>Дисквалификация заключается в лишении физического лица права замещать должности федеральной государственной гражданской службы, должности государственной гражданской службы субъекта Российской Федерации, должности муниципальной службы, занимать должности в исполнительном органе управления юридического лица, входить в совет директоров (наблюдательный совет), осуществлять предпринимательскую деятельность по управлению юридическим лицом, осуществлять управление юридическим лицом в иных случаях, предусмотренных законодательством Российской Федерации, либо осуществлять деятельность в сфере подготовки спортсменов (включая их медицинское обеспечение) и организации и проведения спортивных мероприятий. Административное наказание в виде дисквалификации назначается судьей. Дисквалификация устанавливается на срок от шести месяцев до трех лет</a:t>
            </a:r>
          </a:p>
        </p:txBody>
      </p:sp>
    </p:spTree>
    <p:extLst>
      <p:ext uri="{BB962C8B-B14F-4D97-AF65-F5344CB8AC3E}">
        <p14:creationId xmlns:p14="http://schemas.microsoft.com/office/powerpoint/2010/main" val="25069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61267D-87C4-36E3-24E6-6A5A44873646}"/>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Источники</a:t>
            </a:r>
          </a:p>
        </p:txBody>
      </p:sp>
      <p:sp>
        <p:nvSpPr>
          <p:cNvPr id="3" name="Объект 2">
            <a:extLst>
              <a:ext uri="{FF2B5EF4-FFF2-40B4-BE49-F238E27FC236}">
                <a16:creationId xmlns:a16="http://schemas.microsoft.com/office/drawing/2014/main" id="{8FDF4014-E298-D418-39AE-15EEEBB121D2}"/>
              </a:ext>
            </a:extLst>
          </p:cNvPr>
          <p:cNvSpPr>
            <a:spLocks noGrp="1"/>
          </p:cNvSpPr>
          <p:nvPr>
            <p:ph idx="1"/>
          </p:nvPr>
        </p:nvSpPr>
        <p:spPr>
          <a:xfrm>
            <a:off x="586274" y="1971838"/>
            <a:ext cx="8109857" cy="4413477"/>
          </a:xfrm>
        </p:spPr>
        <p:txBody>
          <a:bodyPr>
            <a:normAutofit fontScale="92500" lnSpcReduction="10000"/>
          </a:bodyPr>
          <a:lstStyle/>
          <a:p>
            <a:pPr algn="just"/>
            <a:r>
              <a:rPr lang="ru-RU" dirty="0">
                <a:solidFill>
                  <a:schemeClr val="accent1">
                    <a:lumMod val="75000"/>
                  </a:schemeClr>
                </a:solidFill>
                <a:latin typeface="Georgia" panose="02040502050405020303" pitchFamily="18" charset="0"/>
              </a:rPr>
              <a:t>Кодекс об административных правонарушениях РФ (КоАП РФ) содержит основные принципы и порядок привлечения к административной ответственности. </a:t>
            </a:r>
            <a:endParaRPr lang="en-US" dirty="0">
              <a:solidFill>
                <a:schemeClr val="accent1">
                  <a:lumMod val="75000"/>
                </a:schemeClr>
              </a:solidFill>
              <a:latin typeface="Georgia" panose="02040502050405020303" pitchFamily="18" charset="0"/>
            </a:endParaRPr>
          </a:p>
          <a:p>
            <a:pPr algn="just"/>
            <a:r>
              <a:rPr lang="ru-RU" dirty="0">
                <a:solidFill>
                  <a:schemeClr val="accent1">
                    <a:lumMod val="75000"/>
                  </a:schemeClr>
                </a:solidFill>
                <a:latin typeface="Georgia" panose="02040502050405020303" pitchFamily="18" charset="0"/>
              </a:rPr>
              <a:t>Кодекс административного судопроизводства РФ (КАС РФ) регулирует порядок осуществления административного судопроизводства по делам о защите нарушенных или оспариваемых прав, свобод и законных интересов граждан, прав и законных интересов организаций, возникающие из административных и иных публичных правоотношений.</a:t>
            </a:r>
          </a:p>
          <a:p>
            <a:endParaRPr lang="ru-RU" dirty="0"/>
          </a:p>
        </p:txBody>
      </p:sp>
      <p:pic>
        <p:nvPicPr>
          <p:cNvPr id="4" name="Рисунок 3">
            <a:extLst>
              <a:ext uri="{FF2B5EF4-FFF2-40B4-BE49-F238E27FC236}">
                <a16:creationId xmlns:a16="http://schemas.microsoft.com/office/drawing/2014/main" id="{95B61F27-61ED-61B3-A99C-EB34C8B9FF21}"/>
              </a:ext>
            </a:extLst>
          </p:cNvPr>
          <p:cNvPicPr>
            <a:picLocks noChangeAspect="1"/>
          </p:cNvPicPr>
          <p:nvPr/>
        </p:nvPicPr>
        <p:blipFill>
          <a:blip r:embed="rId2"/>
          <a:stretch>
            <a:fillRect/>
          </a:stretch>
        </p:blipFill>
        <p:spPr>
          <a:xfrm>
            <a:off x="9265299" y="466530"/>
            <a:ext cx="2760306" cy="2070230"/>
          </a:xfrm>
          <a:prstGeom prst="rect">
            <a:avLst/>
          </a:prstGeom>
        </p:spPr>
      </p:pic>
      <p:pic>
        <p:nvPicPr>
          <p:cNvPr id="5" name="Рисунок 4">
            <a:extLst>
              <a:ext uri="{FF2B5EF4-FFF2-40B4-BE49-F238E27FC236}">
                <a16:creationId xmlns:a16="http://schemas.microsoft.com/office/drawing/2014/main" id="{DDBCDB12-8F0D-E147-E34C-7495A7760273}"/>
              </a:ext>
            </a:extLst>
          </p:cNvPr>
          <p:cNvPicPr>
            <a:picLocks noChangeAspect="1"/>
          </p:cNvPicPr>
          <p:nvPr/>
        </p:nvPicPr>
        <p:blipFill>
          <a:blip r:embed="rId3"/>
          <a:stretch>
            <a:fillRect/>
          </a:stretch>
        </p:blipFill>
        <p:spPr>
          <a:xfrm>
            <a:off x="9395927" y="3947173"/>
            <a:ext cx="2760306" cy="2760306"/>
          </a:xfrm>
          <a:prstGeom prst="rect">
            <a:avLst/>
          </a:prstGeom>
        </p:spPr>
      </p:pic>
    </p:spTree>
    <p:extLst>
      <p:ext uri="{BB962C8B-B14F-4D97-AF65-F5344CB8AC3E}">
        <p14:creationId xmlns:p14="http://schemas.microsoft.com/office/powerpoint/2010/main" val="2109321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98E22A1-7CE5-C352-EAC6-840E05FA870B}"/>
              </a:ext>
            </a:extLst>
          </p:cNvPr>
          <p:cNvSpPr>
            <a:spLocks noGrp="1"/>
          </p:cNvSpPr>
          <p:nvPr>
            <p:ph idx="1"/>
          </p:nvPr>
        </p:nvSpPr>
        <p:spPr>
          <a:xfrm>
            <a:off x="838200" y="727788"/>
            <a:ext cx="10515600" cy="5449175"/>
          </a:xfrm>
        </p:spPr>
        <p:txBody>
          <a:bodyPr>
            <a:normAutofit fontScale="92500" lnSpcReduction="20000"/>
          </a:bodyPr>
          <a:lstStyle/>
          <a:p>
            <a:pPr algn="just"/>
            <a:r>
              <a:rPr lang="ru-RU" b="1" dirty="0">
                <a:solidFill>
                  <a:schemeClr val="accent1">
                    <a:lumMod val="75000"/>
                  </a:schemeClr>
                </a:solidFill>
                <a:latin typeface="Georgia" panose="02040502050405020303" pitchFamily="18" charset="0"/>
              </a:rPr>
              <a:t>8. Административное приостановление деятельности</a:t>
            </a:r>
            <a:r>
              <a:rPr lang="ru-RU" dirty="0">
                <a:solidFill>
                  <a:schemeClr val="accent1">
                    <a:lumMod val="75000"/>
                  </a:schemeClr>
                </a:solidFill>
                <a:latin typeface="Georgia" panose="02040502050405020303" pitchFamily="18" charset="0"/>
              </a:rPr>
              <a:t>. Административное приостановление деятельности заключается во временном прекращении деятельности в случае угрозы жизни или здоровью людей, возникновения эпидемии, наступления радиационной аварии или техногенной катастрофы либо в случае совершения административного правонарушения в области оборота наркотических средств, психотропных веществ и их прекурсоров, в области противодействия легализации (отмыванию) доходов, полученных преступным путем, и финансированию терроризма. Административное приостановление деятельности устанавливается на срок до 90 суток. </a:t>
            </a:r>
          </a:p>
          <a:p>
            <a:pPr algn="just"/>
            <a:r>
              <a:rPr lang="ru-RU" dirty="0">
                <a:solidFill>
                  <a:schemeClr val="accent1">
                    <a:lumMod val="75000"/>
                  </a:schemeClr>
                </a:solidFill>
                <a:latin typeface="Georgia" panose="02040502050405020303" pitchFamily="18" charset="0"/>
              </a:rPr>
              <a:t>Приведенный перечень административных наказаний является исчерпывающим. Это означает, что на территории России никакие иные административные наказания, кроме установленных Кодексом Российской Федерации об административных правонарушениях, применяться не могут.</a:t>
            </a:r>
          </a:p>
        </p:txBody>
      </p:sp>
    </p:spTree>
    <p:extLst>
      <p:ext uri="{BB962C8B-B14F-4D97-AF65-F5344CB8AC3E}">
        <p14:creationId xmlns:p14="http://schemas.microsoft.com/office/powerpoint/2010/main" val="2731929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86FD7C-85EE-9406-E78D-060EAC4293C7}"/>
              </a:ext>
            </a:extLst>
          </p:cNvPr>
          <p:cNvSpPr>
            <a:spLocks noGrp="1"/>
          </p:cNvSpPr>
          <p:nvPr>
            <p:ph type="title"/>
          </p:nvPr>
        </p:nvSpPr>
        <p:spPr/>
        <p:txBody>
          <a:bodyPr>
            <a:normAutofit/>
          </a:bodyPr>
          <a:lstStyle/>
          <a:p>
            <a:pPr algn="ctr"/>
            <a:r>
              <a:rPr lang="ru-RU" sz="4000" b="1" dirty="0">
                <a:solidFill>
                  <a:schemeClr val="accent1">
                    <a:lumMod val="75000"/>
                  </a:schemeClr>
                </a:solidFill>
                <a:latin typeface="Georgia" panose="02040502050405020303" pitchFamily="18" charset="0"/>
              </a:rPr>
              <a:t>Назначение административного наказания</a:t>
            </a:r>
          </a:p>
        </p:txBody>
      </p:sp>
      <p:sp>
        <p:nvSpPr>
          <p:cNvPr id="3" name="Объект 2">
            <a:extLst>
              <a:ext uri="{FF2B5EF4-FFF2-40B4-BE49-F238E27FC236}">
                <a16:creationId xmlns:a16="http://schemas.microsoft.com/office/drawing/2014/main" id="{7D40ED2B-411B-3720-18A1-1443E26828B4}"/>
              </a:ext>
            </a:extLst>
          </p:cNvPr>
          <p:cNvSpPr>
            <a:spLocks noGrp="1"/>
          </p:cNvSpPr>
          <p:nvPr>
            <p:ph idx="1"/>
          </p:nvPr>
        </p:nvSpPr>
        <p:spPr>
          <a:xfrm>
            <a:off x="838200" y="2058890"/>
            <a:ext cx="10515600" cy="4351338"/>
          </a:xfrm>
        </p:spPr>
        <p:txBody>
          <a:bodyPr>
            <a:normAutofit fontScale="92500" lnSpcReduction="10000"/>
          </a:bodyPr>
          <a:lstStyle/>
          <a:p>
            <a:pPr algn="just"/>
            <a:r>
              <a:rPr lang="ru-RU" dirty="0">
                <a:solidFill>
                  <a:schemeClr val="accent1">
                    <a:lumMod val="75000"/>
                  </a:schemeClr>
                </a:solidFill>
                <a:latin typeface="Georgia" panose="02040502050405020303" pitchFamily="18" charset="0"/>
              </a:rPr>
              <a:t>Все административные наказания подразделяются на основные и дополнительные. </a:t>
            </a:r>
          </a:p>
          <a:p>
            <a:pPr algn="just"/>
            <a:r>
              <a:rPr lang="ru-RU" dirty="0">
                <a:solidFill>
                  <a:schemeClr val="accent1">
                    <a:lumMod val="75000"/>
                  </a:schemeClr>
                </a:solidFill>
                <a:latin typeface="Georgia" panose="02040502050405020303" pitchFamily="18" charset="0"/>
              </a:rPr>
              <a:t>Предупреждение, административный штраф, лишение специального права, предоставленного физическому лицу, административный арест, дисквалификация и административное приостановление деятельности могут устанавливаться и применяться только в качестве основных административных наказаний. Конфискация орудия совершения или предмета административного правонарушения, а также административное выдворение за пределы Российской Федерации иностранного гражданина или лица без гражданства может устанавливаться и применяться в качестве как основного, так и дополнительного административного наказания.</a:t>
            </a:r>
          </a:p>
        </p:txBody>
      </p:sp>
    </p:spTree>
    <p:extLst>
      <p:ext uri="{BB962C8B-B14F-4D97-AF65-F5344CB8AC3E}">
        <p14:creationId xmlns:p14="http://schemas.microsoft.com/office/powerpoint/2010/main" val="1164191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BF05A9D-EE48-3DCB-C2C9-219A3B98A38D}"/>
              </a:ext>
            </a:extLst>
          </p:cNvPr>
          <p:cNvSpPr>
            <a:spLocks noGrp="1"/>
          </p:cNvSpPr>
          <p:nvPr>
            <p:ph idx="1"/>
          </p:nvPr>
        </p:nvSpPr>
        <p:spPr>
          <a:xfrm>
            <a:off x="838200" y="849086"/>
            <a:ext cx="10515600" cy="5327877"/>
          </a:xfrm>
        </p:spPr>
        <p:txBody>
          <a:bodyPr>
            <a:normAutofit fontScale="77500" lnSpcReduction="20000"/>
          </a:bodyPr>
          <a:lstStyle/>
          <a:p>
            <a:pPr algn="just"/>
            <a:r>
              <a:rPr lang="ru-RU" dirty="0">
                <a:solidFill>
                  <a:schemeClr val="accent1">
                    <a:lumMod val="75000"/>
                  </a:schemeClr>
                </a:solidFill>
                <a:latin typeface="Georgia" panose="02040502050405020303" pitchFamily="18" charset="0"/>
              </a:rPr>
              <a:t>За одно административное правонарушение может быть назначено основное либо основное и дополнительное административное наказание. Административное наказание назначается в пределах, установленных актом, предусматривающим административную ответственность за совершенное административное правонарушение. </a:t>
            </a:r>
          </a:p>
          <a:p>
            <a:pPr algn="just"/>
            <a:r>
              <a:rPr lang="ru-RU" dirty="0">
                <a:solidFill>
                  <a:schemeClr val="accent1">
                    <a:lumMod val="75000"/>
                  </a:schemeClr>
                </a:solidFill>
                <a:latin typeface="Georgia" panose="02040502050405020303" pitchFamily="18" charset="0"/>
              </a:rPr>
              <a:t>Наказание назначается: </a:t>
            </a:r>
          </a:p>
          <a:p>
            <a:pPr algn="just"/>
            <a:r>
              <a:rPr lang="ru-RU" dirty="0">
                <a:solidFill>
                  <a:schemeClr val="accent1">
                    <a:lumMod val="75000"/>
                  </a:schemeClr>
                </a:solidFill>
                <a:latin typeface="Georgia" panose="02040502050405020303" pitchFamily="18" charset="0"/>
              </a:rPr>
              <a:t>1) в точном соответствии с законодательством об административных правонарушениях; </a:t>
            </a:r>
          </a:p>
          <a:p>
            <a:pPr algn="just"/>
            <a:r>
              <a:rPr lang="ru-RU" dirty="0">
                <a:solidFill>
                  <a:schemeClr val="accent1">
                    <a:lumMod val="75000"/>
                  </a:schemeClr>
                </a:solidFill>
                <a:latin typeface="Georgia" panose="02040502050405020303" pitchFamily="18" charset="0"/>
              </a:rPr>
              <a:t>2) в пределах, установленных конкретной нормой, предусматривающей ответственность за данное правонарушение. Дело о назначении наказания рассматривает тот орган или должностное лицо, которые имеют на это право (всего таких органов и должностных лиц около 60). </a:t>
            </a:r>
          </a:p>
          <a:p>
            <a:pPr algn="just"/>
            <a:r>
              <a:rPr lang="ru-RU" dirty="0">
                <a:solidFill>
                  <a:schemeClr val="accent1">
                    <a:lumMod val="75000"/>
                  </a:schemeClr>
                </a:solidFill>
                <a:latin typeface="Georgia" panose="02040502050405020303" pitchFamily="18" charset="0"/>
              </a:rPr>
              <a:t>В целях повышения эффективности административных наказаний законом установлены сравнительно небольшие сроки для назначения административных наказаний. Административное наказание может быть назначено не позднее двух месяцев со дня совершения правонарушения, а при длящемся правонарушении — не позднее двух месяцев со дня его обнаружения. </a:t>
            </a:r>
          </a:p>
        </p:txBody>
      </p:sp>
    </p:spTree>
    <p:extLst>
      <p:ext uri="{BB962C8B-B14F-4D97-AF65-F5344CB8AC3E}">
        <p14:creationId xmlns:p14="http://schemas.microsoft.com/office/powerpoint/2010/main" val="2534142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1A15C47-B5D9-B2EE-F610-87AE87215078}"/>
              </a:ext>
            </a:extLst>
          </p:cNvPr>
          <p:cNvSpPr>
            <a:spLocks noGrp="1"/>
          </p:cNvSpPr>
          <p:nvPr>
            <p:ph idx="1"/>
          </p:nvPr>
        </p:nvSpPr>
        <p:spPr>
          <a:xfrm>
            <a:off x="838200" y="410547"/>
            <a:ext cx="10515600" cy="5766416"/>
          </a:xfrm>
        </p:spPr>
        <p:txBody>
          <a:bodyPr>
            <a:normAutofit fontScale="92500" lnSpcReduction="10000"/>
          </a:bodyPr>
          <a:lstStyle/>
          <a:p>
            <a:pPr algn="just"/>
            <a:r>
              <a:rPr lang="ru-RU" dirty="0">
                <a:solidFill>
                  <a:schemeClr val="accent1">
                    <a:lumMod val="75000"/>
                  </a:schemeClr>
                </a:solidFill>
                <a:latin typeface="Georgia" panose="02040502050405020303" pitchFamily="18" charset="0"/>
              </a:rPr>
              <a:t>Дата отсчета срока по длящимся правонарушениям наступает не с момента первоначального правонарушения, а с установления факта правонарушения. За административные правонарушения, влекущие применение административного наказания в виде дисквалификации, лицо может быть привлечено к административной ответственности не позднее одного года со дня совершения административного правонарушения, а при длящемся административном правонарушении — одного года со дня его обнаружения. </a:t>
            </a:r>
          </a:p>
          <a:p>
            <a:pPr algn="just"/>
            <a:r>
              <a:rPr lang="ru-RU" dirty="0">
                <a:solidFill>
                  <a:schemeClr val="accent1">
                    <a:lumMod val="75000"/>
                  </a:schemeClr>
                </a:solidFill>
                <a:latin typeface="Georgia" panose="02040502050405020303" pitchFamily="18" charset="0"/>
              </a:rPr>
              <a:t>Назначение административного наказания не освобождает лицо от исполнения обязанности, за неисполнение которой административное наказание было назначено. Никто не может нести административную ответственность дважды за одно и то же административное правонарушение. При совершении лицом двух и более административных правонарушений административное наказание назначается за каждое совершенное административное правонарушение. </a:t>
            </a:r>
          </a:p>
        </p:txBody>
      </p:sp>
    </p:spTree>
    <p:extLst>
      <p:ext uri="{BB962C8B-B14F-4D97-AF65-F5344CB8AC3E}">
        <p14:creationId xmlns:p14="http://schemas.microsoft.com/office/powerpoint/2010/main" val="11730375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1589AB-9D0A-4A6D-0866-3B06B73724EE}"/>
              </a:ext>
            </a:extLst>
          </p:cNvPr>
          <p:cNvSpPr>
            <a:spLocks noGrp="1"/>
          </p:cNvSpPr>
          <p:nvPr>
            <p:ph type="title"/>
          </p:nvPr>
        </p:nvSpPr>
        <p:spPr/>
        <p:txBody>
          <a:bodyPr>
            <a:normAutofit/>
          </a:bodyPr>
          <a:lstStyle/>
          <a:p>
            <a:pPr algn="ctr"/>
            <a:r>
              <a:rPr lang="ru-RU" b="1" i="0" dirty="0">
                <a:solidFill>
                  <a:schemeClr val="accent1">
                    <a:lumMod val="75000"/>
                  </a:schemeClr>
                </a:solidFill>
                <a:effectLst/>
                <a:highlight>
                  <a:srgbClr val="FFFFFF"/>
                </a:highlight>
                <a:latin typeface="Georgia" panose="02040502050405020303" pitchFamily="18" charset="0"/>
              </a:rPr>
              <a:t>Административное судопроизводство</a:t>
            </a:r>
            <a:endParaRPr lang="ru-RU" dirty="0">
              <a:solidFill>
                <a:schemeClr val="accent1">
                  <a:lumMod val="75000"/>
                </a:schemeClr>
              </a:solidFill>
              <a:latin typeface="Georgia" panose="02040502050405020303" pitchFamily="18" charset="0"/>
            </a:endParaRPr>
          </a:p>
        </p:txBody>
      </p:sp>
      <p:sp>
        <p:nvSpPr>
          <p:cNvPr id="3" name="Объект 2">
            <a:extLst>
              <a:ext uri="{FF2B5EF4-FFF2-40B4-BE49-F238E27FC236}">
                <a16:creationId xmlns:a16="http://schemas.microsoft.com/office/drawing/2014/main" id="{3820294A-E6FE-07D6-3AC4-87E1B31509F1}"/>
              </a:ext>
            </a:extLst>
          </p:cNvPr>
          <p:cNvSpPr>
            <a:spLocks noGrp="1"/>
          </p:cNvSpPr>
          <p:nvPr>
            <p:ph idx="1"/>
          </p:nvPr>
        </p:nvSpPr>
        <p:spPr>
          <a:xfrm>
            <a:off x="838200" y="1956254"/>
            <a:ext cx="10515600" cy="4351338"/>
          </a:xfrm>
        </p:spPr>
        <p:txBody>
          <a:bodyPr>
            <a:normAutofit lnSpcReduction="10000"/>
          </a:bodyPr>
          <a:lstStyle/>
          <a:p>
            <a:pPr algn="just"/>
            <a:r>
              <a:rPr lang="ru-RU" b="0" i="0" dirty="0">
                <a:solidFill>
                  <a:schemeClr val="accent1">
                    <a:lumMod val="75000"/>
                  </a:schemeClr>
                </a:solidFill>
                <a:effectLst/>
                <a:highlight>
                  <a:srgbClr val="FFFFFF"/>
                </a:highlight>
                <a:latin typeface="Georgia" panose="02040502050405020303" pitchFamily="18" charset="0"/>
              </a:rPr>
              <a:t>Кого относят к участникам производства по делам об административных правонарушениях? </a:t>
            </a:r>
          </a:p>
          <a:p>
            <a:pPr algn="just"/>
            <a:r>
              <a:rPr lang="ru-RU" b="0" i="0" dirty="0">
                <a:solidFill>
                  <a:schemeClr val="accent1">
                    <a:lumMod val="75000"/>
                  </a:schemeClr>
                </a:solidFill>
                <a:effectLst/>
                <a:highlight>
                  <a:srgbClr val="FFFFFF"/>
                </a:highlight>
                <a:latin typeface="Georgia" panose="02040502050405020303" pitchFamily="18" charset="0"/>
              </a:rPr>
              <a:t>Во-первых, непосредственно тот орган, который рассматривает административное дело; </a:t>
            </a:r>
          </a:p>
          <a:p>
            <a:pPr algn="just"/>
            <a:r>
              <a:rPr lang="ru-RU" b="0" i="0" dirty="0">
                <a:solidFill>
                  <a:schemeClr val="accent1">
                    <a:lumMod val="75000"/>
                  </a:schemeClr>
                </a:solidFill>
                <a:effectLst/>
                <a:highlight>
                  <a:srgbClr val="FFFFFF"/>
                </a:highlight>
                <a:latin typeface="Georgia" panose="02040502050405020303" pitchFamily="18" charset="0"/>
              </a:rPr>
              <a:t>во-вторых, нарушителя, совершившего проступок. </a:t>
            </a:r>
          </a:p>
          <a:p>
            <a:pPr algn="just"/>
            <a:r>
              <a:rPr lang="ru-RU" b="0" i="0" dirty="0">
                <a:solidFill>
                  <a:schemeClr val="accent1">
                    <a:lumMod val="75000"/>
                  </a:schemeClr>
                </a:solidFill>
                <a:effectLst/>
                <a:highlight>
                  <a:srgbClr val="FFFFFF"/>
                </a:highlight>
                <a:latin typeface="Georgia" panose="02040502050405020303" pitchFamily="18" charset="0"/>
              </a:rPr>
              <a:t>Он вправе приглашать адвоката, знакомиться с материалами дела, заявлять ходатайства. Третий участник — потерпевший, им признают лицо, которому действиями нарушителя причинён вред. Участниками считают также свидетелей, понятых, специалистов, экспертов, переводчиков.</a:t>
            </a:r>
            <a:endParaRPr lang="ru-RU"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3118796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E0FBE4-35FA-6DAA-BBE3-2FFE6825B9CE}"/>
              </a:ext>
            </a:extLst>
          </p:cNvPr>
          <p:cNvSpPr>
            <a:spLocks noGrp="1"/>
          </p:cNvSpPr>
          <p:nvPr>
            <p:ph type="title"/>
          </p:nvPr>
        </p:nvSpPr>
        <p:spPr/>
        <p:txBody>
          <a:bodyPr>
            <a:noAutofit/>
          </a:bodyPr>
          <a:lstStyle/>
          <a:p>
            <a:pPr algn="ctr"/>
            <a:r>
              <a:rPr lang="ru-RU" sz="3200" b="1" dirty="0">
                <a:solidFill>
                  <a:schemeClr val="accent1">
                    <a:lumMod val="75000"/>
                  </a:schemeClr>
                </a:solidFill>
                <a:effectLst/>
                <a:highlight>
                  <a:srgbClr val="FFFFFF"/>
                </a:highlight>
                <a:latin typeface="Georgia" panose="02040502050405020303" pitchFamily="18" charset="0"/>
              </a:rPr>
              <a:t>КоАП РФ в ст. 27 предусматривает следующие меры обеспечения производства:</a:t>
            </a:r>
            <a:endParaRPr lang="ru-RU" sz="3200" b="1" dirty="0">
              <a:solidFill>
                <a:schemeClr val="accent1">
                  <a:lumMod val="75000"/>
                </a:schemeClr>
              </a:solidFill>
              <a:latin typeface="Georgia" panose="02040502050405020303" pitchFamily="18" charset="0"/>
            </a:endParaRPr>
          </a:p>
        </p:txBody>
      </p:sp>
      <p:sp>
        <p:nvSpPr>
          <p:cNvPr id="3" name="Объект 2">
            <a:extLst>
              <a:ext uri="{FF2B5EF4-FFF2-40B4-BE49-F238E27FC236}">
                <a16:creationId xmlns:a16="http://schemas.microsoft.com/office/drawing/2014/main" id="{7F13BE67-8E29-ED6A-21A3-8B1AFF51CDB3}"/>
              </a:ext>
            </a:extLst>
          </p:cNvPr>
          <p:cNvSpPr>
            <a:spLocks noGrp="1"/>
          </p:cNvSpPr>
          <p:nvPr>
            <p:ph idx="1"/>
          </p:nvPr>
        </p:nvSpPr>
        <p:spPr>
          <a:xfrm>
            <a:off x="838200" y="1825625"/>
            <a:ext cx="10515600" cy="4667250"/>
          </a:xfrm>
        </p:spPr>
        <p:txBody>
          <a:bodyPr>
            <a:normAutofit fontScale="32500" lnSpcReduction="20000"/>
          </a:bodyPr>
          <a:lstStyle/>
          <a:p>
            <a:pPr algn="just">
              <a:buFont typeface="Arial" panose="020B0604020202020204" pitchFamily="34" charset="0"/>
              <a:buChar char="•"/>
            </a:pPr>
            <a:r>
              <a:rPr lang="ru-RU" sz="5500" b="0" i="0" dirty="0">
                <a:solidFill>
                  <a:schemeClr val="accent1">
                    <a:lumMod val="75000"/>
                  </a:schemeClr>
                </a:solidFill>
                <a:effectLst/>
                <a:highlight>
                  <a:srgbClr val="FFFFFF"/>
                </a:highlight>
                <a:latin typeface="Georgia" panose="02040502050405020303" pitchFamily="18" charset="0"/>
              </a:rPr>
              <a:t>доставление — принудительное препровождение человека для составления протокола об административном правонарушении;</a:t>
            </a:r>
          </a:p>
          <a:p>
            <a:pPr algn="just">
              <a:buFont typeface="Arial" panose="020B0604020202020204" pitchFamily="34" charset="0"/>
              <a:buChar char="•"/>
            </a:pPr>
            <a:r>
              <a:rPr lang="ru-RU" sz="5500" b="0" i="0" dirty="0">
                <a:solidFill>
                  <a:schemeClr val="accent1">
                    <a:lumMod val="75000"/>
                  </a:schemeClr>
                </a:solidFill>
                <a:effectLst/>
                <a:highlight>
                  <a:srgbClr val="FFFFFF"/>
                </a:highlight>
                <a:latin typeface="Georgia" panose="02040502050405020303" pitchFamily="18" charset="0"/>
              </a:rPr>
              <a:t>административное задержание — кратковременное ограничение свободы сроком до 3 часов, в исключительных случаях не более 48 часов, при административном задержании составляется протокол;</a:t>
            </a:r>
          </a:p>
          <a:p>
            <a:pPr algn="just">
              <a:buFont typeface="Arial" panose="020B0604020202020204" pitchFamily="34" charset="0"/>
              <a:buChar char="•"/>
            </a:pPr>
            <a:r>
              <a:rPr lang="ru-RU" sz="5500" b="0" i="0" dirty="0">
                <a:solidFill>
                  <a:schemeClr val="accent1">
                    <a:lumMod val="75000"/>
                  </a:schemeClr>
                </a:solidFill>
                <a:effectLst/>
                <a:highlight>
                  <a:srgbClr val="FFFFFF"/>
                </a:highlight>
                <a:latin typeface="Georgia" panose="02040502050405020303" pitchFamily="18" charset="0"/>
              </a:rPr>
              <a:t>личный досмотр, досмотр транспортного средства, вещей, находящихся при физическом лице; осмотр принадлежащих юридическому лицу помещений, территорий и находящихся там вещей и документов;</a:t>
            </a:r>
          </a:p>
          <a:p>
            <a:pPr algn="just">
              <a:buFont typeface="Arial" panose="020B0604020202020204" pitchFamily="34" charset="0"/>
              <a:buChar char="•"/>
            </a:pPr>
            <a:r>
              <a:rPr lang="ru-RU" sz="5500" b="0" i="0" dirty="0">
                <a:solidFill>
                  <a:schemeClr val="accent1">
                    <a:lumMod val="75000"/>
                  </a:schemeClr>
                </a:solidFill>
                <a:effectLst/>
                <a:highlight>
                  <a:srgbClr val="FFFFFF"/>
                </a:highlight>
                <a:latin typeface="Georgia" panose="02040502050405020303" pitchFamily="18" charset="0"/>
              </a:rPr>
              <a:t>изъятие вещей и документов;</a:t>
            </a:r>
          </a:p>
          <a:p>
            <a:pPr algn="just">
              <a:buFont typeface="Arial" panose="020B0604020202020204" pitchFamily="34" charset="0"/>
              <a:buChar char="•"/>
            </a:pPr>
            <a:r>
              <a:rPr lang="ru-RU" sz="5500" b="0" i="0" dirty="0">
                <a:solidFill>
                  <a:schemeClr val="accent1">
                    <a:lumMod val="75000"/>
                  </a:schemeClr>
                </a:solidFill>
                <a:effectLst/>
                <a:highlight>
                  <a:srgbClr val="FFFFFF"/>
                </a:highlight>
                <a:latin typeface="Georgia" panose="02040502050405020303" pitchFamily="18" charset="0"/>
              </a:rPr>
              <a:t>отстранение от управления транспортным средством; </a:t>
            </a:r>
          </a:p>
          <a:p>
            <a:pPr algn="just">
              <a:buFont typeface="Arial" panose="020B0604020202020204" pitchFamily="34" charset="0"/>
              <a:buChar char="•"/>
            </a:pPr>
            <a:r>
              <a:rPr lang="ru-RU" sz="5500" b="0" i="0" dirty="0">
                <a:solidFill>
                  <a:schemeClr val="accent1">
                    <a:lumMod val="75000"/>
                  </a:schemeClr>
                </a:solidFill>
                <a:effectLst/>
                <a:highlight>
                  <a:srgbClr val="FFFFFF"/>
                </a:highlight>
                <a:latin typeface="Georgia" panose="02040502050405020303" pitchFamily="18" charset="0"/>
              </a:rPr>
              <a:t>медицинское освидетельствование на состояние опьянения;</a:t>
            </a:r>
          </a:p>
          <a:p>
            <a:pPr algn="just">
              <a:buFont typeface="Arial" panose="020B0604020202020204" pitchFamily="34" charset="0"/>
              <a:buChar char="•"/>
            </a:pPr>
            <a:r>
              <a:rPr lang="ru-RU" sz="5500" b="0" i="0" dirty="0">
                <a:solidFill>
                  <a:schemeClr val="accent1">
                    <a:lumMod val="75000"/>
                  </a:schemeClr>
                </a:solidFill>
                <a:effectLst/>
                <a:highlight>
                  <a:srgbClr val="FFFFFF"/>
                </a:highlight>
                <a:latin typeface="Georgia" panose="02040502050405020303" pitchFamily="18" charset="0"/>
              </a:rPr>
              <a:t>задержание транспортного средства;</a:t>
            </a:r>
          </a:p>
          <a:p>
            <a:pPr algn="just">
              <a:buFont typeface="Arial" panose="020B0604020202020204" pitchFamily="34" charset="0"/>
              <a:buChar char="•"/>
            </a:pPr>
            <a:r>
              <a:rPr lang="ru-RU" sz="5500" b="0" i="0" dirty="0">
                <a:solidFill>
                  <a:schemeClr val="accent1">
                    <a:lumMod val="75000"/>
                  </a:schemeClr>
                </a:solidFill>
                <a:effectLst/>
                <a:highlight>
                  <a:srgbClr val="FFFFFF"/>
                </a:highlight>
                <a:latin typeface="Georgia" panose="02040502050405020303" pitchFamily="18" charset="0"/>
              </a:rPr>
              <a:t>арест товаров, транспортных средств и иных вещей (обязательно составление протокола);</a:t>
            </a:r>
          </a:p>
          <a:p>
            <a:pPr algn="just">
              <a:buFont typeface="Arial" panose="020B0604020202020204" pitchFamily="34" charset="0"/>
              <a:buChar char="•"/>
            </a:pPr>
            <a:r>
              <a:rPr lang="ru-RU" sz="5500" b="0" i="0" dirty="0">
                <a:solidFill>
                  <a:schemeClr val="accent1">
                    <a:lumMod val="75000"/>
                  </a:schemeClr>
                </a:solidFill>
                <a:effectLst/>
                <a:highlight>
                  <a:srgbClr val="FFFFFF"/>
                </a:highlight>
                <a:latin typeface="Georgia" panose="02040502050405020303" pitchFamily="18" charset="0"/>
              </a:rPr>
              <a:t>привод — принудительная мера к лицам, в отношении которых ведётся производство по делу об административном правонарушении, в случае неявки без уважительной причины по вызову органов и должностных лиц;</a:t>
            </a:r>
          </a:p>
          <a:p>
            <a:pPr algn="just">
              <a:buFont typeface="Arial" panose="020B0604020202020204" pitchFamily="34" charset="0"/>
              <a:buChar char="•"/>
            </a:pPr>
            <a:r>
              <a:rPr lang="ru-RU" sz="5500" b="0" i="0" dirty="0">
                <a:solidFill>
                  <a:schemeClr val="accent1">
                    <a:lumMod val="75000"/>
                  </a:schemeClr>
                </a:solidFill>
                <a:effectLst/>
                <a:highlight>
                  <a:srgbClr val="FFFFFF"/>
                </a:highlight>
                <a:latin typeface="Georgia" panose="02040502050405020303" pitchFamily="18" charset="0"/>
              </a:rPr>
              <a:t>временный запрет деятельности.</a:t>
            </a:r>
          </a:p>
          <a:p>
            <a:endParaRPr lang="ru-RU" dirty="0"/>
          </a:p>
        </p:txBody>
      </p:sp>
    </p:spTree>
    <p:extLst>
      <p:ext uri="{BB962C8B-B14F-4D97-AF65-F5344CB8AC3E}">
        <p14:creationId xmlns:p14="http://schemas.microsoft.com/office/powerpoint/2010/main" val="4213844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79641C-564C-6A1C-5F92-DFDC89ADDEC8}"/>
              </a:ext>
            </a:extLst>
          </p:cNvPr>
          <p:cNvSpPr>
            <a:spLocks noGrp="1"/>
          </p:cNvSpPr>
          <p:nvPr>
            <p:ph type="title"/>
          </p:nvPr>
        </p:nvSpPr>
        <p:spPr>
          <a:xfrm>
            <a:off x="838200" y="131860"/>
            <a:ext cx="10515600" cy="1325563"/>
          </a:xfrm>
        </p:spPr>
        <p:txBody>
          <a:bodyPr>
            <a:noAutofit/>
          </a:bodyPr>
          <a:lstStyle/>
          <a:p>
            <a:pPr algn="ctr"/>
            <a:r>
              <a:rPr lang="ru-RU" sz="3200" b="1" i="0" dirty="0">
                <a:solidFill>
                  <a:schemeClr val="accent1">
                    <a:lumMod val="75000"/>
                  </a:schemeClr>
                </a:solidFill>
                <a:effectLst/>
                <a:highlight>
                  <a:srgbClr val="FFFFFF"/>
                </a:highlight>
                <a:latin typeface="Georgia" panose="02040502050405020303" pitchFamily="18" charset="0"/>
              </a:rPr>
              <a:t>Этапы производства по делам об административных правонарушениях:</a:t>
            </a:r>
            <a:endParaRPr lang="ru-RU" sz="3200" b="1" dirty="0">
              <a:solidFill>
                <a:schemeClr val="accent1">
                  <a:lumMod val="75000"/>
                </a:schemeClr>
              </a:solidFill>
              <a:latin typeface="Georgia" panose="02040502050405020303" pitchFamily="18" charset="0"/>
            </a:endParaRPr>
          </a:p>
        </p:txBody>
      </p:sp>
      <p:graphicFrame>
        <p:nvGraphicFramePr>
          <p:cNvPr id="4" name="Объект 3">
            <a:extLst>
              <a:ext uri="{FF2B5EF4-FFF2-40B4-BE49-F238E27FC236}">
                <a16:creationId xmlns:a16="http://schemas.microsoft.com/office/drawing/2014/main" id="{1CD370CE-B4DE-293F-4EB1-1D540DF76947}"/>
              </a:ext>
            </a:extLst>
          </p:cNvPr>
          <p:cNvGraphicFramePr>
            <a:graphicFrameLocks noGrp="1"/>
          </p:cNvGraphicFramePr>
          <p:nvPr>
            <p:ph idx="1"/>
            <p:extLst>
              <p:ext uri="{D42A27DB-BD31-4B8C-83A1-F6EECF244321}">
                <p14:modId xmlns:p14="http://schemas.microsoft.com/office/powerpoint/2010/main" val="2163745916"/>
              </p:ext>
            </p:extLst>
          </p:nvPr>
        </p:nvGraphicFramePr>
        <p:xfrm>
          <a:off x="708349" y="1795408"/>
          <a:ext cx="11188182" cy="4764010"/>
        </p:xfrm>
        <a:graphic>
          <a:graphicData uri="http://schemas.openxmlformats.org/drawingml/2006/table">
            <a:tbl>
              <a:tblPr/>
              <a:tblGrid>
                <a:gridCol w="11188182">
                  <a:extLst>
                    <a:ext uri="{9D8B030D-6E8A-4147-A177-3AD203B41FA5}">
                      <a16:colId xmlns:a16="http://schemas.microsoft.com/office/drawing/2014/main" val="3335459410"/>
                    </a:ext>
                  </a:extLst>
                </a:gridCol>
              </a:tblGrid>
              <a:tr h="419725">
                <a:tc>
                  <a:txBody>
                    <a:bodyPr/>
                    <a:lstStyle/>
                    <a:p>
                      <a:pPr algn="just" rtl="0">
                        <a:buFont typeface="+mj-lt"/>
                        <a:buAutoNum type="arabicPeriod"/>
                      </a:pPr>
                      <a:r>
                        <a:rPr lang="ru-RU" sz="1600" b="0" dirty="0">
                          <a:solidFill>
                            <a:schemeClr val="accent1">
                              <a:lumMod val="75000"/>
                            </a:schemeClr>
                          </a:solidFill>
                          <a:effectLst/>
                          <a:latin typeface="Georgia" panose="02040502050405020303" pitchFamily="18" charset="0"/>
                        </a:rPr>
                        <a:t>Выявление административного правонарушения</a:t>
                      </a:r>
                    </a:p>
                  </a:txBody>
                  <a:tcPr marL="99801" marR="99801" marT="66534" marB="99801"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073939612"/>
                  </a:ext>
                </a:extLst>
              </a:tr>
              <a:tr h="669243">
                <a:tc>
                  <a:txBody>
                    <a:bodyPr/>
                    <a:lstStyle/>
                    <a:p>
                      <a:pPr algn="just" rtl="0">
                        <a:buFont typeface="+mj-lt"/>
                        <a:buAutoNum type="arabicPeriod" startAt="2"/>
                      </a:pPr>
                      <a:r>
                        <a:rPr lang="ru-RU" sz="1600" b="0">
                          <a:solidFill>
                            <a:schemeClr val="accent1">
                              <a:lumMod val="75000"/>
                            </a:schemeClr>
                          </a:solidFill>
                          <a:effectLst/>
                          <a:latin typeface="Georgia" panose="02040502050405020303" pitchFamily="18" charset="0"/>
                        </a:rPr>
                        <a:t>Возбуждение дела об административном правонарушении — административное расследование.</a:t>
                      </a:r>
                    </a:p>
                  </a:txBody>
                  <a:tcPr marL="99801" marR="99801" marT="66534" marB="99801"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extLst>
                  <a:ext uri="{0D108BD9-81ED-4DB2-BD59-A6C34878D82A}">
                    <a16:rowId xmlns:a16="http://schemas.microsoft.com/office/drawing/2014/main" val="4093060753"/>
                  </a:ext>
                </a:extLst>
              </a:tr>
              <a:tr h="1667313">
                <a:tc>
                  <a:txBody>
                    <a:bodyPr/>
                    <a:lstStyle/>
                    <a:p>
                      <a:pPr algn="just" rtl="0">
                        <a:buFont typeface="+mj-lt"/>
                        <a:buAutoNum type="arabicPeriod" startAt="3"/>
                      </a:pPr>
                      <a:r>
                        <a:rPr lang="ru-RU" sz="1600" b="0" dirty="0">
                          <a:solidFill>
                            <a:schemeClr val="accent1">
                              <a:lumMod val="75000"/>
                            </a:schemeClr>
                          </a:solidFill>
                          <a:effectLst/>
                          <a:latin typeface="Georgia" panose="02040502050405020303" pitchFamily="18" charset="0"/>
                        </a:rPr>
                        <a:t>Рассмотрение дела об административном правонарушении</a:t>
                      </a:r>
                    </a:p>
                    <a:p>
                      <a:pPr algn="just" rtl="0">
                        <a:buFont typeface="Arial" panose="020B0604020202020204" pitchFamily="34" charset="0"/>
                        <a:buChar char="•"/>
                      </a:pPr>
                      <a:r>
                        <a:rPr lang="ru-RU" sz="1600" b="0" dirty="0">
                          <a:solidFill>
                            <a:schemeClr val="accent1">
                              <a:lumMod val="75000"/>
                            </a:schemeClr>
                          </a:solidFill>
                          <a:effectLst/>
                          <a:latin typeface="Georgia" panose="02040502050405020303" pitchFamily="18" charset="0"/>
                        </a:rPr>
                        <a:t>подготовка к рассмотрению дела об административном правонарушении;</a:t>
                      </a:r>
                    </a:p>
                    <a:p>
                      <a:pPr algn="just" rtl="0">
                        <a:buFont typeface="Arial" panose="020B0604020202020204" pitchFamily="34" charset="0"/>
                        <a:buChar char="•"/>
                      </a:pPr>
                      <a:r>
                        <a:rPr lang="ru-RU" sz="1600" b="0" dirty="0">
                          <a:solidFill>
                            <a:schemeClr val="accent1">
                              <a:lumMod val="75000"/>
                            </a:schemeClr>
                          </a:solidFill>
                          <a:effectLst/>
                          <a:latin typeface="Georgia" panose="02040502050405020303" pitchFamily="18" charset="0"/>
                        </a:rPr>
                        <a:t>назначение места и сроки рассмотрения дела;</a:t>
                      </a:r>
                    </a:p>
                    <a:p>
                      <a:pPr algn="just" rtl="0">
                        <a:buFont typeface="Arial" panose="020B0604020202020204" pitchFamily="34" charset="0"/>
                        <a:buChar char="•"/>
                      </a:pPr>
                      <a:r>
                        <a:rPr lang="ru-RU" sz="1600" b="0" dirty="0">
                          <a:solidFill>
                            <a:schemeClr val="accent1">
                              <a:lumMod val="75000"/>
                            </a:schemeClr>
                          </a:solidFill>
                          <a:effectLst/>
                          <a:latin typeface="Georgia" panose="02040502050405020303" pitchFamily="18" charset="0"/>
                        </a:rPr>
                        <a:t>вызов свидетелей, запрос дополнительных материалов;</a:t>
                      </a:r>
                    </a:p>
                    <a:p>
                      <a:pPr algn="just" rtl="0">
                        <a:buFont typeface="Arial" panose="020B0604020202020204" pitchFamily="34" charset="0"/>
                        <a:buChar char="•"/>
                      </a:pPr>
                      <a:r>
                        <a:rPr lang="ru-RU" sz="1600" b="0" dirty="0">
                          <a:solidFill>
                            <a:schemeClr val="accent1">
                              <a:lumMod val="75000"/>
                            </a:schemeClr>
                          </a:solidFill>
                          <a:effectLst/>
                          <a:latin typeface="Georgia" panose="02040502050405020303" pitchFamily="18" charset="0"/>
                        </a:rPr>
                        <a:t>заседание по рассмотрению дела об административном; правонарушении, обязательно ведётся протокол заседания.</a:t>
                      </a:r>
                    </a:p>
                  </a:txBody>
                  <a:tcPr marL="99801" marR="99801" marT="66534" marB="99801"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704280940"/>
                  </a:ext>
                </a:extLst>
              </a:tr>
              <a:tr h="918761">
                <a:tc>
                  <a:txBody>
                    <a:bodyPr/>
                    <a:lstStyle/>
                    <a:p>
                      <a:pPr algn="just" rtl="0">
                        <a:buFont typeface="+mj-lt"/>
                        <a:buAutoNum type="arabicPeriod" startAt="4"/>
                      </a:pPr>
                      <a:r>
                        <a:rPr lang="ru-RU" sz="1600" b="0">
                          <a:solidFill>
                            <a:schemeClr val="accent1">
                              <a:lumMod val="75000"/>
                            </a:schemeClr>
                          </a:solidFill>
                          <a:effectLst/>
                          <a:latin typeface="Georgia" panose="02040502050405020303" pitchFamily="18" charset="0"/>
                        </a:rPr>
                        <a:t>Постановление по делу об административном правонарушении:</a:t>
                      </a:r>
                    </a:p>
                    <a:p>
                      <a:pPr algn="just" rtl="0">
                        <a:buFont typeface="Arial" panose="020B0604020202020204" pitchFamily="34" charset="0"/>
                        <a:buChar char="•"/>
                      </a:pPr>
                      <a:r>
                        <a:rPr lang="ru-RU" sz="1600" b="0">
                          <a:solidFill>
                            <a:schemeClr val="accent1">
                              <a:lumMod val="75000"/>
                            </a:schemeClr>
                          </a:solidFill>
                          <a:effectLst/>
                          <a:latin typeface="Georgia" panose="02040502050405020303" pitchFamily="18" charset="0"/>
                        </a:rPr>
                        <a:t>постановление о назначении административного наказания;</a:t>
                      </a:r>
                    </a:p>
                    <a:p>
                      <a:pPr algn="just" rtl="0">
                        <a:buFont typeface="Arial" panose="020B0604020202020204" pitchFamily="34" charset="0"/>
                        <a:buChar char="•"/>
                      </a:pPr>
                      <a:r>
                        <a:rPr lang="ru-RU" sz="1600" b="0">
                          <a:solidFill>
                            <a:schemeClr val="accent1">
                              <a:lumMod val="75000"/>
                            </a:schemeClr>
                          </a:solidFill>
                          <a:effectLst/>
                          <a:latin typeface="Georgia" panose="02040502050405020303" pitchFamily="18" charset="0"/>
                        </a:rPr>
                        <a:t>постановление о прекращении производства по делу.</a:t>
                      </a:r>
                    </a:p>
                  </a:txBody>
                  <a:tcPr marL="99801" marR="99801" marT="66534" marB="99801"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extLst>
                  <a:ext uri="{0D108BD9-81ED-4DB2-BD59-A6C34878D82A}">
                    <a16:rowId xmlns:a16="http://schemas.microsoft.com/office/drawing/2014/main" val="390045793"/>
                  </a:ext>
                </a:extLst>
              </a:tr>
              <a:tr h="669243">
                <a:tc>
                  <a:txBody>
                    <a:bodyPr/>
                    <a:lstStyle/>
                    <a:p>
                      <a:pPr algn="just" rtl="0">
                        <a:buFont typeface="+mj-lt"/>
                        <a:buAutoNum type="arabicPeriod" startAt="5"/>
                      </a:pPr>
                      <a:r>
                        <a:rPr lang="ru-RU" sz="1600" b="0">
                          <a:solidFill>
                            <a:schemeClr val="accent1">
                              <a:lumMod val="75000"/>
                            </a:schemeClr>
                          </a:solidFill>
                          <a:effectLst/>
                          <a:latin typeface="Georgia" panose="02040502050405020303" pitchFamily="18" charset="0"/>
                        </a:rPr>
                        <a:t>Пересмотр постановлений и решений по делу об административном правонарушении — постановление может быть обжаловано в вышестоящем органе или суде.</a:t>
                      </a:r>
                    </a:p>
                  </a:txBody>
                  <a:tcPr marL="99801" marR="99801" marT="66534" marB="99801"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035877680"/>
                  </a:ext>
                </a:extLst>
              </a:tr>
              <a:tr h="419725">
                <a:tc>
                  <a:txBody>
                    <a:bodyPr/>
                    <a:lstStyle/>
                    <a:p>
                      <a:pPr algn="just" rtl="0">
                        <a:buFont typeface="+mj-lt"/>
                        <a:buAutoNum type="arabicPeriod" startAt="6"/>
                      </a:pPr>
                      <a:r>
                        <a:rPr lang="ru-RU" sz="1600" b="0" dirty="0">
                          <a:solidFill>
                            <a:schemeClr val="accent1">
                              <a:lumMod val="75000"/>
                            </a:schemeClr>
                          </a:solidFill>
                          <a:effectLst/>
                          <a:latin typeface="Georgia" panose="02040502050405020303" pitchFamily="18" charset="0"/>
                        </a:rPr>
                        <a:t>Исполнение постановлений. </a:t>
                      </a:r>
                    </a:p>
                  </a:txBody>
                  <a:tcPr marL="99801" marR="99801" marT="66534" marB="99801"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extLst>
                  <a:ext uri="{0D108BD9-81ED-4DB2-BD59-A6C34878D82A}">
                    <a16:rowId xmlns:a16="http://schemas.microsoft.com/office/drawing/2014/main" val="2118418321"/>
                  </a:ext>
                </a:extLst>
              </a:tr>
            </a:tbl>
          </a:graphicData>
        </a:graphic>
      </p:graphicFrame>
    </p:spTree>
    <p:extLst>
      <p:ext uri="{BB962C8B-B14F-4D97-AF65-F5344CB8AC3E}">
        <p14:creationId xmlns:p14="http://schemas.microsoft.com/office/powerpoint/2010/main" val="184798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F4B578-B0DD-FC1E-F2D4-0D68DE7AA96B}"/>
              </a:ext>
            </a:extLst>
          </p:cNvPr>
          <p:cNvSpPr>
            <a:spLocks noGrp="1"/>
          </p:cNvSpPr>
          <p:nvPr>
            <p:ph type="title"/>
          </p:nvPr>
        </p:nvSpPr>
        <p:spPr>
          <a:xfrm rot="10800000" flipV="1">
            <a:off x="838200" y="1690688"/>
            <a:ext cx="4965441" cy="3142569"/>
          </a:xfrm>
        </p:spPr>
        <p:txBody>
          <a:bodyPr/>
          <a:lstStyle/>
          <a:p>
            <a:pPr algn="ctr"/>
            <a:r>
              <a:rPr lang="ru-RU" b="1" dirty="0">
                <a:solidFill>
                  <a:schemeClr val="accent1">
                    <a:lumMod val="75000"/>
                  </a:schemeClr>
                </a:solidFill>
                <a:latin typeface="Georgia" panose="02040502050405020303" pitchFamily="18" charset="0"/>
              </a:rPr>
              <a:t>Спасибо за внимание</a:t>
            </a:r>
          </a:p>
        </p:txBody>
      </p:sp>
      <p:pic>
        <p:nvPicPr>
          <p:cNvPr id="10242" name="Picture 2" descr="Спасибо гифки, анимированные GIF изображения спасибо - скачать гиф картинки  на GIFER">
            <a:extLst>
              <a:ext uri="{FF2B5EF4-FFF2-40B4-BE49-F238E27FC236}">
                <a16:creationId xmlns:a16="http://schemas.microsoft.com/office/drawing/2014/main" id="{069DB3D4-BA20-99D0-78F4-E9FC5DE75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7494" y="204252"/>
            <a:ext cx="5732884" cy="6449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02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DD5C31-E193-330D-3469-F6AC92E6A46E}"/>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Административный проступок </a:t>
            </a:r>
          </a:p>
        </p:txBody>
      </p:sp>
      <p:sp>
        <p:nvSpPr>
          <p:cNvPr id="3" name="Объект 2">
            <a:extLst>
              <a:ext uri="{FF2B5EF4-FFF2-40B4-BE49-F238E27FC236}">
                <a16:creationId xmlns:a16="http://schemas.microsoft.com/office/drawing/2014/main" id="{E982A756-9091-5074-D529-3CA2B04FC61A}"/>
              </a:ext>
            </a:extLst>
          </p:cNvPr>
          <p:cNvSpPr>
            <a:spLocks noGrp="1"/>
          </p:cNvSpPr>
          <p:nvPr>
            <p:ph idx="1"/>
          </p:nvPr>
        </p:nvSpPr>
        <p:spPr>
          <a:xfrm>
            <a:off x="772886" y="2528595"/>
            <a:ext cx="6215742" cy="3545730"/>
          </a:xfrm>
        </p:spPr>
        <p:txBody>
          <a:bodyPr>
            <a:normAutofit/>
          </a:bodyPr>
          <a:lstStyle/>
          <a:p>
            <a:pPr algn="just"/>
            <a:r>
              <a:rPr lang="ru-RU" sz="2400" b="1" i="0" dirty="0">
                <a:solidFill>
                  <a:schemeClr val="accent1">
                    <a:lumMod val="75000"/>
                  </a:schemeClr>
                </a:solidFill>
                <a:effectLst/>
                <a:highlight>
                  <a:srgbClr val="FFFFFF"/>
                </a:highlight>
                <a:latin typeface="Georgia" panose="02040502050405020303" pitchFamily="18" charset="0"/>
              </a:rPr>
              <a:t>Административное правонарушение</a:t>
            </a:r>
            <a:r>
              <a:rPr lang="ru-RU" sz="2400" b="0" i="0" dirty="0">
                <a:solidFill>
                  <a:schemeClr val="accent1">
                    <a:lumMod val="75000"/>
                  </a:schemeClr>
                </a:solidFill>
                <a:effectLst/>
                <a:highlight>
                  <a:srgbClr val="FFFFFF"/>
                </a:highlight>
                <a:latin typeface="Georgia" panose="02040502050405020303" pitchFamily="18" charset="0"/>
              </a:rPr>
              <a:t> (проступок) — противоправное, виновное действие (бездействие) физического или юридического лица, за которое Кодексом РФ об административных правонарушениях установлена административная ответственность.</a:t>
            </a:r>
            <a:endParaRPr lang="ru-RU" sz="2400" dirty="0">
              <a:solidFill>
                <a:schemeClr val="accent1">
                  <a:lumMod val="75000"/>
                </a:schemeClr>
              </a:solidFill>
              <a:latin typeface="Georgia" panose="02040502050405020303" pitchFamily="18" charset="0"/>
            </a:endParaRPr>
          </a:p>
        </p:txBody>
      </p:sp>
      <p:pic>
        <p:nvPicPr>
          <p:cNvPr id="1026" name="Picture 2" descr="Правонарушение - Strela-Sport.ru">
            <a:extLst>
              <a:ext uri="{FF2B5EF4-FFF2-40B4-BE49-F238E27FC236}">
                <a16:creationId xmlns:a16="http://schemas.microsoft.com/office/drawing/2014/main" id="{23405F53-5D7F-404C-9656-86BF1649F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0629" y="2024741"/>
            <a:ext cx="3881581" cy="3881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467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8C8CF13-9B24-0BDA-68EC-249D273A5A28}"/>
              </a:ext>
            </a:extLst>
          </p:cNvPr>
          <p:cNvSpPr>
            <a:spLocks noGrp="1"/>
          </p:cNvSpPr>
          <p:nvPr>
            <p:ph idx="1"/>
          </p:nvPr>
        </p:nvSpPr>
        <p:spPr>
          <a:xfrm>
            <a:off x="838200" y="905069"/>
            <a:ext cx="10515600" cy="5271894"/>
          </a:xfrm>
        </p:spPr>
        <p:txBody>
          <a:bodyPr>
            <a:normAutofit fontScale="92500" lnSpcReduction="10000"/>
          </a:bodyPr>
          <a:lstStyle/>
          <a:p>
            <a:pPr algn="just" rtl="0"/>
            <a:r>
              <a:rPr lang="ru-RU" b="0" i="0" dirty="0">
                <a:solidFill>
                  <a:schemeClr val="accent1">
                    <a:lumMod val="75000"/>
                  </a:schemeClr>
                </a:solidFill>
                <a:effectLst/>
                <a:highlight>
                  <a:srgbClr val="FFFFFF"/>
                </a:highlight>
                <a:latin typeface="Georgia" panose="02040502050405020303" pitchFamily="18" charset="0"/>
              </a:rPr>
              <a:t>КоАП РФ определяет следующие формы вины: </a:t>
            </a:r>
          </a:p>
          <a:p>
            <a:pPr algn="just">
              <a:buFont typeface="Arial" panose="020B0604020202020204" pitchFamily="34" charset="0"/>
              <a:buChar char="•"/>
            </a:pPr>
            <a:r>
              <a:rPr lang="ru-RU" b="1" i="0" dirty="0">
                <a:solidFill>
                  <a:schemeClr val="accent1">
                    <a:lumMod val="75000"/>
                  </a:schemeClr>
                </a:solidFill>
                <a:effectLst/>
                <a:highlight>
                  <a:srgbClr val="FFFFFF"/>
                </a:highlight>
                <a:latin typeface="Georgia" panose="02040502050405020303" pitchFamily="18" charset="0"/>
              </a:rPr>
              <a:t>Проступок</a:t>
            </a:r>
            <a:r>
              <a:rPr lang="ru-RU" b="0" i="0" dirty="0">
                <a:solidFill>
                  <a:schemeClr val="accent1">
                    <a:lumMod val="75000"/>
                  </a:schemeClr>
                </a:solidFill>
                <a:effectLst/>
                <a:highlight>
                  <a:srgbClr val="FFFFFF"/>
                </a:highlight>
                <a:latin typeface="Georgia" panose="02040502050405020303" pitchFamily="18" charset="0"/>
              </a:rPr>
              <a:t> совершён </a:t>
            </a:r>
            <a:r>
              <a:rPr lang="ru-RU" b="0" i="0" u="sng" dirty="0">
                <a:solidFill>
                  <a:schemeClr val="accent1">
                    <a:lumMod val="75000"/>
                  </a:schemeClr>
                </a:solidFill>
                <a:effectLst/>
                <a:highlight>
                  <a:srgbClr val="FFFFFF"/>
                </a:highlight>
                <a:latin typeface="Georgia" panose="02040502050405020303" pitchFamily="18" charset="0"/>
              </a:rPr>
              <a:t>умышленно</a:t>
            </a:r>
            <a:r>
              <a:rPr lang="ru-RU" b="0" i="0" dirty="0">
                <a:solidFill>
                  <a:schemeClr val="accent1">
                    <a:lumMod val="75000"/>
                  </a:schemeClr>
                </a:solidFill>
                <a:effectLst/>
                <a:highlight>
                  <a:srgbClr val="FFFFFF"/>
                </a:highlight>
                <a:latin typeface="Georgia" panose="02040502050405020303" pitchFamily="18" charset="0"/>
              </a:rPr>
              <a:t>. В этом случае лицо, совершившее административное правонарушение, осознавало противоправный характер своего действия (бездействия), предвидело его вредные последствия и желало наступления таких последствий или сознательно их допускало либо относилось к ним безразлично.</a:t>
            </a:r>
          </a:p>
          <a:p>
            <a:pPr algn="just">
              <a:buFont typeface="Arial" panose="020B0604020202020204" pitchFamily="34" charset="0"/>
              <a:buChar char="•"/>
            </a:pPr>
            <a:r>
              <a:rPr lang="ru-RU" b="1" i="0" dirty="0">
                <a:solidFill>
                  <a:schemeClr val="accent1">
                    <a:lumMod val="75000"/>
                  </a:schemeClr>
                </a:solidFill>
                <a:effectLst/>
                <a:highlight>
                  <a:srgbClr val="FFFFFF"/>
                </a:highlight>
                <a:latin typeface="Georgia" panose="02040502050405020303" pitchFamily="18" charset="0"/>
              </a:rPr>
              <a:t>Проступок</a:t>
            </a:r>
            <a:r>
              <a:rPr lang="ru-RU" b="0" i="0" dirty="0">
                <a:solidFill>
                  <a:schemeClr val="accent1">
                    <a:lumMod val="75000"/>
                  </a:schemeClr>
                </a:solidFill>
                <a:effectLst/>
                <a:highlight>
                  <a:srgbClr val="FFFFFF"/>
                </a:highlight>
                <a:latin typeface="Georgia" panose="02040502050405020303" pitchFamily="18" charset="0"/>
              </a:rPr>
              <a:t> совершён </a:t>
            </a:r>
            <a:r>
              <a:rPr lang="ru-RU" b="0" i="0" u="sng" dirty="0">
                <a:solidFill>
                  <a:schemeClr val="accent1">
                    <a:lumMod val="75000"/>
                  </a:schemeClr>
                </a:solidFill>
                <a:effectLst/>
                <a:highlight>
                  <a:srgbClr val="FFFFFF"/>
                </a:highlight>
                <a:latin typeface="Georgia" panose="02040502050405020303" pitchFamily="18" charset="0"/>
              </a:rPr>
              <a:t>по неосторожности</a:t>
            </a:r>
            <a:r>
              <a:rPr lang="ru-RU" b="0" i="0" dirty="0">
                <a:solidFill>
                  <a:schemeClr val="accent1">
                    <a:lumMod val="75000"/>
                  </a:schemeClr>
                </a:solidFill>
                <a:effectLst/>
                <a:highlight>
                  <a:srgbClr val="FFFFFF"/>
                </a:highlight>
                <a:latin typeface="Georgia" panose="02040502050405020303" pitchFamily="18" charset="0"/>
              </a:rPr>
              <a:t>. Лицо, совершившее административное правонарушение, предвидело возможность наступления вредных последствий своего действия (бездействия), но без достаточных на то оснований самонадеянно рассчитывало на предотвращение таких последствий либо не предвидело возможности наступления таких последствий, хотя должно было и могло их предвидеть.</a:t>
            </a:r>
          </a:p>
          <a:p>
            <a:pPr algn="just"/>
            <a:endParaRPr lang="ru-RU"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210103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79412A-3612-5DDE-7177-6382243C922A}"/>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Категории правонарушений</a:t>
            </a:r>
          </a:p>
        </p:txBody>
      </p:sp>
      <p:graphicFrame>
        <p:nvGraphicFramePr>
          <p:cNvPr id="4" name="Объект 3">
            <a:extLst>
              <a:ext uri="{FF2B5EF4-FFF2-40B4-BE49-F238E27FC236}">
                <a16:creationId xmlns:a16="http://schemas.microsoft.com/office/drawing/2014/main" id="{875060BD-3F15-359E-7444-B9CE0DF737DE}"/>
              </a:ext>
            </a:extLst>
          </p:cNvPr>
          <p:cNvGraphicFramePr>
            <a:graphicFrameLocks noGrp="1"/>
          </p:cNvGraphicFramePr>
          <p:nvPr>
            <p:ph idx="1"/>
            <p:extLst>
              <p:ext uri="{D42A27DB-BD31-4B8C-83A1-F6EECF244321}">
                <p14:modId xmlns:p14="http://schemas.microsoft.com/office/powerpoint/2010/main" val="3400448469"/>
              </p:ext>
            </p:extLst>
          </p:nvPr>
        </p:nvGraphicFramePr>
        <p:xfrm>
          <a:off x="838200" y="2069624"/>
          <a:ext cx="10515600" cy="4411980"/>
        </p:xfrm>
        <a:graphic>
          <a:graphicData uri="http://schemas.openxmlformats.org/drawingml/2006/table">
            <a:tbl>
              <a:tblPr/>
              <a:tblGrid>
                <a:gridCol w="5257800">
                  <a:extLst>
                    <a:ext uri="{9D8B030D-6E8A-4147-A177-3AD203B41FA5}">
                      <a16:colId xmlns:a16="http://schemas.microsoft.com/office/drawing/2014/main" val="2537703661"/>
                    </a:ext>
                  </a:extLst>
                </a:gridCol>
                <a:gridCol w="5257800">
                  <a:extLst>
                    <a:ext uri="{9D8B030D-6E8A-4147-A177-3AD203B41FA5}">
                      <a16:colId xmlns:a16="http://schemas.microsoft.com/office/drawing/2014/main" val="1125834733"/>
                    </a:ext>
                  </a:extLst>
                </a:gridCol>
              </a:tblGrid>
              <a:tr h="0">
                <a:tc>
                  <a:txBody>
                    <a:bodyPr/>
                    <a:lstStyle/>
                    <a:p>
                      <a:pPr algn="ctr" rtl="0"/>
                      <a:r>
                        <a:rPr lang="ru-RU" b="1" dirty="0">
                          <a:solidFill>
                            <a:schemeClr val="accent1">
                              <a:lumMod val="75000"/>
                            </a:schemeClr>
                          </a:solidFill>
                          <a:effectLst/>
                          <a:latin typeface="Georgia" panose="02040502050405020303" pitchFamily="18" charset="0"/>
                        </a:rPr>
                        <a:t>Вид административного правонарушения</a:t>
                      </a:r>
                      <a:endParaRPr lang="ru-RU" b="0" dirty="0">
                        <a:solidFill>
                          <a:schemeClr val="accent1">
                            <a:lumMod val="75000"/>
                          </a:schemeClr>
                        </a:solidFill>
                        <a:effectLst/>
                        <a:latin typeface="Georgia" panose="02040502050405020303" pitchFamily="18" charset="0"/>
                      </a:endParaRPr>
                    </a:p>
                  </a:txBody>
                  <a:tcPr marL="114300" marR="114300" marT="76200" marB="11430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E0E0E0"/>
                    </a:solidFill>
                  </a:tcPr>
                </a:tc>
                <a:tc>
                  <a:txBody>
                    <a:bodyPr/>
                    <a:lstStyle/>
                    <a:p>
                      <a:pPr algn="ctr" rtl="0"/>
                      <a:r>
                        <a:rPr lang="ru-RU" b="1">
                          <a:solidFill>
                            <a:schemeClr val="accent1">
                              <a:lumMod val="75000"/>
                            </a:schemeClr>
                          </a:solidFill>
                          <a:effectLst/>
                          <a:latin typeface="Georgia" panose="02040502050405020303" pitchFamily="18" charset="0"/>
                        </a:rPr>
                        <a:t>Пример правонарушения</a:t>
                      </a:r>
                      <a:endParaRPr lang="ru-RU" b="0">
                        <a:solidFill>
                          <a:schemeClr val="accent1">
                            <a:lumMod val="75000"/>
                          </a:schemeClr>
                        </a:solidFill>
                        <a:effectLst/>
                        <a:latin typeface="Georgia" panose="02040502050405020303" pitchFamily="18" charset="0"/>
                      </a:endParaRPr>
                    </a:p>
                  </a:txBody>
                  <a:tcPr marL="114300" marR="114300" marT="76200" marB="11430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E0E0E0"/>
                    </a:solidFill>
                  </a:tcPr>
                </a:tc>
                <a:extLst>
                  <a:ext uri="{0D108BD9-81ED-4DB2-BD59-A6C34878D82A}">
                    <a16:rowId xmlns:a16="http://schemas.microsoft.com/office/drawing/2014/main" val="2915559605"/>
                  </a:ext>
                </a:extLst>
              </a:tr>
              <a:tr h="0">
                <a:tc>
                  <a:txBody>
                    <a:bodyPr/>
                    <a:lstStyle/>
                    <a:p>
                      <a:pPr algn="ctr" rtl="0"/>
                      <a:r>
                        <a:rPr lang="ru-RU" b="0" dirty="0">
                          <a:solidFill>
                            <a:schemeClr val="accent1">
                              <a:lumMod val="75000"/>
                            </a:schemeClr>
                          </a:solidFill>
                          <a:effectLst/>
                          <a:latin typeface="Georgia" panose="02040502050405020303" pitchFamily="18" charset="0"/>
                        </a:rPr>
                        <a:t>Посягающие на права граждан</a:t>
                      </a:r>
                    </a:p>
                  </a:txBody>
                  <a:tcPr marL="114300" marR="114300" marT="76200" marB="11430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tc>
                  <a:txBody>
                    <a:bodyPr/>
                    <a:lstStyle/>
                    <a:p>
                      <a:pPr algn="ctr" rtl="0">
                        <a:buFont typeface="Arial" panose="020B0604020202020204" pitchFamily="34" charset="0"/>
                        <a:buChar char="•"/>
                      </a:pPr>
                      <a:r>
                        <a:rPr lang="ru-RU" b="0">
                          <a:solidFill>
                            <a:schemeClr val="accent1">
                              <a:lumMod val="75000"/>
                            </a:schemeClr>
                          </a:solidFill>
                          <a:effectLst/>
                          <a:latin typeface="Georgia" panose="02040502050405020303" pitchFamily="18" charset="0"/>
                        </a:rPr>
                        <a:t>Нарушение законодательства о свободе совести;</a:t>
                      </a:r>
                    </a:p>
                    <a:p>
                      <a:pPr algn="ctr" rtl="0">
                        <a:buFont typeface="Arial" panose="020B0604020202020204" pitchFamily="34" charset="0"/>
                        <a:buChar char="•"/>
                      </a:pPr>
                      <a:r>
                        <a:rPr lang="ru-RU" b="0">
                          <a:solidFill>
                            <a:schemeClr val="accent1">
                              <a:lumMod val="75000"/>
                            </a:schemeClr>
                          </a:solidFill>
                          <a:effectLst/>
                          <a:latin typeface="Georgia" panose="02040502050405020303" pitchFamily="18" charset="0"/>
                        </a:rPr>
                        <a:t>подделка подписей избирателей;</a:t>
                      </a:r>
                    </a:p>
                    <a:p>
                      <a:pPr algn="ctr" rtl="0">
                        <a:buFont typeface="Arial" panose="020B0604020202020204" pitchFamily="34" charset="0"/>
                        <a:buChar char="•"/>
                      </a:pPr>
                      <a:r>
                        <a:rPr lang="ru-RU" b="0">
                          <a:solidFill>
                            <a:schemeClr val="accent1">
                              <a:lumMod val="75000"/>
                            </a:schemeClr>
                          </a:solidFill>
                          <a:effectLst/>
                          <a:latin typeface="Georgia" panose="02040502050405020303" pitchFamily="18" charset="0"/>
                        </a:rPr>
                        <a:t>оскорбление;</a:t>
                      </a:r>
                    </a:p>
                    <a:p>
                      <a:pPr algn="ctr" rtl="0">
                        <a:buFont typeface="Arial" panose="020B0604020202020204" pitchFamily="34" charset="0"/>
                        <a:buChar char="•"/>
                      </a:pPr>
                      <a:r>
                        <a:rPr lang="ru-RU" b="0">
                          <a:solidFill>
                            <a:schemeClr val="accent1">
                              <a:lumMod val="75000"/>
                            </a:schemeClr>
                          </a:solidFill>
                          <a:effectLst/>
                          <a:latin typeface="Georgia" panose="02040502050405020303" pitchFamily="18" charset="0"/>
                        </a:rPr>
                        <a:t>дискриминация</a:t>
                      </a:r>
                    </a:p>
                  </a:txBody>
                  <a:tcPr marL="114300" marR="114300" marT="76200" marB="11430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extLst>
                  <a:ext uri="{0D108BD9-81ED-4DB2-BD59-A6C34878D82A}">
                    <a16:rowId xmlns:a16="http://schemas.microsoft.com/office/drawing/2014/main" val="1516033423"/>
                  </a:ext>
                </a:extLst>
              </a:tr>
              <a:tr h="0">
                <a:tc>
                  <a:txBody>
                    <a:bodyPr/>
                    <a:lstStyle/>
                    <a:p>
                      <a:pPr algn="ctr" rtl="0"/>
                      <a:r>
                        <a:rPr lang="ru-RU" b="0" dirty="0">
                          <a:solidFill>
                            <a:schemeClr val="accent1">
                              <a:lumMod val="75000"/>
                            </a:schemeClr>
                          </a:solidFill>
                          <a:effectLst/>
                          <a:latin typeface="Georgia" panose="02040502050405020303" pitchFamily="18" charset="0"/>
                        </a:rPr>
                        <a:t>Посягающие на здоровье, санитарно-эпидемиологическое благополучие населения</a:t>
                      </a:r>
                    </a:p>
                  </a:txBody>
                  <a:tcPr marL="114300" marR="114300" marT="76200" marB="11430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algn="ctr" rtl="0">
                        <a:buFont typeface="Arial" panose="020B0604020202020204" pitchFamily="34" charset="0"/>
                        <a:buChar char="•"/>
                      </a:pPr>
                      <a:r>
                        <a:rPr lang="ru-RU" b="0" dirty="0">
                          <a:solidFill>
                            <a:schemeClr val="accent1">
                              <a:lumMod val="75000"/>
                            </a:schemeClr>
                          </a:solidFill>
                          <a:effectLst/>
                          <a:latin typeface="Georgia" panose="02040502050405020303" pitchFamily="18" charset="0"/>
                        </a:rPr>
                        <a:t>Побои;</a:t>
                      </a:r>
                    </a:p>
                    <a:p>
                      <a:pPr algn="ctr" rtl="0">
                        <a:buFont typeface="Arial" panose="020B0604020202020204" pitchFamily="34" charset="0"/>
                        <a:buChar char="•"/>
                      </a:pPr>
                      <a:r>
                        <a:rPr lang="ru-RU" b="0" dirty="0">
                          <a:solidFill>
                            <a:schemeClr val="accent1">
                              <a:lumMod val="75000"/>
                            </a:schemeClr>
                          </a:solidFill>
                          <a:effectLst/>
                          <a:latin typeface="Georgia" panose="02040502050405020303" pitchFamily="18" charset="0"/>
                        </a:rPr>
                        <a:t>нарушение санитарно-эпидемиологических требований к питьевой воде;</a:t>
                      </a:r>
                    </a:p>
                    <a:p>
                      <a:pPr algn="ctr" rtl="0">
                        <a:buFont typeface="Arial" panose="020B0604020202020204" pitchFamily="34" charset="0"/>
                        <a:buChar char="•"/>
                      </a:pPr>
                      <a:r>
                        <a:rPr lang="ru-RU" b="0" dirty="0">
                          <a:solidFill>
                            <a:schemeClr val="accent1">
                              <a:lumMod val="75000"/>
                            </a:schemeClr>
                          </a:solidFill>
                          <a:effectLst/>
                          <a:latin typeface="Georgia" panose="02040502050405020303" pitchFamily="18" charset="0"/>
                        </a:rPr>
                        <a:t>вовлечение несовершеннолетнего в процесс потребления табака;</a:t>
                      </a:r>
                    </a:p>
                    <a:p>
                      <a:pPr algn="ctr" rtl="0">
                        <a:buFont typeface="Arial" panose="020B0604020202020204" pitchFamily="34" charset="0"/>
                        <a:buChar char="•"/>
                      </a:pPr>
                      <a:r>
                        <a:rPr lang="ru-RU" b="0" dirty="0">
                          <a:solidFill>
                            <a:schemeClr val="accent1">
                              <a:lumMod val="75000"/>
                            </a:schemeClr>
                          </a:solidFill>
                          <a:effectLst/>
                          <a:latin typeface="Georgia" panose="02040502050405020303" pitchFamily="18" charset="0"/>
                        </a:rPr>
                        <a:t>воспрепятствование оказанию медицинской помощи</a:t>
                      </a:r>
                    </a:p>
                  </a:txBody>
                  <a:tcPr marL="114300" marR="114300" marT="76200" marB="11430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502234606"/>
                  </a:ext>
                </a:extLst>
              </a:tr>
            </a:tbl>
          </a:graphicData>
        </a:graphic>
      </p:graphicFrame>
    </p:spTree>
    <p:extLst>
      <p:ext uri="{BB962C8B-B14F-4D97-AF65-F5344CB8AC3E}">
        <p14:creationId xmlns:p14="http://schemas.microsoft.com/office/powerpoint/2010/main" val="340664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Таблица 4">
            <a:extLst>
              <a:ext uri="{FF2B5EF4-FFF2-40B4-BE49-F238E27FC236}">
                <a16:creationId xmlns:a16="http://schemas.microsoft.com/office/drawing/2014/main" id="{B24CF198-72E1-FCA1-02D5-985EA9A8B40C}"/>
              </a:ext>
            </a:extLst>
          </p:cNvPr>
          <p:cNvGraphicFramePr>
            <a:graphicFrameLocks noGrp="1"/>
          </p:cNvGraphicFramePr>
          <p:nvPr>
            <p:extLst>
              <p:ext uri="{D42A27DB-BD31-4B8C-83A1-F6EECF244321}">
                <p14:modId xmlns:p14="http://schemas.microsoft.com/office/powerpoint/2010/main" val="61811841"/>
              </p:ext>
            </p:extLst>
          </p:nvPr>
        </p:nvGraphicFramePr>
        <p:xfrm>
          <a:off x="838199" y="475861"/>
          <a:ext cx="10545148" cy="5803641"/>
        </p:xfrm>
        <a:graphic>
          <a:graphicData uri="http://schemas.openxmlformats.org/drawingml/2006/table">
            <a:tbl>
              <a:tblPr/>
              <a:tblGrid>
                <a:gridCol w="5272574">
                  <a:extLst>
                    <a:ext uri="{9D8B030D-6E8A-4147-A177-3AD203B41FA5}">
                      <a16:colId xmlns:a16="http://schemas.microsoft.com/office/drawing/2014/main" val="431195178"/>
                    </a:ext>
                  </a:extLst>
                </a:gridCol>
                <a:gridCol w="5272574">
                  <a:extLst>
                    <a:ext uri="{9D8B030D-6E8A-4147-A177-3AD203B41FA5}">
                      <a16:colId xmlns:a16="http://schemas.microsoft.com/office/drawing/2014/main" val="1466733708"/>
                    </a:ext>
                  </a:extLst>
                </a:gridCol>
              </a:tblGrid>
              <a:tr h="1934547">
                <a:tc>
                  <a:txBody>
                    <a:bodyPr/>
                    <a:lstStyle/>
                    <a:p>
                      <a:pPr algn="just" rtl="0"/>
                      <a:r>
                        <a:rPr lang="ru-RU" b="0" dirty="0">
                          <a:solidFill>
                            <a:schemeClr val="accent1">
                              <a:lumMod val="75000"/>
                            </a:schemeClr>
                          </a:solidFill>
                          <a:effectLst/>
                          <a:latin typeface="Georgia" panose="02040502050405020303" pitchFamily="18" charset="0"/>
                        </a:rPr>
                        <a:t>В области охраны собственности</a:t>
                      </a:r>
                    </a:p>
                  </a:txBody>
                  <a:tcPr marL="114300" marR="114300" marT="76200" marB="11430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tc>
                  <a:txBody>
                    <a:bodyPr/>
                    <a:lstStyle/>
                    <a:p>
                      <a:pPr algn="just" rtl="0">
                        <a:buFont typeface="Arial" panose="020B0604020202020204" pitchFamily="34" charset="0"/>
                        <a:buChar char="•"/>
                      </a:pPr>
                      <a:r>
                        <a:rPr lang="ru-RU" b="0">
                          <a:solidFill>
                            <a:schemeClr val="accent1">
                              <a:lumMod val="75000"/>
                            </a:schemeClr>
                          </a:solidFill>
                          <a:effectLst/>
                          <a:latin typeface="Georgia" panose="02040502050405020303" pitchFamily="18" charset="0"/>
                        </a:rPr>
                        <a:t>Нарушение авторских, изобретательских прав;</a:t>
                      </a:r>
                    </a:p>
                    <a:p>
                      <a:pPr algn="just" rtl="0">
                        <a:buFont typeface="Arial" panose="020B0604020202020204" pitchFamily="34" charset="0"/>
                        <a:buChar char="•"/>
                      </a:pPr>
                      <a:r>
                        <a:rPr lang="ru-RU" b="0">
                          <a:solidFill>
                            <a:schemeClr val="accent1">
                              <a:lumMod val="75000"/>
                            </a:schemeClr>
                          </a:solidFill>
                          <a:effectLst/>
                          <a:latin typeface="Georgia" panose="02040502050405020303" pitchFamily="18" charset="0"/>
                        </a:rPr>
                        <a:t>уничтожение или повреждение чужого имущества;</a:t>
                      </a:r>
                    </a:p>
                    <a:p>
                      <a:pPr algn="just" rtl="0">
                        <a:buFont typeface="Arial" panose="020B0604020202020204" pitchFamily="34" charset="0"/>
                        <a:buChar char="•"/>
                      </a:pPr>
                      <a:r>
                        <a:rPr lang="ru-RU" b="0">
                          <a:solidFill>
                            <a:schemeClr val="accent1">
                              <a:lumMod val="75000"/>
                            </a:schemeClr>
                          </a:solidFill>
                          <a:effectLst/>
                          <a:latin typeface="Georgia" panose="02040502050405020303" pitchFamily="18" charset="0"/>
                        </a:rPr>
                        <a:t>мелкое хищение</a:t>
                      </a:r>
                    </a:p>
                  </a:txBody>
                  <a:tcPr marL="114300" marR="114300" marT="76200" marB="11430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extLst>
                  <a:ext uri="{0D108BD9-81ED-4DB2-BD59-A6C34878D82A}">
                    <a16:rowId xmlns:a16="http://schemas.microsoft.com/office/drawing/2014/main" val="3136749830"/>
                  </a:ext>
                </a:extLst>
              </a:tr>
              <a:tr h="2346639">
                <a:tc>
                  <a:txBody>
                    <a:bodyPr/>
                    <a:lstStyle/>
                    <a:p>
                      <a:pPr algn="just" rtl="0"/>
                      <a:r>
                        <a:rPr lang="ru-RU" b="0">
                          <a:solidFill>
                            <a:schemeClr val="accent1">
                              <a:lumMod val="75000"/>
                            </a:schemeClr>
                          </a:solidFill>
                          <a:effectLst/>
                          <a:latin typeface="Georgia" panose="02040502050405020303" pitchFamily="18" charset="0"/>
                        </a:rPr>
                        <a:t>В области охраны окружающей среды и природопользования</a:t>
                      </a:r>
                    </a:p>
                  </a:txBody>
                  <a:tcPr marL="114300" marR="114300" marT="76200" marB="11430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algn="just" rtl="0">
                        <a:buFont typeface="Arial" panose="020B0604020202020204" pitchFamily="34" charset="0"/>
                        <a:buChar char="•"/>
                      </a:pPr>
                      <a:r>
                        <a:rPr lang="ru-RU" b="0">
                          <a:solidFill>
                            <a:schemeClr val="accent1">
                              <a:lumMod val="75000"/>
                            </a:schemeClr>
                          </a:solidFill>
                          <a:effectLst/>
                          <a:latin typeface="Georgia" panose="02040502050405020303" pitchFamily="18" charset="0"/>
                        </a:rPr>
                        <a:t>Порча земли;</a:t>
                      </a:r>
                    </a:p>
                    <a:p>
                      <a:pPr algn="just" rtl="0">
                        <a:buFont typeface="Arial" panose="020B0604020202020204" pitchFamily="34" charset="0"/>
                        <a:buChar char="•"/>
                      </a:pPr>
                      <a:r>
                        <a:rPr lang="ru-RU" b="0">
                          <a:solidFill>
                            <a:schemeClr val="accent1">
                              <a:lumMod val="75000"/>
                            </a:schemeClr>
                          </a:solidFill>
                          <a:effectLst/>
                          <a:latin typeface="Georgia" panose="02040502050405020303" pitchFamily="18" charset="0"/>
                        </a:rPr>
                        <a:t>уничтожение редких видов животных или растений;</a:t>
                      </a:r>
                    </a:p>
                    <a:p>
                      <a:pPr algn="just" rtl="0">
                        <a:buFont typeface="Arial" panose="020B0604020202020204" pitchFamily="34" charset="0"/>
                        <a:buChar char="•"/>
                      </a:pPr>
                      <a:r>
                        <a:rPr lang="ru-RU" b="0">
                          <a:solidFill>
                            <a:schemeClr val="accent1">
                              <a:lumMod val="75000"/>
                            </a:schemeClr>
                          </a:solidFill>
                          <a:effectLst/>
                          <a:latin typeface="Georgia" panose="02040502050405020303" pitchFamily="18" charset="0"/>
                        </a:rPr>
                        <a:t>нарушение правил пожарной безопасности в лесах</a:t>
                      </a:r>
                    </a:p>
                  </a:txBody>
                  <a:tcPr marL="114300" marR="114300" marT="76200" marB="11430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121096395"/>
                  </a:ext>
                </a:extLst>
              </a:tr>
              <a:tr h="1522455">
                <a:tc>
                  <a:txBody>
                    <a:bodyPr/>
                    <a:lstStyle/>
                    <a:p>
                      <a:pPr algn="just" rtl="0"/>
                      <a:r>
                        <a:rPr lang="ru-RU" b="0" dirty="0">
                          <a:solidFill>
                            <a:schemeClr val="accent1">
                              <a:lumMod val="75000"/>
                            </a:schemeClr>
                          </a:solidFill>
                          <a:effectLst/>
                          <a:latin typeface="Georgia" panose="02040502050405020303" pitchFamily="18" charset="0"/>
                        </a:rPr>
                        <a:t>В промышленности, строительстве, энергетике</a:t>
                      </a:r>
                    </a:p>
                  </a:txBody>
                  <a:tcPr marL="114300" marR="114300" marT="76200" marB="11430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tc>
                  <a:txBody>
                    <a:bodyPr/>
                    <a:lstStyle/>
                    <a:p>
                      <a:pPr algn="just" rtl="0">
                        <a:buFont typeface="Arial" panose="020B0604020202020204" pitchFamily="34" charset="0"/>
                        <a:buChar char="•"/>
                      </a:pPr>
                      <a:r>
                        <a:rPr lang="ru-RU" b="0" dirty="0">
                          <a:solidFill>
                            <a:schemeClr val="accent1">
                              <a:lumMod val="75000"/>
                            </a:schemeClr>
                          </a:solidFill>
                          <a:effectLst/>
                          <a:latin typeface="Georgia" panose="02040502050405020303" pitchFamily="18" charset="0"/>
                        </a:rPr>
                        <a:t>Повреждение электрических сетей;</a:t>
                      </a:r>
                    </a:p>
                    <a:p>
                      <a:pPr algn="just" rtl="0">
                        <a:buFont typeface="Arial" panose="020B0604020202020204" pitchFamily="34" charset="0"/>
                        <a:buChar char="•"/>
                      </a:pPr>
                      <a:r>
                        <a:rPr lang="ru-RU" b="0" dirty="0">
                          <a:solidFill>
                            <a:schemeClr val="accent1">
                              <a:lumMod val="75000"/>
                            </a:schemeClr>
                          </a:solidFill>
                          <a:effectLst/>
                          <a:latin typeface="Georgia" panose="02040502050405020303" pitchFamily="18" charset="0"/>
                        </a:rPr>
                        <a:t>нарушение порядка строительства, реконструкции, капитального ремонта</a:t>
                      </a:r>
                    </a:p>
                  </a:txBody>
                  <a:tcPr marL="114300" marR="114300" marT="76200" marB="11430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extLst>
                  <a:ext uri="{0D108BD9-81ED-4DB2-BD59-A6C34878D82A}">
                    <a16:rowId xmlns:a16="http://schemas.microsoft.com/office/drawing/2014/main" val="2136764160"/>
                  </a:ext>
                </a:extLst>
              </a:tr>
            </a:tbl>
          </a:graphicData>
        </a:graphic>
      </p:graphicFrame>
    </p:spTree>
    <p:extLst>
      <p:ext uri="{BB962C8B-B14F-4D97-AF65-F5344CB8AC3E}">
        <p14:creationId xmlns:p14="http://schemas.microsoft.com/office/powerpoint/2010/main" val="3246275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ECFB7F6B-4B08-584F-F39E-F1429EDD7D13}"/>
              </a:ext>
            </a:extLst>
          </p:cNvPr>
          <p:cNvGraphicFramePr>
            <a:graphicFrameLocks noGrp="1"/>
          </p:cNvGraphicFramePr>
          <p:nvPr>
            <p:ph idx="1"/>
            <p:extLst>
              <p:ext uri="{D42A27DB-BD31-4B8C-83A1-F6EECF244321}">
                <p14:modId xmlns:p14="http://schemas.microsoft.com/office/powerpoint/2010/main" val="1813337761"/>
              </p:ext>
            </p:extLst>
          </p:nvPr>
        </p:nvGraphicFramePr>
        <p:xfrm>
          <a:off x="550505" y="447868"/>
          <a:ext cx="10870164" cy="6018246"/>
        </p:xfrm>
        <a:graphic>
          <a:graphicData uri="http://schemas.openxmlformats.org/drawingml/2006/table">
            <a:tbl>
              <a:tblPr/>
              <a:tblGrid>
                <a:gridCol w="5435082">
                  <a:extLst>
                    <a:ext uri="{9D8B030D-6E8A-4147-A177-3AD203B41FA5}">
                      <a16:colId xmlns:a16="http://schemas.microsoft.com/office/drawing/2014/main" val="1296661520"/>
                    </a:ext>
                  </a:extLst>
                </a:gridCol>
                <a:gridCol w="5435082">
                  <a:extLst>
                    <a:ext uri="{9D8B030D-6E8A-4147-A177-3AD203B41FA5}">
                      <a16:colId xmlns:a16="http://schemas.microsoft.com/office/drawing/2014/main" val="1159583731"/>
                    </a:ext>
                  </a:extLst>
                </a:gridCol>
              </a:tblGrid>
              <a:tr h="1325210">
                <a:tc>
                  <a:txBody>
                    <a:bodyPr/>
                    <a:lstStyle/>
                    <a:p>
                      <a:pPr algn="just" rtl="0"/>
                      <a:r>
                        <a:rPr lang="ru-RU" sz="1700" b="0" dirty="0">
                          <a:solidFill>
                            <a:schemeClr val="accent1">
                              <a:lumMod val="75000"/>
                            </a:schemeClr>
                          </a:solidFill>
                          <a:effectLst/>
                          <a:latin typeface="Georgia" panose="02040502050405020303" pitchFamily="18" charset="0"/>
                        </a:rPr>
                        <a:t>В сельском хозяйстве</a:t>
                      </a:r>
                    </a:p>
                  </a:txBody>
                  <a:tcPr marL="108063" marR="108063" marT="72042" marB="108063"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algn="just" rtl="0">
                        <a:buFont typeface="Arial" panose="020B0604020202020204" pitchFamily="34" charset="0"/>
                        <a:buChar char="•"/>
                      </a:pPr>
                      <a:r>
                        <a:rPr lang="ru-RU" sz="1700" b="0" dirty="0">
                          <a:solidFill>
                            <a:schemeClr val="accent1">
                              <a:lumMod val="75000"/>
                            </a:schemeClr>
                          </a:solidFill>
                          <a:effectLst/>
                          <a:latin typeface="Georgia" panose="02040502050405020303" pitchFamily="18" charset="0"/>
                        </a:rPr>
                        <a:t>Нарушение правил карантина животных;</a:t>
                      </a:r>
                    </a:p>
                    <a:p>
                      <a:pPr algn="just" rtl="0">
                        <a:buFont typeface="Arial" panose="020B0604020202020204" pitchFamily="34" charset="0"/>
                        <a:buChar char="•"/>
                      </a:pPr>
                      <a:r>
                        <a:rPr lang="ru-RU" sz="1700" b="0" dirty="0">
                          <a:solidFill>
                            <a:schemeClr val="accent1">
                              <a:lumMod val="75000"/>
                            </a:schemeClr>
                          </a:solidFill>
                          <a:effectLst/>
                          <a:latin typeface="Georgia" panose="02040502050405020303" pitchFamily="18" charset="0"/>
                        </a:rPr>
                        <a:t>нарушение порядка ввоза на территорию РФ семян сельскохозяйственных растений</a:t>
                      </a:r>
                    </a:p>
                  </a:txBody>
                  <a:tcPr marL="108063" marR="108063" marT="72042" marB="108063"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928811289"/>
                  </a:ext>
                </a:extLst>
              </a:tr>
              <a:tr h="1325210">
                <a:tc>
                  <a:txBody>
                    <a:bodyPr/>
                    <a:lstStyle/>
                    <a:p>
                      <a:pPr algn="just" rtl="0"/>
                      <a:r>
                        <a:rPr lang="ru-RU" sz="1700" b="0">
                          <a:solidFill>
                            <a:schemeClr val="accent1">
                              <a:lumMod val="75000"/>
                            </a:schemeClr>
                          </a:solidFill>
                          <a:effectLst/>
                          <a:latin typeface="Georgia" panose="02040502050405020303" pitchFamily="18" charset="0"/>
                        </a:rPr>
                        <a:t>На транспорте</a:t>
                      </a:r>
                    </a:p>
                  </a:txBody>
                  <a:tcPr marL="108063" marR="108063" marT="72042" marB="108063"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tc>
                  <a:txBody>
                    <a:bodyPr/>
                    <a:lstStyle/>
                    <a:p>
                      <a:pPr algn="just" rtl="0">
                        <a:buFont typeface="Arial" panose="020B0604020202020204" pitchFamily="34" charset="0"/>
                        <a:buChar char="•"/>
                      </a:pPr>
                      <a:r>
                        <a:rPr lang="ru-RU" sz="1700" b="0" dirty="0">
                          <a:solidFill>
                            <a:schemeClr val="accent1">
                              <a:lumMod val="75000"/>
                            </a:schemeClr>
                          </a:solidFill>
                          <a:effectLst/>
                          <a:latin typeface="Georgia" panose="02040502050405020303" pitchFamily="18" charset="0"/>
                        </a:rPr>
                        <a:t>Действия, угрожающие безопасности движения на железнодорожном транспорте;</a:t>
                      </a:r>
                    </a:p>
                    <a:p>
                      <a:pPr algn="just" rtl="0">
                        <a:buFont typeface="Arial" panose="020B0604020202020204" pitchFamily="34" charset="0"/>
                        <a:buChar char="•"/>
                      </a:pPr>
                      <a:r>
                        <a:rPr lang="ru-RU" sz="1700" b="0" dirty="0">
                          <a:solidFill>
                            <a:schemeClr val="accent1">
                              <a:lumMod val="75000"/>
                            </a:schemeClr>
                          </a:solidFill>
                          <a:effectLst/>
                          <a:latin typeface="Georgia" panose="02040502050405020303" pitchFamily="18" charset="0"/>
                        </a:rPr>
                        <a:t>нарушение правил перевозок пассажиров в такси</a:t>
                      </a:r>
                    </a:p>
                  </a:txBody>
                  <a:tcPr marL="108063" marR="108063" marT="72042" marB="108063"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extLst>
                  <a:ext uri="{0D108BD9-81ED-4DB2-BD59-A6C34878D82A}">
                    <a16:rowId xmlns:a16="http://schemas.microsoft.com/office/drawing/2014/main" val="983532612"/>
                  </a:ext>
                </a:extLst>
              </a:tr>
              <a:tr h="1683913">
                <a:tc>
                  <a:txBody>
                    <a:bodyPr/>
                    <a:lstStyle/>
                    <a:p>
                      <a:pPr algn="just" rtl="0"/>
                      <a:r>
                        <a:rPr lang="ru-RU" sz="1700" b="0">
                          <a:solidFill>
                            <a:schemeClr val="accent1">
                              <a:lumMod val="75000"/>
                            </a:schemeClr>
                          </a:solidFill>
                          <a:effectLst/>
                          <a:latin typeface="Georgia" panose="02040502050405020303" pitchFamily="18" charset="0"/>
                        </a:rPr>
                        <a:t>В области дорожного движения</a:t>
                      </a:r>
                    </a:p>
                  </a:txBody>
                  <a:tcPr marL="108063" marR="108063" marT="72042" marB="108063"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algn="just" rtl="0">
                        <a:buFont typeface="Arial" panose="020B0604020202020204" pitchFamily="34" charset="0"/>
                        <a:buChar char="•"/>
                      </a:pPr>
                      <a:r>
                        <a:rPr lang="ru-RU" sz="1700" b="0" dirty="0">
                          <a:solidFill>
                            <a:schemeClr val="accent1">
                              <a:lumMod val="75000"/>
                            </a:schemeClr>
                          </a:solidFill>
                          <a:effectLst/>
                          <a:latin typeface="Georgia" panose="02040502050405020303" pitchFamily="18" charset="0"/>
                        </a:rPr>
                        <a:t>Превышение установленной скорости движения;</a:t>
                      </a:r>
                    </a:p>
                    <a:p>
                      <a:pPr algn="just" rtl="0">
                        <a:buFont typeface="Arial" panose="020B0604020202020204" pitchFamily="34" charset="0"/>
                        <a:buChar char="•"/>
                      </a:pPr>
                      <a:r>
                        <a:rPr lang="ru-RU" sz="1700" b="0" dirty="0">
                          <a:solidFill>
                            <a:schemeClr val="accent1">
                              <a:lumMod val="75000"/>
                            </a:schemeClr>
                          </a:solidFill>
                          <a:effectLst/>
                          <a:latin typeface="Georgia" panose="02040502050405020303" pitchFamily="18" charset="0"/>
                        </a:rPr>
                        <a:t>проезд на запрещающий сигнал светофора;</a:t>
                      </a:r>
                    </a:p>
                    <a:p>
                      <a:pPr algn="just" rtl="0">
                        <a:buFont typeface="Arial" panose="020B0604020202020204" pitchFamily="34" charset="0"/>
                        <a:buChar char="•"/>
                      </a:pPr>
                      <a:r>
                        <a:rPr lang="ru-RU" sz="1700" b="0" dirty="0">
                          <a:solidFill>
                            <a:schemeClr val="accent1">
                              <a:lumMod val="75000"/>
                            </a:schemeClr>
                          </a:solidFill>
                          <a:effectLst/>
                          <a:latin typeface="Georgia" panose="02040502050405020303" pitchFamily="18" charset="0"/>
                        </a:rPr>
                        <a:t>нарушение Правил дорожного движения пешеходом</a:t>
                      </a:r>
                    </a:p>
                  </a:txBody>
                  <a:tcPr marL="108063" marR="108063" marT="72042" marB="108063"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854679404"/>
                  </a:ext>
                </a:extLst>
              </a:tr>
              <a:tr h="1683913">
                <a:tc>
                  <a:txBody>
                    <a:bodyPr/>
                    <a:lstStyle/>
                    <a:p>
                      <a:pPr algn="just" rtl="0"/>
                      <a:r>
                        <a:rPr lang="ru-RU" sz="1700" b="0" dirty="0">
                          <a:solidFill>
                            <a:schemeClr val="accent1">
                              <a:lumMod val="75000"/>
                            </a:schemeClr>
                          </a:solidFill>
                          <a:effectLst/>
                          <a:latin typeface="Georgia" panose="02040502050405020303" pitchFamily="18" charset="0"/>
                        </a:rPr>
                        <a:t>В области связи и информации</a:t>
                      </a:r>
                    </a:p>
                  </a:txBody>
                  <a:tcPr marL="108063" marR="108063" marT="72042" marB="108063"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tc>
                  <a:txBody>
                    <a:bodyPr/>
                    <a:lstStyle/>
                    <a:p>
                      <a:pPr algn="just" rtl="0">
                        <a:buFont typeface="Arial" panose="020B0604020202020204" pitchFamily="34" charset="0"/>
                        <a:buChar char="•"/>
                      </a:pPr>
                      <a:r>
                        <a:rPr lang="ru-RU" sz="1700" b="0" dirty="0">
                          <a:solidFill>
                            <a:schemeClr val="accent1">
                              <a:lumMod val="75000"/>
                            </a:schemeClr>
                          </a:solidFill>
                          <a:effectLst/>
                          <a:latin typeface="Georgia" panose="02040502050405020303" pitchFamily="18" charset="0"/>
                        </a:rPr>
                        <a:t>Нарушение законодательства в области персональных данных;</a:t>
                      </a:r>
                    </a:p>
                    <a:p>
                      <a:pPr algn="just" rtl="0">
                        <a:buFont typeface="Arial" panose="020B0604020202020204" pitchFamily="34" charset="0"/>
                        <a:buChar char="•"/>
                      </a:pPr>
                      <a:r>
                        <a:rPr lang="ru-RU" sz="1700" b="0" dirty="0">
                          <a:solidFill>
                            <a:schemeClr val="accent1">
                              <a:lumMod val="75000"/>
                            </a:schemeClr>
                          </a:solidFill>
                          <a:effectLst/>
                          <a:latin typeface="Georgia" panose="02040502050405020303" pitchFamily="18" charset="0"/>
                        </a:rPr>
                        <a:t>разглашение информации с ограниченным доступом</a:t>
                      </a:r>
                    </a:p>
                  </a:txBody>
                  <a:tcPr marL="108063" marR="108063" marT="72042" marB="108063"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extLst>
                  <a:ext uri="{0D108BD9-81ED-4DB2-BD59-A6C34878D82A}">
                    <a16:rowId xmlns:a16="http://schemas.microsoft.com/office/drawing/2014/main" val="2321829105"/>
                  </a:ext>
                </a:extLst>
              </a:tr>
            </a:tbl>
          </a:graphicData>
        </a:graphic>
      </p:graphicFrame>
    </p:spTree>
    <p:extLst>
      <p:ext uri="{BB962C8B-B14F-4D97-AF65-F5344CB8AC3E}">
        <p14:creationId xmlns:p14="http://schemas.microsoft.com/office/powerpoint/2010/main" val="301781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E06AB20C-60F3-5575-AE42-F282728FD8BB}"/>
              </a:ext>
            </a:extLst>
          </p:cNvPr>
          <p:cNvGraphicFramePr>
            <a:graphicFrameLocks noGrp="1"/>
          </p:cNvGraphicFramePr>
          <p:nvPr>
            <p:ph idx="1"/>
            <p:extLst>
              <p:ext uri="{D42A27DB-BD31-4B8C-83A1-F6EECF244321}">
                <p14:modId xmlns:p14="http://schemas.microsoft.com/office/powerpoint/2010/main" val="1744347468"/>
              </p:ext>
            </p:extLst>
          </p:nvPr>
        </p:nvGraphicFramePr>
        <p:xfrm>
          <a:off x="522514" y="475861"/>
          <a:ext cx="11206066" cy="5617029"/>
        </p:xfrm>
        <a:graphic>
          <a:graphicData uri="http://schemas.openxmlformats.org/drawingml/2006/table">
            <a:tbl>
              <a:tblPr/>
              <a:tblGrid>
                <a:gridCol w="5603033">
                  <a:extLst>
                    <a:ext uri="{9D8B030D-6E8A-4147-A177-3AD203B41FA5}">
                      <a16:colId xmlns:a16="http://schemas.microsoft.com/office/drawing/2014/main" val="972357386"/>
                    </a:ext>
                  </a:extLst>
                </a:gridCol>
                <a:gridCol w="5603033">
                  <a:extLst>
                    <a:ext uri="{9D8B030D-6E8A-4147-A177-3AD203B41FA5}">
                      <a16:colId xmlns:a16="http://schemas.microsoft.com/office/drawing/2014/main" val="4061734804"/>
                    </a:ext>
                  </a:extLst>
                </a:gridCol>
              </a:tblGrid>
              <a:tr h="1236237">
                <a:tc>
                  <a:txBody>
                    <a:bodyPr/>
                    <a:lstStyle/>
                    <a:p>
                      <a:pPr algn="just" rtl="0"/>
                      <a:r>
                        <a:rPr lang="ru-RU" sz="1800" b="0" dirty="0">
                          <a:solidFill>
                            <a:schemeClr val="accent1">
                              <a:lumMod val="75000"/>
                            </a:schemeClr>
                          </a:solidFill>
                          <a:effectLst/>
                          <a:latin typeface="Georgia" panose="02040502050405020303" pitchFamily="18" charset="0"/>
                        </a:rPr>
                        <a:t>В области предпринимательской деятельности</a:t>
                      </a:r>
                    </a:p>
                  </a:txBody>
                  <a:tcPr marL="93110" marR="93110" marT="62073" marB="9311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algn="just" rtl="0">
                        <a:buFont typeface="Arial" panose="020B0604020202020204" pitchFamily="34" charset="0"/>
                        <a:buChar char="•"/>
                      </a:pPr>
                      <a:r>
                        <a:rPr lang="ru-RU" sz="1800" b="0">
                          <a:solidFill>
                            <a:schemeClr val="accent1">
                              <a:lumMod val="75000"/>
                            </a:schemeClr>
                          </a:solidFill>
                          <a:effectLst/>
                          <a:latin typeface="Georgia" panose="02040502050405020303" pitchFamily="18" charset="0"/>
                        </a:rPr>
                        <a:t>Обман потребителей;</a:t>
                      </a:r>
                    </a:p>
                    <a:p>
                      <a:pPr algn="just" rtl="0">
                        <a:buFont typeface="Arial" panose="020B0604020202020204" pitchFamily="34" charset="0"/>
                        <a:buChar char="•"/>
                      </a:pPr>
                      <a:r>
                        <a:rPr lang="ru-RU" sz="1800" b="0">
                          <a:solidFill>
                            <a:schemeClr val="accent1">
                              <a:lumMod val="75000"/>
                            </a:schemeClr>
                          </a:solidFill>
                          <a:effectLst/>
                          <a:latin typeface="Georgia" panose="02040502050405020303" pitchFamily="18" charset="0"/>
                        </a:rPr>
                        <a:t>недобросовестная конкуренция;</a:t>
                      </a:r>
                    </a:p>
                    <a:p>
                      <a:pPr algn="just" rtl="0">
                        <a:buFont typeface="Arial" panose="020B0604020202020204" pitchFamily="34" charset="0"/>
                        <a:buChar char="•"/>
                      </a:pPr>
                      <a:r>
                        <a:rPr lang="ru-RU" sz="1800" b="0">
                          <a:solidFill>
                            <a:schemeClr val="accent1">
                              <a:lumMod val="75000"/>
                            </a:schemeClr>
                          </a:solidFill>
                          <a:effectLst/>
                          <a:latin typeface="Georgia" panose="02040502050405020303" pitchFamily="18" charset="0"/>
                        </a:rPr>
                        <a:t>нарушение правил продажи</a:t>
                      </a:r>
                    </a:p>
                  </a:txBody>
                  <a:tcPr marL="93110" marR="93110" marT="62073" marB="9311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386800631"/>
                  </a:ext>
                </a:extLst>
              </a:tr>
              <a:tr h="1572277">
                <a:tc>
                  <a:txBody>
                    <a:bodyPr/>
                    <a:lstStyle/>
                    <a:p>
                      <a:pPr algn="just" rtl="0"/>
                      <a:r>
                        <a:rPr lang="ru-RU" sz="1800" b="0" dirty="0">
                          <a:solidFill>
                            <a:schemeClr val="accent1">
                              <a:lumMod val="75000"/>
                            </a:schemeClr>
                          </a:solidFill>
                          <a:effectLst/>
                          <a:latin typeface="Georgia" panose="02040502050405020303" pitchFamily="18" charset="0"/>
                        </a:rPr>
                        <a:t>В области финансов, налогов и сборов, страхования</a:t>
                      </a:r>
                    </a:p>
                  </a:txBody>
                  <a:tcPr marL="93110" marR="93110" marT="62073" marB="9311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tc>
                  <a:txBody>
                    <a:bodyPr/>
                    <a:lstStyle/>
                    <a:p>
                      <a:pPr algn="just" rtl="0">
                        <a:buFont typeface="Arial" panose="020B0604020202020204" pitchFamily="34" charset="0"/>
                        <a:buChar char="•"/>
                      </a:pPr>
                      <a:r>
                        <a:rPr lang="ru-RU" sz="1800" b="0">
                          <a:solidFill>
                            <a:schemeClr val="accent1">
                              <a:lumMod val="75000"/>
                            </a:schemeClr>
                          </a:solidFill>
                          <a:effectLst/>
                          <a:latin typeface="Georgia" panose="02040502050405020303" pitchFamily="18" charset="0"/>
                        </a:rPr>
                        <a:t>Нарушение срока постановки на учёт в налоговом органе;</a:t>
                      </a:r>
                    </a:p>
                    <a:p>
                      <a:pPr algn="just" rtl="0">
                        <a:buFont typeface="Arial" panose="020B0604020202020204" pitchFamily="34" charset="0"/>
                        <a:buChar char="•"/>
                      </a:pPr>
                      <a:r>
                        <a:rPr lang="ru-RU" sz="1800" b="0">
                          <a:solidFill>
                            <a:schemeClr val="accent1">
                              <a:lumMod val="75000"/>
                            </a:schemeClr>
                          </a:solidFill>
                          <a:effectLst/>
                          <a:latin typeface="Georgia" panose="02040502050405020303" pitchFamily="18" charset="0"/>
                        </a:rPr>
                        <a:t>нецелевое использование бюджетных средств;</a:t>
                      </a:r>
                    </a:p>
                    <a:p>
                      <a:pPr algn="just" rtl="0">
                        <a:buFont typeface="Arial" panose="020B0604020202020204" pitchFamily="34" charset="0"/>
                        <a:buChar char="•"/>
                      </a:pPr>
                      <a:r>
                        <a:rPr lang="ru-RU" sz="1800" b="0">
                          <a:solidFill>
                            <a:schemeClr val="accent1">
                              <a:lumMod val="75000"/>
                            </a:schemeClr>
                          </a:solidFill>
                          <a:effectLst/>
                          <a:latin typeface="Georgia" panose="02040502050405020303" pitchFamily="18" charset="0"/>
                        </a:rPr>
                        <a:t>сокрытие страхового случая</a:t>
                      </a:r>
                    </a:p>
                  </a:txBody>
                  <a:tcPr marL="93110" marR="93110" marT="62073" marB="9311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extLst>
                  <a:ext uri="{0D108BD9-81ED-4DB2-BD59-A6C34878D82A}">
                    <a16:rowId xmlns:a16="http://schemas.microsoft.com/office/drawing/2014/main" val="1891605796"/>
                  </a:ext>
                </a:extLst>
              </a:tr>
              <a:tr h="900197">
                <a:tc>
                  <a:txBody>
                    <a:bodyPr/>
                    <a:lstStyle/>
                    <a:p>
                      <a:pPr algn="just" rtl="0"/>
                      <a:r>
                        <a:rPr lang="ru-RU" sz="1800" b="0">
                          <a:solidFill>
                            <a:schemeClr val="accent1">
                              <a:lumMod val="75000"/>
                            </a:schemeClr>
                          </a:solidFill>
                          <a:effectLst/>
                          <a:latin typeface="Georgia" panose="02040502050405020303" pitchFamily="18" charset="0"/>
                        </a:rPr>
                        <a:t>В области таможенного дела</a:t>
                      </a:r>
                    </a:p>
                  </a:txBody>
                  <a:tcPr marL="93110" marR="93110" marT="62073" marB="9311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algn="just" rtl="0">
                        <a:buFont typeface="Arial" panose="020B0604020202020204" pitchFamily="34" charset="0"/>
                        <a:buChar char="•"/>
                      </a:pPr>
                      <a:r>
                        <a:rPr lang="ru-RU" sz="1800" b="0">
                          <a:solidFill>
                            <a:schemeClr val="accent1">
                              <a:lumMod val="75000"/>
                            </a:schemeClr>
                          </a:solidFill>
                          <a:effectLst/>
                          <a:latin typeface="Georgia" panose="02040502050405020303" pitchFamily="18" charset="0"/>
                        </a:rPr>
                        <a:t>Недостоверное декларирование товаров;</a:t>
                      </a:r>
                    </a:p>
                    <a:p>
                      <a:pPr algn="just" rtl="0">
                        <a:buFont typeface="Arial" panose="020B0604020202020204" pitchFamily="34" charset="0"/>
                        <a:buChar char="•"/>
                      </a:pPr>
                      <a:r>
                        <a:rPr lang="ru-RU" sz="1800" b="0">
                          <a:solidFill>
                            <a:schemeClr val="accent1">
                              <a:lumMod val="75000"/>
                            </a:schemeClr>
                          </a:solidFill>
                          <a:effectLst/>
                          <a:latin typeface="Georgia" panose="02040502050405020303" pitchFamily="18" charset="0"/>
                        </a:rPr>
                        <a:t>нарушение режима зоны таможенного контроля</a:t>
                      </a:r>
                    </a:p>
                  </a:txBody>
                  <a:tcPr marL="93110" marR="93110" marT="62073" marB="9311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75513627"/>
                  </a:ext>
                </a:extLst>
              </a:tr>
              <a:tr h="1908318">
                <a:tc>
                  <a:txBody>
                    <a:bodyPr/>
                    <a:lstStyle/>
                    <a:p>
                      <a:pPr algn="just" rtl="0"/>
                      <a:r>
                        <a:rPr lang="ru-RU" sz="1800" b="0">
                          <a:solidFill>
                            <a:schemeClr val="accent1">
                              <a:lumMod val="75000"/>
                            </a:schemeClr>
                          </a:solidFill>
                          <a:effectLst/>
                          <a:latin typeface="Georgia" panose="02040502050405020303" pitchFamily="18" charset="0"/>
                        </a:rPr>
                        <a:t>Посягающие на институты государственной власти</a:t>
                      </a:r>
                    </a:p>
                  </a:txBody>
                  <a:tcPr marL="93110" marR="93110" marT="62073" marB="9311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tc>
                  <a:txBody>
                    <a:bodyPr/>
                    <a:lstStyle/>
                    <a:p>
                      <a:pPr algn="just" rtl="0">
                        <a:buFont typeface="Arial" panose="020B0604020202020204" pitchFamily="34" charset="0"/>
                        <a:buChar char="•"/>
                      </a:pPr>
                      <a:r>
                        <a:rPr lang="ru-RU" sz="1800" b="0" dirty="0">
                          <a:solidFill>
                            <a:schemeClr val="accent1">
                              <a:lumMod val="75000"/>
                            </a:schemeClr>
                          </a:solidFill>
                          <a:effectLst/>
                          <a:latin typeface="Georgia" panose="02040502050405020303" pitchFamily="18" charset="0"/>
                        </a:rPr>
                        <a:t>Невыполнение законных требований члена Совета Федерации или депутата Государственной Думы;</a:t>
                      </a:r>
                    </a:p>
                    <a:p>
                      <a:pPr algn="just" rtl="0">
                        <a:buFont typeface="Arial" panose="020B0604020202020204" pitchFamily="34" charset="0"/>
                        <a:buChar char="•"/>
                      </a:pPr>
                      <a:r>
                        <a:rPr lang="ru-RU" sz="1800" b="0" dirty="0">
                          <a:solidFill>
                            <a:schemeClr val="accent1">
                              <a:lumMod val="75000"/>
                            </a:schemeClr>
                          </a:solidFill>
                          <a:effectLst/>
                          <a:latin typeface="Georgia" panose="02040502050405020303" pitchFamily="18" charset="0"/>
                        </a:rPr>
                        <a:t>воспрепятствование явке в суд присяжного заседателя</a:t>
                      </a:r>
                    </a:p>
                  </a:txBody>
                  <a:tcPr marL="93110" marR="93110" marT="62073" marB="9311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extLst>
                  <a:ext uri="{0D108BD9-81ED-4DB2-BD59-A6C34878D82A}">
                    <a16:rowId xmlns:a16="http://schemas.microsoft.com/office/drawing/2014/main" val="1752799225"/>
                  </a:ext>
                </a:extLst>
              </a:tr>
            </a:tbl>
          </a:graphicData>
        </a:graphic>
      </p:graphicFrame>
    </p:spTree>
    <p:extLst>
      <p:ext uri="{BB962C8B-B14F-4D97-AF65-F5344CB8AC3E}">
        <p14:creationId xmlns:p14="http://schemas.microsoft.com/office/powerpoint/2010/main" val="155588909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2963</Words>
  <Application>Microsoft Office PowerPoint</Application>
  <PresentationFormat>Широкоэкранный</PresentationFormat>
  <Paragraphs>192</Paragraphs>
  <Slides>37</Slides>
  <Notes>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37</vt:i4>
      </vt:variant>
    </vt:vector>
  </HeadingPairs>
  <TitlesOfParts>
    <vt:vector size="43" baseType="lpstr">
      <vt:lpstr>Arial</vt:lpstr>
      <vt:lpstr>Calibri</vt:lpstr>
      <vt:lpstr>Calibri Light</vt:lpstr>
      <vt:lpstr>Georgia</vt:lpstr>
      <vt:lpstr>Times New Roman</vt:lpstr>
      <vt:lpstr>Тема Office</vt:lpstr>
      <vt:lpstr>Презентация PowerPoint</vt:lpstr>
      <vt:lpstr>Административное право – это …</vt:lpstr>
      <vt:lpstr>Источники</vt:lpstr>
      <vt:lpstr>Административный проступок </vt:lpstr>
      <vt:lpstr>Презентация PowerPoint</vt:lpstr>
      <vt:lpstr>Категории правонарушений</vt:lpstr>
      <vt:lpstr>Презентация PowerPoint</vt:lpstr>
      <vt:lpstr>Презентация PowerPoint</vt:lpstr>
      <vt:lpstr>Презентация PowerPoint</vt:lpstr>
      <vt:lpstr>Презентация PowerPoint</vt:lpstr>
      <vt:lpstr>Административная ответственность – это …?</vt:lpstr>
      <vt:lpstr>Признаки административной ответственности </vt:lpstr>
      <vt:lpstr>Презентация PowerPoint</vt:lpstr>
      <vt:lpstr>Субъекты административного правонарушения </vt:lpstr>
      <vt:lpstr>Презентация PowerPoint</vt:lpstr>
      <vt:lpstr>Презентация PowerPoint</vt:lpstr>
      <vt:lpstr>Презентация PowerPoint</vt:lpstr>
      <vt:lpstr>Презентация PowerPoint</vt:lpstr>
      <vt:lpstr>Виды административных правонарушений:</vt:lpstr>
      <vt:lpstr>Презентация PowerPoint</vt:lpstr>
      <vt:lpstr>Презентация PowerPoint</vt:lpstr>
      <vt:lpstr>Административные наказания</vt:lpstr>
      <vt:lpstr>Презентация PowerPoint</vt:lpstr>
      <vt:lpstr>Презентация PowerPoint</vt:lpstr>
      <vt:lpstr>Презентация PowerPoint</vt:lpstr>
      <vt:lpstr>Презентация PowerPoint</vt:lpstr>
      <vt:lpstr>Административный арест </vt:lpstr>
      <vt:lpstr>Презентация PowerPoint</vt:lpstr>
      <vt:lpstr>Презентация PowerPoint</vt:lpstr>
      <vt:lpstr>Презентация PowerPoint</vt:lpstr>
      <vt:lpstr>Назначение административного наказания</vt:lpstr>
      <vt:lpstr>Презентация PowerPoint</vt:lpstr>
      <vt:lpstr>Презентация PowerPoint</vt:lpstr>
      <vt:lpstr>Административное судопроизводство</vt:lpstr>
      <vt:lpstr>КоАП РФ в ст. 27 предусматривает следующие меры обеспечения производства:</vt:lpstr>
      <vt:lpstr>Этапы производства по делам об административных правонарушениях:</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Анна Тетерина</dc:creator>
  <cp:lastModifiedBy>Анна Тетерина</cp:lastModifiedBy>
  <cp:revision>1</cp:revision>
  <dcterms:created xsi:type="dcterms:W3CDTF">2024-05-26T17:37:00Z</dcterms:created>
  <dcterms:modified xsi:type="dcterms:W3CDTF">2024-05-26T19:56:00Z</dcterms:modified>
</cp:coreProperties>
</file>