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343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BC44"/>
    <a:srgbClr val="F5B90F"/>
    <a:srgbClr val="4BAFC8"/>
    <a:srgbClr val="C3B996"/>
    <a:srgbClr val="508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94C947-2FBA-90A6-C0DF-4880FCB5982F}" v="184" dt="2023-10-21T23:02:43.978"/>
    <p1510:client id="{5975CDE8-EB26-24AD-35EF-D6A1E9A62B7C}" v="256" dt="2023-10-20T21:00:18.820"/>
    <p1510:client id="{8A247AB4-554C-A0A4-7517-25CBEDD69611}" v="268" dt="2023-10-22T21:42:11.889"/>
    <p1510:client id="{D31E4136-D7AE-7725-A122-73B120679443}" v="628" dt="2023-10-19T22:52:20.889"/>
    <p1510:client id="{E265FB73-2900-CC95-B2B6-BD5723345611}" v="89" dt="2023-10-20T14:35:48.3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07" autoAdjust="0"/>
    <p:restoredTop sz="94493" autoAdjust="0"/>
  </p:normalViewPr>
  <p:slideViewPr>
    <p:cSldViewPr>
      <p:cViewPr>
        <p:scale>
          <a:sx n="92" d="100"/>
          <a:sy n="92" d="100"/>
        </p:scale>
        <p:origin x="1312" y="9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2F276-3B41-4825-B551-61CDDCA1537B}" type="datetimeFigureOut">
              <a:rPr lang="zh-CN" altLang="en-US" smtClean="0"/>
              <a:pPr/>
              <a:t>2024/4/30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6F9EE-5C32-490A-9B89-240D2A522DF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273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921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20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13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44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597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457200" y="114834"/>
            <a:ext cx="8229600" cy="721878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/>
          <a:p>
            <a:r>
              <a:rPr lang="en-US" altLang="zh-CN" dirty="0">
                <a:ea typeface="宋体"/>
              </a:rPr>
              <a:t>Porter’s Five Forces Analysis for GoWander</a:t>
            </a:r>
            <a:endParaRPr lang="zh-CN" altLang="en-US" dirty="0">
              <a:ea typeface="宋体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39550" y="1049701"/>
            <a:ext cx="8064897" cy="5693466"/>
            <a:chOff x="472875" y="1265725"/>
            <a:chExt cx="8064897" cy="5693466"/>
          </a:xfrm>
        </p:grpSpPr>
        <p:grpSp>
          <p:nvGrpSpPr>
            <p:cNvPr id="109" name="组合 108"/>
            <p:cNvGrpSpPr/>
            <p:nvPr/>
          </p:nvGrpSpPr>
          <p:grpSpPr>
            <a:xfrm>
              <a:off x="3347864" y="2852936"/>
              <a:ext cx="2333026" cy="2257160"/>
              <a:chOff x="1403648" y="1874902"/>
              <a:chExt cx="2592288" cy="2507990"/>
            </a:xfrm>
          </p:grpSpPr>
          <p:sp>
            <p:nvSpPr>
              <p:cNvPr id="110" name="同侧圆角矩形 109"/>
              <p:cNvSpPr/>
              <p:nvPr/>
            </p:nvSpPr>
            <p:spPr>
              <a:xfrm flipV="1">
                <a:off x="1403648" y="2421771"/>
                <a:ext cx="2592288" cy="1961121"/>
              </a:xfrm>
              <a:prstGeom prst="round2SameRect">
                <a:avLst/>
              </a:prstGeom>
              <a:no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1" name="同侧圆角矩形 110"/>
              <p:cNvSpPr/>
              <p:nvPr/>
            </p:nvSpPr>
            <p:spPr>
              <a:xfrm>
                <a:off x="1403648" y="1874902"/>
                <a:ext cx="2592288" cy="546872"/>
              </a:xfrm>
              <a:prstGeom prst="round2SameRect">
                <a:avLst>
                  <a:gd name="adj1" fmla="val 34304"/>
                  <a:gd name="adj2" fmla="val 0"/>
                </a:avLst>
              </a:prstGeom>
              <a:noFill/>
              <a:ln w="19050" cmpd="sng">
                <a:solidFill>
                  <a:srgbClr val="FFFFFF"/>
                </a:solidFill>
                <a:prstDash val="solid"/>
                <a:round/>
                <a:headEnd/>
                <a:tailE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1400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63" name="矩形 162"/>
            <p:cNvSpPr/>
            <p:nvPr/>
          </p:nvSpPr>
          <p:spPr>
            <a:xfrm>
              <a:off x="3338686" y="2856193"/>
              <a:ext cx="2333026" cy="307777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宋体"/>
                </a:rPr>
                <a:t>Competitive rivalry (High)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5983389" y="1298508"/>
              <a:ext cx="2554383" cy="5660681"/>
              <a:chOff x="5796135" y="1298508"/>
              <a:chExt cx="2554383" cy="5660681"/>
            </a:xfrm>
          </p:grpSpPr>
          <p:grpSp>
            <p:nvGrpSpPr>
              <p:cNvPr id="100" name="组合 99"/>
              <p:cNvGrpSpPr/>
              <p:nvPr/>
            </p:nvGrpSpPr>
            <p:grpSpPr>
              <a:xfrm>
                <a:off x="5796136" y="1298508"/>
                <a:ext cx="2333026" cy="2202500"/>
                <a:chOff x="1403648" y="1939959"/>
                <a:chExt cx="2592288" cy="2447257"/>
              </a:xfrm>
            </p:grpSpPr>
            <p:sp>
              <p:nvSpPr>
                <p:cNvPr id="101" name="同侧圆角矩形 100"/>
                <p:cNvSpPr/>
                <p:nvPr/>
              </p:nvSpPr>
              <p:spPr>
                <a:xfrm flipV="1">
                  <a:off x="1403648" y="2437938"/>
                  <a:ext cx="2592288" cy="1949278"/>
                </a:xfrm>
                <a:prstGeom prst="round2SameRect">
                  <a:avLst/>
                </a:prstGeom>
                <a:noFill/>
                <a:ln w="1905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ffectLst>
                  <a:outerShdw dist="28398" dir="6993903" algn="ctr" rotWithShape="0">
                    <a:srgbClr val="B2B2B2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2" name="同侧圆角矩形 101"/>
                <p:cNvSpPr/>
                <p:nvPr/>
              </p:nvSpPr>
              <p:spPr>
                <a:xfrm>
                  <a:off x="1403648" y="1939959"/>
                  <a:ext cx="2592288" cy="497979"/>
                </a:xfrm>
                <a:prstGeom prst="round2SameRect">
                  <a:avLst>
                    <a:gd name="adj1" fmla="val 34304"/>
                    <a:gd name="adj2" fmla="val 0"/>
                  </a:avLst>
                </a:prstGeom>
                <a:noFill/>
                <a:ln w="1905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ffectLst>
                  <a:outerShdw dist="28398" dir="6993903" algn="ctr" rotWithShape="0">
                    <a:srgbClr val="B2B2B2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06" name="组合 105"/>
              <p:cNvGrpSpPr/>
              <p:nvPr/>
            </p:nvGrpSpPr>
            <p:grpSpPr>
              <a:xfrm>
                <a:off x="5796135" y="4574941"/>
                <a:ext cx="2554383" cy="2384248"/>
                <a:chOff x="1403647" y="1996048"/>
                <a:chExt cx="2838244" cy="2649201"/>
              </a:xfrm>
            </p:grpSpPr>
            <p:sp>
              <p:nvSpPr>
                <p:cNvPr id="107" name="同侧圆角矩形 106"/>
                <p:cNvSpPr/>
                <p:nvPr/>
              </p:nvSpPr>
              <p:spPr>
                <a:xfrm flipV="1">
                  <a:off x="1403647" y="2564901"/>
                  <a:ext cx="2838244" cy="2080348"/>
                </a:xfrm>
                <a:prstGeom prst="round2SameRect">
                  <a:avLst/>
                </a:prstGeom>
                <a:noFill/>
                <a:ln w="1905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ffectLst>
                  <a:outerShdw dist="28398" dir="6993903" algn="ctr" rotWithShape="0">
                    <a:srgbClr val="B2B2B2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8" name="同侧圆角矩形 107"/>
                <p:cNvSpPr/>
                <p:nvPr/>
              </p:nvSpPr>
              <p:spPr>
                <a:xfrm>
                  <a:off x="1403648" y="1996048"/>
                  <a:ext cx="2838243" cy="546001"/>
                </a:xfrm>
                <a:prstGeom prst="round2SameRect">
                  <a:avLst>
                    <a:gd name="adj1" fmla="val 34304"/>
                    <a:gd name="adj2" fmla="val 0"/>
                  </a:avLst>
                </a:prstGeom>
                <a:noFill/>
                <a:ln w="1905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ffectLst>
                  <a:outerShdw dist="28398" dir="6993903" algn="ctr" rotWithShape="0">
                    <a:srgbClr val="B2B2B2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58" name="矩形 157"/>
              <p:cNvSpPr/>
              <p:nvPr/>
            </p:nvSpPr>
            <p:spPr>
              <a:xfrm>
                <a:off x="5806162" y="1302487"/>
                <a:ext cx="2333026" cy="307777"/>
              </a:xfrm>
              <a:prstGeom prst="rect">
                <a:avLst/>
              </a:prstGeom>
            </p:spPr>
            <p:txBody>
              <a:bodyPr wrap="square" lIns="91440" tIns="45720" rIns="91440" bIns="45720" anchor="t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宋体"/>
                  </a:rPr>
                  <a:t>Threat of substitutes (High)</a:t>
                </a:r>
                <a:endParaRPr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5796136" y="4581128"/>
                <a:ext cx="2333026" cy="523220"/>
              </a:xfrm>
              <a:prstGeom prst="rect">
                <a:avLst/>
              </a:prstGeom>
            </p:spPr>
            <p:txBody>
              <a:bodyPr wrap="square" lIns="91440" tIns="45720" rIns="91440" bIns="45720" anchor="t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宋体"/>
                  </a:rPr>
                  <a:t>Bargaining power of Users (High)</a:t>
                </a:r>
              </a:p>
            </p:txBody>
          </p:sp>
          <p:sp>
            <p:nvSpPr>
              <p:cNvPr id="164" name="Text Box 16"/>
              <p:cNvSpPr txBox="1">
                <a:spLocks noChangeArrowheads="1"/>
              </p:cNvSpPr>
              <p:nvPr/>
            </p:nvSpPr>
            <p:spPr bwMode="auto">
              <a:xfrm>
                <a:off x="5868145" y="5158933"/>
                <a:ext cx="2261017" cy="6463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171450" indent="-171450"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Price sensitivity</a:t>
                </a:r>
              </a:p>
              <a:p>
                <a:pPr marL="171450" indent="-171450"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Availability of alternatives</a:t>
                </a:r>
              </a:p>
              <a:p>
                <a:pPr marL="171450" indent="-171450"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</a:pPr>
                <a:r>
                  <a:rPr lang="en-US" altLang="zh-CN" sz="1200" dirty="0">
                    <a:latin typeface="Calibri" pitchFamily="34" charset="0"/>
                    <a:cs typeface="Calibri" pitchFamily="34" charset="0"/>
                  </a:rPr>
                  <a:t>No loyalty programs</a:t>
                </a:r>
              </a:p>
            </p:txBody>
          </p:sp>
          <p:sp>
            <p:nvSpPr>
              <p:cNvPr id="165" name="Text Box 16"/>
              <p:cNvSpPr txBox="1">
                <a:spLocks noChangeArrowheads="1"/>
              </p:cNvSpPr>
              <p:nvPr/>
            </p:nvSpPr>
            <p:spPr bwMode="auto">
              <a:xfrm>
                <a:off x="5796136" y="1779645"/>
                <a:ext cx="2333026" cy="46166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171450" indent="-171450"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</a:pPr>
                <a:r>
                  <a:rPr lang="en-US" altLang="zh-CN" sz="1200" dirty="0"/>
                  <a:t>  Variety of choices</a:t>
                </a:r>
              </a:p>
              <a:p>
                <a:pPr marL="171450" indent="-171450"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</a:pPr>
                <a:r>
                  <a:rPr lang="en-US" altLang="zh-CN" sz="1200" dirty="0"/>
                  <a:t>Technology advancement</a:t>
                </a: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472875" y="1265725"/>
              <a:ext cx="2592290" cy="5693466"/>
              <a:chOff x="688899" y="1265725"/>
              <a:chExt cx="2592290" cy="5693466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809483" y="1265725"/>
                <a:ext cx="2404088" cy="2478758"/>
                <a:chOff x="1303524" y="1903532"/>
                <a:chExt cx="2671246" cy="2754215"/>
              </a:xfrm>
            </p:grpSpPr>
            <p:sp>
              <p:nvSpPr>
                <p:cNvPr id="6" name="同侧圆角矩形 5"/>
                <p:cNvSpPr/>
                <p:nvPr/>
              </p:nvSpPr>
              <p:spPr>
                <a:xfrm flipV="1">
                  <a:off x="1303524" y="2484890"/>
                  <a:ext cx="2671246" cy="2172857"/>
                </a:xfrm>
                <a:prstGeom prst="round2SameRect">
                  <a:avLst/>
                </a:prstGeom>
                <a:noFill/>
                <a:ln w="1905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ffectLst>
                  <a:outerShdw dist="28398" dir="6993903" algn="ctr" rotWithShape="0">
                    <a:srgbClr val="B2B2B2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endParaRPr lang="zh-CN" altLang="en-US" kern="0">
                    <a:solidFill>
                      <a:sysClr val="windowText" lastClr="000000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7" name="同侧圆角矩形 6"/>
                <p:cNvSpPr/>
                <p:nvPr/>
              </p:nvSpPr>
              <p:spPr>
                <a:xfrm>
                  <a:off x="1303524" y="1903532"/>
                  <a:ext cx="2671246" cy="581363"/>
                </a:xfrm>
                <a:prstGeom prst="round2SameRect">
                  <a:avLst>
                    <a:gd name="adj1" fmla="val 34304"/>
                    <a:gd name="adj2" fmla="val 0"/>
                  </a:avLst>
                </a:prstGeom>
                <a:noFill/>
                <a:ln w="19050" cmpd="sng">
                  <a:solidFill>
                    <a:schemeClr val="bg2"/>
                  </a:solidFill>
                  <a:prstDash val="solid"/>
                  <a:round/>
                  <a:headEnd/>
                  <a:tailEnd/>
                </a:ln>
                <a:effectLst>
                  <a:outerShdw dist="28398" dir="6993903" algn="ctr" rotWithShape="0">
                    <a:srgbClr val="B2B2B2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endParaRPr lang="zh-CN" altLang="en-US" kern="0">
                    <a:solidFill>
                      <a:sysClr val="windowText" lastClr="000000"/>
                    </a:solidFill>
                    <a:highlight>
                      <a:srgbClr val="FFFF00"/>
                    </a:highlight>
                  </a:endParaRPr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688901" y="4215986"/>
                <a:ext cx="2543718" cy="2743205"/>
                <a:chOff x="1169543" y="1597202"/>
                <a:chExt cx="2826393" cy="3048046"/>
              </a:xfrm>
            </p:grpSpPr>
            <p:sp>
              <p:nvSpPr>
                <p:cNvPr id="104" name="同侧圆角矩形 103"/>
                <p:cNvSpPr/>
                <p:nvPr/>
              </p:nvSpPr>
              <p:spPr>
                <a:xfrm flipV="1">
                  <a:off x="1169543" y="2260869"/>
                  <a:ext cx="2826393" cy="2384379"/>
                </a:xfrm>
                <a:prstGeom prst="round2SameRect">
                  <a:avLst/>
                </a:prstGeom>
                <a:noFill/>
                <a:ln w="1905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ffectLst>
                  <a:outerShdw dist="28398" dir="6993903" algn="ctr" rotWithShape="0">
                    <a:srgbClr val="B2B2B2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5" name="同侧圆角矩形 104"/>
                <p:cNvSpPr/>
                <p:nvPr/>
              </p:nvSpPr>
              <p:spPr>
                <a:xfrm>
                  <a:off x="1169544" y="1597202"/>
                  <a:ext cx="2826392" cy="663670"/>
                </a:xfrm>
                <a:prstGeom prst="round2SameRect">
                  <a:avLst>
                    <a:gd name="adj1" fmla="val 34304"/>
                    <a:gd name="adj2" fmla="val 0"/>
                  </a:avLst>
                </a:prstGeom>
                <a:noFill/>
                <a:ln w="19050" cmpd="sng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ffectLst>
                  <a:outerShdw dist="28398" dir="6993903" algn="ctr" rotWithShape="0">
                    <a:srgbClr val="B2B2B2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endParaRPr lang="zh-CN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14" name="矩形 113"/>
              <p:cNvSpPr/>
              <p:nvPr/>
            </p:nvSpPr>
            <p:spPr>
              <a:xfrm>
                <a:off x="785717" y="1268760"/>
                <a:ext cx="2495472" cy="523220"/>
              </a:xfrm>
              <a:prstGeom prst="rect">
                <a:avLst/>
              </a:prstGeom>
            </p:spPr>
            <p:txBody>
              <a:bodyPr wrap="square" lIns="91440" tIns="45720" rIns="91440" bIns="45720" anchor="t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Threat of new entrants </a:t>
                </a:r>
              </a:p>
              <a:p>
                <a:pPr algn="ctr"/>
                <a:r>
                  <a:rPr lang="en-US" altLang="zh-CN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宋体"/>
                  </a:rPr>
                  <a:t>(High)</a:t>
                </a:r>
                <a:endParaRPr lang="en-US" altLang="zh-CN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  <a:ea typeface="宋体"/>
                  <a:cs typeface="Calibri"/>
                </a:endParaRPr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688899" y="4284385"/>
                <a:ext cx="2477044" cy="523220"/>
              </a:xfrm>
              <a:prstGeom prst="rect">
                <a:avLst/>
              </a:prstGeom>
            </p:spPr>
            <p:txBody>
              <a:bodyPr wrap="square" lIns="91440" tIns="45720" rIns="91440" bIns="45720" anchor="t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宋体"/>
                  </a:rPr>
                  <a:t>Bargaining power of Suppliers (High)</a:t>
                </a:r>
              </a:p>
            </p:txBody>
          </p:sp>
          <p:sp>
            <p:nvSpPr>
              <p:cNvPr id="166" name="Text Box 16"/>
              <p:cNvSpPr txBox="1">
                <a:spLocks noChangeArrowheads="1"/>
              </p:cNvSpPr>
              <p:nvPr/>
            </p:nvSpPr>
            <p:spPr bwMode="auto">
              <a:xfrm>
                <a:off x="688900" y="4870901"/>
                <a:ext cx="2088234" cy="6463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171450" indent="-171450"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</a:pPr>
                <a:r>
                  <a:rPr lang="en-US" altLang="zh-CN" sz="1200" dirty="0">
                    <a:ea typeface="宋体"/>
                    <a:cs typeface="Calibri"/>
                  </a:rPr>
                  <a:t>Diverse supply base</a:t>
                </a:r>
              </a:p>
              <a:p>
                <a:pPr marL="171450" indent="-171450"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</a:pPr>
                <a:r>
                  <a:rPr lang="en-US" altLang="zh-CN" sz="1200" dirty="0">
                    <a:ea typeface="宋体"/>
                    <a:cs typeface="Calibri"/>
                  </a:rPr>
                  <a:t>Low Switching cost</a:t>
                </a:r>
              </a:p>
              <a:p>
                <a:pPr>
                  <a:buClr>
                    <a:schemeClr val="accent1"/>
                  </a:buClr>
                  <a:buSzPct val="50000"/>
                </a:pPr>
                <a:endParaRPr lang="en-US" altLang="zh-CN" sz="1200" dirty="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7" name="Text Box 16"/>
              <p:cNvSpPr txBox="1">
                <a:spLocks noChangeArrowheads="1"/>
              </p:cNvSpPr>
              <p:nvPr/>
            </p:nvSpPr>
            <p:spPr bwMode="auto">
              <a:xfrm>
                <a:off x="857725" y="1815207"/>
                <a:ext cx="2352848" cy="101566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171450" indent="-171450"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</a:pPr>
                <a:r>
                  <a:rPr lang="en-US" altLang="zh-CN" sz="1200" dirty="0">
                    <a:latin typeface="Calibri"/>
                    <a:ea typeface="宋体"/>
                    <a:cs typeface="Calibri"/>
                  </a:rPr>
                  <a:t>+ Low barriers to entry</a:t>
                </a:r>
              </a:p>
              <a:p>
                <a:pPr marL="171450" indent="-171450"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</a:pPr>
                <a:r>
                  <a:rPr lang="en-US" altLang="zh-CN" sz="1200" dirty="0">
                    <a:latin typeface="Calibri"/>
                    <a:ea typeface="宋体"/>
                    <a:cs typeface="Calibri"/>
                  </a:rPr>
                  <a:t>+ Saturated distribution channels</a:t>
                </a:r>
              </a:p>
              <a:p>
                <a:pPr marL="171450" indent="-171450"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</a:pPr>
                <a:r>
                  <a:rPr lang="en-US" altLang="zh-CN" sz="1200" dirty="0">
                    <a:latin typeface="Calibri"/>
                    <a:ea typeface="宋体"/>
                    <a:cs typeface="Calibri"/>
                  </a:rPr>
                  <a:t>-Brand Loyalty</a:t>
                </a:r>
              </a:p>
              <a:p>
                <a:pPr marL="171450" indent="-171450">
                  <a:buClr>
                    <a:schemeClr val="accent1"/>
                  </a:buClr>
                  <a:buSzPct val="50000"/>
                  <a:buFont typeface="Wingdings" pitchFamily="2" charset="2"/>
                  <a:buChar char="q"/>
                </a:pPr>
                <a:r>
                  <a:rPr lang="en-US" altLang="zh-CN" sz="1200" dirty="0">
                    <a:latin typeface="Calibri"/>
                    <a:ea typeface="宋体"/>
                    <a:cs typeface="Calibri"/>
                  </a:rPr>
                  <a:t>-Differentiation</a:t>
                </a:r>
              </a:p>
            </p:txBody>
          </p:sp>
        </p:grpSp>
        <p:sp>
          <p:nvSpPr>
            <p:cNvPr id="168" name="Text Box 16"/>
            <p:cNvSpPr txBox="1">
              <a:spLocks noChangeArrowheads="1"/>
            </p:cNvSpPr>
            <p:nvPr/>
          </p:nvSpPr>
          <p:spPr bwMode="auto">
            <a:xfrm>
              <a:off x="3360500" y="3399383"/>
              <a:ext cx="2300994" cy="83099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171450" indent="-171450">
                <a:buClr>
                  <a:schemeClr val="accent1"/>
                </a:buClr>
                <a:buSzPct val="50000"/>
                <a:buFont typeface="Wingdings" pitchFamily="2" charset="2"/>
                <a:buChar char="q"/>
              </a:pPr>
              <a:r>
                <a:rPr lang="en-US" altLang="zh-CN" sz="1200" dirty="0">
                  <a:latin typeface="Calibri"/>
                  <a:ea typeface="宋体"/>
                  <a:cs typeface="Calibri"/>
                </a:rPr>
                <a:t>Fragmented industry</a:t>
              </a:r>
            </a:p>
            <a:p>
              <a:pPr marL="171450" indent="-171450">
                <a:buClr>
                  <a:schemeClr val="accent1"/>
                </a:buClr>
                <a:buSzPct val="50000"/>
                <a:buFont typeface="Wingdings" pitchFamily="2" charset="2"/>
                <a:buChar char="q"/>
              </a:pPr>
              <a:r>
                <a:rPr lang="en-US" altLang="zh-CN" sz="1200" dirty="0">
                  <a:latin typeface="Calibri"/>
                  <a:ea typeface="宋体"/>
                  <a:cs typeface="Calibri"/>
                </a:rPr>
                <a:t>Price competition</a:t>
              </a:r>
            </a:p>
            <a:p>
              <a:pPr marL="171450" indent="-171450">
                <a:buClr>
                  <a:schemeClr val="accent1"/>
                </a:buClr>
                <a:buSzPct val="50000"/>
                <a:buFont typeface="Wingdings" pitchFamily="2" charset="2"/>
                <a:buChar char="q"/>
              </a:pPr>
              <a:r>
                <a:rPr lang="en-US" altLang="zh-CN" sz="1200" dirty="0">
                  <a:latin typeface="Calibri"/>
                  <a:ea typeface="宋体"/>
                  <a:cs typeface="Calibri"/>
                </a:rPr>
                <a:t>Performance competition</a:t>
              </a:r>
            </a:p>
            <a:p>
              <a:pPr marL="171450" indent="-171450">
                <a:buClr>
                  <a:schemeClr val="accent1"/>
                </a:buClr>
                <a:buSzPct val="50000"/>
                <a:buFont typeface="Wingdings" pitchFamily="2" charset="2"/>
                <a:buChar char="q"/>
              </a:pPr>
              <a:r>
                <a:rPr lang="en-US" altLang="zh-CN" sz="1200" dirty="0">
                  <a:latin typeface="Calibri"/>
                  <a:ea typeface="宋体"/>
                  <a:cs typeface="Calibri"/>
                </a:rPr>
                <a:t>Market growth</a:t>
              </a:r>
            </a:p>
          </p:txBody>
        </p:sp>
        <p:sp>
          <p:nvSpPr>
            <p:cNvPr id="14" name="右箭头 13"/>
            <p:cNvSpPr/>
            <p:nvPr/>
          </p:nvSpPr>
          <p:spPr>
            <a:xfrm rot="2016708">
              <a:off x="3039943" y="3037257"/>
              <a:ext cx="275163" cy="247113"/>
            </a:xfrm>
            <a:prstGeom prst="rightArrow">
              <a:avLst/>
            </a:prstGeom>
            <a:solidFill>
              <a:schemeClr val="accent2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9" name="右箭头 168"/>
            <p:cNvSpPr/>
            <p:nvPr/>
          </p:nvSpPr>
          <p:spPr>
            <a:xfrm rot="19583292" flipV="1">
              <a:off x="3039943" y="4539484"/>
              <a:ext cx="275163" cy="247113"/>
            </a:xfrm>
            <a:prstGeom prst="rightArrow">
              <a:avLst/>
            </a:prstGeom>
            <a:solidFill>
              <a:schemeClr val="accent2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0" name="右箭头 169"/>
            <p:cNvSpPr/>
            <p:nvPr/>
          </p:nvSpPr>
          <p:spPr>
            <a:xfrm rot="19583292" flipH="1">
              <a:off x="5669133" y="3037256"/>
              <a:ext cx="275163" cy="247113"/>
            </a:xfrm>
            <a:prstGeom prst="rightArrow">
              <a:avLst/>
            </a:prstGeom>
            <a:solidFill>
              <a:schemeClr val="accent2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1" name="右箭头 170"/>
            <p:cNvSpPr/>
            <p:nvPr/>
          </p:nvSpPr>
          <p:spPr>
            <a:xfrm rot="2016708" flipH="1" flipV="1">
              <a:off x="5669133" y="4539483"/>
              <a:ext cx="275163" cy="247113"/>
            </a:xfrm>
            <a:prstGeom prst="rightArrow">
              <a:avLst/>
            </a:prstGeom>
            <a:solidFill>
              <a:schemeClr val="accent2"/>
            </a:solidFill>
            <a:ln w="19050" cmpd="sng">
              <a:solidFill>
                <a:srgbClr val="FFFFFF"/>
              </a:solidFill>
              <a:prstDash val="solid"/>
              <a:round/>
              <a:headEnd/>
              <a:tailE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5" name="Picture 4" descr="A person standing on top of a planet&#10;&#10;Description automatically generated">
            <a:extLst>
              <a:ext uri="{FF2B5EF4-FFF2-40B4-BE49-F238E27FC236}">
                <a16:creationId xmlns:a16="http://schemas.microsoft.com/office/drawing/2014/main" id="{A7ADD663-2023-2CA0-7F82-7517B1029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518" y="748541"/>
            <a:ext cx="1976543" cy="197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45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EMap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er's five forces - template" id="{42D96423-08C4-4A61-9813-831A74836D37}" vid="{378A185C-1103-4E93-8DFE-4E0C27737B0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1B641B51F5D2429451861929853107" ma:contentTypeVersion="3" ma:contentTypeDescription="Create a new document." ma:contentTypeScope="" ma:versionID="d8a9dd4787843c343eff9b433d930b04">
  <xsd:schema xmlns:xsd="http://www.w3.org/2001/XMLSchema" xmlns:xs="http://www.w3.org/2001/XMLSchema" xmlns:p="http://schemas.microsoft.com/office/2006/metadata/properties" xmlns:ns3="5f27de63-34fa-4d4c-8db5-ee161648cd59" targetNamespace="http://schemas.microsoft.com/office/2006/metadata/properties" ma:root="true" ma:fieldsID="d27235677bc8504d6e23b113b5cc232f" ns3:_="">
    <xsd:import namespace="5f27de63-34fa-4d4c-8db5-ee161648cd5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27de63-34fa-4d4c-8db5-ee161648cd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9C9510-F33D-4493-9501-EFA009422A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166D9A-4778-4158-9E5C-F7425188D17A}">
  <ds:schemaRefs>
    <ds:schemaRef ds:uri="5f27de63-34fa-4d4c-8db5-ee161648cd59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F33A131C-0C69-4AF2-AADB-173C223D19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27de63-34fa-4d4c-8db5-ee161648cd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Porter's five forces - template</Template>
  <TotalTime>97</TotalTime>
  <Words>80</Words>
  <Application>Microsoft Macintosh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Wingdings</vt:lpstr>
      <vt:lpstr>Office 主题​​</vt:lpstr>
      <vt:lpstr>Porter’s Five Forces Analysis for GoWander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Porter’s Five Forces Analysis Template</dc:title>
  <dc:creator>Michael Diawuoh</dc:creator>
  <cp:lastModifiedBy>Sohag Noman</cp:lastModifiedBy>
  <cp:revision>165</cp:revision>
  <dcterms:created xsi:type="dcterms:W3CDTF">2023-10-11T10:36:45Z</dcterms:created>
  <dcterms:modified xsi:type="dcterms:W3CDTF">2024-04-30T11:15:01Z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0x010100171B641B51F5D2429451861929853107</vt:lpwstr>
  </property>
</Properties>
</file>